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9" r:id="rId4"/>
    <p:sldId id="268" r:id="rId5"/>
    <p:sldId id="270" r:id="rId6"/>
    <p:sldId id="271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5076B-E32D-420A-A342-F1279075D2A9}" type="datetimeFigureOut">
              <a:rPr lang="fr-FR" smtClean="0"/>
              <a:t>08/12/2024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8937A-7B54-46C6-9BD9-D5511DFB86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9392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5076B-E32D-420A-A342-F1279075D2A9}" type="datetimeFigureOut">
              <a:rPr lang="fr-FR" smtClean="0"/>
              <a:t>08/12/2024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8937A-7B54-46C6-9BD9-D5511DFB86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4225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5076B-E32D-420A-A342-F1279075D2A9}" type="datetimeFigureOut">
              <a:rPr lang="fr-FR" smtClean="0"/>
              <a:t>08/12/2024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8937A-7B54-46C6-9BD9-D5511DFB86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2221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5076B-E32D-420A-A342-F1279075D2A9}" type="datetimeFigureOut">
              <a:rPr lang="fr-FR" smtClean="0"/>
              <a:t>08/12/2024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8937A-7B54-46C6-9BD9-D5511DFB86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7113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5076B-E32D-420A-A342-F1279075D2A9}" type="datetimeFigureOut">
              <a:rPr lang="fr-FR" smtClean="0"/>
              <a:t>08/12/2024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8937A-7B54-46C6-9BD9-D5511DFB86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9319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5076B-E32D-420A-A342-F1279075D2A9}" type="datetimeFigureOut">
              <a:rPr lang="fr-FR" smtClean="0"/>
              <a:t>08/12/2024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8937A-7B54-46C6-9BD9-D5511DFB86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798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5076B-E32D-420A-A342-F1279075D2A9}" type="datetimeFigureOut">
              <a:rPr lang="fr-FR" smtClean="0"/>
              <a:t>08/12/2024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8937A-7B54-46C6-9BD9-D5511DFB86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5399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5076B-E32D-420A-A342-F1279075D2A9}" type="datetimeFigureOut">
              <a:rPr lang="fr-FR" smtClean="0"/>
              <a:t>08/12/2024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8937A-7B54-46C6-9BD9-D5511DFB86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9866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5076B-E32D-420A-A342-F1279075D2A9}" type="datetimeFigureOut">
              <a:rPr lang="fr-FR" smtClean="0"/>
              <a:t>08/12/2024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8937A-7B54-46C6-9BD9-D5511DFB86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8416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5076B-E32D-420A-A342-F1279075D2A9}" type="datetimeFigureOut">
              <a:rPr lang="fr-FR" smtClean="0"/>
              <a:t>08/12/2024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8937A-7B54-46C6-9BD9-D5511DFB86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9029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5076B-E32D-420A-A342-F1279075D2A9}" type="datetimeFigureOut">
              <a:rPr lang="fr-FR" smtClean="0"/>
              <a:t>08/12/2024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8937A-7B54-46C6-9BD9-D5511DFB86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5216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75076B-E32D-420A-A342-F1279075D2A9}" type="datetimeFigureOut">
              <a:rPr lang="fr-FR" smtClean="0"/>
              <a:t>08/12/2024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98937A-7B54-46C6-9BD9-D5511DFB86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8215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4106" y="390431"/>
            <a:ext cx="1074058" cy="807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258164" y="390431"/>
            <a:ext cx="4934857" cy="812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DZ" b="1" dirty="0" smtClean="0">
                <a:solidFill>
                  <a:schemeClr val="tx2"/>
                </a:solidFill>
              </a:rPr>
              <a:t>جامعة محمد خيضر بسكرة</a:t>
            </a:r>
          </a:p>
          <a:p>
            <a:r>
              <a:rPr lang="en-US" b="1" dirty="0" err="1" smtClean="0">
                <a:solidFill>
                  <a:schemeClr val="tx2"/>
                </a:solidFill>
              </a:rPr>
              <a:t>Université</a:t>
            </a:r>
            <a:r>
              <a:rPr lang="en-US" b="1" dirty="0" smtClean="0">
                <a:solidFill>
                  <a:schemeClr val="tx2"/>
                </a:solidFill>
              </a:rPr>
              <a:t> Mohamed </a:t>
            </a:r>
            <a:r>
              <a:rPr lang="en-US" b="1" dirty="0" err="1" smtClean="0">
                <a:solidFill>
                  <a:schemeClr val="tx2"/>
                </a:solidFill>
              </a:rPr>
              <a:t>Khider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Biskra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62742" y="1923142"/>
            <a:ext cx="9071428" cy="94342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4400" b="1" dirty="0" smtClean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تكنولوجيا المعلومات</a:t>
            </a:r>
            <a:endParaRPr lang="fr-FR" sz="44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Espace réservé du contenu 2"/>
          <p:cNvSpPr>
            <a:spLocks noGrp="1"/>
          </p:cNvSpPr>
          <p:nvPr>
            <p:ph idx="1"/>
          </p:nvPr>
        </p:nvSpPr>
        <p:spPr>
          <a:xfrm>
            <a:off x="520699" y="2633259"/>
            <a:ext cx="10555514" cy="1306286"/>
          </a:xfrm>
          <a:gradFill flip="none" rotWithShape="1">
            <a:gsLst>
              <a:gs pos="42000">
                <a:schemeClr val="accent1">
                  <a:lumMod val="5000"/>
                  <a:lumOff val="95000"/>
                </a:schemeClr>
              </a:gs>
              <a:gs pos="72500">
                <a:schemeClr val="tx2"/>
              </a:gs>
              <a:gs pos="46010">
                <a:srgbClr val="D0E2F3"/>
              </a:gs>
              <a:gs pos="62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pPr marL="0" indent="0" algn="ctr" rtl="1">
              <a:buNone/>
            </a:pPr>
            <a:r>
              <a:rPr lang="ar-DZ" sz="3200" b="1" dirty="0" smtClean="0">
                <a:solidFill>
                  <a:schemeClr val="tx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الدرس </a:t>
            </a:r>
            <a:r>
              <a:rPr lang="ar-DZ" sz="3200" b="1" dirty="0" smtClean="0">
                <a:solidFill>
                  <a:schemeClr val="tx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05</a:t>
            </a:r>
            <a:endParaRPr lang="ar-DZ" sz="3200" b="1" dirty="0" smtClean="0">
              <a:solidFill>
                <a:schemeClr val="tx2">
                  <a:lumMod val="75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r>
              <a:rPr lang="ar-DZ" sz="3200" b="1" dirty="0" smtClean="0">
                <a:solidFill>
                  <a:schemeClr val="tx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وظائف </a:t>
            </a:r>
            <a:r>
              <a:rPr lang="ar-DZ" sz="3200" b="1" dirty="0" smtClean="0">
                <a:solidFill>
                  <a:schemeClr val="tx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تكنولوجيا المعلومات </a:t>
            </a:r>
            <a:r>
              <a:rPr lang="ar-DZ" sz="3200" b="1" dirty="0" smtClean="0">
                <a:solidFill>
                  <a:schemeClr val="tx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والاتصال</a:t>
            </a:r>
            <a:endParaRPr lang="fr-FR" sz="3200" b="1" dirty="0">
              <a:solidFill>
                <a:schemeClr val="tx2">
                  <a:lumMod val="75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193142" y="4292058"/>
            <a:ext cx="5210628" cy="63862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</a:t>
            </a:r>
            <a:r>
              <a:rPr lang="fr-FR" sz="2800" b="1" dirty="0" smtClean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r>
              <a:rPr lang="ar-DZ" sz="2800" b="1" dirty="0" err="1" smtClean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مصيبح</a:t>
            </a:r>
            <a:r>
              <a:rPr lang="ar-DZ" sz="2800" b="1" dirty="0" smtClean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وردة</a:t>
            </a:r>
          </a:p>
          <a:p>
            <a:pPr algn="ctr"/>
            <a:r>
              <a:rPr lang="ar-DZ" sz="2000" b="1" dirty="0" smtClean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كلية العلوم الإنسانية</a:t>
            </a:r>
          </a:p>
          <a:p>
            <a:pPr algn="ctr"/>
            <a:r>
              <a:rPr lang="fr-FR" dirty="0" err="1" smtClean="0">
                <a:solidFill>
                  <a:schemeClr val="tx1"/>
                </a:solidFill>
              </a:rPr>
              <a:t>Warda.msibah@univ-biskra,dz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851114" y="5172502"/>
            <a:ext cx="2714172" cy="58057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DZ" b="1" dirty="0" smtClean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الطلبة المعنيون</a:t>
            </a:r>
            <a:endParaRPr lang="fr-FR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8071738"/>
              </p:ext>
            </p:extLst>
          </p:nvPr>
        </p:nvGraphicFramePr>
        <p:xfrm>
          <a:off x="769257" y="5936343"/>
          <a:ext cx="10755086" cy="9920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55086">
                  <a:extLst>
                    <a:ext uri="{9D8B030D-6E8A-4147-A177-3AD203B41FA5}">
                      <a16:colId xmlns:a16="http://schemas.microsoft.com/office/drawing/2014/main" val="1977671966"/>
                    </a:ext>
                  </a:extLst>
                </a:gridCol>
              </a:tblGrid>
              <a:tr h="496026">
                <a:tc>
                  <a:txBody>
                    <a:bodyPr/>
                    <a:lstStyle/>
                    <a:p>
                      <a:pPr algn="r" rtl="1"/>
                      <a:r>
                        <a:rPr lang="ar-DZ" dirty="0" smtClean="0">
                          <a:solidFill>
                            <a:schemeClr val="tx2"/>
                          </a:solidFill>
                        </a:rPr>
                        <a:t>الكلية</a:t>
                      </a:r>
                      <a:r>
                        <a:rPr lang="ar-DZ" baseline="0" dirty="0" smtClean="0">
                          <a:solidFill>
                            <a:schemeClr val="tx2"/>
                          </a:solidFill>
                        </a:rPr>
                        <a:t>                               الشعبة                                       المستوى                                                  التخصص</a:t>
                      </a:r>
                      <a:endParaRPr lang="fr-FR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23000">
                          <a:schemeClr val="accent1">
                            <a:lumMod val="5000"/>
                            <a:lumOff val="95000"/>
                          </a:schemeClr>
                        </a:gs>
                        <a:gs pos="72500">
                          <a:schemeClr val="tx2"/>
                        </a:gs>
                        <a:gs pos="6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979016373"/>
                  </a:ext>
                </a:extLst>
              </a:tr>
              <a:tr h="496026">
                <a:tc>
                  <a:txBody>
                    <a:bodyPr/>
                    <a:lstStyle/>
                    <a:p>
                      <a:pPr algn="r" rtl="1"/>
                      <a:r>
                        <a:rPr lang="ar-DZ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كلية</a:t>
                      </a:r>
                      <a:r>
                        <a:rPr lang="ar-DZ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العلوم الإنسانية              شعبة علم المكتبات والمعلومات             3ل                               إدارة المؤسسات الوثائقية والمكتبات</a:t>
                      </a:r>
                      <a:endParaRPr lang="fr-FR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2">
                        <a:alpha val="62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6358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315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0" y="333515"/>
            <a:ext cx="12192000" cy="703717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6000"/>
                  <a:satMod val="160000"/>
                </a:schemeClr>
              </a:gs>
              <a:gs pos="50000">
                <a:schemeClr val="tx2">
                  <a:tint val="44500"/>
                  <a:satMod val="160000"/>
                </a:schemeClr>
              </a:gs>
              <a:gs pos="100000">
                <a:schemeClr val="tx2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DZ" sz="4000" b="1" dirty="0">
                <a:solidFill>
                  <a:schemeClr val="tx2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مدخل مفاهيمي </a:t>
            </a:r>
            <a:r>
              <a:rPr lang="ar-DZ" sz="4000" b="1" dirty="0" smtClean="0">
                <a:solidFill>
                  <a:schemeClr val="tx2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لتكنولوجيا المعلومات</a:t>
            </a:r>
            <a:endParaRPr lang="fr-FR" sz="4000" b="1" dirty="0">
              <a:solidFill>
                <a:schemeClr val="tx2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>
          <a:xfrm>
            <a:off x="838199" y="2380343"/>
            <a:ext cx="10889343" cy="2314487"/>
          </a:xfrm>
        </p:spPr>
        <p:txBody>
          <a:bodyPr/>
          <a:lstStyle/>
          <a:p>
            <a:pPr marL="0" indent="0" algn="r" rtl="1">
              <a:buNone/>
            </a:pPr>
            <a:r>
              <a:rPr lang="ar-DZ" sz="3600" b="1" dirty="0" smtClean="0">
                <a:solidFill>
                  <a:schemeClr val="tx2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أهداف الدرس</a:t>
            </a:r>
          </a:p>
          <a:p>
            <a:pPr marL="0" indent="0" algn="r" rtl="1">
              <a:buNone/>
            </a:pPr>
            <a:endParaRPr lang="ar-DZ" sz="3600" b="1" dirty="0" smtClean="0">
              <a:solidFill>
                <a:schemeClr val="tx2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/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التعرف </a:t>
            </a: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على وظائف تكنولوجيا المعلومات و الاتصالات</a:t>
            </a:r>
            <a:endParaRPr lang="ar-DZ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r" rtl="1">
              <a:buClr>
                <a:schemeClr val="tx2"/>
              </a:buClr>
              <a:buNone/>
            </a:pPr>
            <a:endParaRPr lang="ar-DZ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522" y="2105478"/>
            <a:ext cx="4103012" cy="289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5797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0" y="319867"/>
            <a:ext cx="12192000" cy="703717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6000"/>
                  <a:satMod val="160000"/>
                </a:schemeClr>
              </a:gs>
              <a:gs pos="50000">
                <a:schemeClr val="tx2">
                  <a:tint val="44500"/>
                  <a:satMod val="160000"/>
                </a:schemeClr>
              </a:gs>
              <a:gs pos="100000">
                <a:schemeClr val="tx2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DZ" sz="4000" b="1" dirty="0">
                <a:solidFill>
                  <a:schemeClr val="tx2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وظائف تكنولوجيا المعلومات والاتصال</a:t>
            </a:r>
            <a:endParaRPr lang="fr-FR" sz="4000" b="1" dirty="0">
              <a:solidFill>
                <a:schemeClr val="tx2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>
          <a:xfrm>
            <a:off x="232011" y="1555846"/>
            <a:ext cx="11477767" cy="5090614"/>
          </a:xfrm>
        </p:spPr>
        <p:txBody>
          <a:bodyPr>
            <a:noAutofit/>
          </a:bodyPr>
          <a:lstStyle/>
          <a:p>
            <a:pPr algn="r" rtl="1">
              <a:lnSpc>
                <a:spcPct val="150000"/>
              </a:lnSpc>
            </a:pPr>
            <a:r>
              <a:rPr lang="ar-DZ" sz="3600" dirty="0" smtClean="0">
                <a:solidFill>
                  <a:schemeClr val="tx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تختص تكنولوجيا المعلومات لجملة من الوظائف التي يمكن اختزالها في العمليات التالية:</a:t>
            </a:r>
          </a:p>
          <a:p>
            <a:pPr algn="r" rtl="1">
              <a:lnSpc>
                <a:spcPct val="150000"/>
              </a:lnSpc>
            </a:pPr>
            <a:r>
              <a:rPr lang="ar-DZ" sz="3600" b="1" dirty="0" smtClean="0">
                <a:solidFill>
                  <a:schemeClr val="tx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2-1 الحصول على البيانات: </a:t>
            </a:r>
            <a:r>
              <a:rPr lang="ar-DZ" sz="3600" dirty="0" smtClean="0">
                <a:solidFill>
                  <a:schemeClr val="tx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تعد هذه الوظيفة الأولى لتكنولوجيا المعلومات عن طريق جمع البيانات المتعلقة بعمليات المؤسسة والأحداث الخارجية المتعلقة بها وإعدادها للمعالجة من خلال إدخال البيانات مباشرة إلى الحاسوب بواسطة أفراد أو </a:t>
            </a:r>
            <a:r>
              <a:rPr lang="ar-DZ" sz="3600" dirty="0" err="1" smtClean="0">
                <a:solidFill>
                  <a:schemeClr val="tx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رقمنة</a:t>
            </a:r>
            <a:r>
              <a:rPr lang="ar-DZ" sz="3600" dirty="0" smtClean="0">
                <a:solidFill>
                  <a:schemeClr val="tx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نسخ الوثائق الورقية وإدخالها هي الأخرى, وتعتبر عملية الإدخال من النقاط المهمة التي تتوقف عليها جودة المخرجات.</a:t>
            </a:r>
            <a:endParaRPr lang="fr-FR" sz="3600" dirty="0" smtClean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  <a:p>
            <a:pPr algn="r" rtl="1">
              <a:lnSpc>
                <a:spcPct val="150000"/>
              </a:lnSpc>
            </a:pPr>
            <a:endParaRPr lang="fr-FR" sz="3600" dirty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79554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0" y="319867"/>
            <a:ext cx="12192000" cy="703717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6000"/>
                  <a:satMod val="160000"/>
                </a:schemeClr>
              </a:gs>
              <a:gs pos="50000">
                <a:schemeClr val="tx2">
                  <a:tint val="44500"/>
                  <a:satMod val="160000"/>
                </a:schemeClr>
              </a:gs>
              <a:gs pos="100000">
                <a:schemeClr val="tx2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DZ" sz="4000" b="1" dirty="0">
                <a:solidFill>
                  <a:schemeClr val="tx2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وظائف تكنولوجيا المعلومات والاتصال</a:t>
            </a:r>
            <a:endParaRPr lang="fr-FR" sz="4000" b="1" dirty="0">
              <a:solidFill>
                <a:schemeClr val="tx2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>
          <a:xfrm>
            <a:off x="838200" y="2210937"/>
            <a:ext cx="10515600" cy="1965278"/>
          </a:xfrm>
        </p:spPr>
        <p:txBody>
          <a:bodyPr>
            <a:noAutofit/>
          </a:bodyPr>
          <a:lstStyle/>
          <a:p>
            <a:pPr algn="r" rtl="1">
              <a:lnSpc>
                <a:spcPct val="150000"/>
              </a:lnSpc>
            </a:pPr>
            <a:r>
              <a:rPr lang="ar-DZ" sz="3600" b="1" dirty="0" smtClean="0">
                <a:solidFill>
                  <a:schemeClr val="tx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2-2 المعالجة: </a:t>
            </a:r>
            <a:r>
              <a:rPr lang="ar-DZ" sz="3600" dirty="0" smtClean="0">
                <a:solidFill>
                  <a:schemeClr val="tx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ويقصد بها إجراء مختلف العمليات الحسابية والمنطقية على البيانات وتحويلها إلى معلومات مفيدة يسهل الرجوع إليها</a:t>
            </a:r>
            <a:r>
              <a:rPr lang="ar-DZ" sz="3600" dirty="0" smtClean="0">
                <a:solidFill>
                  <a:schemeClr val="tx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,</a:t>
            </a:r>
            <a:endParaRPr lang="ar-DZ" sz="3600" dirty="0" smtClean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49133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0" y="319867"/>
            <a:ext cx="12192000" cy="703717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6000"/>
                  <a:satMod val="160000"/>
                </a:schemeClr>
              </a:gs>
              <a:gs pos="50000">
                <a:schemeClr val="tx2">
                  <a:tint val="44500"/>
                  <a:satMod val="160000"/>
                </a:schemeClr>
              </a:gs>
              <a:gs pos="100000">
                <a:schemeClr val="tx2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DZ" sz="4000" b="1" dirty="0">
                <a:solidFill>
                  <a:schemeClr val="tx2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وظائف تكنولوجيا المعلومات والاتصال</a:t>
            </a:r>
            <a:endParaRPr lang="fr-FR" sz="4000" b="1" dirty="0">
              <a:solidFill>
                <a:schemeClr val="tx2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>
          <a:xfrm>
            <a:off x="838200" y="2634018"/>
            <a:ext cx="10515600" cy="4039737"/>
          </a:xfrm>
        </p:spPr>
        <p:txBody>
          <a:bodyPr>
            <a:noAutofit/>
          </a:bodyPr>
          <a:lstStyle/>
          <a:p>
            <a:pPr algn="r" rtl="1">
              <a:lnSpc>
                <a:spcPct val="150000"/>
              </a:lnSpc>
            </a:pPr>
            <a:r>
              <a:rPr lang="ar-DZ" sz="3600" b="1" dirty="0" smtClean="0">
                <a:solidFill>
                  <a:schemeClr val="tx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2-3 </a:t>
            </a:r>
            <a:r>
              <a:rPr lang="ar-DZ" sz="3600" b="1" dirty="0">
                <a:solidFill>
                  <a:schemeClr val="tx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التخزين: </a:t>
            </a:r>
            <a:r>
              <a:rPr lang="ar-DZ" sz="3600" dirty="0" smtClean="0">
                <a:solidFill>
                  <a:schemeClr val="tx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حيث يتم تخزين البيانات في قواعد بيانات، وهو مكون أساسي لنظام المعلومات، ويتم استعمال هذه المعلومات حين يحتاجها المستخدم</a:t>
            </a:r>
            <a:r>
              <a:rPr lang="ar-DZ" sz="3600" dirty="0" smtClean="0">
                <a:solidFill>
                  <a:schemeClr val="tx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.</a:t>
            </a:r>
            <a:endParaRPr lang="ar-DZ" sz="3600" dirty="0" smtClean="0">
              <a:solidFill>
                <a:schemeClr val="tx1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04038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0" y="319867"/>
            <a:ext cx="12192000" cy="703717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6000"/>
                  <a:satMod val="160000"/>
                </a:schemeClr>
              </a:gs>
              <a:gs pos="50000">
                <a:schemeClr val="tx2">
                  <a:tint val="44500"/>
                  <a:satMod val="160000"/>
                </a:schemeClr>
              </a:gs>
              <a:gs pos="100000">
                <a:schemeClr val="tx2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DZ" sz="4000" b="1" dirty="0">
                <a:solidFill>
                  <a:schemeClr val="tx2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وظائف تكنولوجيا المعلومات والاتصال</a:t>
            </a:r>
            <a:endParaRPr lang="fr-FR" sz="4000" b="1" dirty="0">
              <a:solidFill>
                <a:schemeClr val="tx2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>
          <a:xfrm>
            <a:off x="824553" y="2797793"/>
            <a:ext cx="10515600" cy="1787856"/>
          </a:xfrm>
        </p:spPr>
        <p:txBody>
          <a:bodyPr>
            <a:noAutofit/>
          </a:bodyPr>
          <a:lstStyle/>
          <a:p>
            <a:pPr algn="r" rtl="1">
              <a:lnSpc>
                <a:spcPct val="150000"/>
              </a:lnSpc>
            </a:pPr>
            <a:r>
              <a:rPr lang="ar-DZ" sz="3600" b="1" dirty="0" smtClean="0">
                <a:solidFill>
                  <a:schemeClr val="tx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2-4 </a:t>
            </a:r>
            <a:r>
              <a:rPr lang="ar-DZ" sz="3600" b="1" dirty="0">
                <a:solidFill>
                  <a:schemeClr val="tx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الإرسال: </a:t>
            </a:r>
            <a:r>
              <a:rPr lang="ar-DZ" sz="3600" dirty="0" smtClean="0">
                <a:solidFill>
                  <a:schemeClr val="tx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ويقصد به إرسال المعلومات من موقع إلى آخر وذلك باستخدام مختلف وسائل الاتصال كالأقمار الصناعية والألياف الضوئية وغيرها,</a:t>
            </a:r>
          </a:p>
        </p:txBody>
      </p:sp>
    </p:spTree>
    <p:extLst>
      <p:ext uri="{BB962C8B-B14F-4D97-AF65-F5344CB8AC3E}">
        <p14:creationId xmlns:p14="http://schemas.microsoft.com/office/powerpoint/2010/main" val="171751619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3699</TotalTime>
  <Words>205</Words>
  <Application>Microsoft Office PowerPoint</Application>
  <PresentationFormat>Grand écran</PresentationFormat>
  <Paragraphs>24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Sakkal Majalla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الوب والانترنت</dc:title>
  <dc:creator>elathir</dc:creator>
  <cp:lastModifiedBy>elathir</cp:lastModifiedBy>
  <cp:revision>100</cp:revision>
  <dcterms:created xsi:type="dcterms:W3CDTF">2021-03-23T06:02:04Z</dcterms:created>
  <dcterms:modified xsi:type="dcterms:W3CDTF">2024-12-08T20:26:34Z</dcterms:modified>
</cp:coreProperties>
</file>