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7"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FFD6B0-29D5-4073-838A-0DF286EE3CDA}" type="datetimeFigureOut">
              <a:rPr lang="en-US" smtClean="0"/>
              <a:t>2/9/2025</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49F000-4C6F-4869-8F9A-5F132A64D277}" type="slidenum">
              <a:rPr lang="en-US" smtClean="0"/>
              <a:t>‹N°›</a:t>
            </a:fld>
            <a:endParaRPr lang="en-US"/>
          </a:p>
        </p:txBody>
      </p:sp>
    </p:spTree>
    <p:extLst>
      <p:ext uri="{BB962C8B-B14F-4D97-AF65-F5344CB8AC3E}">
        <p14:creationId xmlns:p14="http://schemas.microsoft.com/office/powerpoint/2010/main" val="2601707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6A49F000-4C6F-4869-8F9A-5F132A64D277}" type="slidenum">
              <a:rPr lang="en-US" smtClean="0"/>
              <a:t>15</a:t>
            </a:fld>
            <a:endParaRPr lang="en-US"/>
          </a:p>
        </p:txBody>
      </p:sp>
    </p:spTree>
    <p:extLst>
      <p:ext uri="{BB962C8B-B14F-4D97-AF65-F5344CB8AC3E}">
        <p14:creationId xmlns:p14="http://schemas.microsoft.com/office/powerpoint/2010/main" val="1410808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D13DB5-578C-620A-037F-C97327720D2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A207919B-D503-CF2C-6094-971591D421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C23DD320-76D2-EB41-2E63-6754B1456A26}"/>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5" name="Espace réservé du pied de page 4">
            <a:extLst>
              <a:ext uri="{FF2B5EF4-FFF2-40B4-BE49-F238E27FC236}">
                <a16:creationId xmlns:a16="http://schemas.microsoft.com/office/drawing/2014/main" id="{F1FBC4E5-1EAE-209E-CD0D-02F72659207E}"/>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4C86F617-651A-8209-A8EB-F6954FDD3471}"/>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2095476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5A512-3F39-5910-7B72-A714A6498135}"/>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124492B3-4968-B06E-F9CB-1B9E895C189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C61B92B3-63A7-1064-DCCD-F2D7443BD6C1}"/>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5" name="Espace réservé du pied de page 4">
            <a:extLst>
              <a:ext uri="{FF2B5EF4-FFF2-40B4-BE49-F238E27FC236}">
                <a16:creationId xmlns:a16="http://schemas.microsoft.com/office/drawing/2014/main" id="{F87C7A98-4207-E97B-4DA1-1AD35334EE63}"/>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2A1A96F8-C5D5-EB5C-D8FA-C80F4E452563}"/>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2275322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3249C7F-BB1B-E749-9071-8D8CE62B64BF}"/>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54B25FA7-93CA-4DEC-A92A-23A89BEA59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F66AE201-CA54-C164-C322-0E2BD3FEE073}"/>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5" name="Espace réservé du pied de page 4">
            <a:extLst>
              <a:ext uri="{FF2B5EF4-FFF2-40B4-BE49-F238E27FC236}">
                <a16:creationId xmlns:a16="http://schemas.microsoft.com/office/drawing/2014/main" id="{1DB57F15-5348-27BE-9DC3-249ECD037B3E}"/>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D6357D4F-8FF3-E21C-12FA-CE9CC35445CA}"/>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5861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33EDF9-9F47-C240-0ECC-6E2F50781AD4}"/>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0F379CAB-0381-A4D7-E83B-9B800F187E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C7361E89-A542-1D70-9BD2-A054848F8A05}"/>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5" name="Espace réservé du pied de page 4">
            <a:extLst>
              <a:ext uri="{FF2B5EF4-FFF2-40B4-BE49-F238E27FC236}">
                <a16:creationId xmlns:a16="http://schemas.microsoft.com/office/drawing/2014/main" id="{13EC3797-FCBE-09BE-7B97-7BB26AA0F2E4}"/>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81FC3398-8C66-EE2A-169B-4D41E65CC60B}"/>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4075913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225818-EFF9-EA56-75A3-E1061C27B20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C88067BE-FD53-FFEC-6B99-350B632EEB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6C3F76D-9F2B-3DE2-96FB-D3852BF13FC6}"/>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5" name="Espace réservé du pied de page 4">
            <a:extLst>
              <a:ext uri="{FF2B5EF4-FFF2-40B4-BE49-F238E27FC236}">
                <a16:creationId xmlns:a16="http://schemas.microsoft.com/office/drawing/2014/main" id="{2DF1D44D-ABB9-7B1E-9099-BDFDC3898CA8}"/>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79AFD8ED-098D-0266-5E0A-BACDE1ABE15F}"/>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2877377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AEA3E1-011B-A28C-83AB-6E4BC34D4F35}"/>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B6AF62C7-BD02-A4CA-0D96-601AC62A025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63686986-9743-5F67-6DC2-099AB1F8B04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CDD9B411-A4DE-955D-419C-FFDD23B1E1DB}"/>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6" name="Espace réservé du pied de page 5">
            <a:extLst>
              <a:ext uri="{FF2B5EF4-FFF2-40B4-BE49-F238E27FC236}">
                <a16:creationId xmlns:a16="http://schemas.microsoft.com/office/drawing/2014/main" id="{62694867-462D-3485-8A4C-4720244A7473}"/>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59E8AED5-238A-701C-DE6C-5CE47232F0FB}"/>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2462825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3392C4-1A73-9838-24A9-F19D28809DCB}"/>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435E51E8-B7B8-8C7D-0F03-0937FCEDDC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04872C8-078D-9FE5-69BB-DA234B839EE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F8DF765C-2D71-462B-1419-4DA6AB0B1C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A44EF7C-3F99-DBA8-FB30-52F48913F83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4BB765B5-DA08-ED61-20ED-98B9F08B068E}"/>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8" name="Espace réservé du pied de page 7">
            <a:extLst>
              <a:ext uri="{FF2B5EF4-FFF2-40B4-BE49-F238E27FC236}">
                <a16:creationId xmlns:a16="http://schemas.microsoft.com/office/drawing/2014/main" id="{C0D4266E-C705-ECED-AC96-E0B2D9FFF2AD}"/>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59EC7CB0-6DD1-85FD-BE87-17C5283E3A9A}"/>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3198165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5CFD82-86BE-5071-7E9A-DF431FBC9E1D}"/>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C1EB83E6-D467-2302-2A99-6E687917B7A0}"/>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4" name="Espace réservé du pied de page 3">
            <a:extLst>
              <a:ext uri="{FF2B5EF4-FFF2-40B4-BE49-F238E27FC236}">
                <a16:creationId xmlns:a16="http://schemas.microsoft.com/office/drawing/2014/main" id="{F0702C01-F75F-9303-7193-47E92A62EF91}"/>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EF76D483-4961-31E8-E0A4-2764C3B7E694}"/>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22769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6782BCF-1915-99A3-FB38-E537BEA8D678}"/>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3" name="Espace réservé du pied de page 2">
            <a:extLst>
              <a:ext uri="{FF2B5EF4-FFF2-40B4-BE49-F238E27FC236}">
                <a16:creationId xmlns:a16="http://schemas.microsoft.com/office/drawing/2014/main" id="{8F85E783-5424-C9A0-90A8-C8EFDF84A013}"/>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244E07AC-F591-4F5F-733C-A24C33B3DA07}"/>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1750675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7DD4D2-F89D-46AB-D0BA-59229D1DEAE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504E6649-E11E-C72B-4A3F-0BAF97F9B9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2434A90D-C5EE-835B-8719-0AC0BAB573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DE193CE-5B0C-E6CB-0272-359D9B185A7F}"/>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6" name="Espace réservé du pied de page 5">
            <a:extLst>
              <a:ext uri="{FF2B5EF4-FFF2-40B4-BE49-F238E27FC236}">
                <a16:creationId xmlns:a16="http://schemas.microsoft.com/office/drawing/2014/main" id="{FB49CDFA-BB15-0FEF-8762-2F39152D53F0}"/>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8E19EC04-EEA5-7154-A1A5-FC9C0A39C76D}"/>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88044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26F070-EBC2-2271-09FB-4A936F30E2B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D913E7D5-3ADA-2E32-90CE-8A64E072A8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8EC2C0A0-5A82-D35E-6A88-F00CFCE16F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92AC38B-D688-67B1-E8CA-2019F837C51A}"/>
              </a:ext>
            </a:extLst>
          </p:cNvPr>
          <p:cNvSpPr>
            <a:spLocks noGrp="1"/>
          </p:cNvSpPr>
          <p:nvPr>
            <p:ph type="dt" sz="half" idx="10"/>
          </p:nvPr>
        </p:nvSpPr>
        <p:spPr/>
        <p:txBody>
          <a:bodyPr/>
          <a:lstStyle/>
          <a:p>
            <a:fld id="{CDB59375-0E8C-4135-8503-CA78416E5641}" type="datetimeFigureOut">
              <a:rPr lang="en-US" smtClean="0"/>
              <a:t>2/9/2025</a:t>
            </a:fld>
            <a:endParaRPr lang="en-US"/>
          </a:p>
        </p:txBody>
      </p:sp>
      <p:sp>
        <p:nvSpPr>
          <p:cNvPr id="6" name="Espace réservé du pied de page 5">
            <a:extLst>
              <a:ext uri="{FF2B5EF4-FFF2-40B4-BE49-F238E27FC236}">
                <a16:creationId xmlns:a16="http://schemas.microsoft.com/office/drawing/2014/main" id="{12B20140-2DDB-45F6-E2E4-E43BC45C157B}"/>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B6B382D6-670A-D6C2-DE99-07943D41678C}"/>
              </a:ext>
            </a:extLst>
          </p:cNvPr>
          <p:cNvSpPr>
            <a:spLocks noGrp="1"/>
          </p:cNvSpPr>
          <p:nvPr>
            <p:ph type="sldNum" sz="quarter" idx="12"/>
          </p:nvPr>
        </p:nvSpPr>
        <p:spPr/>
        <p:txBody>
          <a:bodyPr/>
          <a:lstStyle/>
          <a:p>
            <a:fld id="{12B86B71-715C-4D79-8E53-785ABD9494C5}" type="slidenum">
              <a:rPr lang="en-US" smtClean="0"/>
              <a:t>‹N°›</a:t>
            </a:fld>
            <a:endParaRPr lang="en-US"/>
          </a:p>
        </p:txBody>
      </p:sp>
    </p:spTree>
    <p:extLst>
      <p:ext uri="{BB962C8B-B14F-4D97-AF65-F5344CB8AC3E}">
        <p14:creationId xmlns:p14="http://schemas.microsoft.com/office/powerpoint/2010/main" val="336598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A9A6DFD-189E-56BA-5AE5-7BFAF2E57E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D951DFB2-6A8D-5B96-3653-98C4E58E84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1559D29B-DF0D-7A17-EAB9-F0E7CCCEC8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59375-0E8C-4135-8503-CA78416E5641}" type="datetimeFigureOut">
              <a:rPr lang="en-US" smtClean="0"/>
              <a:t>2/9/2025</a:t>
            </a:fld>
            <a:endParaRPr lang="en-US"/>
          </a:p>
        </p:txBody>
      </p:sp>
      <p:sp>
        <p:nvSpPr>
          <p:cNvPr id="5" name="Espace réservé du pied de page 4">
            <a:extLst>
              <a:ext uri="{FF2B5EF4-FFF2-40B4-BE49-F238E27FC236}">
                <a16:creationId xmlns:a16="http://schemas.microsoft.com/office/drawing/2014/main" id="{D1AA1AF9-9684-C257-2E25-E6E752DC16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23C51388-EF9F-A61F-9B25-4789C59FC8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B86B71-715C-4D79-8E53-785ABD9494C5}" type="slidenum">
              <a:rPr lang="en-US" smtClean="0"/>
              <a:t>‹N°›</a:t>
            </a:fld>
            <a:endParaRPr lang="en-US"/>
          </a:p>
        </p:txBody>
      </p:sp>
    </p:spTree>
    <p:extLst>
      <p:ext uri="{BB962C8B-B14F-4D97-AF65-F5344CB8AC3E}">
        <p14:creationId xmlns:p14="http://schemas.microsoft.com/office/powerpoint/2010/main" val="4149366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B851514-45B7-F7AC-AFE4-3DF4DA070C34}"/>
              </a:ext>
            </a:extLst>
          </p:cNvPr>
          <p:cNvSpPr txBox="1"/>
          <p:nvPr/>
        </p:nvSpPr>
        <p:spPr>
          <a:xfrm>
            <a:off x="3683410" y="2624902"/>
            <a:ext cx="4354461"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3200" b="1" dirty="0" err="1">
                <a:effectLst>
                  <a:outerShdw blurRad="38100" dist="38100" dir="2700000" algn="tl">
                    <a:srgbClr val="000000">
                      <a:alpha val="43137"/>
                    </a:srgbClr>
                  </a:outerShdw>
                </a:effectLst>
              </a:rPr>
              <a:t>Arbres</a:t>
            </a:r>
            <a:r>
              <a:rPr lang="en-US" sz="3200" b="1" dirty="0">
                <a:effectLst>
                  <a:outerShdw blurRad="38100" dist="38100" dir="2700000" algn="tl">
                    <a:srgbClr val="000000">
                      <a:alpha val="43137"/>
                    </a:srgbClr>
                  </a:outerShdw>
                </a:effectLst>
              </a:rPr>
              <a:t> et </a:t>
            </a:r>
            <a:r>
              <a:rPr lang="en-US" sz="3200" b="1" dirty="0" err="1">
                <a:effectLst>
                  <a:outerShdw blurRad="38100" dist="38100" dir="2700000" algn="tl">
                    <a:srgbClr val="000000">
                      <a:alpha val="43137"/>
                    </a:srgbClr>
                  </a:outerShdw>
                </a:effectLst>
              </a:rPr>
              <a:t>arborescences</a:t>
            </a:r>
            <a:endParaRPr lang="en-US"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92837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320232B-C44C-AFBB-68AE-E28324BDA4F9}"/>
              </a:ext>
            </a:extLst>
          </p:cNvPr>
          <p:cNvSpPr txBox="1"/>
          <p:nvPr/>
        </p:nvSpPr>
        <p:spPr>
          <a:xfrm>
            <a:off x="973394" y="0"/>
            <a:ext cx="9733935" cy="6697987"/>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pPr algn="l">
              <a:lnSpc>
                <a:spcPct val="150000"/>
              </a:lnSpc>
              <a:spcBef>
                <a:spcPts val="750"/>
              </a:spcBef>
              <a:spcAft>
                <a:spcPts val="1500"/>
              </a:spcAft>
            </a:pPr>
            <a:r>
              <a:rPr lang="en-US" sz="2400" b="1" i="0" u="sng" dirty="0">
                <a:solidFill>
                  <a:srgbClr val="495057"/>
                </a:solidFill>
                <a:effectLst>
                  <a:outerShdw blurRad="38100" dist="38100" dir="2700000" algn="tl">
                    <a:srgbClr val="000000">
                      <a:alpha val="43137"/>
                    </a:srgbClr>
                  </a:outerShdw>
                </a:effectLst>
                <a:latin typeface="Frank Ruhl Libre" panose="00000500000000000000" pitchFamily="2" charset="-79"/>
                <a:cs typeface="Frank Ruhl Libre" panose="00000500000000000000" pitchFamily="2" charset="-79"/>
              </a:rPr>
              <a:t>Minimum Weight Spanning Tree Algorithm (Prim)</a:t>
            </a:r>
            <a:br>
              <a:rPr lang="en-US" sz="2400" b="1" i="0" dirty="0">
                <a:solidFill>
                  <a:srgbClr val="495057"/>
                </a:solidFill>
                <a:effectLst/>
                <a:latin typeface="Frank Ruhl Libre" panose="00000500000000000000" pitchFamily="2" charset="-79"/>
                <a:cs typeface="Frank Ruhl Libre" panose="00000500000000000000" pitchFamily="2" charset="-79"/>
              </a:rPr>
            </a:br>
            <a:r>
              <a:rPr lang="en-US" sz="2200" b="1" i="0" u="sng" dirty="0">
                <a:solidFill>
                  <a:srgbClr val="495057"/>
                </a:solidFill>
                <a:effectLst/>
                <a:latin typeface="Frank Ruhl Libre" panose="00000500000000000000" pitchFamily="2" charset="-79"/>
                <a:cs typeface="Frank Ruhl Libre" panose="00000500000000000000" pitchFamily="2" charset="-79"/>
              </a:rPr>
              <a:t>BEGIN</a:t>
            </a:r>
            <a:r>
              <a:rPr lang="en-US" sz="2200" b="0" i="0" dirty="0">
                <a:solidFill>
                  <a:srgbClr val="495057"/>
                </a:solidFill>
                <a:effectLst/>
                <a:latin typeface="Frank Ruhl Libre" panose="00000500000000000000" pitchFamily="2" charset="-79"/>
                <a:cs typeface="Frank Ruhl Libre" panose="00000500000000000000" pitchFamily="2" charset="-79"/>
              </a:rPr>
              <a:t> : Search for a minimum weight spanning tree.</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(a) - </a:t>
            </a:r>
            <a:r>
              <a:rPr lang="en-US" sz="2200" b="1" i="0" u="sng" dirty="0">
                <a:solidFill>
                  <a:srgbClr val="495057"/>
                </a:solidFill>
                <a:effectLst/>
                <a:latin typeface="Frank Ruhl Libre" panose="00000500000000000000" pitchFamily="2" charset="-79"/>
                <a:cs typeface="Frank Ruhl Libre" panose="00000500000000000000" pitchFamily="2" charset="-79"/>
              </a:rPr>
              <a:t>Initializations</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a:t>
            </a:r>
            <a:r>
              <a:rPr lang="el-GR" sz="2200" b="0" i="0" dirty="0">
                <a:solidFill>
                  <a:srgbClr val="495057"/>
                </a:solidFill>
                <a:effectLst/>
                <a:latin typeface="Frank Ruhl Libre" panose="00000500000000000000" pitchFamily="2" charset="-79"/>
                <a:cs typeface="Frank Ruhl Libre" panose="00000500000000000000" pitchFamily="2" charset="-79"/>
              </a:rPr>
              <a:t>π(1) = 0</a:t>
            </a:r>
            <a:r>
              <a:rPr lang="fr-FR" sz="2200" b="0" i="0" dirty="0">
                <a:solidFill>
                  <a:srgbClr val="495057"/>
                </a:solidFill>
                <a:effectLst/>
                <a:latin typeface="Frank Ruhl Libre" panose="00000500000000000000" pitchFamily="2" charset="-79"/>
                <a:cs typeface="Frank Ruhl Libre" panose="00000500000000000000" pitchFamily="2" charset="-79"/>
              </a:rPr>
              <a:t>;</a:t>
            </a:r>
            <a:br>
              <a:rPr lang="el-GR" sz="2200" b="0" i="0" dirty="0">
                <a:solidFill>
                  <a:srgbClr val="495057"/>
                </a:solidFill>
                <a:effectLst/>
                <a:latin typeface="Frank Ruhl Libre" panose="00000500000000000000" pitchFamily="2" charset="-79"/>
                <a:cs typeface="Frank Ruhl Libre" panose="00000500000000000000" pitchFamily="2" charset="-79"/>
              </a:rPr>
            </a:br>
            <a:r>
              <a:rPr lang="fr-FR" sz="2200" b="0" i="0" dirty="0">
                <a:solidFill>
                  <a:srgbClr val="495057"/>
                </a:solidFill>
                <a:effectLst/>
                <a:latin typeface="Frank Ruhl Libre" panose="00000500000000000000" pitchFamily="2" charset="-79"/>
                <a:cs typeface="Frank Ruhl Libre" panose="00000500000000000000" pitchFamily="2" charset="-79"/>
              </a:rPr>
              <a:t>			</a:t>
            </a:r>
            <a:r>
              <a:rPr lang="el-GR" sz="2200" b="0" i="0" dirty="0">
                <a:solidFill>
                  <a:srgbClr val="495057"/>
                </a:solidFill>
                <a:effectLst/>
                <a:latin typeface="Frank Ruhl Libre" panose="00000500000000000000" pitchFamily="2" charset="-79"/>
                <a:cs typeface="Frank Ruhl Libre" panose="00000500000000000000" pitchFamily="2" charset="-79"/>
              </a:rPr>
              <a:t>π(</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 ∞, ∀</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 {2, 3, . . . , n};</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a:t>
            </a:r>
            <a:r>
              <a:rPr lang="el-GR" sz="2200" b="0" i="0" dirty="0">
                <a:solidFill>
                  <a:srgbClr val="495057"/>
                </a:solidFill>
                <a:effectLst/>
                <a:latin typeface="Frank Ruhl Libre" panose="00000500000000000000" pitchFamily="2" charset="-79"/>
                <a:cs typeface="Frank Ruhl Libre" panose="00000500000000000000" pitchFamily="2" charset="-79"/>
              </a:rPr>
              <a:t>α(</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 ∞, ∀</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 {1, 2, 3, . . . , n}; S = ∅;</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(b) - Select </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such that </a:t>
            </a:r>
            <a:r>
              <a:rPr lang="el-GR" sz="2200" b="0" i="0" dirty="0">
                <a:solidFill>
                  <a:srgbClr val="495057"/>
                </a:solidFill>
                <a:effectLst/>
                <a:latin typeface="Frank Ruhl Libre" panose="00000500000000000000" pitchFamily="2" charset="-79"/>
                <a:cs typeface="Frank Ruhl Libre" panose="00000500000000000000" pitchFamily="2" charset="-79"/>
              </a:rPr>
              <a:t>π(</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 min (</a:t>
            </a:r>
            <a:r>
              <a:rPr lang="el-GR" sz="2200" b="0" i="0" dirty="0">
                <a:solidFill>
                  <a:srgbClr val="495057"/>
                </a:solidFill>
                <a:effectLst/>
                <a:latin typeface="Frank Ruhl Libre" panose="00000500000000000000" pitchFamily="2" charset="-79"/>
                <a:cs typeface="Frank Ruhl Libre" panose="00000500000000000000" pitchFamily="2" charset="-79"/>
              </a:rPr>
              <a:t>π(</a:t>
            </a:r>
            <a:r>
              <a:rPr lang="en-US" sz="2200" b="0" i="0" dirty="0">
                <a:solidFill>
                  <a:srgbClr val="495057"/>
                </a:solidFill>
                <a:effectLst/>
                <a:latin typeface="Frank Ruhl Libre" panose="00000500000000000000" pitchFamily="2" charset="-79"/>
                <a:cs typeface="Frank Ruhl Libre" panose="00000500000000000000" pitchFamily="2" charset="-79"/>
              </a:rPr>
              <a:t>j)) / j ∈ X\S</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a:t>
            </a:r>
            <a:r>
              <a:rPr lang="en-US" sz="2200" b="1" i="0" u="sng" dirty="0">
                <a:solidFill>
                  <a:srgbClr val="495057"/>
                </a:solidFill>
                <a:effectLst/>
                <a:latin typeface="Frank Ruhl Libre" panose="00000500000000000000" pitchFamily="2" charset="-79"/>
                <a:cs typeface="Frank Ruhl Libre" panose="00000500000000000000" pitchFamily="2" charset="-79"/>
              </a:rPr>
              <a:t>If</a:t>
            </a:r>
            <a:r>
              <a:rPr lang="en-US" sz="2200" b="0" i="0" dirty="0">
                <a:solidFill>
                  <a:srgbClr val="495057"/>
                </a:solidFill>
                <a:effectLst/>
                <a:latin typeface="Frank Ruhl Libre" panose="00000500000000000000" pitchFamily="2" charset="-79"/>
                <a:cs typeface="Frank Ruhl Libre" panose="00000500000000000000" pitchFamily="2" charset="-79"/>
              </a:rPr>
              <a:t> </a:t>
            </a:r>
            <a:r>
              <a:rPr lang="el-GR" sz="2200" b="0" i="0" dirty="0">
                <a:solidFill>
                  <a:srgbClr val="495057"/>
                </a:solidFill>
                <a:effectLst/>
                <a:latin typeface="Frank Ruhl Libre" panose="00000500000000000000" pitchFamily="2" charset="-79"/>
                <a:cs typeface="Frank Ruhl Libre" panose="00000500000000000000" pitchFamily="2" charset="-79"/>
              </a:rPr>
              <a:t>π(</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 ∞ </a:t>
            </a:r>
            <a:r>
              <a:rPr lang="en-US" sz="2200" b="1" i="0" dirty="0">
                <a:solidFill>
                  <a:srgbClr val="495057"/>
                </a:solidFill>
                <a:effectLst/>
                <a:latin typeface="Frank Ruhl Libre" panose="00000500000000000000" pitchFamily="2" charset="-79"/>
                <a:cs typeface="Frank Ruhl Libre" panose="00000500000000000000" pitchFamily="2" charset="-79"/>
              </a:rPr>
              <a:t>or</a:t>
            </a:r>
            <a:r>
              <a:rPr lang="en-US" sz="2200" b="0" i="0" dirty="0">
                <a:solidFill>
                  <a:srgbClr val="495057"/>
                </a:solidFill>
                <a:effectLst/>
                <a:latin typeface="Frank Ruhl Libre" panose="00000500000000000000" pitchFamily="2" charset="-79"/>
                <a:cs typeface="Frank Ruhl Libre" panose="00000500000000000000" pitchFamily="2" charset="-79"/>
              </a:rPr>
              <a:t> S = X </a:t>
            </a:r>
            <a:r>
              <a:rPr lang="en-US" sz="2200" b="1" i="0" dirty="0">
                <a:solidFill>
                  <a:srgbClr val="495057"/>
                </a:solidFill>
                <a:effectLst/>
                <a:latin typeface="Frank Ruhl Libre" panose="00000500000000000000" pitchFamily="2" charset="-79"/>
                <a:cs typeface="Frank Ruhl Libre" panose="00000500000000000000" pitchFamily="2" charset="-79"/>
              </a:rPr>
              <a:t>then</a:t>
            </a:r>
            <a:r>
              <a:rPr lang="en-US" sz="2200" b="0" i="0" dirty="0">
                <a:solidFill>
                  <a:srgbClr val="495057"/>
                </a:solidFill>
                <a:effectLst/>
                <a:latin typeface="Frank Ruhl Libre" panose="00000500000000000000" pitchFamily="2" charset="-79"/>
                <a:cs typeface="Frank Ruhl Libre" panose="00000500000000000000" pitchFamily="2" charset="-79"/>
              </a:rPr>
              <a:t> END</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S ← S ∪ {</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(c) - </a:t>
            </a:r>
            <a:r>
              <a:rPr lang="en-US" sz="2200" b="1" i="0" u="sng" dirty="0">
                <a:solidFill>
                  <a:srgbClr val="495057"/>
                </a:solidFill>
                <a:effectLst/>
                <a:latin typeface="Frank Ruhl Libre" panose="00000500000000000000" pitchFamily="2" charset="-79"/>
                <a:cs typeface="Frank Ruhl Libre" panose="00000500000000000000" pitchFamily="2" charset="-79"/>
              </a:rPr>
              <a:t>For</a:t>
            </a:r>
            <a:r>
              <a:rPr lang="en-US" sz="2200" b="0" i="0" dirty="0">
                <a:solidFill>
                  <a:srgbClr val="495057"/>
                </a:solidFill>
                <a:effectLst/>
                <a:latin typeface="Frank Ruhl Libre" panose="00000500000000000000" pitchFamily="2" charset="-79"/>
                <a:cs typeface="Frank Ruhl Libre" panose="00000500000000000000" pitchFamily="2" charset="-79"/>
              </a:rPr>
              <a:t> all edges a(</a:t>
            </a:r>
            <a:r>
              <a:rPr lang="en-US" sz="2200" b="0" i="0" dirty="0" err="1">
                <a:solidFill>
                  <a:srgbClr val="495057"/>
                </a:solidFill>
                <a:effectLst/>
                <a:latin typeface="Frank Ruhl Libre" panose="00000500000000000000" pitchFamily="2" charset="-79"/>
                <a:cs typeface="Frank Ruhl Libre" panose="00000500000000000000" pitchFamily="2" charset="-79"/>
              </a:rPr>
              <a:t>i,j</a:t>
            </a:r>
            <a:r>
              <a:rPr lang="en-US" sz="2200" b="0" i="0" dirty="0">
                <a:solidFill>
                  <a:srgbClr val="495057"/>
                </a:solidFill>
                <a:effectLst/>
                <a:latin typeface="Frank Ruhl Libre" panose="00000500000000000000" pitchFamily="2" charset="-79"/>
                <a:cs typeface="Frank Ruhl Libre" panose="00000500000000000000" pitchFamily="2" charset="-79"/>
              </a:rPr>
              <a:t>)= (</a:t>
            </a:r>
            <a:r>
              <a:rPr lang="en-US" sz="2200" b="0" i="0" dirty="0" err="1">
                <a:solidFill>
                  <a:srgbClr val="495057"/>
                </a:solidFill>
                <a:effectLst/>
                <a:latin typeface="Frank Ruhl Libre" panose="00000500000000000000" pitchFamily="2" charset="-79"/>
                <a:cs typeface="Frank Ruhl Libre" panose="00000500000000000000" pitchFamily="2" charset="-79"/>
              </a:rPr>
              <a:t>i</a:t>
            </a:r>
            <a:r>
              <a:rPr lang="en-US" sz="2200" b="0" i="0" dirty="0">
                <a:solidFill>
                  <a:srgbClr val="495057"/>
                </a:solidFill>
                <a:effectLst/>
                <a:latin typeface="Frank Ruhl Libre" panose="00000500000000000000" pitchFamily="2" charset="-79"/>
                <a:cs typeface="Frank Ruhl Libre" panose="00000500000000000000" pitchFamily="2" charset="-79"/>
              </a:rPr>
              <a:t>, j) such that j ∈ X\S </a:t>
            </a:r>
            <a:r>
              <a:rPr lang="en-US" sz="2200" b="1" i="0" u="sng" dirty="0">
                <a:solidFill>
                  <a:srgbClr val="495057"/>
                </a:solidFill>
                <a:effectLst/>
                <a:latin typeface="Frank Ruhl Libre" panose="00000500000000000000" pitchFamily="2" charset="-79"/>
                <a:cs typeface="Frank Ruhl Libre" panose="00000500000000000000" pitchFamily="2" charset="-79"/>
              </a:rPr>
              <a:t>do</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a:t>
            </a:r>
            <a:r>
              <a:rPr lang="en-US" sz="2200" b="1" i="0" u="sng" dirty="0">
                <a:solidFill>
                  <a:srgbClr val="495057"/>
                </a:solidFill>
                <a:effectLst/>
                <a:latin typeface="Frank Ruhl Libre" panose="00000500000000000000" pitchFamily="2" charset="-79"/>
                <a:cs typeface="Frank Ruhl Libre" panose="00000500000000000000" pitchFamily="2" charset="-79"/>
              </a:rPr>
              <a:t>If </a:t>
            </a:r>
            <a:r>
              <a:rPr lang="en-US" sz="2200" b="0" i="0" dirty="0">
                <a:solidFill>
                  <a:srgbClr val="495057"/>
                </a:solidFill>
                <a:effectLst/>
                <a:latin typeface="Frank Ruhl Libre" panose="00000500000000000000" pitchFamily="2" charset="-79"/>
                <a:cs typeface="Frank Ruhl Libre" panose="00000500000000000000" pitchFamily="2" charset="-79"/>
              </a:rPr>
              <a:t>l(a(</a:t>
            </a:r>
            <a:r>
              <a:rPr lang="en-US" sz="2200" b="0" i="0" dirty="0" err="1">
                <a:solidFill>
                  <a:srgbClr val="495057"/>
                </a:solidFill>
                <a:effectLst/>
                <a:latin typeface="Frank Ruhl Libre" panose="00000500000000000000" pitchFamily="2" charset="-79"/>
                <a:cs typeface="Frank Ruhl Libre" panose="00000500000000000000" pitchFamily="2" charset="-79"/>
              </a:rPr>
              <a:t>I,j</a:t>
            </a:r>
            <a:r>
              <a:rPr lang="en-US" sz="2200" b="0" i="0" dirty="0">
                <a:solidFill>
                  <a:srgbClr val="495057"/>
                </a:solidFill>
                <a:effectLst/>
                <a:latin typeface="Frank Ruhl Libre" panose="00000500000000000000" pitchFamily="2" charset="-79"/>
                <a:cs typeface="Frank Ruhl Libre" panose="00000500000000000000" pitchFamily="2" charset="-79"/>
              </a:rPr>
              <a:t>)) &lt; </a:t>
            </a:r>
            <a:r>
              <a:rPr lang="el-GR" sz="2200" b="0" i="0" dirty="0">
                <a:solidFill>
                  <a:srgbClr val="495057"/>
                </a:solidFill>
                <a:effectLst/>
                <a:latin typeface="Frank Ruhl Libre" panose="00000500000000000000" pitchFamily="2" charset="-79"/>
                <a:cs typeface="Frank Ruhl Libre" panose="00000500000000000000" pitchFamily="2" charset="-79"/>
              </a:rPr>
              <a:t>π(</a:t>
            </a:r>
            <a:r>
              <a:rPr lang="en-US" sz="2200" b="0" i="0" dirty="0">
                <a:solidFill>
                  <a:srgbClr val="495057"/>
                </a:solidFill>
                <a:effectLst/>
                <a:latin typeface="Frank Ruhl Libre" panose="00000500000000000000" pitchFamily="2" charset="-79"/>
                <a:cs typeface="Frank Ruhl Libre" panose="00000500000000000000" pitchFamily="2" charset="-79"/>
              </a:rPr>
              <a:t>j) </a:t>
            </a:r>
            <a:r>
              <a:rPr lang="en-US" sz="2200" b="1" i="0" dirty="0">
                <a:solidFill>
                  <a:srgbClr val="495057"/>
                </a:solidFill>
                <a:effectLst/>
                <a:latin typeface="Frank Ruhl Libre" panose="00000500000000000000" pitchFamily="2" charset="-79"/>
                <a:cs typeface="Frank Ruhl Libre" panose="00000500000000000000" pitchFamily="2" charset="-79"/>
              </a:rPr>
              <a:t>then</a:t>
            </a:r>
            <a:r>
              <a:rPr lang="en-US" sz="2200" b="0" i="0" dirty="0">
                <a:solidFill>
                  <a:srgbClr val="495057"/>
                </a:solidFill>
                <a:effectLst/>
                <a:latin typeface="Frank Ruhl Libre" panose="00000500000000000000" pitchFamily="2" charset="-79"/>
                <a:cs typeface="Frank Ruhl Libre" panose="00000500000000000000" pitchFamily="2" charset="-79"/>
              </a:rPr>
              <a:t> </a:t>
            </a:r>
            <a:r>
              <a:rPr lang="el-GR" sz="2200" b="0" i="0" dirty="0">
                <a:solidFill>
                  <a:srgbClr val="495057"/>
                </a:solidFill>
                <a:effectLst/>
                <a:latin typeface="Frank Ruhl Libre" panose="00000500000000000000" pitchFamily="2" charset="-79"/>
                <a:cs typeface="Frank Ruhl Libre" panose="00000500000000000000" pitchFamily="2" charset="-79"/>
              </a:rPr>
              <a:t>π(</a:t>
            </a:r>
            <a:r>
              <a:rPr lang="en-US" sz="2200" b="0" i="0" dirty="0">
                <a:solidFill>
                  <a:srgbClr val="495057"/>
                </a:solidFill>
                <a:effectLst/>
                <a:latin typeface="Frank Ruhl Libre" panose="00000500000000000000" pitchFamily="2" charset="-79"/>
                <a:cs typeface="Frank Ruhl Libre" panose="00000500000000000000" pitchFamily="2" charset="-79"/>
              </a:rPr>
              <a:t>j) = l(</a:t>
            </a:r>
            <a:r>
              <a:rPr lang="en-US" sz="2200" b="0" i="0" dirty="0" err="1">
                <a:solidFill>
                  <a:srgbClr val="495057"/>
                </a:solidFill>
                <a:effectLst/>
                <a:latin typeface="Frank Ruhl Libre" panose="00000500000000000000" pitchFamily="2" charset="-79"/>
                <a:cs typeface="Frank Ruhl Libre" panose="00000500000000000000" pitchFamily="2" charset="-79"/>
              </a:rPr>
              <a:t>i,j</a:t>
            </a:r>
            <a:r>
              <a:rPr lang="en-US" sz="2200" b="0" i="0" dirty="0">
                <a:solidFill>
                  <a:srgbClr val="495057"/>
                </a:solidFill>
                <a:effectLst/>
                <a:latin typeface="Frank Ruhl Libre" panose="00000500000000000000" pitchFamily="2" charset="-79"/>
                <a:cs typeface="Frank Ruhl Libre" panose="00000500000000000000" pitchFamily="2" charset="-79"/>
              </a:rPr>
              <a:t>); </a:t>
            </a:r>
            <a:r>
              <a:rPr lang="el-GR" sz="2200" b="0" i="0" dirty="0">
                <a:solidFill>
                  <a:srgbClr val="495057"/>
                </a:solidFill>
                <a:effectLst/>
                <a:latin typeface="Frank Ruhl Libre" panose="00000500000000000000" pitchFamily="2" charset="-79"/>
                <a:cs typeface="Frank Ruhl Libre" panose="00000500000000000000" pitchFamily="2" charset="-79"/>
              </a:rPr>
              <a:t>α(</a:t>
            </a:r>
            <a:r>
              <a:rPr lang="en-US" sz="2200" b="0" i="0" dirty="0">
                <a:solidFill>
                  <a:srgbClr val="495057"/>
                </a:solidFill>
                <a:effectLst/>
                <a:latin typeface="Frank Ruhl Libre" panose="00000500000000000000" pitchFamily="2" charset="-79"/>
                <a:cs typeface="Frank Ruhl Libre" panose="00000500000000000000" pitchFamily="2" charset="-79"/>
              </a:rPr>
              <a:t>j) = a</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0" i="0" dirty="0">
                <a:solidFill>
                  <a:srgbClr val="495057"/>
                </a:solidFill>
                <a:effectLst/>
                <a:latin typeface="Frank Ruhl Libre" panose="00000500000000000000" pitchFamily="2" charset="-79"/>
                <a:cs typeface="Frank Ruhl Libre" panose="00000500000000000000" pitchFamily="2" charset="-79"/>
              </a:rPr>
              <a:t>	Return to (b)</a:t>
            </a:r>
            <a:br>
              <a:rPr lang="en-US" sz="2200" b="0" i="0" dirty="0">
                <a:solidFill>
                  <a:srgbClr val="495057"/>
                </a:solidFill>
                <a:effectLst/>
                <a:latin typeface="Frank Ruhl Libre" panose="00000500000000000000" pitchFamily="2" charset="-79"/>
                <a:cs typeface="Frank Ruhl Libre" panose="00000500000000000000" pitchFamily="2" charset="-79"/>
              </a:rPr>
            </a:br>
            <a:r>
              <a:rPr lang="en-US" sz="2200" b="1" i="0" u="sng" dirty="0">
                <a:solidFill>
                  <a:srgbClr val="495057"/>
                </a:solidFill>
                <a:effectLst/>
                <a:latin typeface="Frank Ruhl Libre" panose="00000500000000000000" pitchFamily="2" charset="-79"/>
                <a:cs typeface="Frank Ruhl Libre" panose="00000500000000000000" pitchFamily="2" charset="-79"/>
              </a:rPr>
              <a:t>END</a:t>
            </a:r>
          </a:p>
        </p:txBody>
      </p:sp>
    </p:spTree>
    <p:extLst>
      <p:ext uri="{BB962C8B-B14F-4D97-AF65-F5344CB8AC3E}">
        <p14:creationId xmlns:p14="http://schemas.microsoft.com/office/powerpoint/2010/main" val="3779365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6228370-6AC0-B3DA-3AA9-D424962FEF42}"/>
              </a:ext>
            </a:extLst>
          </p:cNvPr>
          <p:cNvSpPr txBox="1"/>
          <p:nvPr/>
        </p:nvSpPr>
        <p:spPr>
          <a:xfrm>
            <a:off x="792725" y="303640"/>
            <a:ext cx="10843751" cy="1697068"/>
          </a:xfrm>
          <a:prstGeom prst="rect">
            <a:avLst/>
          </a:prstGeom>
          <a:noFill/>
        </p:spPr>
        <p:txBody>
          <a:bodyPr wrap="square">
            <a:spAutoFit/>
          </a:bodyPr>
          <a:lstStyle/>
          <a:p>
            <a:pPr algn="just">
              <a:lnSpc>
                <a:spcPct val="150000"/>
              </a:lnSpc>
            </a:pPr>
            <a:r>
              <a:rPr lang="en-US" sz="2400" b="1" u="sng" dirty="0"/>
              <a:t>Example: </a:t>
            </a:r>
          </a:p>
          <a:p>
            <a:pPr algn="just">
              <a:lnSpc>
                <a:spcPct val="150000"/>
              </a:lnSpc>
            </a:pPr>
            <a:r>
              <a:rPr lang="en-US" sz="2400" dirty="0"/>
              <a:t>Let G = (X, U) be a finite graph represented by a dictionary of predecessors and successors as follow :</a:t>
            </a:r>
          </a:p>
        </p:txBody>
      </p:sp>
      <p:pic>
        <p:nvPicPr>
          <p:cNvPr id="11" name="Image 10">
            <a:extLst>
              <a:ext uri="{FF2B5EF4-FFF2-40B4-BE49-F238E27FC236}">
                <a16:creationId xmlns:a16="http://schemas.microsoft.com/office/drawing/2014/main" id="{2BDB594A-CFE8-CD66-65D9-1230923B4564}"/>
              </a:ext>
            </a:extLst>
          </p:cNvPr>
          <p:cNvPicPr>
            <a:picLocks noChangeAspect="1"/>
          </p:cNvPicPr>
          <p:nvPr/>
        </p:nvPicPr>
        <p:blipFill>
          <a:blip r:embed="rId2"/>
          <a:stretch>
            <a:fillRect/>
          </a:stretch>
        </p:blipFill>
        <p:spPr>
          <a:xfrm>
            <a:off x="1076632" y="2245970"/>
            <a:ext cx="9622165" cy="3284675"/>
          </a:xfrm>
          <a:prstGeom prst="rect">
            <a:avLst/>
          </a:prstGeom>
        </p:spPr>
      </p:pic>
    </p:spTree>
    <p:extLst>
      <p:ext uri="{BB962C8B-B14F-4D97-AF65-F5344CB8AC3E}">
        <p14:creationId xmlns:p14="http://schemas.microsoft.com/office/powerpoint/2010/main" val="4085849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E7F1498-33F2-D68C-3C6F-5141BB5F42FE}"/>
              </a:ext>
            </a:extLst>
          </p:cNvPr>
          <p:cNvSpPr txBox="1"/>
          <p:nvPr/>
        </p:nvSpPr>
        <p:spPr>
          <a:xfrm>
            <a:off x="659990" y="194126"/>
            <a:ext cx="11532010" cy="6133859"/>
          </a:xfrm>
          <a:prstGeom prst="rect">
            <a:avLst/>
          </a:prstGeom>
          <a:noFill/>
        </p:spPr>
        <p:txBody>
          <a:bodyPr wrap="square">
            <a:spAutoFit/>
          </a:bodyPr>
          <a:lstStyle/>
          <a:p>
            <a:pPr>
              <a:lnSpc>
                <a:spcPct val="150000"/>
              </a:lnSpc>
            </a:pPr>
            <a:r>
              <a:rPr lang="en-US" sz="2200" dirty="0"/>
              <a:t>X1 adjacent X2, X3 X4 X9 </a:t>
            </a:r>
            <a:r>
              <a:rPr lang="en-US" sz="2200" dirty="0">
                <a:solidFill>
                  <a:srgbClr val="FF0000"/>
                </a:solidFill>
              </a:rPr>
              <a:t>min= (X1,X4) </a:t>
            </a:r>
            <a:r>
              <a:rPr lang="en-US" sz="2200" dirty="0" err="1">
                <a:solidFill>
                  <a:srgbClr val="FF0000"/>
                </a:solidFill>
              </a:rPr>
              <a:t>val</a:t>
            </a:r>
            <a:r>
              <a:rPr lang="en-US" sz="2200" dirty="0">
                <a:solidFill>
                  <a:srgbClr val="FF0000"/>
                </a:solidFill>
              </a:rPr>
              <a:t> =2 </a:t>
            </a:r>
            <a:r>
              <a:rPr lang="en-US" sz="2200" dirty="0"/>
              <a:t>(X1,X4,2)</a:t>
            </a:r>
          </a:p>
          <a:p>
            <a:pPr>
              <a:lnSpc>
                <a:spcPct val="150000"/>
              </a:lnSpc>
            </a:pPr>
            <a:r>
              <a:rPr lang="en-US" sz="2200" dirty="0"/>
              <a:t>X1 ; X4 adjacent X2 ; X3 ; X9 ; X8 ; X3 ; X9 </a:t>
            </a:r>
            <a:r>
              <a:rPr lang="en-US" sz="2200" dirty="0">
                <a:solidFill>
                  <a:srgbClr val="FF0000"/>
                </a:solidFill>
              </a:rPr>
              <a:t>min=(X4, X8) </a:t>
            </a:r>
            <a:r>
              <a:rPr lang="en-US" sz="2200" dirty="0" err="1">
                <a:solidFill>
                  <a:srgbClr val="FF0000"/>
                </a:solidFill>
              </a:rPr>
              <a:t>val</a:t>
            </a:r>
            <a:r>
              <a:rPr lang="en-US" sz="2200" dirty="0">
                <a:solidFill>
                  <a:srgbClr val="FF0000"/>
                </a:solidFill>
              </a:rPr>
              <a:t>= 2 (X4, X8,2)</a:t>
            </a:r>
          </a:p>
          <a:p>
            <a:pPr>
              <a:lnSpc>
                <a:spcPct val="150000"/>
              </a:lnSpc>
            </a:pPr>
            <a:r>
              <a:rPr lang="en-US" sz="2200" dirty="0"/>
              <a:t>X1 ; X4 ; X8 ; X4 adjacent to to X2 ; X3 ; X9 ; X1,X3 ,X9 ,X8,X9 ; X3 ; X9 </a:t>
            </a:r>
            <a:r>
              <a:rPr lang="en-US" sz="2200" dirty="0">
                <a:solidFill>
                  <a:srgbClr val="FF0000"/>
                </a:solidFill>
              </a:rPr>
              <a:t>min=(X4, X9</a:t>
            </a:r>
            <a:r>
              <a:rPr lang="en-US" sz="2200" dirty="0"/>
              <a:t>) </a:t>
            </a:r>
            <a:r>
              <a:rPr lang="en-US" sz="2200" dirty="0" err="1">
                <a:solidFill>
                  <a:srgbClr val="FF0000"/>
                </a:solidFill>
              </a:rPr>
              <a:t>val</a:t>
            </a:r>
            <a:r>
              <a:rPr lang="en-US" sz="2200" dirty="0">
                <a:solidFill>
                  <a:srgbClr val="FF0000"/>
                </a:solidFill>
              </a:rPr>
              <a:t>= 2 (X4, X9,2)</a:t>
            </a:r>
          </a:p>
          <a:p>
            <a:pPr>
              <a:lnSpc>
                <a:spcPct val="150000"/>
              </a:lnSpc>
            </a:pPr>
            <a:r>
              <a:rPr lang="en-US" sz="2200" dirty="0"/>
              <a:t>X1 ; X4 ;X8 ;X9 adjacent to X2 ,X3 ,X9 ;X1,X3,X8,X9 ;X3 ;X9 ;X4,X5,X8,X1 </a:t>
            </a:r>
            <a:r>
              <a:rPr lang="en-US" sz="2200" dirty="0">
                <a:solidFill>
                  <a:srgbClr val="FF0000"/>
                </a:solidFill>
              </a:rPr>
              <a:t>min=(X5, X9) </a:t>
            </a:r>
            <a:r>
              <a:rPr lang="en-US" sz="2200" dirty="0" err="1">
                <a:solidFill>
                  <a:srgbClr val="FF0000"/>
                </a:solidFill>
              </a:rPr>
              <a:t>val</a:t>
            </a:r>
            <a:r>
              <a:rPr lang="en-US" sz="2200" dirty="0">
                <a:solidFill>
                  <a:srgbClr val="FF0000"/>
                </a:solidFill>
              </a:rPr>
              <a:t>=2 (X5, X9,2) </a:t>
            </a:r>
          </a:p>
          <a:p>
            <a:pPr>
              <a:lnSpc>
                <a:spcPct val="150000"/>
              </a:lnSpc>
            </a:pPr>
            <a:r>
              <a:rPr lang="en-US" sz="2200" dirty="0"/>
              <a:t>X1 ; X4 ; X8 ;X9 ;X5 adjacent to X2 , X3 , X9 ;X3 ,X8,X9 ; X3 ; X9 ;X4,X5,X8,X1 ;X9,X3,X2;X6,X7; X8; </a:t>
            </a:r>
            <a:r>
              <a:rPr lang="en-US" sz="2200" dirty="0">
                <a:solidFill>
                  <a:srgbClr val="FF0000"/>
                </a:solidFill>
              </a:rPr>
              <a:t>min= (X5, X6) </a:t>
            </a:r>
            <a:r>
              <a:rPr lang="en-US" sz="2200" dirty="0" err="1">
                <a:solidFill>
                  <a:srgbClr val="FF0000"/>
                </a:solidFill>
              </a:rPr>
              <a:t>val</a:t>
            </a:r>
            <a:r>
              <a:rPr lang="en-US" sz="2200" dirty="0">
                <a:solidFill>
                  <a:srgbClr val="FF0000"/>
                </a:solidFill>
              </a:rPr>
              <a:t>= 2 (X5, X6,2)</a:t>
            </a:r>
          </a:p>
          <a:p>
            <a:pPr>
              <a:lnSpc>
                <a:spcPct val="150000"/>
              </a:lnSpc>
            </a:pPr>
            <a:r>
              <a:rPr lang="en-US" sz="2200" dirty="0"/>
              <a:t>X1 ;X4 ;X8 ;X4 ;X9 ;X5 ;X6 adjacent to X2 ,X3 ,X9 ;X3 ,X8,X9 ;X3 ;X9 ;X4,X5,X8,X1 ,X9,X3,X2, X6, X7,X8 ;X2,X7,X5 ; </a:t>
            </a:r>
            <a:r>
              <a:rPr lang="en-US" sz="2200" dirty="0">
                <a:solidFill>
                  <a:srgbClr val="FF0000"/>
                </a:solidFill>
              </a:rPr>
              <a:t>min= (X7, X8) </a:t>
            </a:r>
            <a:r>
              <a:rPr lang="en-US" sz="2200" dirty="0" err="1">
                <a:solidFill>
                  <a:srgbClr val="FF0000"/>
                </a:solidFill>
              </a:rPr>
              <a:t>val</a:t>
            </a:r>
            <a:r>
              <a:rPr lang="en-US" sz="2200" dirty="0">
                <a:solidFill>
                  <a:srgbClr val="FF0000"/>
                </a:solidFill>
              </a:rPr>
              <a:t>= 1 (X8, X7,1)</a:t>
            </a:r>
          </a:p>
          <a:p>
            <a:pPr>
              <a:lnSpc>
                <a:spcPct val="150000"/>
              </a:lnSpc>
            </a:pPr>
            <a:r>
              <a:rPr lang="en-US" sz="2200" dirty="0"/>
              <a:t>X1 ;X4 ;X8 ;X9 ;;X5 ;X6 ;X7 adjacent to X2 ,X3 ,X9 ;X3,X8,X9 ;X3 ;X9 ;X4,X5,X8,X1 ; X9,X3,X2, X6, X7, X8, X2, X7, X5 ;X5,X6,X8,X2 </a:t>
            </a:r>
            <a:r>
              <a:rPr lang="en-US" sz="2200" dirty="0">
                <a:solidFill>
                  <a:srgbClr val="FF0000"/>
                </a:solidFill>
              </a:rPr>
              <a:t>min= (X5, X3) </a:t>
            </a:r>
            <a:r>
              <a:rPr lang="en-US" sz="2200" dirty="0" err="1">
                <a:solidFill>
                  <a:srgbClr val="FF0000"/>
                </a:solidFill>
              </a:rPr>
              <a:t>val</a:t>
            </a:r>
            <a:r>
              <a:rPr lang="en-US" sz="2200" dirty="0">
                <a:solidFill>
                  <a:srgbClr val="FF0000"/>
                </a:solidFill>
              </a:rPr>
              <a:t>= 3 (X3, X5,3)</a:t>
            </a:r>
          </a:p>
          <a:p>
            <a:pPr>
              <a:lnSpc>
                <a:spcPct val="150000"/>
              </a:lnSpc>
            </a:pPr>
            <a:r>
              <a:rPr lang="en-US" sz="2200" dirty="0"/>
              <a:t>X1 ; X4 ; X8 ; X9 ;X5 ;X6 ;X7 adjacent to X2 , X3 , X9,X3 ,X8,X9,X3 ; X9 ,X4,X5,X8,X1 ;X9,,X2,X6,X7,X8 ,X2,X7,X5 ,X5,X6,X8,X2,X1,X2,X4,X5 </a:t>
            </a:r>
            <a:r>
              <a:rPr lang="en-US" sz="2200" dirty="0">
                <a:solidFill>
                  <a:srgbClr val="FF0000"/>
                </a:solidFill>
              </a:rPr>
              <a:t>min= (X3, X2) </a:t>
            </a:r>
            <a:r>
              <a:rPr lang="en-US" sz="2200" dirty="0" err="1">
                <a:solidFill>
                  <a:srgbClr val="FF0000"/>
                </a:solidFill>
              </a:rPr>
              <a:t>val</a:t>
            </a:r>
            <a:r>
              <a:rPr lang="en-US" sz="2200" dirty="0">
                <a:solidFill>
                  <a:srgbClr val="FF0000"/>
                </a:solidFill>
              </a:rPr>
              <a:t>= 1 (X3, X2,1)</a:t>
            </a:r>
          </a:p>
        </p:txBody>
      </p:sp>
    </p:spTree>
    <p:extLst>
      <p:ext uri="{BB962C8B-B14F-4D97-AF65-F5344CB8AC3E}">
        <p14:creationId xmlns:p14="http://schemas.microsoft.com/office/powerpoint/2010/main" val="3232315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09C3700-671F-D666-57C1-103700FFE30F}"/>
              </a:ext>
            </a:extLst>
          </p:cNvPr>
          <p:cNvSpPr txBox="1"/>
          <p:nvPr/>
        </p:nvSpPr>
        <p:spPr>
          <a:xfrm>
            <a:off x="925461" y="289570"/>
            <a:ext cx="10784757" cy="1697068"/>
          </a:xfrm>
          <a:prstGeom prst="rect">
            <a:avLst/>
          </a:prstGeom>
          <a:noFill/>
        </p:spPr>
        <p:txBody>
          <a:bodyPr wrap="square">
            <a:spAutoFit/>
          </a:bodyPr>
          <a:lstStyle/>
          <a:p>
            <a:pPr algn="just">
              <a:lnSpc>
                <a:spcPct val="150000"/>
              </a:lnSpc>
            </a:pPr>
            <a:r>
              <a:rPr lang="en-US" sz="2400" b="1" dirty="0"/>
              <a:t>Theorem</a:t>
            </a:r>
          </a:p>
          <a:p>
            <a:pPr algn="just">
              <a:lnSpc>
                <a:spcPct val="150000"/>
              </a:lnSpc>
            </a:pPr>
            <a:r>
              <a:rPr lang="en-US" sz="2400" dirty="0"/>
              <a:t>The Prim algorithm constructs a </a:t>
            </a:r>
            <a:r>
              <a:rPr lang="en-US" sz="2400" b="1" dirty="0"/>
              <a:t>minimum weight spanning tree </a:t>
            </a:r>
            <a:r>
              <a:rPr lang="en-US" sz="2400" dirty="0"/>
              <a:t>in </a:t>
            </a:r>
            <a:r>
              <a:rPr lang="en-US" sz="2400" b="1" dirty="0">
                <a:solidFill>
                  <a:srgbClr val="FF0000"/>
                </a:solidFill>
              </a:rPr>
              <a:t>O(|X|²) </a:t>
            </a:r>
            <a:r>
              <a:rPr lang="en-US" sz="2400" dirty="0"/>
              <a:t>time for any connected graph G=(X,U).</a:t>
            </a:r>
          </a:p>
        </p:txBody>
      </p:sp>
      <p:sp>
        <p:nvSpPr>
          <p:cNvPr id="5" name="ZoneTexte 4">
            <a:extLst>
              <a:ext uri="{FF2B5EF4-FFF2-40B4-BE49-F238E27FC236}">
                <a16:creationId xmlns:a16="http://schemas.microsoft.com/office/drawing/2014/main" id="{4DF0C743-78CE-75D8-7E2A-F7D8B951D34E}"/>
              </a:ext>
            </a:extLst>
          </p:cNvPr>
          <p:cNvSpPr txBox="1"/>
          <p:nvPr/>
        </p:nvSpPr>
        <p:spPr>
          <a:xfrm>
            <a:off x="925461" y="2474875"/>
            <a:ext cx="10784756" cy="2251065"/>
          </a:xfrm>
          <a:prstGeom prst="rect">
            <a:avLst/>
          </a:prstGeom>
          <a:noFill/>
        </p:spPr>
        <p:txBody>
          <a:bodyPr wrap="square">
            <a:spAutoFit/>
          </a:bodyPr>
          <a:lstStyle/>
          <a:p>
            <a:pPr algn="just">
              <a:lnSpc>
                <a:spcPct val="150000"/>
              </a:lnSpc>
            </a:pPr>
            <a:r>
              <a:rPr lang="en-US" sz="2400" b="1" dirty="0">
                <a:effectLst>
                  <a:outerShdw blurRad="38100" dist="38100" dir="2700000" algn="tl">
                    <a:srgbClr val="000000">
                      <a:alpha val="43137"/>
                    </a:srgbClr>
                  </a:outerShdw>
                </a:effectLst>
              </a:rPr>
              <a:t> Minimum weight covering algorithm Kruskal</a:t>
            </a:r>
          </a:p>
          <a:p>
            <a:pPr algn="just">
              <a:lnSpc>
                <a:spcPct val="150000"/>
              </a:lnSpc>
            </a:pPr>
            <a:r>
              <a:rPr lang="en-US" sz="2400" dirty="0"/>
              <a:t>It maintains a partial acyclic graph as it builds. While search algorithms are specific to graphs, the </a:t>
            </a:r>
            <a:r>
              <a:rPr lang="en-US" sz="2400" dirty="0">
                <a:solidFill>
                  <a:srgbClr val="FF0000"/>
                </a:solidFill>
                <a:effectLst>
                  <a:outerShdw blurRad="38100" dist="38100" dir="2700000" algn="tl">
                    <a:srgbClr val="000000">
                      <a:alpha val="43137"/>
                    </a:srgbClr>
                  </a:outerShdw>
                </a:effectLst>
              </a:rPr>
              <a:t>Kruskal algorithm </a:t>
            </a:r>
            <a:r>
              <a:rPr lang="en-US" sz="2400" dirty="0"/>
              <a:t>uses a more general resolution paradigm: greedy algorithms.</a:t>
            </a:r>
          </a:p>
        </p:txBody>
      </p:sp>
    </p:spTree>
    <p:extLst>
      <p:ext uri="{BB962C8B-B14F-4D97-AF65-F5344CB8AC3E}">
        <p14:creationId xmlns:p14="http://schemas.microsoft.com/office/powerpoint/2010/main" val="2627998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DAA53F1-11B5-E4FF-1789-A4FDB1703988}"/>
              </a:ext>
            </a:extLst>
          </p:cNvPr>
          <p:cNvSpPr txBox="1"/>
          <p:nvPr/>
        </p:nvSpPr>
        <p:spPr>
          <a:xfrm>
            <a:off x="412954" y="0"/>
            <a:ext cx="12074013" cy="7006213"/>
          </a:xfrm>
          <a:prstGeom prst="rect">
            <a:avLst/>
          </a:prstGeom>
          <a:noFill/>
        </p:spPr>
        <p:txBody>
          <a:bodyPr wrap="square">
            <a:spAutoFit/>
          </a:bodyPr>
          <a:lstStyle/>
          <a:p>
            <a:pPr algn="just">
              <a:lnSpc>
                <a:spcPct val="150000"/>
              </a:lnSpc>
            </a:pPr>
            <a:r>
              <a:rPr lang="en-US" sz="2400" u="sng" dirty="0">
                <a:effectLst>
                  <a:outerShdw blurRad="38100" dist="38100" dir="2700000" algn="tl">
                    <a:srgbClr val="000000">
                      <a:alpha val="43137"/>
                    </a:srgbClr>
                  </a:outerShdw>
                </a:effectLst>
              </a:rPr>
              <a:t>Kruskal's Algorithm </a:t>
            </a:r>
          </a:p>
          <a:p>
            <a:pPr marL="1798638" indent="-1798638" algn="just">
              <a:lnSpc>
                <a:spcPct val="150000"/>
              </a:lnSpc>
            </a:pPr>
            <a:r>
              <a:rPr lang="en-US" sz="2400" b="1" u="sng" dirty="0"/>
              <a:t>BEGIN</a:t>
            </a:r>
            <a:r>
              <a:rPr lang="en-US" sz="2400" dirty="0"/>
              <a:t> </a:t>
            </a:r>
            <a:r>
              <a:rPr lang="en-US" sz="2200" u="sng" dirty="0"/>
              <a:t>INPUT </a:t>
            </a:r>
            <a:r>
              <a:rPr lang="en-US" sz="2200" dirty="0"/>
              <a:t>: </a:t>
            </a:r>
            <a:r>
              <a:rPr lang="en-US" sz="2400" dirty="0"/>
              <a:t>Graph G=(X,U), c a positive valuation of the edges; </a:t>
            </a:r>
            <a:r>
              <a:rPr lang="en-US" sz="2400" u="sng" dirty="0"/>
              <a:t>OUTPUT </a:t>
            </a:r>
            <a:r>
              <a:rPr lang="en-US" sz="2400" dirty="0"/>
              <a:t>A minimum weight   spanning tree;</a:t>
            </a:r>
          </a:p>
          <a:p>
            <a:pPr marL="1695450" algn="just">
              <a:lnSpc>
                <a:spcPct val="150000"/>
              </a:lnSpc>
            </a:pPr>
            <a:r>
              <a:rPr lang="en-US" sz="2200" dirty="0"/>
              <a:t>e: ARRAY of the edges of graph G</a:t>
            </a:r>
          </a:p>
          <a:p>
            <a:pPr marL="1695450" algn="just">
              <a:lnSpc>
                <a:spcPct val="150000"/>
              </a:lnSpc>
            </a:pPr>
            <a:r>
              <a:rPr lang="en-US" sz="2200" dirty="0"/>
              <a:t>F: SET of the edges of the tree.</a:t>
            </a:r>
          </a:p>
          <a:p>
            <a:pPr marL="1695450" algn="just">
              <a:lnSpc>
                <a:spcPct val="150000"/>
              </a:lnSpc>
            </a:pPr>
            <a:r>
              <a:rPr lang="en-US" sz="2200" dirty="0"/>
              <a:t>Initialize F to empty</a:t>
            </a:r>
          </a:p>
          <a:p>
            <a:pPr marL="722313" algn="just">
              <a:lnSpc>
                <a:spcPct val="150000"/>
              </a:lnSpc>
            </a:pPr>
            <a:r>
              <a:rPr lang="en-US" sz="2200" dirty="0"/>
              <a:t>Sort the edges of e by increasing weight c(e[</a:t>
            </a:r>
            <a:r>
              <a:rPr lang="en-US" sz="2200" dirty="0" err="1"/>
              <a:t>i</a:t>
            </a:r>
            <a:r>
              <a:rPr lang="en-US" sz="2200" dirty="0"/>
              <a:t>]).  c(e1) ≤ c(e2) ≤ ... ≤ c(</a:t>
            </a:r>
            <a:r>
              <a:rPr lang="en-US" sz="2200" dirty="0" err="1"/>
              <a:t>em</a:t>
            </a:r>
            <a:r>
              <a:rPr lang="en-US" sz="2200" dirty="0"/>
              <a:t>).</a:t>
            </a:r>
          </a:p>
          <a:p>
            <a:pPr marL="811213" algn="just">
              <a:lnSpc>
                <a:spcPct val="150000"/>
              </a:lnSpc>
            </a:pPr>
            <a:r>
              <a:rPr lang="en-US" sz="2200" dirty="0"/>
              <a:t>Set F := ∅, k := 0</a:t>
            </a:r>
          </a:p>
          <a:p>
            <a:pPr marL="811213" algn="just">
              <a:lnSpc>
                <a:spcPct val="150000"/>
              </a:lnSpc>
            </a:pPr>
            <a:r>
              <a:rPr lang="en-US" sz="2400" b="0" i="0" dirty="0">
                <a:solidFill>
                  <a:srgbClr val="495057"/>
                </a:solidFill>
                <a:effectLst/>
                <a:latin typeface="Frank Ruhl Libre" panose="00000500000000000000" pitchFamily="2" charset="-79"/>
                <a:cs typeface="Frank Ruhl Libre" panose="00000500000000000000" pitchFamily="2" charset="-79"/>
              </a:rPr>
              <a:t>While (k &lt; m) and ( |F| &lt; n−1 )do </a:t>
            </a:r>
          </a:p>
          <a:p>
            <a:pPr marL="1608138" algn="just">
              <a:lnSpc>
                <a:spcPct val="150000"/>
              </a:lnSpc>
            </a:pPr>
            <a:r>
              <a:rPr lang="en-US" sz="2400" b="0" i="0" dirty="0">
                <a:solidFill>
                  <a:srgbClr val="495057"/>
                </a:solidFill>
                <a:effectLst/>
                <a:latin typeface="Frank Ruhl Libre" panose="00000500000000000000" pitchFamily="2" charset="-79"/>
                <a:cs typeface="Frank Ruhl Libre" panose="00000500000000000000" pitchFamily="2" charset="-79"/>
              </a:rPr>
              <a:t>Begin  if ek+1 does not form a cycle with F then F := F ∪ {ek+1}; k := k+1; End </a:t>
            </a:r>
          </a:p>
          <a:p>
            <a:pPr marL="1608138" algn="just">
              <a:lnSpc>
                <a:spcPct val="150000"/>
              </a:lnSpc>
            </a:pPr>
            <a:r>
              <a:rPr lang="en-US" sz="2400" b="0" i="0" dirty="0">
                <a:solidFill>
                  <a:srgbClr val="495057"/>
                </a:solidFill>
                <a:effectLst/>
                <a:latin typeface="Frank Ruhl Libre" panose="00000500000000000000" pitchFamily="2" charset="-79"/>
                <a:cs typeface="Frank Ruhl Libre" panose="00000500000000000000" pitchFamily="2" charset="-79"/>
              </a:rPr>
              <a:t>Return A = (X, F) </a:t>
            </a:r>
          </a:p>
          <a:p>
            <a:pPr algn="just">
              <a:lnSpc>
                <a:spcPct val="150000"/>
              </a:lnSpc>
            </a:pPr>
            <a:r>
              <a:rPr lang="en-US" sz="2400" b="1" i="0" dirty="0">
                <a:solidFill>
                  <a:srgbClr val="495057"/>
                </a:solidFill>
                <a:effectLst/>
                <a:latin typeface="Frank Ruhl Libre" panose="00000500000000000000" pitchFamily="2" charset="-79"/>
                <a:cs typeface="Frank Ruhl Libre" panose="00000500000000000000" pitchFamily="2" charset="-79"/>
              </a:rPr>
              <a:t>End.</a:t>
            </a:r>
            <a:endParaRPr lang="en-US" sz="2200" b="1" dirty="0"/>
          </a:p>
          <a:p>
            <a:pPr marL="811213" algn="just">
              <a:lnSpc>
                <a:spcPct val="150000"/>
              </a:lnSpc>
            </a:pPr>
            <a:endParaRPr lang="en-US" sz="2400" dirty="0"/>
          </a:p>
        </p:txBody>
      </p:sp>
    </p:spTree>
    <p:extLst>
      <p:ext uri="{BB962C8B-B14F-4D97-AF65-F5344CB8AC3E}">
        <p14:creationId xmlns:p14="http://schemas.microsoft.com/office/powerpoint/2010/main" val="229060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 calcmode="lin" valueType="num">
                                      <p:cBhvr additive="base">
                                        <p:cTn id="5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E1044AC-CAEB-1275-FD69-8C2E08F27D9A}"/>
              </a:ext>
            </a:extLst>
          </p:cNvPr>
          <p:cNvSpPr txBox="1"/>
          <p:nvPr/>
        </p:nvSpPr>
        <p:spPr>
          <a:xfrm>
            <a:off x="471948" y="471948"/>
            <a:ext cx="11179278" cy="3174395"/>
          </a:xfrm>
          <a:prstGeom prst="rect">
            <a:avLst/>
          </a:prstGeom>
          <a:noFill/>
        </p:spPr>
        <p:txBody>
          <a:bodyPr wrap="square">
            <a:spAutoFit/>
          </a:bodyPr>
          <a:lstStyle/>
          <a:p>
            <a:r>
              <a:rPr lang="en-US" sz="2400" b="1" u="sng" dirty="0"/>
              <a:t>Example:</a:t>
            </a:r>
          </a:p>
          <a:p>
            <a:pPr>
              <a:lnSpc>
                <a:spcPct val="150000"/>
              </a:lnSpc>
            </a:pPr>
            <a:r>
              <a:rPr lang="en-US" sz="2400" dirty="0"/>
              <a:t>By applying Kruskal's algorithm on the aforementioned graph, we obtain: The following topological order: (x2,x3),(x7,x8),(x1,x4),(x5,x6),(x8,x4),(x4,x9),(x5,x9),(x3,x5),(x2,x7),(x2,x8), (x1,x3),(x6,x7),(x5,x7),(x8,x6),(x1,x2),(x9,x8),(x1,x9),(x4,x3),(x2,x6),(x2,x5), (x2,x3,1), (x7,x8,1),(x1,x4,2),(x5,x6,2),(x8,x4,2),(x4,x9,2),(x5,x9,2),(x3,x5,3) </a:t>
            </a:r>
          </a:p>
        </p:txBody>
      </p:sp>
      <p:pic>
        <p:nvPicPr>
          <p:cNvPr id="5" name="Image 4">
            <a:extLst>
              <a:ext uri="{FF2B5EF4-FFF2-40B4-BE49-F238E27FC236}">
                <a16:creationId xmlns:a16="http://schemas.microsoft.com/office/drawing/2014/main" id="{DFBDDE38-9F54-DD6A-EAE3-EFA07B1A7E25}"/>
              </a:ext>
            </a:extLst>
          </p:cNvPr>
          <p:cNvPicPr>
            <a:picLocks noChangeAspect="1"/>
          </p:cNvPicPr>
          <p:nvPr/>
        </p:nvPicPr>
        <p:blipFill>
          <a:blip r:embed="rId3"/>
          <a:stretch>
            <a:fillRect/>
          </a:stretch>
        </p:blipFill>
        <p:spPr>
          <a:xfrm>
            <a:off x="2263263" y="3626778"/>
            <a:ext cx="7942622" cy="3157050"/>
          </a:xfrm>
          <a:prstGeom prst="rect">
            <a:avLst/>
          </a:prstGeom>
        </p:spPr>
      </p:pic>
      <p:sp>
        <p:nvSpPr>
          <p:cNvPr id="6" name="ZoneTexte 5">
            <a:extLst>
              <a:ext uri="{FF2B5EF4-FFF2-40B4-BE49-F238E27FC236}">
                <a16:creationId xmlns:a16="http://schemas.microsoft.com/office/drawing/2014/main" id="{2BE068BF-2BB7-FDBF-AA7E-CCC22DD64E97}"/>
              </a:ext>
            </a:extLst>
          </p:cNvPr>
          <p:cNvSpPr txBox="1"/>
          <p:nvPr/>
        </p:nvSpPr>
        <p:spPr>
          <a:xfrm>
            <a:off x="2654710" y="3697029"/>
            <a:ext cx="1047135" cy="369332"/>
          </a:xfrm>
          <a:prstGeom prst="rect">
            <a:avLst/>
          </a:prstGeom>
          <a:noFill/>
        </p:spPr>
        <p:txBody>
          <a:bodyPr wrap="square" rtlCol="0">
            <a:spAutoFit/>
          </a:bodyPr>
          <a:lstStyle/>
          <a:p>
            <a:r>
              <a:rPr lang="fr-FR" dirty="0"/>
              <a:t>vertices</a:t>
            </a:r>
            <a:endParaRPr lang="en-US" dirty="0"/>
          </a:p>
        </p:txBody>
      </p:sp>
      <p:sp>
        <p:nvSpPr>
          <p:cNvPr id="7" name="ZoneTexte 6">
            <a:extLst>
              <a:ext uri="{FF2B5EF4-FFF2-40B4-BE49-F238E27FC236}">
                <a16:creationId xmlns:a16="http://schemas.microsoft.com/office/drawing/2014/main" id="{17923DFF-F937-7965-B57F-07B81427543E}"/>
              </a:ext>
            </a:extLst>
          </p:cNvPr>
          <p:cNvSpPr txBox="1"/>
          <p:nvPr/>
        </p:nvSpPr>
        <p:spPr>
          <a:xfrm>
            <a:off x="2477730" y="4465731"/>
            <a:ext cx="1460090" cy="369332"/>
          </a:xfrm>
          <a:prstGeom prst="rect">
            <a:avLst/>
          </a:prstGeom>
          <a:noFill/>
        </p:spPr>
        <p:txBody>
          <a:bodyPr wrap="square" rtlCol="0">
            <a:spAutoFit/>
          </a:bodyPr>
          <a:lstStyle/>
          <a:p>
            <a:r>
              <a:rPr lang="fr-FR" dirty="0"/>
              <a:t>predecessors</a:t>
            </a:r>
            <a:endParaRPr lang="en-US" dirty="0"/>
          </a:p>
        </p:txBody>
      </p:sp>
      <p:sp>
        <p:nvSpPr>
          <p:cNvPr id="8" name="ZoneTexte 7">
            <a:extLst>
              <a:ext uri="{FF2B5EF4-FFF2-40B4-BE49-F238E27FC236}">
                <a16:creationId xmlns:a16="http://schemas.microsoft.com/office/drawing/2014/main" id="{5A954B9C-C226-5B3B-3DCC-DF1EFC44B346}"/>
              </a:ext>
            </a:extLst>
          </p:cNvPr>
          <p:cNvSpPr txBox="1"/>
          <p:nvPr/>
        </p:nvSpPr>
        <p:spPr>
          <a:xfrm>
            <a:off x="2566220" y="5054886"/>
            <a:ext cx="1283110" cy="369332"/>
          </a:xfrm>
          <a:prstGeom prst="rect">
            <a:avLst/>
          </a:prstGeom>
          <a:noFill/>
        </p:spPr>
        <p:txBody>
          <a:bodyPr wrap="square" rtlCol="0">
            <a:spAutoFit/>
          </a:bodyPr>
          <a:lstStyle/>
          <a:p>
            <a:r>
              <a:rPr lang="fr-FR" dirty="0"/>
              <a:t>successors</a:t>
            </a:r>
            <a:endParaRPr lang="en-US" dirty="0"/>
          </a:p>
        </p:txBody>
      </p:sp>
      <p:sp>
        <p:nvSpPr>
          <p:cNvPr id="9" name="ZoneTexte 8">
            <a:extLst>
              <a:ext uri="{FF2B5EF4-FFF2-40B4-BE49-F238E27FC236}">
                <a16:creationId xmlns:a16="http://schemas.microsoft.com/office/drawing/2014/main" id="{EF45F885-03A4-3B32-A7F0-73FA3A05A8F9}"/>
              </a:ext>
            </a:extLst>
          </p:cNvPr>
          <p:cNvSpPr txBox="1"/>
          <p:nvPr/>
        </p:nvSpPr>
        <p:spPr>
          <a:xfrm>
            <a:off x="2477730" y="5973097"/>
            <a:ext cx="1283110" cy="369332"/>
          </a:xfrm>
          <a:prstGeom prst="rect">
            <a:avLst/>
          </a:prstGeom>
          <a:noFill/>
        </p:spPr>
        <p:txBody>
          <a:bodyPr wrap="square" rtlCol="0">
            <a:spAutoFit/>
          </a:bodyPr>
          <a:lstStyle/>
          <a:p>
            <a:r>
              <a:rPr lang="fr-FR" dirty="0"/>
              <a:t>evaluations</a:t>
            </a:r>
            <a:endParaRPr lang="en-US" dirty="0"/>
          </a:p>
        </p:txBody>
      </p:sp>
    </p:spTree>
    <p:extLst>
      <p:ext uri="{BB962C8B-B14F-4D97-AF65-F5344CB8AC3E}">
        <p14:creationId xmlns:p14="http://schemas.microsoft.com/office/powerpoint/2010/main" val="310987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753BBB3-B9FC-3289-C151-9F9785DC41BB}"/>
              </a:ext>
            </a:extLst>
          </p:cNvPr>
          <p:cNvSpPr txBox="1"/>
          <p:nvPr/>
        </p:nvSpPr>
        <p:spPr>
          <a:xfrm>
            <a:off x="424015" y="2785440"/>
            <a:ext cx="10946991" cy="1697068"/>
          </a:xfrm>
          <a:prstGeom prst="rect">
            <a:avLst/>
          </a:prstGeom>
          <a:noFill/>
        </p:spPr>
        <p:txBody>
          <a:bodyPr wrap="square">
            <a:spAutoFit/>
          </a:bodyPr>
          <a:lstStyle/>
          <a:p>
            <a:pPr>
              <a:lnSpc>
                <a:spcPct val="150000"/>
              </a:lnSpc>
            </a:pPr>
            <a:r>
              <a:rPr lang="en-US" sz="2400" dirty="0">
                <a:effectLst>
                  <a:outerShdw blurRad="38100" dist="38100" dir="2700000" algn="tl">
                    <a:srgbClr val="000000">
                      <a:alpha val="43137"/>
                    </a:srgbClr>
                  </a:outerShdw>
                </a:effectLst>
              </a:rPr>
              <a:t>Theorem</a:t>
            </a:r>
          </a:p>
          <a:p>
            <a:pPr>
              <a:lnSpc>
                <a:spcPct val="150000"/>
              </a:lnSpc>
            </a:pPr>
            <a:r>
              <a:rPr lang="en-US" sz="2400" dirty="0"/>
              <a:t>Kruskal's algorithm computes a </a:t>
            </a:r>
            <a:r>
              <a:rPr lang="en-US" sz="2400" dirty="0">
                <a:solidFill>
                  <a:srgbClr val="FF0000"/>
                </a:solidFill>
              </a:rPr>
              <a:t>maximum spanning tree of minimum weight </a:t>
            </a:r>
            <a:r>
              <a:rPr lang="en-US" sz="2400" dirty="0"/>
              <a:t>in </a:t>
            </a:r>
            <a:r>
              <a:rPr lang="en-US" sz="2400" b="1" i="1" dirty="0">
                <a:solidFill>
                  <a:srgbClr val="FF0000"/>
                </a:solidFill>
              </a:rPr>
              <a:t>O(|</a:t>
            </a:r>
            <a:r>
              <a:rPr lang="en-US" sz="2400" b="1" i="1" dirty="0" err="1">
                <a:solidFill>
                  <a:srgbClr val="FF0000"/>
                </a:solidFill>
              </a:rPr>
              <a:t>E|log</a:t>
            </a:r>
            <a:r>
              <a:rPr lang="en-US" sz="2400" b="1" i="1" dirty="0">
                <a:solidFill>
                  <a:srgbClr val="FF0000"/>
                </a:solidFill>
              </a:rPr>
              <a:t> |E|) </a:t>
            </a:r>
            <a:r>
              <a:rPr lang="en-US" sz="2400" dirty="0"/>
              <a:t>times.</a:t>
            </a:r>
          </a:p>
        </p:txBody>
      </p:sp>
      <p:sp>
        <p:nvSpPr>
          <p:cNvPr id="5" name="ZoneTexte 4">
            <a:extLst>
              <a:ext uri="{FF2B5EF4-FFF2-40B4-BE49-F238E27FC236}">
                <a16:creationId xmlns:a16="http://schemas.microsoft.com/office/drawing/2014/main" id="{444D25BE-4EBD-CF56-BA1F-C9B459EF283A}"/>
              </a:ext>
            </a:extLst>
          </p:cNvPr>
          <p:cNvSpPr txBox="1"/>
          <p:nvPr/>
        </p:nvSpPr>
        <p:spPr>
          <a:xfrm>
            <a:off x="424015" y="725580"/>
            <a:ext cx="10371803" cy="1697068"/>
          </a:xfrm>
          <a:prstGeom prst="rect">
            <a:avLst/>
          </a:prstGeom>
          <a:noFill/>
        </p:spPr>
        <p:txBody>
          <a:bodyPr wrap="square">
            <a:spAutoFit/>
          </a:bodyPr>
          <a:lstStyle/>
          <a:p>
            <a:pPr>
              <a:lnSpc>
                <a:spcPct val="150000"/>
              </a:lnSpc>
            </a:pPr>
            <a:r>
              <a:rPr lang="en-US" sz="2400" dirty="0"/>
              <a:t>Edges forming cycles: (x2,x7),(x2,x8),(x1,x3),(x6,x7),(x5,x7),(x8,x6),(x1,x2),(x9,x8),(x1,x9),(x4,x3),(x2,x6),(x2,x5).</a:t>
            </a:r>
          </a:p>
        </p:txBody>
      </p:sp>
    </p:spTree>
    <p:extLst>
      <p:ext uri="{BB962C8B-B14F-4D97-AF65-F5344CB8AC3E}">
        <p14:creationId xmlns:p14="http://schemas.microsoft.com/office/powerpoint/2010/main" val="72595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41C3AC7-9381-7FEE-D2A6-6A604A94BD88}"/>
              </a:ext>
            </a:extLst>
          </p:cNvPr>
          <p:cNvSpPr txBox="1"/>
          <p:nvPr/>
        </p:nvSpPr>
        <p:spPr>
          <a:xfrm>
            <a:off x="545690" y="163952"/>
            <a:ext cx="10559845" cy="2251065"/>
          </a:xfrm>
          <a:prstGeom prst="rect">
            <a:avLst/>
          </a:prstGeom>
          <a:noFill/>
        </p:spPr>
        <p:txBody>
          <a:bodyPr wrap="square">
            <a:spAutoFit/>
          </a:bodyPr>
          <a:lstStyle/>
          <a:p>
            <a:pPr algn="just">
              <a:lnSpc>
                <a:spcPct val="150000"/>
              </a:lnSpc>
            </a:pPr>
            <a:r>
              <a:rPr lang="en-US" sz="2400" dirty="0"/>
              <a:t>Trees form an important class of graphs. Their significance has seen considerable growth due to their wide applicability in computer science theory. In this chapter, we present the different definitions of a tree, its characteristics, as well as minimum weight spanning trees by applying Kruskal's and Prim's algorithms.</a:t>
            </a:r>
          </a:p>
        </p:txBody>
      </p:sp>
      <p:sp>
        <p:nvSpPr>
          <p:cNvPr id="5" name="ZoneTexte 4">
            <a:extLst>
              <a:ext uri="{FF2B5EF4-FFF2-40B4-BE49-F238E27FC236}">
                <a16:creationId xmlns:a16="http://schemas.microsoft.com/office/drawing/2014/main" id="{FABEC087-C9C1-9BB5-4DB2-230B9F804DCF}"/>
              </a:ext>
            </a:extLst>
          </p:cNvPr>
          <p:cNvSpPr txBox="1"/>
          <p:nvPr/>
        </p:nvSpPr>
        <p:spPr>
          <a:xfrm>
            <a:off x="545689" y="2415017"/>
            <a:ext cx="10559845" cy="4066947"/>
          </a:xfrm>
          <a:prstGeom prst="rect">
            <a:avLst/>
          </a:prstGeom>
          <a:noFill/>
        </p:spPr>
        <p:txBody>
          <a:bodyPr wrap="square">
            <a:spAutoFit/>
          </a:bodyPr>
          <a:lstStyle/>
          <a:p>
            <a:endParaRPr lang="en-US" dirty="0"/>
          </a:p>
          <a:p>
            <a:r>
              <a:rPr lang="en-US" sz="2800" b="1" dirty="0">
                <a:effectLst>
                  <a:outerShdw blurRad="38100" dist="38100" dir="2700000" algn="tl">
                    <a:srgbClr val="000000">
                      <a:alpha val="43137"/>
                    </a:srgbClr>
                  </a:outerShdw>
                </a:effectLst>
              </a:rPr>
              <a:t>Definitions.</a:t>
            </a:r>
          </a:p>
          <a:p>
            <a:pPr algn="just">
              <a:lnSpc>
                <a:spcPct val="150000"/>
              </a:lnSpc>
            </a:pPr>
            <a:r>
              <a:rPr lang="en-US" sz="2400" b="1" dirty="0"/>
              <a:t>A tree </a:t>
            </a:r>
            <a:r>
              <a:rPr lang="en-US" sz="2400" dirty="0"/>
              <a:t>is a </a:t>
            </a:r>
            <a:r>
              <a:rPr lang="en-US" sz="2400" u="sng" dirty="0"/>
              <a:t>connected graph without cycles</a:t>
            </a:r>
            <a:r>
              <a:rPr lang="en-US" sz="2400" dirty="0"/>
              <a:t>. A graph without cycles that is not connected is called </a:t>
            </a:r>
            <a:r>
              <a:rPr lang="en-US" sz="2400" b="1" dirty="0"/>
              <a:t>a forest</a:t>
            </a:r>
            <a:r>
              <a:rPr lang="en-US" sz="2400" dirty="0"/>
              <a:t>. Each component of this graph is a tree. A </a:t>
            </a:r>
            <a:r>
              <a:rPr lang="en-US" sz="2400" u="sng" dirty="0">
                <a:solidFill>
                  <a:srgbClr val="0070C0"/>
                </a:solidFill>
              </a:rPr>
              <a:t>vertex x of a tree </a:t>
            </a:r>
            <a:r>
              <a:rPr lang="en-US" sz="2400" dirty="0"/>
              <a:t>is said to be </a:t>
            </a:r>
            <a:r>
              <a:rPr lang="en-US" sz="2400" b="1" dirty="0">
                <a:solidFill>
                  <a:srgbClr val="0070C0"/>
                </a:solidFill>
              </a:rPr>
              <a:t>pendant</a:t>
            </a:r>
            <a:r>
              <a:rPr lang="en-US" sz="2400" dirty="0"/>
              <a:t> if there is only one edge incident to that vertex. An </a:t>
            </a:r>
            <a:r>
              <a:rPr lang="en-US" sz="2400" u="sng" dirty="0"/>
              <a:t>edge is said to be terminal if one of its endpoints is </a:t>
            </a:r>
            <a:r>
              <a:rPr lang="en-US" sz="2400" b="1" u="sng" dirty="0">
                <a:solidFill>
                  <a:srgbClr val="0070C0"/>
                </a:solidFill>
              </a:rPr>
              <a:t>pendant</a:t>
            </a:r>
            <a:r>
              <a:rPr lang="en-US" sz="2400" b="1" dirty="0">
                <a:solidFill>
                  <a:srgbClr val="0070C0"/>
                </a:solidFill>
              </a:rPr>
              <a:t>.</a:t>
            </a:r>
          </a:p>
          <a:p>
            <a:pPr algn="just">
              <a:lnSpc>
                <a:spcPct val="150000"/>
              </a:lnSpc>
            </a:pPr>
            <a:r>
              <a:rPr lang="en-US" sz="2400" dirty="0"/>
              <a:t>A tree is a </a:t>
            </a:r>
            <a:r>
              <a:rPr lang="en-US" sz="2400" b="1" dirty="0"/>
              <a:t>simple </a:t>
            </a:r>
            <a:r>
              <a:rPr lang="en-US" sz="2400" dirty="0"/>
              <a:t>graph. Let G = (X, U) be a tree; G is a connected subgraph without cycles.</a:t>
            </a:r>
          </a:p>
        </p:txBody>
      </p:sp>
    </p:spTree>
    <p:extLst>
      <p:ext uri="{BB962C8B-B14F-4D97-AF65-F5344CB8AC3E}">
        <p14:creationId xmlns:p14="http://schemas.microsoft.com/office/powerpoint/2010/main" val="291311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1000"/>
                                        <p:tgtEl>
                                          <p:spTgt spid="5">
                                            <p:txEl>
                                              <p:pRg st="1" end="1"/>
                                            </p:txEl>
                                          </p:spTgt>
                                        </p:tgtEl>
                                      </p:cBhvr>
                                    </p:animEffect>
                                    <p:anim calcmode="lin" valueType="num">
                                      <p:cBhvr>
                                        <p:cTn id="1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additive="base">
                                        <p:cTn id="20"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additive="base">
                                        <p:cTn id="24"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9EA5F74-61EA-CFCC-E81A-EE29382E1390}"/>
              </a:ext>
            </a:extLst>
          </p:cNvPr>
          <p:cNvSpPr txBox="1"/>
          <p:nvPr/>
        </p:nvSpPr>
        <p:spPr>
          <a:xfrm>
            <a:off x="571499" y="0"/>
            <a:ext cx="10902745" cy="1697068"/>
          </a:xfrm>
          <a:prstGeom prst="rect">
            <a:avLst/>
          </a:prstGeom>
          <a:noFill/>
        </p:spPr>
        <p:txBody>
          <a:bodyPr wrap="square">
            <a:spAutoFit/>
          </a:bodyPr>
          <a:lstStyle/>
          <a:p>
            <a:pPr algn="just">
              <a:lnSpc>
                <a:spcPct val="150000"/>
              </a:lnSpc>
            </a:pPr>
            <a:r>
              <a:rPr lang="en-US" sz="2400" b="1" dirty="0">
                <a:effectLst>
                  <a:outerShdw blurRad="38100" dist="38100" dir="2700000" algn="tl">
                    <a:srgbClr val="000000">
                      <a:alpha val="43137"/>
                    </a:srgbClr>
                  </a:outerShdw>
                </a:effectLst>
              </a:rPr>
              <a:t>Theorem 1.</a:t>
            </a:r>
          </a:p>
          <a:p>
            <a:pPr algn="just">
              <a:lnSpc>
                <a:spcPct val="150000"/>
              </a:lnSpc>
            </a:pPr>
            <a:r>
              <a:rPr lang="en-US" sz="2400" dirty="0"/>
              <a:t>A tree has at least two pendant vertices.</a:t>
            </a:r>
            <a:r>
              <a:rPr lang="en-US" sz="2400" b="1" dirty="0"/>
              <a:t> </a:t>
            </a:r>
          </a:p>
          <a:p>
            <a:pPr algn="just">
              <a:lnSpc>
                <a:spcPct val="150000"/>
              </a:lnSpc>
            </a:pPr>
            <a:r>
              <a:rPr lang="en-US" sz="2400" b="1" dirty="0"/>
              <a:t>Proof: </a:t>
            </a:r>
            <a:endParaRPr lang="en-US" sz="2400" dirty="0"/>
          </a:p>
        </p:txBody>
      </p:sp>
      <p:sp>
        <p:nvSpPr>
          <p:cNvPr id="5" name="ZoneTexte 4">
            <a:extLst>
              <a:ext uri="{FF2B5EF4-FFF2-40B4-BE49-F238E27FC236}">
                <a16:creationId xmlns:a16="http://schemas.microsoft.com/office/drawing/2014/main" id="{C72B9233-139E-A39D-782E-8655B22232E9}"/>
              </a:ext>
            </a:extLst>
          </p:cNvPr>
          <p:cNvSpPr txBox="1"/>
          <p:nvPr/>
        </p:nvSpPr>
        <p:spPr>
          <a:xfrm>
            <a:off x="585019" y="1739804"/>
            <a:ext cx="11606981" cy="5118196"/>
          </a:xfrm>
          <a:prstGeom prst="rect">
            <a:avLst/>
          </a:prstGeom>
          <a:noFill/>
        </p:spPr>
        <p:txBody>
          <a:bodyPr wrap="square">
            <a:spAutoFit/>
          </a:bodyPr>
          <a:lstStyle/>
          <a:p>
            <a:pPr marL="342900" indent="-342900" algn="just">
              <a:lnSpc>
                <a:spcPct val="150000"/>
              </a:lnSpc>
              <a:buFont typeface="Wingdings" panose="05000000000000000000" pitchFamily="2" charset="2"/>
              <a:buChar char="q"/>
            </a:pPr>
            <a:r>
              <a:rPr lang="en-US" sz="2200" dirty="0"/>
              <a:t>Let’s consider a tree H that has either 0 or 1 pendant vertex, and imagine a traveler starting from any vertex, moving along the edges of H without ever traversing the same edge twice. </a:t>
            </a:r>
          </a:p>
          <a:p>
            <a:pPr marL="285750" indent="-285750" algn="just">
              <a:lnSpc>
                <a:spcPct val="150000"/>
              </a:lnSpc>
              <a:buFont typeface="Wingdings" panose="05000000000000000000" pitchFamily="2" charset="2"/>
              <a:buChar char="q"/>
            </a:pPr>
            <a:r>
              <a:rPr lang="en-US" sz="2200" dirty="0"/>
              <a:t>On one hand, this traveler will not be able to pass through the same vertex twice, because H does not contain a cycle. </a:t>
            </a:r>
          </a:p>
          <a:p>
            <a:pPr marL="285750" indent="-285750" algn="just">
              <a:lnSpc>
                <a:spcPct val="150000"/>
              </a:lnSpc>
              <a:buFont typeface="Wingdings" panose="05000000000000000000" pitchFamily="2" charset="2"/>
              <a:buChar char="q"/>
            </a:pPr>
            <a:r>
              <a:rPr lang="en-US" sz="2200" dirty="0"/>
              <a:t>On the other hand, if the traveler reaches a vertex x, they can always leave from it since x is not pendant. Under these conditions, the traveler would continue indefinitely on their path in H, which is absurd, as H is finite.</a:t>
            </a:r>
          </a:p>
          <a:p>
            <a:pPr marL="285750" indent="-285750" algn="just">
              <a:lnSpc>
                <a:spcPct val="150000"/>
              </a:lnSpc>
              <a:buFont typeface="Wingdings" panose="05000000000000000000" pitchFamily="2" charset="2"/>
              <a:buChar char="q"/>
            </a:pPr>
            <a:r>
              <a:rPr lang="en-US" sz="2200" dirty="0"/>
              <a:t>There is also a very strong relationship between the number of edges and the number of vertices in a tree. By using Property 1 (connectivity section) and Property 2 (acyclicity section), a tree has exactly n-1 edges.</a:t>
            </a:r>
          </a:p>
        </p:txBody>
      </p:sp>
    </p:spTree>
    <p:extLst>
      <p:ext uri="{BB962C8B-B14F-4D97-AF65-F5344CB8AC3E}">
        <p14:creationId xmlns:p14="http://schemas.microsoft.com/office/powerpoint/2010/main" val="160296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FF691B2-3FBE-81D0-F6F3-83FB77638FB0}"/>
              </a:ext>
            </a:extLst>
          </p:cNvPr>
          <p:cNvSpPr txBox="1"/>
          <p:nvPr/>
        </p:nvSpPr>
        <p:spPr>
          <a:xfrm>
            <a:off x="836971" y="526221"/>
            <a:ext cx="10755262" cy="5575052"/>
          </a:xfrm>
          <a:prstGeom prst="rect">
            <a:avLst/>
          </a:prstGeom>
          <a:noFill/>
        </p:spPr>
        <p:txBody>
          <a:bodyPr wrap="square">
            <a:spAutoFit/>
          </a:bodyPr>
          <a:lstStyle/>
          <a:p>
            <a:pPr algn="just">
              <a:lnSpc>
                <a:spcPct val="150000"/>
              </a:lnSpc>
            </a:pPr>
            <a:r>
              <a:rPr lang="en-US" sz="2400" b="1" dirty="0"/>
              <a:t>Theorem 2.</a:t>
            </a:r>
          </a:p>
          <a:p>
            <a:pPr algn="just">
              <a:lnSpc>
                <a:spcPct val="150000"/>
              </a:lnSpc>
            </a:pPr>
            <a:r>
              <a:rPr lang="en-US" sz="2400" dirty="0"/>
              <a:t>Let G = (X, A) be a graph with |X| = n vertices.</a:t>
            </a:r>
          </a:p>
          <a:p>
            <a:pPr algn="just">
              <a:lnSpc>
                <a:spcPct val="150000"/>
              </a:lnSpc>
            </a:pPr>
            <a:r>
              <a:rPr lang="en-US" sz="2400" dirty="0"/>
              <a:t>The following propositions are equivalent:</a:t>
            </a:r>
          </a:p>
          <a:p>
            <a:pPr marL="1533525" indent="-457200" algn="just">
              <a:lnSpc>
                <a:spcPct val="150000"/>
              </a:lnSpc>
              <a:buFont typeface="+mj-lt"/>
              <a:buAutoNum type="arabicPeriod"/>
            </a:pPr>
            <a:r>
              <a:rPr lang="en-US" sz="2400" dirty="0"/>
              <a:t>G is connected and has no cycles.</a:t>
            </a:r>
          </a:p>
          <a:p>
            <a:pPr marL="1533525" indent="-457200" algn="just">
              <a:lnSpc>
                <a:spcPct val="150000"/>
              </a:lnSpc>
              <a:buFont typeface="+mj-lt"/>
              <a:buAutoNum type="arabicPeriod"/>
            </a:pPr>
            <a:r>
              <a:rPr lang="en-US" sz="2400" dirty="0"/>
              <a:t>G is connected and has n-1 edges.</a:t>
            </a:r>
          </a:p>
          <a:p>
            <a:pPr marL="1533525" indent="-457200" algn="just">
              <a:lnSpc>
                <a:spcPct val="150000"/>
              </a:lnSpc>
              <a:buFont typeface="+mj-lt"/>
              <a:buAutoNum type="arabicPeriod"/>
            </a:pPr>
            <a:r>
              <a:rPr lang="en-US" sz="2400" dirty="0"/>
              <a:t>G is connected, and by removing any edge, it becomes disconnected.</a:t>
            </a:r>
          </a:p>
          <a:p>
            <a:pPr marL="1533525" indent="-457200" algn="just">
              <a:lnSpc>
                <a:spcPct val="150000"/>
              </a:lnSpc>
              <a:buFont typeface="+mj-lt"/>
              <a:buAutoNum type="arabicPeriod"/>
            </a:pPr>
            <a:r>
              <a:rPr lang="en-US" sz="2400" dirty="0"/>
              <a:t>G has no cycles and has n-1 edges.</a:t>
            </a:r>
          </a:p>
          <a:p>
            <a:pPr marL="1533525" indent="-457200" algn="just">
              <a:lnSpc>
                <a:spcPct val="150000"/>
              </a:lnSpc>
              <a:buFont typeface="+mj-lt"/>
              <a:buAutoNum type="arabicPeriod"/>
            </a:pPr>
            <a:r>
              <a:rPr lang="en-US" sz="2400" dirty="0"/>
              <a:t>G has no cycles, and by adding an edge between two non-adjacent vertices of G, it creates exactly one cycle.</a:t>
            </a:r>
          </a:p>
          <a:p>
            <a:pPr marL="1533525" indent="-457200" algn="just">
              <a:lnSpc>
                <a:spcPct val="150000"/>
              </a:lnSpc>
              <a:buFont typeface="+mj-lt"/>
              <a:buAutoNum type="arabicPeriod"/>
            </a:pPr>
            <a:r>
              <a:rPr lang="en-US" sz="2400" dirty="0"/>
              <a:t>Every pair of vertices in G is connected by a unique path.</a:t>
            </a:r>
          </a:p>
        </p:txBody>
      </p:sp>
    </p:spTree>
    <p:extLst>
      <p:ext uri="{BB962C8B-B14F-4D97-AF65-F5344CB8AC3E}">
        <p14:creationId xmlns:p14="http://schemas.microsoft.com/office/powerpoint/2010/main" val="150378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A153300-0F6D-5670-DA35-A98409207C32}"/>
              </a:ext>
            </a:extLst>
          </p:cNvPr>
          <p:cNvSpPr txBox="1"/>
          <p:nvPr/>
        </p:nvSpPr>
        <p:spPr>
          <a:xfrm>
            <a:off x="475021" y="0"/>
            <a:ext cx="11005983" cy="6683048"/>
          </a:xfrm>
          <a:prstGeom prst="rect">
            <a:avLst/>
          </a:prstGeom>
          <a:noFill/>
        </p:spPr>
        <p:txBody>
          <a:bodyPr wrap="square">
            <a:spAutoFit/>
          </a:bodyPr>
          <a:lstStyle/>
          <a:p>
            <a:pPr algn="just">
              <a:lnSpc>
                <a:spcPct val="150000"/>
              </a:lnSpc>
            </a:pPr>
            <a:r>
              <a:rPr lang="en-US" sz="2400" b="1" dirty="0"/>
              <a:t>Proof: </a:t>
            </a:r>
          </a:p>
          <a:p>
            <a:pPr algn="just">
              <a:lnSpc>
                <a:spcPct val="150000"/>
              </a:lnSpc>
            </a:pPr>
            <a:r>
              <a:rPr lang="en-US" sz="2400" dirty="0"/>
              <a:t>(1 ⇒ 2) G is a connected graph and it has exactly n-1 edges (using Property 1 of connected graphs).</a:t>
            </a:r>
          </a:p>
          <a:p>
            <a:pPr algn="just">
              <a:lnSpc>
                <a:spcPct val="150000"/>
              </a:lnSpc>
            </a:pPr>
            <a:r>
              <a:rPr lang="en-US" sz="2400" dirty="0"/>
              <a:t>(2 ⇒ 3) Removing an edge from G results in a graph with n-2 edges: it cannot be connected (see Property 1 of graphs).</a:t>
            </a:r>
          </a:p>
          <a:p>
            <a:pPr algn="just">
              <a:lnSpc>
                <a:spcPct val="150000"/>
              </a:lnSpc>
            </a:pPr>
            <a:r>
              <a:rPr lang="en-US" sz="2400" dirty="0"/>
              <a:t>(3 ⇒ 4) G is a connected graph with no cycles, and it has exactly n-1 edges (using Property 2 of acyclic graphs).</a:t>
            </a:r>
          </a:p>
          <a:p>
            <a:pPr algn="just">
              <a:lnSpc>
                <a:spcPct val="150000"/>
              </a:lnSpc>
            </a:pPr>
            <a:r>
              <a:rPr lang="en-US" sz="2400" dirty="0"/>
              <a:t>(4 ⇒ 5) Adding an edge to T results in a graph with n edges: it cannot be acyclic (see Property 2 of acyclic graphs).</a:t>
            </a:r>
          </a:p>
          <a:p>
            <a:pPr algn="just">
              <a:lnSpc>
                <a:spcPct val="150000"/>
              </a:lnSpc>
            </a:pPr>
            <a:r>
              <a:rPr lang="en-US" sz="2400" dirty="0"/>
              <a:t>(5 ⇒ 6) By contradiction: Suppose there are two paths connecting any two vertices x and y in G. This implies that there is a cycle between x and y, whereas in Property 5, acyclicity is maximal in G. Hence, there exists only one path connecting x to y.</a:t>
            </a:r>
          </a:p>
        </p:txBody>
      </p:sp>
    </p:spTree>
    <p:extLst>
      <p:ext uri="{BB962C8B-B14F-4D97-AF65-F5344CB8AC3E}">
        <p14:creationId xmlns:p14="http://schemas.microsoft.com/office/powerpoint/2010/main" val="1965564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AB8954F-81A7-C60C-90D9-43BB9D8F6C79}"/>
              </a:ext>
            </a:extLst>
          </p:cNvPr>
          <p:cNvSpPr txBox="1"/>
          <p:nvPr/>
        </p:nvSpPr>
        <p:spPr>
          <a:xfrm>
            <a:off x="615745" y="172260"/>
            <a:ext cx="10946990" cy="5575052"/>
          </a:xfrm>
          <a:prstGeom prst="rect">
            <a:avLst/>
          </a:prstGeom>
          <a:noFill/>
        </p:spPr>
        <p:txBody>
          <a:bodyPr wrap="square">
            <a:spAutoFit/>
          </a:bodyPr>
          <a:lstStyle/>
          <a:p>
            <a:pPr>
              <a:lnSpc>
                <a:spcPct val="150000"/>
              </a:lnSpc>
            </a:pPr>
            <a:r>
              <a:rPr lang="en-US" sz="2400" b="1" dirty="0">
                <a:effectLst>
                  <a:outerShdw blurRad="38100" dist="38100" dir="2700000" algn="tl">
                    <a:srgbClr val="000000">
                      <a:alpha val="43137"/>
                    </a:srgbClr>
                  </a:outerShdw>
                </a:effectLst>
              </a:rPr>
              <a:t>Concepts of Tree Structures.</a:t>
            </a:r>
          </a:p>
          <a:p>
            <a:pPr>
              <a:lnSpc>
                <a:spcPct val="150000"/>
              </a:lnSpc>
            </a:pPr>
            <a:r>
              <a:rPr lang="en-US" sz="2400" dirty="0"/>
              <a:t>The concept of a tree structure is the </a:t>
            </a:r>
            <a:r>
              <a:rPr lang="en-US" sz="2400" b="1" dirty="0"/>
              <a:t>adaptation</a:t>
            </a:r>
            <a:r>
              <a:rPr lang="en-US" sz="2400" dirty="0"/>
              <a:t> of the tree structure to directed graphs.</a:t>
            </a:r>
          </a:p>
          <a:p>
            <a:pPr>
              <a:lnSpc>
                <a:spcPct val="150000"/>
              </a:lnSpc>
            </a:pPr>
            <a:r>
              <a:rPr lang="en-US" sz="2400" dirty="0"/>
              <a:t>A graph G is a tree structure if there exists a vertex </a:t>
            </a:r>
            <a:r>
              <a:rPr lang="en-US" sz="2400" dirty="0">
                <a:solidFill>
                  <a:srgbClr val="FF0000"/>
                </a:solidFill>
              </a:rPr>
              <a:t>r</a:t>
            </a:r>
            <a:r>
              <a:rPr lang="en-US" sz="2400" dirty="0"/>
              <a:t> called the </a:t>
            </a:r>
            <a:r>
              <a:rPr lang="en-US" sz="2400" u="sng" dirty="0">
                <a:solidFill>
                  <a:srgbClr val="FF0000"/>
                </a:solidFill>
              </a:rPr>
              <a:t>root</a:t>
            </a:r>
            <a:r>
              <a:rPr lang="en-US" sz="2400" dirty="0"/>
              <a:t> of G such that, for every vertex x in G, there exists a path from </a:t>
            </a:r>
            <a:r>
              <a:rPr lang="en-US" sz="2400" dirty="0">
                <a:solidFill>
                  <a:srgbClr val="FF0000"/>
                </a:solidFill>
              </a:rPr>
              <a:t>r</a:t>
            </a:r>
            <a:r>
              <a:rPr lang="en-US" sz="2400" dirty="0"/>
              <a:t> to x and only one.</a:t>
            </a:r>
          </a:p>
          <a:p>
            <a:pPr>
              <a:lnSpc>
                <a:spcPct val="150000"/>
              </a:lnSpc>
            </a:pPr>
            <a:r>
              <a:rPr lang="en-US" sz="2400" dirty="0"/>
              <a:t>Let G = (X, A) be a graph. A subgraph G' = (X, A') with A' ⊆ A (fewer edges) that is a tree is called a </a:t>
            </a:r>
            <a:r>
              <a:rPr lang="en-US" sz="2400" dirty="0">
                <a:solidFill>
                  <a:srgbClr val="FF0000"/>
                </a:solidFill>
                <a:effectLst>
                  <a:outerShdw blurRad="38100" dist="38100" dir="2700000" algn="tl">
                    <a:srgbClr val="000000">
                      <a:alpha val="43137"/>
                    </a:srgbClr>
                  </a:outerShdw>
                </a:effectLst>
              </a:rPr>
              <a:t>spanning tree </a:t>
            </a:r>
            <a:r>
              <a:rPr lang="en-US" sz="2400" dirty="0"/>
              <a:t>of G.</a:t>
            </a:r>
          </a:p>
          <a:p>
            <a:pPr>
              <a:lnSpc>
                <a:spcPct val="150000"/>
              </a:lnSpc>
            </a:pPr>
            <a:r>
              <a:rPr lang="en-US" sz="2400" dirty="0"/>
              <a:t>A </a:t>
            </a:r>
            <a:r>
              <a:rPr lang="en-US" sz="2400" u="sng" dirty="0">
                <a:solidFill>
                  <a:srgbClr val="FF0000"/>
                </a:solidFill>
              </a:rPr>
              <a:t>leaf </a:t>
            </a:r>
            <a:r>
              <a:rPr lang="en-US" sz="2400" dirty="0"/>
              <a:t>of a tree is a vertex with a </a:t>
            </a:r>
            <a:r>
              <a:rPr lang="en-US" sz="2400" u="sng" dirty="0">
                <a:solidFill>
                  <a:srgbClr val="FF0000"/>
                </a:solidFill>
              </a:rPr>
              <a:t>degree equal to 1</a:t>
            </a:r>
            <a:r>
              <a:rPr lang="en-US" sz="2400" dirty="0"/>
              <a:t>.</a:t>
            </a:r>
          </a:p>
          <a:p>
            <a:pPr>
              <a:lnSpc>
                <a:spcPct val="150000"/>
              </a:lnSpc>
            </a:pPr>
            <a:r>
              <a:rPr lang="en-US" sz="2400" dirty="0"/>
              <a:t>The </a:t>
            </a:r>
            <a:r>
              <a:rPr lang="en-US" sz="2400" dirty="0">
                <a:solidFill>
                  <a:srgbClr val="FF0000"/>
                </a:solidFill>
                <a:effectLst>
                  <a:outerShdw blurRad="38100" dist="38100" dir="2700000" algn="tl">
                    <a:srgbClr val="000000">
                      <a:alpha val="43137"/>
                    </a:srgbClr>
                  </a:outerShdw>
                </a:effectLst>
              </a:rPr>
              <a:t>height</a:t>
            </a:r>
            <a:r>
              <a:rPr lang="en-US" sz="2400" dirty="0"/>
              <a:t> of a vertex x is </a:t>
            </a:r>
            <a:r>
              <a:rPr lang="en-US" sz="2400" u="sng" dirty="0">
                <a:solidFill>
                  <a:srgbClr val="FF0000"/>
                </a:solidFill>
              </a:rPr>
              <a:t>the length of the longest path between the vertex x and a leaf.</a:t>
            </a:r>
          </a:p>
        </p:txBody>
      </p:sp>
    </p:spTree>
    <p:extLst>
      <p:ext uri="{BB962C8B-B14F-4D97-AF65-F5344CB8AC3E}">
        <p14:creationId xmlns:p14="http://schemas.microsoft.com/office/powerpoint/2010/main" val="361388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DBEF5D8-5BFB-9B3D-1345-EDEAB23AB458}"/>
              </a:ext>
            </a:extLst>
          </p:cNvPr>
          <p:cNvSpPr txBox="1"/>
          <p:nvPr/>
        </p:nvSpPr>
        <p:spPr>
          <a:xfrm>
            <a:off x="395748" y="-18966"/>
            <a:ext cx="11400503" cy="3359061"/>
          </a:xfrm>
          <a:prstGeom prst="rect">
            <a:avLst/>
          </a:prstGeom>
          <a:noFill/>
        </p:spPr>
        <p:txBody>
          <a:bodyPr wrap="square">
            <a:spAutoFit/>
          </a:bodyPr>
          <a:lstStyle/>
          <a:p>
            <a:pPr algn="just">
              <a:lnSpc>
                <a:spcPct val="150000"/>
              </a:lnSpc>
            </a:pPr>
            <a:r>
              <a:rPr lang="en-US" sz="2400" b="1" dirty="0">
                <a:effectLst>
                  <a:outerShdw blurRad="38100" dist="38100" dir="2700000" algn="tl">
                    <a:srgbClr val="000000">
                      <a:alpha val="43137"/>
                    </a:srgbClr>
                  </a:outerShdw>
                </a:effectLst>
              </a:rPr>
              <a:t>Minimum Weight Spanning Tree.</a:t>
            </a:r>
          </a:p>
          <a:p>
            <a:pPr algn="just">
              <a:lnSpc>
                <a:spcPct val="150000"/>
              </a:lnSpc>
            </a:pPr>
            <a:r>
              <a:rPr lang="en-US" sz="2400" dirty="0"/>
              <a:t>Let’s consider the problem of connecting n cities with a drinking water network in the most economical way possible. We assume that the length ( l{</a:t>
            </a:r>
            <a:r>
              <a:rPr lang="en-US" sz="2400" dirty="0" err="1"/>
              <a:t>ij</a:t>
            </a:r>
            <a:r>
              <a:rPr lang="en-US" sz="2400" dirty="0"/>
              <a:t>} = l(a{</a:t>
            </a:r>
            <a:r>
              <a:rPr lang="en-US" sz="2400" dirty="0" err="1"/>
              <a:t>ij</a:t>
            </a:r>
            <a:r>
              <a:rPr lang="en-US" sz="2400" dirty="0"/>
              <a:t>}) ) is known, which is the length of a water pipe needed to connect cities </a:t>
            </a:r>
            <a:r>
              <a:rPr lang="en-US" sz="2400" dirty="0" err="1"/>
              <a:t>i</a:t>
            </a:r>
            <a:r>
              <a:rPr lang="en-US" sz="2400" dirty="0"/>
              <a:t> and j. The network must obviously be connected and must not contain cycles to minimize costs; therefore, it is a tree, and it must be the most economical spanning tree.</a:t>
            </a:r>
          </a:p>
        </p:txBody>
      </p:sp>
      <p:sp>
        <p:nvSpPr>
          <p:cNvPr id="5" name="ZoneTexte 4">
            <a:extLst>
              <a:ext uri="{FF2B5EF4-FFF2-40B4-BE49-F238E27FC236}">
                <a16:creationId xmlns:a16="http://schemas.microsoft.com/office/drawing/2014/main" id="{8EB23CA2-15A8-C44B-2E68-69A31241773D}"/>
              </a:ext>
            </a:extLst>
          </p:cNvPr>
          <p:cNvSpPr txBox="1"/>
          <p:nvPr/>
        </p:nvSpPr>
        <p:spPr>
          <a:xfrm>
            <a:off x="395748" y="3588076"/>
            <a:ext cx="11695472" cy="3359061"/>
          </a:xfrm>
          <a:prstGeom prst="rect">
            <a:avLst/>
          </a:prstGeom>
          <a:noFill/>
        </p:spPr>
        <p:txBody>
          <a:bodyPr wrap="square">
            <a:spAutoFit/>
          </a:bodyPr>
          <a:lstStyle/>
          <a:p>
            <a:pPr algn="just">
              <a:lnSpc>
                <a:spcPct val="150000"/>
              </a:lnSpc>
            </a:pPr>
            <a:r>
              <a:rPr lang="en-US" sz="2400" dirty="0"/>
              <a:t>The problem of the </a:t>
            </a:r>
            <a:r>
              <a:rPr lang="en-US" sz="2400" b="1" dirty="0">
                <a:effectLst>
                  <a:outerShdw blurRad="38100" dist="38100" dir="2700000" algn="tl">
                    <a:srgbClr val="000000">
                      <a:alpha val="43137"/>
                    </a:srgbClr>
                  </a:outerShdw>
                </a:effectLst>
              </a:rPr>
              <a:t>minimum weight spanning tree</a:t>
            </a:r>
            <a:r>
              <a:rPr lang="en-US" sz="2400" dirty="0"/>
              <a:t> consists of </a:t>
            </a:r>
            <a:r>
              <a:rPr lang="en-US" sz="2400" u="sng" dirty="0"/>
              <a:t>finding a spanning tree whose sum of the weights ( l(a{</a:t>
            </a:r>
            <a:r>
              <a:rPr lang="en-US" sz="2400" u="sng" dirty="0" err="1"/>
              <a:t>ij</a:t>
            </a:r>
            <a:r>
              <a:rPr lang="en-US" sz="2400" u="sng" dirty="0"/>
              <a:t>}) ) of the edges is minimized.</a:t>
            </a:r>
            <a:r>
              <a:rPr lang="en-US" sz="2400" dirty="0"/>
              <a:t> The </a:t>
            </a:r>
            <a:r>
              <a:rPr lang="en-US" sz="2400" b="1" dirty="0"/>
              <a:t>only condition, necessary and sufficient</a:t>
            </a:r>
            <a:r>
              <a:rPr lang="en-US" sz="2400" dirty="0"/>
              <a:t>, for a graph to have a spanning tree is that it is connected.</a:t>
            </a:r>
          </a:p>
          <a:p>
            <a:pPr algn="just">
              <a:lnSpc>
                <a:spcPct val="150000"/>
              </a:lnSpc>
            </a:pPr>
            <a:r>
              <a:rPr lang="en-US" sz="2400" dirty="0"/>
              <a:t>A </a:t>
            </a:r>
            <a:r>
              <a:rPr lang="en-US" sz="2400" b="1" dirty="0"/>
              <a:t>minimum weight spanning tree </a:t>
            </a:r>
            <a:r>
              <a:rPr lang="en-US" sz="2400" dirty="0"/>
              <a:t>is generally </a:t>
            </a:r>
            <a:r>
              <a:rPr lang="en-US" sz="2400" b="1" dirty="0">
                <a:solidFill>
                  <a:schemeClr val="accent2"/>
                </a:solidFill>
              </a:rPr>
              <a:t>different</a:t>
            </a:r>
            <a:r>
              <a:rPr lang="en-US" sz="2400" dirty="0"/>
              <a:t> from the </a:t>
            </a:r>
            <a:r>
              <a:rPr lang="en-US" sz="2400" b="1" dirty="0"/>
              <a:t>shortest path</a:t>
            </a:r>
            <a:r>
              <a:rPr lang="en-US" sz="2400" dirty="0"/>
              <a:t> tree. A shortest path tree is indeed a spanning tree, but it minimizes the distance from the root to each vertex, rather than the sum of the weights of the edges.</a:t>
            </a:r>
          </a:p>
        </p:txBody>
      </p:sp>
    </p:spTree>
    <p:extLst>
      <p:ext uri="{BB962C8B-B14F-4D97-AF65-F5344CB8AC3E}">
        <p14:creationId xmlns:p14="http://schemas.microsoft.com/office/powerpoint/2010/main" val="2619199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3646933-9FED-3A55-0CA5-8EA34BA25E9D}"/>
              </a:ext>
            </a:extLst>
          </p:cNvPr>
          <p:cNvSpPr txBox="1"/>
          <p:nvPr/>
        </p:nvSpPr>
        <p:spPr>
          <a:xfrm>
            <a:off x="661219" y="549277"/>
            <a:ext cx="10869561" cy="3359061"/>
          </a:xfrm>
          <a:prstGeom prst="rect">
            <a:avLst/>
          </a:prstGeom>
          <a:noFill/>
        </p:spPr>
        <p:txBody>
          <a:bodyPr wrap="square">
            <a:spAutoFit/>
          </a:bodyPr>
          <a:lstStyle/>
          <a:p>
            <a:pPr algn="just">
              <a:lnSpc>
                <a:spcPct val="150000"/>
              </a:lnSpc>
            </a:pPr>
            <a:r>
              <a:rPr lang="en-US" sz="2400" dirty="0"/>
              <a:t>There are two famous algorithms to solve the problem of the minimum weight spanning tree. Each of these </a:t>
            </a:r>
            <a:r>
              <a:rPr lang="en-US" sz="2400" b="1" u="sng" dirty="0"/>
              <a:t>two algorithms particularly uses </a:t>
            </a:r>
            <a:r>
              <a:rPr lang="en-US" sz="2400" dirty="0"/>
              <a:t>one of the characterizations of trees to find a minimum weight tree: either by considering trees as </a:t>
            </a:r>
            <a:r>
              <a:rPr lang="en-US" sz="2400" u="sng" dirty="0"/>
              <a:t>connected graphs with the minimum number of edges</a:t>
            </a:r>
            <a:r>
              <a:rPr lang="en-US" sz="2400" dirty="0"/>
              <a:t>, </a:t>
            </a:r>
            <a:r>
              <a:rPr lang="en-US" sz="2400" dirty="0">
                <a:effectLst>
                  <a:outerShdw blurRad="38100" dist="38100" dir="2700000" algn="tl">
                    <a:srgbClr val="000000">
                      <a:alpha val="43137"/>
                    </a:srgbClr>
                  </a:outerShdw>
                </a:effectLst>
              </a:rPr>
              <a:t>or</a:t>
            </a:r>
            <a:r>
              <a:rPr lang="en-US" sz="2400" dirty="0"/>
              <a:t> by considering </a:t>
            </a:r>
            <a:r>
              <a:rPr lang="en-US" sz="2400" u="sng" dirty="0"/>
              <a:t>trees as acyclic graphs with the maximum number of edges.</a:t>
            </a:r>
            <a:r>
              <a:rPr lang="en-US" sz="2400" dirty="0"/>
              <a:t> </a:t>
            </a:r>
          </a:p>
          <a:p>
            <a:pPr algn="just">
              <a:lnSpc>
                <a:spcPct val="150000"/>
              </a:lnSpc>
            </a:pPr>
            <a:r>
              <a:rPr lang="en-US" sz="2400" dirty="0"/>
              <a:t>These two algorithms also use two very different solving techniques:</a:t>
            </a:r>
          </a:p>
        </p:txBody>
      </p:sp>
    </p:spTree>
    <p:extLst>
      <p:ext uri="{BB962C8B-B14F-4D97-AF65-F5344CB8AC3E}">
        <p14:creationId xmlns:p14="http://schemas.microsoft.com/office/powerpoint/2010/main" val="2791941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D8D989C-6849-7F89-ECB1-16002A2AB598}"/>
              </a:ext>
            </a:extLst>
          </p:cNvPr>
          <p:cNvSpPr txBox="1"/>
          <p:nvPr/>
        </p:nvSpPr>
        <p:spPr>
          <a:xfrm>
            <a:off x="926690" y="440951"/>
            <a:ext cx="10338620" cy="2897396"/>
          </a:xfrm>
          <a:prstGeom prst="rect">
            <a:avLst/>
          </a:prstGeom>
          <a:noFill/>
        </p:spPr>
        <p:txBody>
          <a:bodyPr wrap="square">
            <a:spAutoFit/>
          </a:bodyPr>
          <a:lstStyle/>
          <a:p>
            <a:pPr algn="ctr">
              <a:lnSpc>
                <a:spcPct val="150000"/>
              </a:lnSpc>
            </a:pPr>
            <a:r>
              <a:rPr lang="en-US" sz="2800" b="1" dirty="0">
                <a:effectLst>
                  <a:outerShdw blurRad="38100" dist="38100" dir="2700000" algn="tl">
                    <a:srgbClr val="000000">
                      <a:alpha val="43137"/>
                    </a:srgbClr>
                  </a:outerShdw>
                </a:effectLst>
              </a:rPr>
              <a:t>Prim's Algorithm</a:t>
            </a:r>
          </a:p>
          <a:p>
            <a:pPr algn="just">
              <a:lnSpc>
                <a:spcPct val="150000"/>
              </a:lnSpc>
            </a:pPr>
            <a:r>
              <a:rPr lang="en-US" sz="2400" dirty="0"/>
              <a:t>It maintains a connected subgraph that gradually grows during the construction. It is based on the characterization of </a:t>
            </a:r>
            <a:r>
              <a:rPr lang="en-US" sz="2400" u="sng" dirty="0">
                <a:solidFill>
                  <a:schemeClr val="accent2"/>
                </a:solidFill>
              </a:rPr>
              <a:t>trees as minimal connected graphs </a:t>
            </a:r>
            <a:r>
              <a:rPr lang="en-US" sz="2400" dirty="0"/>
              <a:t>in the sense of inclusion: one cannot remove an edge from a tree without disconnecting it (theorem: characterization of trees).</a:t>
            </a:r>
          </a:p>
        </p:txBody>
      </p:sp>
      <p:sp>
        <p:nvSpPr>
          <p:cNvPr id="5" name="ZoneTexte 4">
            <a:extLst>
              <a:ext uri="{FF2B5EF4-FFF2-40B4-BE49-F238E27FC236}">
                <a16:creationId xmlns:a16="http://schemas.microsoft.com/office/drawing/2014/main" id="{54D77F66-4A55-89CC-5CFE-AA347CF2FC4A}"/>
              </a:ext>
            </a:extLst>
          </p:cNvPr>
          <p:cNvSpPr txBox="1"/>
          <p:nvPr/>
        </p:nvSpPr>
        <p:spPr>
          <a:xfrm>
            <a:off x="926690" y="3519654"/>
            <a:ext cx="10650794" cy="3359061"/>
          </a:xfrm>
          <a:prstGeom prst="rect">
            <a:avLst/>
          </a:prstGeom>
          <a:noFill/>
        </p:spPr>
        <p:txBody>
          <a:bodyPr wrap="square">
            <a:spAutoFit/>
          </a:bodyPr>
          <a:lstStyle/>
          <a:p>
            <a:pPr algn="just">
              <a:lnSpc>
                <a:spcPct val="150000"/>
              </a:lnSpc>
            </a:pPr>
            <a:r>
              <a:rPr lang="en-US" sz="2400" b="1" u="sng" dirty="0"/>
              <a:t>The idea </a:t>
            </a:r>
            <a:r>
              <a:rPr lang="en-US" sz="2400" dirty="0"/>
              <a:t>of the algorithm is to maintain a partially connected subgraph by connecting one vertex at each step. Prim's algorithm will thus grow a tree until it covers all the vertices of the graph. To construct a minimum weight spanning tree, it is sufficient to choose an outgoing edge with the lowest weight. The choice of the initial vertex does not matter since every vertex must be connected to the others in the final tree anyway.</a:t>
            </a:r>
          </a:p>
        </p:txBody>
      </p:sp>
    </p:spTree>
    <p:extLst>
      <p:ext uri="{BB962C8B-B14F-4D97-AF65-F5344CB8AC3E}">
        <p14:creationId xmlns:p14="http://schemas.microsoft.com/office/powerpoint/2010/main" val="4150133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3078</TotalTime>
  <Words>2251</Words>
  <Application>Microsoft Office PowerPoint</Application>
  <PresentationFormat>Grand écran</PresentationFormat>
  <Paragraphs>79</Paragraphs>
  <Slides>16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Calibri Light</vt:lpstr>
      <vt:lpstr>Frank Ruhl Libre</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LAHE</dc:creator>
  <cp:lastModifiedBy>LAHE</cp:lastModifiedBy>
  <cp:revision>7</cp:revision>
  <dcterms:created xsi:type="dcterms:W3CDTF">2025-02-06T09:59:40Z</dcterms:created>
  <dcterms:modified xsi:type="dcterms:W3CDTF">2025-02-09T10:59:26Z</dcterms:modified>
</cp:coreProperties>
</file>