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7"/>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89946" autoAdjust="0"/>
  </p:normalViewPr>
  <p:slideViewPr>
    <p:cSldViewPr snapToGrid="0">
      <p:cViewPr varScale="1">
        <p:scale>
          <a:sx n="67" d="100"/>
          <a:sy n="67" d="100"/>
        </p:scale>
        <p:origin x="91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20/11/2024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23B5874-BF3D-4369-A801-866AF0B78BCB}" type="slidenum">
              <a:rPr lang="fr-FR" smtClean="0"/>
              <a:t>9</a:t>
            </a:fld>
            <a:endParaRPr lang="fr-FR"/>
          </a:p>
        </p:txBody>
      </p:sp>
    </p:spTree>
    <p:extLst>
      <p:ext uri="{BB962C8B-B14F-4D97-AF65-F5344CB8AC3E}">
        <p14:creationId xmlns:p14="http://schemas.microsoft.com/office/powerpoint/2010/main" val="3942368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err="1" smtClean="0"/>
              <a:t>ماهيةإدارة</a:t>
            </a:r>
            <a:r>
              <a:rPr lang="ar-DZ" b="1" dirty="0" smtClean="0"/>
              <a:t> </a:t>
            </a:r>
            <a:r>
              <a:rPr lang="ar-DZ" b="1" dirty="0"/>
              <a:t>الكفاءات:</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5913" y="242799"/>
            <a:ext cx="10101262" cy="6571030"/>
          </a:xfrm>
          <a:prstGeom prst="rect">
            <a:avLst/>
          </a:prstGeom>
        </p:spPr>
        <p:txBody>
          <a:bodyPr wrap="square">
            <a:spAutoFit/>
          </a:bodyPr>
          <a:lstStyle/>
          <a:p>
            <a:pPr marL="342900" indent="-342900" algn="just" rtl="1">
              <a:buFontTx/>
              <a:buChar char="-"/>
            </a:pPr>
            <a:r>
              <a:rPr lang="ar-DZ" sz="2500" dirty="0" smtClean="0">
                <a:latin typeface="Simplified Arabic" panose="02020603050405020304" pitchFamily="18" charset="-78"/>
                <a:cs typeface="Simplified Arabic" panose="02020603050405020304" pitchFamily="18" charset="-78"/>
              </a:rPr>
              <a:t>الإبقاء </a:t>
            </a:r>
            <a:r>
              <a:rPr lang="ar-DZ" sz="2500" dirty="0">
                <a:latin typeface="Simplified Arabic" panose="02020603050405020304" pitchFamily="18" charset="-78"/>
                <a:cs typeface="Simplified Arabic" panose="02020603050405020304" pitchFamily="18" charset="-78"/>
              </a:rPr>
              <a:t>والمحافظة على المواهب والكفاءات والحيلولة دون دورانها نحو المنظمات الأخرى، وذلك بتوفير المناخ الداخلي السانح والبيئة الملائمة المشجعة على تحريك وتثمين تلك الكفاءات</a:t>
            </a:r>
            <a:r>
              <a:rPr lang="ar-DZ" sz="2500" dirty="0" smtClean="0">
                <a:latin typeface="Simplified Arabic" panose="02020603050405020304" pitchFamily="18" charset="-78"/>
                <a:cs typeface="Simplified Arabic" panose="02020603050405020304" pitchFamily="18" charset="-78"/>
              </a:rPr>
              <a:t>؛</a:t>
            </a: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تثمين وتعظيم المردود الحاصل من الاستثمارات المالية في البرامج التدريبية عن طريق المساعدة في إعداد أو تحديد الاحتياجات التدريبية اعتمادا على مرجع الكفاءات او مرجع المهن والوظائف، والتصريح الدقيق بالاحتياجات الفعلية المدروسة جيدا من الكفاءات</a:t>
            </a:r>
            <a:r>
              <a:rPr lang="ar-DZ" sz="2500" dirty="0" smtClean="0">
                <a:latin typeface="Simplified Arabic" panose="02020603050405020304" pitchFamily="18" charset="-78"/>
                <a:cs typeface="Simplified Arabic" panose="02020603050405020304" pitchFamily="18" charset="-78"/>
              </a:rPr>
              <a:t>؛</a:t>
            </a:r>
          </a:p>
          <a:p>
            <a:pPr marL="342900" indent="-342900" algn="just" rtl="1">
              <a:buFont typeface="Wingdings" panose="05000000000000000000" pitchFamily="2" charset="2"/>
              <a:buChar char="§"/>
            </a:pPr>
            <a:r>
              <a:rPr lang="ar-DZ" sz="3200"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بالنسبة </a:t>
            </a:r>
            <a:r>
              <a:rPr lang="ar-DZ" sz="32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للإدارة العليا</a:t>
            </a:r>
            <a:r>
              <a:rPr lang="ar-DZ" sz="3200"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a:t>
            </a:r>
          </a:p>
          <a:p>
            <a:pPr algn="just" rtl="1"/>
            <a:r>
              <a:rPr lang="ar-DZ" sz="2500" dirty="0">
                <a:latin typeface="Simplified Arabic" panose="02020603050405020304" pitchFamily="18" charset="-78"/>
                <a:cs typeface="Simplified Arabic" panose="02020603050405020304" pitchFamily="18" charset="-78"/>
              </a:rPr>
              <a:t>-</a:t>
            </a:r>
            <a:r>
              <a:rPr lang="ar-DZ" sz="32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a:t>
            </a:r>
            <a:r>
              <a:rPr lang="ar-DZ" sz="2500" dirty="0">
                <a:latin typeface="Simplified Arabic" panose="02020603050405020304" pitchFamily="18" charset="-78"/>
                <a:cs typeface="Simplified Arabic" panose="02020603050405020304" pitchFamily="18" charset="-78"/>
              </a:rPr>
              <a:t>تمهيد الأساس نحو إدارة جيدة وواضحة المعالم بالنسبة للإدارة العليا؛</a:t>
            </a:r>
          </a:p>
          <a:p>
            <a:pPr algn="just" rtl="1"/>
            <a:r>
              <a:rPr lang="ar-DZ" sz="2500" dirty="0" smtClean="0">
                <a:latin typeface="Simplified Arabic" panose="02020603050405020304" pitchFamily="18" charset="-78"/>
                <a:cs typeface="Simplified Arabic" panose="02020603050405020304" pitchFamily="18" charset="-78"/>
              </a:rPr>
              <a:t>-</a:t>
            </a:r>
            <a:r>
              <a:rPr lang="ar-DZ" sz="2500" dirty="0">
                <a:latin typeface="Simplified Arabic" panose="02020603050405020304" pitchFamily="18" charset="-78"/>
                <a:cs typeface="Simplified Arabic" panose="02020603050405020304" pitchFamily="18" charset="-78"/>
              </a:rPr>
              <a:t>	جسيد وتعزيز التعاون مع إدارة الموارد البشرية خاصة وأن هذه الأخيرة لها استراتيجيتها التي تصب في تحقيق الأهداف الاستراتيجية الكلية</a:t>
            </a:r>
            <a:r>
              <a:rPr lang="ar-DZ" sz="2500" dirty="0" smtClean="0">
                <a:latin typeface="Simplified Arabic" panose="02020603050405020304" pitchFamily="18" charset="-78"/>
                <a:cs typeface="Simplified Arabic" panose="02020603050405020304" pitchFamily="18" charset="-78"/>
              </a:rPr>
              <a:t>؛</a:t>
            </a:r>
            <a:endParaRPr lang="ar-DZ" sz="2500" dirty="0">
              <a:latin typeface="Simplified Arabic" panose="02020603050405020304" pitchFamily="18" charset="-78"/>
              <a:cs typeface="Simplified Arabic" panose="02020603050405020304" pitchFamily="18" charset="-78"/>
            </a:endParaRPr>
          </a:p>
          <a:p>
            <a:pPr marL="457200" indent="-457200" algn="just" rtl="1">
              <a:buFont typeface="Wingdings" panose="05000000000000000000" pitchFamily="2" charset="2"/>
              <a:buChar char="§"/>
            </a:pPr>
            <a:r>
              <a:rPr lang="ar-DZ" sz="3200"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بالنسبة </a:t>
            </a:r>
            <a:r>
              <a:rPr lang="ar-DZ" sz="32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لإدارة الموارد البشرية</a:t>
            </a:r>
            <a:r>
              <a:rPr lang="ar-DZ" sz="3200"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a:t>
            </a:r>
          </a:p>
          <a:p>
            <a:pPr marL="342900" indent="-342900" algn="just" rtl="1">
              <a:buFontTx/>
              <a:buChar char="-"/>
            </a:pPr>
            <a:r>
              <a:rPr lang="ar-DZ" sz="2500" dirty="0" smtClean="0">
                <a:latin typeface="Simplified Arabic" panose="02020603050405020304" pitchFamily="18" charset="-78"/>
                <a:cs typeface="Simplified Arabic" panose="02020603050405020304" pitchFamily="18" charset="-78"/>
              </a:rPr>
              <a:t>هي </a:t>
            </a:r>
            <a:r>
              <a:rPr lang="ar-DZ" sz="2500" dirty="0">
                <a:latin typeface="Simplified Arabic" panose="02020603050405020304" pitchFamily="18" charset="-78"/>
                <a:cs typeface="Simplified Arabic" panose="02020603050405020304" pitchFamily="18" charset="-78"/>
              </a:rPr>
              <a:t>عبارة عن أداة مساعدة لتعزيز مركز الموارد ا البشرية على المستوى الاستراتيجية؛ </a:t>
            </a: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	إضفاء نوع من الشفافية والنزاهة للتعامل مع الافراد بصورة عادلة؛</a:t>
            </a: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	ربط ودمج مختلف النشاطات ووظائف إدارة الموارد البشرية لتعمل بصورة أكثر تكاملية من ذي قبل باعتبار إدارة الكفاءات حلقة الوصل بين هذه الوظائف؛</a:t>
            </a:r>
          </a:p>
          <a:p>
            <a:pPr marL="342900" indent="-342900" algn="just" rtl="1">
              <a:buFontTx/>
              <a:buChar char="-"/>
            </a:pPr>
            <a:endParaRPr lang="ar-DZ" sz="2500" dirty="0">
              <a:latin typeface="Simplified Arabic" panose="02020603050405020304" pitchFamily="18" charset="-78"/>
              <a:cs typeface="Simplified Arabic" panose="02020603050405020304" pitchFamily="18" charset="-78"/>
            </a:endParaRPr>
          </a:p>
          <a:p>
            <a:pPr algn="just" rtl="1"/>
            <a:endParaRPr lang="fr-FR" sz="25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52368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4463" y="1164673"/>
            <a:ext cx="10258424" cy="4945456"/>
          </a:xfrm>
          <a:prstGeom prst="rect">
            <a:avLst/>
          </a:prstGeom>
        </p:spPr>
        <p:txBody>
          <a:bodyPr wrap="square">
            <a:spAutoFit/>
          </a:bodyPr>
          <a:lstStyle/>
          <a:p>
            <a:pPr marL="342900" lvl="0" indent="-342900" algn="r" rtl="1">
              <a:lnSpc>
                <a:spcPct val="104000"/>
              </a:lnSpc>
              <a:spcAft>
                <a:spcPts val="800"/>
              </a:spcAft>
              <a:buFont typeface="Symbol" panose="05050102010706020507" pitchFamily="18" charset="2"/>
              <a:buChar char="-"/>
            </a:pPr>
            <a:r>
              <a:rPr lang="ar-SA" sz="2800" dirty="0">
                <a:latin typeface="Simplified Arabic" panose="02020603050405020304" pitchFamily="18" charset="-78"/>
                <a:ea typeface="Calibri" panose="020F0502020204030204" pitchFamily="34" charset="0"/>
                <a:cs typeface="Simplified Arabic" panose="02020603050405020304" pitchFamily="18" charset="-78"/>
              </a:rPr>
              <a:t>خلق الانفتاح والشفافية في التعامل مع الافراد وضمان العدل المؤسس على التقييم على أساس الكفاءات.</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r" rtl="1">
              <a:lnSpc>
                <a:spcPct val="104000"/>
              </a:lnSpc>
              <a:spcAft>
                <a:spcPts val="800"/>
              </a:spcAft>
              <a:buFont typeface="Symbol" panose="05050102010706020507" pitchFamily="18" charset="2"/>
              <a:buChar char="-"/>
            </a:pPr>
            <a:r>
              <a:rPr lang="ar-SA" sz="2800" dirty="0">
                <a:latin typeface="Simplified Arabic" panose="02020603050405020304" pitchFamily="18" charset="-78"/>
                <a:ea typeface="Calibri" panose="020F0502020204030204" pitchFamily="34" charset="0"/>
                <a:cs typeface="Simplified Arabic" panose="02020603050405020304" pitchFamily="18" charset="-78"/>
              </a:rPr>
              <a:t>إضفاء روح التعاون والتعاضد بين الافراد عن طريق تقليص الصراعات والنزاعات سواء بين الإدارة والافراد، او حتى مع الافراد بين بعضهم، ويمكن ان يكون ذلك من خلال التنمية والتدريب على التواصل وبناء العلاقات الاجتماعية الجيدة</a:t>
            </a:r>
            <a:r>
              <a:rPr lang="ar-SA" sz="28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8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r" rtl="1">
              <a:lnSpc>
                <a:spcPct val="104000"/>
              </a:lnSpc>
              <a:spcAft>
                <a:spcPts val="800"/>
              </a:spcAft>
              <a:buFont typeface="Wingdings" panose="05000000000000000000" pitchFamily="2" charset="2"/>
              <a:buChar char="§"/>
            </a:pPr>
            <a:r>
              <a:rPr lang="ar-DZ"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بالنسبة للاقتصاد الوطني</a:t>
            </a:r>
            <a:r>
              <a:rPr lang="ar-DZ" sz="32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a:t>
            </a:r>
          </a:p>
          <a:p>
            <a:pPr algn="r" rtl="1">
              <a:lnSpc>
                <a:spcPct val="104000"/>
              </a:lnSpc>
              <a:spcAft>
                <a:spcPts val="800"/>
              </a:spcAft>
            </a:pPr>
            <a:r>
              <a:rPr lang="ar-DZ" sz="2800" dirty="0">
                <a:latin typeface="Simplified Arabic" panose="02020603050405020304" pitchFamily="18" charset="-78"/>
                <a:ea typeface="Calibri" panose="020F0502020204030204" pitchFamily="34" charset="0"/>
                <a:cs typeface="Simplified Arabic" panose="02020603050405020304" pitchFamily="18" charset="-78"/>
              </a:rPr>
              <a:t>-	إن تحسين كفاءات الافراد يصب في خانة تلبية الاحتياجات الوظيفية والمسار المهني للفرد، وبالتالي ضمان منصب محترم وراق بالنسبة للفرد الكفء، ويهدف ذلك في الأخير إلى رفع الدخل الفردي وبالتالي زيادة معدل (مؤشر) التنمية البشرية للدولة، وتصنيفها في المراتب الأولى؛</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Rectangle 4"/>
          <p:cNvSpPr/>
          <p:nvPr/>
        </p:nvSpPr>
        <p:spPr>
          <a:xfrm>
            <a:off x="8643490" y="560212"/>
            <a:ext cx="2864887" cy="604461"/>
          </a:xfrm>
          <a:prstGeom prst="rect">
            <a:avLst/>
          </a:prstGeom>
        </p:spPr>
        <p:txBody>
          <a:bodyPr wrap="none">
            <a:spAutoFit/>
          </a:bodyPr>
          <a:lstStyle/>
          <a:p>
            <a:pPr marL="457200" lvl="0" indent="-457200" algn="r" rtl="1">
              <a:lnSpc>
                <a:spcPct val="104000"/>
              </a:lnSpc>
              <a:spcAft>
                <a:spcPts val="800"/>
              </a:spcAft>
              <a:buFont typeface="Wingdings" panose="05000000000000000000" pitchFamily="2" charset="2"/>
              <a:buChar char="§"/>
            </a:pPr>
            <a:r>
              <a:rPr lang="ar-SA"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بالنسبة للنقابات:</a:t>
            </a:r>
            <a:endParaRPr lang="fr-FR"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5157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3050" y="265836"/>
            <a:ext cx="10244138" cy="3170099"/>
          </a:xfrm>
          <a:prstGeom prst="rect">
            <a:avLst/>
          </a:prstGeom>
        </p:spPr>
        <p:txBody>
          <a:bodyPr wrap="square">
            <a:spAutoFit/>
          </a:bodyPr>
          <a:lstStyle/>
          <a:p>
            <a:pPr marL="342900" indent="-342900" algn="just" rtl="1">
              <a:buFontTx/>
              <a:buChar char="-"/>
            </a:pPr>
            <a:r>
              <a:rPr lang="ar-DZ" sz="2500" dirty="0" smtClean="0">
                <a:latin typeface="Simplified Arabic" panose="02020603050405020304" pitchFamily="18" charset="-78"/>
                <a:cs typeface="Simplified Arabic" panose="02020603050405020304" pitchFamily="18" charset="-78"/>
              </a:rPr>
              <a:t>يمكن </a:t>
            </a:r>
            <a:r>
              <a:rPr lang="ar-DZ" sz="2500" dirty="0">
                <a:latin typeface="Simplified Arabic" panose="02020603050405020304" pitchFamily="18" charset="-78"/>
                <a:cs typeface="Simplified Arabic" panose="02020603050405020304" pitchFamily="18" charset="-78"/>
              </a:rPr>
              <a:t>اعتبار هذا الهدف تبادلي يستفيد منه الطرفان (الدولة والفرد)، فإدارة ا لكفاءات تهتم بتنمية الإبداع والابتكار لدى الأفراد باعتبار هذه الأخيرة مكون من مكونات الكفاءة تحت عنصر (المهارات)، حيث يساهم هذا التطوير في دعم منظومة الإبداع الوطنية واثرائها ببراءات الاختراع، والحقوق الخاصة بالملكية الفكرية، وبالتالي تستفيد الدولة من عوائد هذه الأخيرة</a:t>
            </a:r>
            <a:r>
              <a:rPr lang="ar-DZ" sz="2500" dirty="0" smtClean="0">
                <a:latin typeface="Simplified Arabic" panose="02020603050405020304" pitchFamily="18" charset="-78"/>
                <a:cs typeface="Simplified Arabic" panose="02020603050405020304" pitchFamily="18" charset="-78"/>
              </a:rPr>
              <a:t>.</a:t>
            </a: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	دعم إيرادات الدولة بصورة غير مباشرة عن طريق توفير الكفاءات المناسبة لاحتياجات سوق العمل في البلد، ومن شأن ذلك أن يقلل من اعتمادية الدولة على التبعية الأجنبية خاصة في المجال التقني والتكنولوجيا، حيث يوفر ذلك من المال الكثير فاذا ارادت الدولة أن تقلل من اعتمادها أو تبعيتها للدول الأجنبية فعليها أن توفر مناخا سانحا لتنمية الطاقات الوطنية.</a:t>
            </a:r>
            <a:endParaRPr lang="fr-FR" sz="25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051974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67289" y="358259"/>
            <a:ext cx="3528530" cy="584775"/>
          </a:xfrm>
          <a:prstGeom prst="rect">
            <a:avLst/>
          </a:prstGeom>
        </p:spPr>
        <p:txBody>
          <a:bodyPr wrap="none">
            <a:spAutoFit/>
          </a:bodyPr>
          <a:lstStyle/>
          <a:p>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5:متطلبات إدارة </a:t>
            </a:r>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الكفاءات</a:t>
            </a:r>
            <a:endParaRPr lang="fr-FR"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5" name="Rectangle 4"/>
          <p:cNvSpPr/>
          <p:nvPr/>
        </p:nvSpPr>
        <p:spPr>
          <a:xfrm>
            <a:off x="457200" y="1081385"/>
            <a:ext cx="10838619" cy="5262979"/>
          </a:xfrm>
          <a:prstGeom prst="rect">
            <a:avLst/>
          </a:prstGeom>
        </p:spPr>
        <p:txBody>
          <a:bodyPr wrap="square">
            <a:spAutoFit/>
          </a:bodyPr>
          <a:lstStyle/>
          <a:p>
            <a:pPr algn="just" rtl="1"/>
            <a:r>
              <a:rPr lang="ar-SA" sz="2400" dirty="0">
                <a:ea typeface="Calibri" panose="020F0502020204030204" pitchFamily="34" charset="0"/>
                <a:cs typeface="Simplified Arabic" panose="02020603050405020304" pitchFamily="18" charset="-78"/>
              </a:rPr>
              <a:t>ان عملية صناعة وتأسيس الكفاءات ثم تسييرها يتطلب جملة من المعطيات والخطوات التي تقع على عاتق إدارة الموارد البشرية والمنظمة ككل، وتتمثل هذه المتطلبات </a:t>
            </a:r>
            <a:r>
              <a:rPr lang="ar-DZ" sz="2400" b="1" dirty="0" smtClean="0">
                <a:ea typeface="Calibri" panose="020F0502020204030204" pitchFamily="34" charset="0"/>
                <a:cs typeface="Simplified Arabic" panose="02020603050405020304" pitchFamily="18" charset="-78"/>
              </a:rPr>
              <a:t>في ما يلي</a:t>
            </a:r>
            <a:r>
              <a:rPr lang="ar-SA" sz="2400" b="1" dirty="0" smtClean="0">
                <a:ea typeface="Calibri" panose="020F0502020204030204" pitchFamily="34" charset="0"/>
                <a:cs typeface="Simplified Arabic" panose="02020603050405020304" pitchFamily="18" charset="-78"/>
              </a:rPr>
              <a:t>:</a:t>
            </a:r>
            <a:endParaRPr lang="ar-DZ" sz="2400" b="1" dirty="0" smtClean="0">
              <a:ea typeface="Calibri" panose="020F0502020204030204" pitchFamily="34" charset="0"/>
              <a:cs typeface="Simplified Arabic" panose="02020603050405020304" pitchFamily="18" charset="-78"/>
            </a:endParaRPr>
          </a:p>
          <a:p>
            <a:pPr algn="just" rtl="1"/>
            <a:r>
              <a:rPr lang="ar-DZ" sz="24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أ-التطوير </a:t>
            </a:r>
            <a:r>
              <a:rPr lang="ar-DZ" sz="24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المستمر: </a:t>
            </a:r>
            <a:r>
              <a:rPr lang="ar-DZ" sz="2400" dirty="0">
                <a:latin typeface="Simplified Arabic" panose="02020603050405020304" pitchFamily="18" charset="-78"/>
                <a:cs typeface="Simplified Arabic" panose="02020603050405020304" pitchFamily="18" charset="-78"/>
              </a:rPr>
              <a:t>ان المنظمة اليوم تبحث عن المعرفة والمعلومات بصورة اكبر وذلك من خلال التدريب والتعليم المستمر، ومن خلال تطوير وتخطيط المسار </a:t>
            </a:r>
            <a:r>
              <a:rPr lang="ar-DZ" sz="2400" dirty="0" smtClean="0">
                <a:latin typeface="Simplified Arabic" panose="02020603050405020304" pitchFamily="18" charset="-78"/>
                <a:cs typeface="Simplified Arabic" panose="02020603050405020304" pitchFamily="18" charset="-78"/>
              </a:rPr>
              <a:t>المهني </a:t>
            </a:r>
            <a:r>
              <a:rPr lang="ar-DZ" sz="2400" dirty="0">
                <a:latin typeface="Simplified Arabic" panose="02020603050405020304" pitchFamily="18" charset="-78"/>
                <a:cs typeface="Simplified Arabic" panose="02020603050405020304" pitchFamily="18" charset="-78"/>
              </a:rPr>
              <a:t>ورصد الميزانيات المخصصة لذلك</a:t>
            </a:r>
            <a:r>
              <a:rPr lang="ar-DZ" sz="2400" dirty="0" smtClean="0">
                <a:latin typeface="Simplified Arabic" panose="02020603050405020304" pitchFamily="18" charset="-78"/>
                <a:cs typeface="Simplified Arabic" panose="02020603050405020304" pitchFamily="18" charset="-78"/>
              </a:rPr>
              <a:t>.</a:t>
            </a:r>
          </a:p>
          <a:p>
            <a:pPr algn="just" rtl="1"/>
            <a:r>
              <a:rPr lang="ar-DZ" sz="2400" b="1" u="sng" dirty="0" smtClean="0">
                <a:effectLst>
                  <a:outerShdw blurRad="38100" dist="38100" dir="2700000" algn="tl">
                    <a:srgbClr val="000000">
                      <a:alpha val="43137"/>
                    </a:srgbClr>
                  </a:outerShdw>
                </a:effectLst>
                <a:ea typeface="Calibri" panose="020F0502020204030204" pitchFamily="34" charset="0"/>
                <a:cs typeface="Simplified Arabic" panose="02020603050405020304" pitchFamily="18" charset="-78"/>
              </a:rPr>
              <a:t>ب</a:t>
            </a:r>
            <a:r>
              <a:rPr lang="ar-SA" sz="2400" b="1" u="sng" dirty="0" smtClean="0">
                <a:effectLst>
                  <a:outerShdw blurRad="38100" dist="38100" dir="2700000" algn="tl">
                    <a:srgbClr val="000000">
                      <a:alpha val="43137"/>
                    </a:srgbClr>
                  </a:outerShdw>
                </a:effectLst>
                <a:ea typeface="Calibri" panose="020F0502020204030204" pitchFamily="34" charset="0"/>
                <a:cs typeface="Simplified Arabic" panose="02020603050405020304" pitchFamily="18" charset="-78"/>
              </a:rPr>
              <a:t>-المشاركة </a:t>
            </a:r>
            <a:r>
              <a:rPr lang="ar-SA" sz="2400" b="1" u="sng" dirty="0">
                <a:effectLst>
                  <a:outerShdw blurRad="38100" dist="38100" dir="2700000" algn="tl">
                    <a:srgbClr val="000000">
                      <a:alpha val="43137"/>
                    </a:srgbClr>
                  </a:outerShdw>
                </a:effectLst>
                <a:ea typeface="Calibri" panose="020F0502020204030204" pitchFamily="34" charset="0"/>
                <a:cs typeface="Simplified Arabic" panose="02020603050405020304" pitchFamily="18" charset="-78"/>
              </a:rPr>
              <a:t>الفعالة: </a:t>
            </a:r>
            <a:r>
              <a:rPr lang="ar-SA" sz="2400" dirty="0">
                <a:ea typeface="Calibri" panose="020F0502020204030204" pitchFamily="34" charset="0"/>
                <a:cs typeface="Simplified Arabic" panose="02020603050405020304" pitchFamily="18" charset="-78"/>
              </a:rPr>
              <a:t>وتتضمن العديد من الجوانب منها: ان تشارك الكفاءات في تحديد المعارف والمعلومات اللازمة لهم وأيضا تحديد مصادر الحصول عليها وان تتيح لهم الاستفادة من المعارف والمعلومات المتاحة. ينبغي إعطاء الكفاءات الحرية في التفكير والراي والعمل وإدارة هؤلاء الافراد بكفاءة للحصول على مخرجات فعالة. </a:t>
            </a:r>
            <a:endParaRPr lang="ar-DZ" sz="2400" dirty="0" smtClean="0">
              <a:ea typeface="Calibri" panose="020F0502020204030204" pitchFamily="34" charset="0"/>
              <a:cs typeface="Simplified Arabic" panose="02020603050405020304" pitchFamily="18" charset="-78"/>
            </a:endParaRPr>
          </a:p>
          <a:p>
            <a:pPr algn="just" rtl="1"/>
            <a:r>
              <a:rPr lang="ar-DZ" sz="2400" dirty="0">
                <a:latin typeface="Simplified Arabic" panose="02020603050405020304" pitchFamily="18" charset="-78"/>
                <a:cs typeface="Simplified Arabic" panose="02020603050405020304" pitchFamily="18" charset="-78"/>
              </a:rPr>
              <a:t>مشاركة الكفاءات في الأرباح والعوائد الناتجة من ثمار تفكيرهم وابتكاراتهم المتميزة. مشاركة الكفاءات في حل المشكلات واتخاذ القرارات الهامة والاستراتيجية</a:t>
            </a:r>
            <a:r>
              <a:rPr lang="ar-DZ" sz="2400" dirty="0" smtClean="0">
                <a:latin typeface="Simplified Arabic" panose="02020603050405020304" pitchFamily="18" charset="-78"/>
                <a:cs typeface="Simplified Arabic" panose="02020603050405020304" pitchFamily="18" charset="-78"/>
              </a:rPr>
              <a:t>.</a:t>
            </a:r>
          </a:p>
          <a:p>
            <a:pPr algn="just" rtl="1"/>
            <a:r>
              <a:rPr lang="ar-DZ" sz="24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ج-الابداع </a:t>
            </a:r>
            <a:r>
              <a:rPr lang="ar-DZ" sz="24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والابتكار</a:t>
            </a:r>
            <a:r>
              <a:rPr lang="ar-DZ" sz="2400" dirty="0">
                <a:latin typeface="Simplified Arabic" panose="02020603050405020304" pitchFamily="18" charset="-78"/>
                <a:cs typeface="Simplified Arabic" panose="02020603050405020304" pitchFamily="18" charset="-78"/>
              </a:rPr>
              <a:t>: ان تسيير الكفاءات يحتاج أنماط قيادية ديمقراطية تتميز بالمرونة والفعالية، فعملية تسيير الكفاءات لكي تنمو لابد من ترسيخ قيم وثقافة تنظيمية أساسية بين </a:t>
            </a:r>
            <a:r>
              <a:rPr lang="ar-DZ" sz="2400" dirty="0" smtClean="0">
                <a:latin typeface="Simplified Arabic" panose="02020603050405020304" pitchFamily="18" charset="-78"/>
                <a:cs typeface="Simplified Arabic" panose="02020603050405020304" pitchFamily="18" charset="-78"/>
              </a:rPr>
              <a:t>الكفاءات </a:t>
            </a:r>
            <a:r>
              <a:rPr lang="ar-DZ" sz="2400" dirty="0">
                <a:latin typeface="Simplified Arabic" panose="02020603050405020304" pitchFamily="18" charset="-78"/>
                <a:cs typeface="Simplified Arabic" panose="02020603050405020304" pitchFamily="18" charset="-78"/>
              </a:rPr>
              <a:t>تشجعهم على: الابداع وطرح الآراء والنقد والتواصل والعمل الجماعي، وهذا ما </a:t>
            </a:r>
            <a:r>
              <a:rPr lang="ar-DZ" sz="2400" dirty="0" smtClean="0">
                <a:latin typeface="Simplified Arabic" panose="02020603050405020304" pitchFamily="18" charset="-78"/>
                <a:cs typeface="Simplified Arabic" panose="02020603050405020304" pitchFamily="18" charset="-78"/>
              </a:rPr>
              <a:t>تتطور به </a:t>
            </a:r>
            <a:r>
              <a:rPr lang="ar-DZ" sz="2400" dirty="0">
                <a:latin typeface="Simplified Arabic" panose="02020603050405020304" pitchFamily="18" charset="-78"/>
                <a:cs typeface="Simplified Arabic" panose="02020603050405020304" pitchFamily="18" charset="-78"/>
              </a:rPr>
              <a:t>الموارد البشرية من خلال وضع استراتيجية فعالة تستهدف تنمية الكفاءات وروح الابداع لدى الموظفين.</a:t>
            </a:r>
            <a:endParaRPr lang="ar-DZ" sz="2400" dirty="0" smtClean="0">
              <a:latin typeface="Simplified Arabic" panose="02020603050405020304" pitchFamily="18" charset="-78"/>
              <a:cs typeface="Simplified Arabic" panose="02020603050405020304" pitchFamily="18" charset="-78"/>
            </a:endParaRPr>
          </a:p>
          <a:p>
            <a:pPr algn="just" rtl="1"/>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202377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7338" y="547211"/>
            <a:ext cx="10058400" cy="5632311"/>
          </a:xfrm>
          <a:prstGeom prst="rect">
            <a:avLst/>
          </a:prstGeom>
        </p:spPr>
        <p:txBody>
          <a:bodyPr wrap="square">
            <a:spAutoFit/>
          </a:bodyPr>
          <a:lstStyle/>
          <a:p>
            <a:pPr algn="just" rtl="1"/>
            <a:r>
              <a:rPr lang="ar-DZ" sz="24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د-ادماج </a:t>
            </a:r>
            <a:r>
              <a:rPr lang="ar-DZ" sz="24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تسيير الكفاءات في استراتيجية المؤسسة:  </a:t>
            </a:r>
            <a:r>
              <a:rPr lang="ar-DZ" sz="2400" dirty="0">
                <a:latin typeface="Simplified Arabic" panose="02020603050405020304" pitchFamily="18" charset="-78"/>
                <a:cs typeface="Simplified Arabic" panose="02020603050405020304" pitchFamily="18" charset="-78"/>
              </a:rPr>
              <a:t>فتسيير الكفاءات يكون اكثر فعالية عندما تكون مرتبطة بشدة بعمليات التخطيط الاستراتيجي مع معايير مردودية التنظيم الممكن قياسها، فتسيير الكفاءات عبارة عن نظام متكامل تتفاعل في كل مستويات </a:t>
            </a:r>
            <a:r>
              <a:rPr lang="ar-DZ" sz="2400" dirty="0" smtClean="0">
                <a:latin typeface="Simplified Arabic" panose="02020603050405020304" pitchFamily="18" charset="-78"/>
                <a:cs typeface="Simplified Arabic" panose="02020603050405020304" pitchFamily="18" charset="-78"/>
              </a:rPr>
              <a:t>المؤسسة.</a:t>
            </a:r>
          </a:p>
          <a:p>
            <a:pPr algn="just" rtl="1"/>
            <a:r>
              <a:rPr lang="ar-DZ" sz="24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و-اشراك </a:t>
            </a:r>
            <a:r>
              <a:rPr lang="ar-DZ" sz="24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العمال في عملية تسيير الكفاءات: </a:t>
            </a:r>
            <a:r>
              <a:rPr lang="ar-DZ" sz="2400" dirty="0">
                <a:latin typeface="Simplified Arabic" panose="02020603050405020304" pitchFamily="18" charset="-78"/>
                <a:cs typeface="Simplified Arabic" panose="02020603050405020304" pitchFamily="18" charset="-78"/>
              </a:rPr>
              <a:t>يؤدي تسيير الكفاءات الى تركيز سياسة تسيير الموارد البشرية على العمال (افراد وجماعات) باعتبارهم حاملي الكفاءات فدور العامل جوهري خاصة في اعداد وتنفيذ نظام تسيير الكفاءات يصبح الأخير هو العامل الأساسي، فكفاءته هي محور تسيير الكفاءات(انطلاقا من تسيير الكفاءات يتم تركيز سياسة الموارد البشرية على العمال الذين يجب عليهم طبيعيا ان يشاركوا اكثر في تنظيم وتسيير المؤسسة</a:t>
            </a:r>
            <a:r>
              <a:rPr lang="ar-DZ" sz="2400" dirty="0" smtClean="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ويجب ان يكون العامل محفزا كفاية لتطوير قدراته العقلية التي تمكنه من تعلم دروس عملية انطلاقا من أوضاع التي تواجهه خلال مراحل حياته المهنية او العادية</a:t>
            </a:r>
            <a:r>
              <a:rPr lang="ar-DZ" sz="2400" dirty="0" smtClean="0">
                <a:latin typeface="Simplified Arabic" panose="02020603050405020304" pitchFamily="18" charset="-78"/>
                <a:cs typeface="Simplified Arabic" panose="02020603050405020304" pitchFamily="18" charset="-78"/>
              </a:rPr>
              <a:t>.</a:t>
            </a:r>
          </a:p>
          <a:p>
            <a:pPr algn="just" rtl="1"/>
            <a:r>
              <a:rPr lang="ar-DZ" sz="2400" b="1" dirty="0" smtClean="0">
                <a:latin typeface="Simplified Arabic" panose="02020603050405020304" pitchFamily="18" charset="-78"/>
                <a:cs typeface="Simplified Arabic" panose="02020603050405020304" pitchFamily="18" charset="-78"/>
              </a:rPr>
              <a:t>ه-تجنيد </a:t>
            </a:r>
            <a:r>
              <a:rPr lang="ar-DZ" sz="2400" b="1" dirty="0">
                <a:latin typeface="Simplified Arabic" panose="02020603050405020304" pitchFamily="18" charset="-78"/>
                <a:cs typeface="Simplified Arabic" panose="02020603050405020304" pitchFamily="18" charset="-78"/>
              </a:rPr>
              <a:t>عوامل البيئة الداخلية والخارجية للمؤسسة: </a:t>
            </a:r>
            <a:r>
              <a:rPr lang="ar-DZ" sz="2400" dirty="0">
                <a:latin typeface="Simplified Arabic" panose="02020603050405020304" pitchFamily="18" charset="-78"/>
                <a:cs typeface="Simplified Arabic" panose="02020603050405020304" pitchFamily="18" charset="-78"/>
              </a:rPr>
              <a:t>تحتاج عملية تسيير الكفاءات الى تجنيد العوامل الداخلية والخارجية فهي من جهة تعبر عن مجموع التطبيقات المتعلقة بتسيير مسار الافراد في المؤسسة منذ توظيفهم، الى منحهم رواتب مرورا بتقييمهم وحركتهم، وهي أيضا تلاحمهم، ومن جهة أخرى انها نادرا ما </a:t>
            </a:r>
            <a:r>
              <a:rPr lang="ar-DZ" sz="2400" dirty="0" smtClean="0">
                <a:latin typeface="Simplified Arabic" panose="02020603050405020304" pitchFamily="18" charset="-78"/>
                <a:cs typeface="Simplified Arabic" panose="02020603050405020304" pitchFamily="18" charset="-78"/>
              </a:rPr>
              <a:t>تأتي </a:t>
            </a:r>
            <a:r>
              <a:rPr lang="ar-DZ" sz="2400" dirty="0">
                <a:latin typeface="Simplified Arabic" panose="02020603050405020304" pitchFamily="18" charset="-78"/>
                <a:cs typeface="Simplified Arabic" panose="02020603050405020304" pitchFamily="18" charset="-78"/>
              </a:rPr>
              <a:t>لوحدها فهي غالبا ما ترافقها تغيرات تكنولوجية وتنظيمية تسمح </a:t>
            </a:r>
            <a:r>
              <a:rPr lang="ar-DZ" sz="2400" dirty="0" smtClean="0">
                <a:latin typeface="Simplified Arabic" panose="02020603050405020304" pitchFamily="18" charset="-78"/>
                <a:cs typeface="Simplified Arabic" panose="02020603050405020304" pitchFamily="18" charset="-78"/>
              </a:rPr>
              <a:t>لمسير </a:t>
            </a:r>
            <a:r>
              <a:rPr lang="ar-DZ" sz="2400" dirty="0">
                <a:latin typeface="Simplified Arabic" panose="02020603050405020304" pitchFamily="18" charset="-78"/>
                <a:cs typeface="Simplified Arabic" panose="02020603050405020304" pitchFamily="18" charset="-78"/>
              </a:rPr>
              <a:t>المؤسسة من الاستجابة الى تحولات </a:t>
            </a:r>
            <a:r>
              <a:rPr lang="ar-DZ" sz="2400" dirty="0" smtClean="0">
                <a:latin typeface="Simplified Arabic" panose="02020603050405020304" pitchFamily="18" charset="-78"/>
                <a:cs typeface="Simplified Arabic" panose="02020603050405020304" pitchFamily="18" charset="-78"/>
              </a:rPr>
              <a:t>محيطيهم.</a:t>
            </a:r>
            <a:endParaRPr lang="ar-DZ"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2390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81589" y="186809"/>
            <a:ext cx="3262432" cy="584775"/>
          </a:xfrm>
          <a:prstGeom prst="rect">
            <a:avLst/>
          </a:prstGeom>
        </p:spPr>
        <p:txBody>
          <a:bodyPr wrap="none">
            <a:spAutoFit/>
          </a:bodyPr>
          <a:lstStyle/>
          <a:p>
            <a:r>
              <a:rPr lang="ar-DZ"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6:عوائق </a:t>
            </a:r>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إدارة </a:t>
            </a:r>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الكفاءات</a:t>
            </a:r>
            <a:endParaRPr lang="fr-FR"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5" name="Rectangle 4"/>
          <p:cNvSpPr/>
          <p:nvPr/>
        </p:nvSpPr>
        <p:spPr>
          <a:xfrm>
            <a:off x="257175" y="771584"/>
            <a:ext cx="11934825" cy="6370975"/>
          </a:xfrm>
          <a:prstGeom prst="rect">
            <a:avLst/>
          </a:prstGeom>
        </p:spPr>
        <p:txBody>
          <a:bodyPr wrap="square">
            <a:spAutoFit/>
          </a:bodyPr>
          <a:lstStyle/>
          <a:p>
            <a:pPr algn="just" rtl="1"/>
            <a:r>
              <a:rPr lang="ar-SA" sz="2400" dirty="0">
                <a:ea typeface="Calibri" panose="020F0502020204030204" pitchFamily="34" charset="0"/>
                <a:cs typeface="Simplified Arabic" panose="02020603050405020304" pitchFamily="18" charset="-78"/>
              </a:rPr>
              <a:t>اكدت العديد من الدراسات على ان تطبيق منهج تسيير الكفاءات على ارض الواقع تعترضه العديد من العوائق و الصعوبات التي من الممكن ان تتسبب في فشله، ومن هذه العوائق ما يلي: </a:t>
            </a:r>
            <a:endParaRPr lang="ar-DZ" sz="2400" dirty="0" smtClean="0">
              <a:ea typeface="Calibri" panose="020F0502020204030204" pitchFamily="34" charset="0"/>
              <a:cs typeface="Simplified Arabic" panose="02020603050405020304" pitchFamily="18" charset="-78"/>
            </a:endParaRPr>
          </a:p>
          <a:p>
            <a:pPr algn="just" rtl="1"/>
            <a:r>
              <a:rPr lang="ar-DZ" sz="2400" dirty="0">
                <a:cs typeface="Simplified Arabic" panose="02020603050405020304" pitchFamily="18" charset="-78"/>
              </a:rPr>
              <a:t>-</a:t>
            </a:r>
            <a:r>
              <a:rPr lang="ar-DZ" sz="2400" b="1" dirty="0">
                <a:cs typeface="Simplified Arabic" panose="02020603050405020304" pitchFamily="18" charset="-78"/>
              </a:rPr>
              <a:t>عدم وجود منهج موحد لتسيير الكفاءات</a:t>
            </a:r>
            <a:r>
              <a:rPr lang="ar-DZ" sz="2400" dirty="0">
                <a:cs typeface="Simplified Arabic" panose="02020603050405020304" pitchFamily="18" charset="-78"/>
              </a:rPr>
              <a:t>، فكل منظمة لها تطبيق خاص بها تبعا </a:t>
            </a:r>
            <a:r>
              <a:rPr lang="ar-DZ" sz="2400" dirty="0" smtClean="0">
                <a:cs typeface="Simplified Arabic" panose="02020603050405020304" pitchFamily="18" charset="-78"/>
              </a:rPr>
              <a:t>لأوضاعها </a:t>
            </a:r>
            <a:r>
              <a:rPr lang="ar-DZ" sz="2400" dirty="0">
                <a:cs typeface="Simplified Arabic" panose="02020603050405020304" pitchFamily="18" charset="-78"/>
              </a:rPr>
              <a:t>وامكانياتها والاهداف التي تسعى اليها من خلال اعتماد هذا المنهج في التسيير</a:t>
            </a:r>
            <a:r>
              <a:rPr lang="ar-DZ" sz="2400" dirty="0" smtClean="0">
                <a:cs typeface="Simplified Arabic" panose="02020603050405020304" pitchFamily="18" charset="-78"/>
              </a:rPr>
              <a:t>.</a:t>
            </a:r>
            <a:endParaRPr lang="ar-DZ" sz="2400" dirty="0">
              <a:cs typeface="Simplified Arabic" panose="02020603050405020304" pitchFamily="18" charset="-78"/>
            </a:endParaRPr>
          </a:p>
          <a:p>
            <a:pPr marL="342900" indent="-342900" algn="just" rtl="1">
              <a:buFontTx/>
              <a:buChar char="-"/>
            </a:pPr>
            <a:r>
              <a:rPr lang="ar-DZ" sz="2400" b="1" dirty="0" smtClean="0">
                <a:cs typeface="Simplified Arabic" panose="02020603050405020304" pitchFamily="18" charset="-78"/>
              </a:rPr>
              <a:t>الاختلاف </a:t>
            </a:r>
            <a:r>
              <a:rPr lang="ar-DZ" sz="2400" b="1" dirty="0">
                <a:cs typeface="Simplified Arabic" panose="02020603050405020304" pitchFamily="18" charset="-78"/>
              </a:rPr>
              <a:t>الموجود في تحديد مصطلح الكفاءة في حد ذاته، </a:t>
            </a:r>
            <a:r>
              <a:rPr lang="ar-DZ" sz="2400" dirty="0">
                <a:cs typeface="Simplified Arabic" panose="02020603050405020304" pitchFamily="18" charset="-78"/>
              </a:rPr>
              <a:t>وعدم تجذرها في ثقافة بعض المنظمات، وضعف التزام المسيرين والمديرين بالمنهج، </a:t>
            </a:r>
            <a:r>
              <a:rPr lang="ar-DZ" sz="2400" dirty="0" smtClean="0">
                <a:cs typeface="Simplified Arabic" panose="02020603050405020304" pitchFamily="18" charset="-78"/>
              </a:rPr>
              <a:t>فمديرو </a:t>
            </a:r>
            <a:r>
              <a:rPr lang="ar-DZ" sz="2400" dirty="0">
                <a:cs typeface="Simplified Arabic" panose="02020603050405020304" pitchFamily="18" charset="-78"/>
              </a:rPr>
              <a:t>المنظمات يجب ان يدعموا ويؤيدوا ويساندوا منهج تسيير الكفاءات والا فالفشل سيكون حتميا</a:t>
            </a:r>
            <a:r>
              <a:rPr lang="ar-DZ" sz="2400" dirty="0" smtClean="0">
                <a:cs typeface="Simplified Arabic" panose="02020603050405020304" pitchFamily="18" charset="-78"/>
              </a:rPr>
              <a:t>.</a:t>
            </a:r>
          </a:p>
          <a:p>
            <a:pPr marL="342900" indent="-342900" algn="just" rtl="1">
              <a:buFontTx/>
              <a:buChar char="-"/>
            </a:pPr>
            <a:r>
              <a:rPr lang="ar-DZ" sz="2400" b="1" dirty="0">
                <a:cs typeface="Simplified Arabic" panose="02020603050405020304" pitchFamily="18" charset="-78"/>
              </a:rPr>
              <a:t>النموذج المختار لا يلاءم مع الأهداف الاستراتيجية للمنظمة</a:t>
            </a:r>
            <a:r>
              <a:rPr lang="ar-DZ" sz="2400" dirty="0">
                <a:cs typeface="Simplified Arabic" panose="02020603050405020304" pitchFamily="18" charset="-78"/>
              </a:rPr>
              <a:t>، فالكفاءات المختارة يجب ان تكون ضرورية للإنتاج وتحقيق عائد مرتفع وميزة تنافسية</a:t>
            </a:r>
            <a:r>
              <a:rPr lang="ar-DZ" sz="2400" dirty="0" smtClean="0">
                <a:cs typeface="Simplified Arabic" panose="02020603050405020304" pitchFamily="18" charset="-78"/>
              </a:rPr>
              <a:t>.</a:t>
            </a:r>
          </a:p>
          <a:p>
            <a:pPr marL="342900" indent="-342900" algn="just" rtl="1">
              <a:buFontTx/>
              <a:buChar char="-"/>
            </a:pPr>
            <a:r>
              <a:rPr lang="ar-DZ" sz="2400" b="1" dirty="0" smtClean="0">
                <a:cs typeface="Simplified Arabic" panose="02020603050405020304" pitchFamily="18" charset="-78"/>
              </a:rPr>
              <a:t>عدم </a:t>
            </a:r>
            <a:r>
              <a:rPr lang="ar-DZ" sz="2400" b="1" dirty="0">
                <a:cs typeface="Simplified Arabic" panose="02020603050405020304" pitchFamily="18" charset="-78"/>
              </a:rPr>
              <a:t>تقييم الكفاءات </a:t>
            </a:r>
            <a:r>
              <a:rPr lang="ar-DZ" sz="2400" dirty="0">
                <a:cs typeface="Simplified Arabic" panose="02020603050405020304" pitchFamily="18" charset="-78"/>
              </a:rPr>
              <a:t>على أساس العوامل المفتاحية الأساسية لنجاح المنظمة( الكفاءات الاستراتيجية المطلوبة</a:t>
            </a:r>
            <a:r>
              <a:rPr lang="ar-DZ" sz="2400" dirty="0" smtClean="0">
                <a:cs typeface="Simplified Arabic" panose="02020603050405020304" pitchFamily="18" charset="-78"/>
              </a:rPr>
              <a:t>).</a:t>
            </a:r>
          </a:p>
          <a:p>
            <a:pPr marL="342900" indent="-342900" algn="just" rtl="1">
              <a:buFontTx/>
              <a:buChar char="-"/>
            </a:pPr>
            <a:r>
              <a:rPr lang="ar-DZ" sz="2400" dirty="0" smtClean="0">
                <a:cs typeface="Simplified Arabic" panose="02020603050405020304" pitchFamily="18" charset="-78"/>
              </a:rPr>
              <a:t> </a:t>
            </a:r>
            <a:r>
              <a:rPr lang="ar-DZ" sz="2400" b="1" dirty="0">
                <a:cs typeface="Simplified Arabic" panose="02020603050405020304" pitchFamily="18" charset="-78"/>
              </a:rPr>
              <a:t>عجز المنظمة على مشاركة ونشر المعلومات ذات الخصائص الاستراتيجية، </a:t>
            </a:r>
            <a:r>
              <a:rPr lang="ar-DZ" sz="2400" dirty="0">
                <a:cs typeface="Simplified Arabic" panose="02020603050405020304" pitchFamily="18" charset="-78"/>
              </a:rPr>
              <a:t>وهذا ما يؤدي الى ضعف التحليل الخارجي، والداخلي مما يصعب من التحديد الدقيق للكفاءات الاستراتيجية الضرورية التي يجب ان تمتلكها وتستثمرها المنظمة لتحقيق أهدافها </a:t>
            </a:r>
            <a:r>
              <a:rPr lang="ar-DZ" sz="2400" dirty="0" smtClean="0">
                <a:cs typeface="Simplified Arabic" panose="02020603050405020304" pitchFamily="18" charset="-78"/>
              </a:rPr>
              <a:t>الاستراتيجية.</a:t>
            </a:r>
          </a:p>
          <a:p>
            <a:pPr marL="342900" indent="-342900" algn="just" rtl="1">
              <a:buFontTx/>
              <a:buChar char="-"/>
            </a:pPr>
            <a:r>
              <a:rPr lang="ar-DZ" sz="2400" b="1" dirty="0" smtClean="0">
                <a:cs typeface="Simplified Arabic" panose="02020603050405020304" pitchFamily="18" charset="-78"/>
              </a:rPr>
              <a:t> </a:t>
            </a:r>
            <a:r>
              <a:rPr lang="ar-DZ" sz="2400" b="1" dirty="0">
                <a:cs typeface="Simplified Arabic" panose="02020603050405020304" pitchFamily="18" charset="-78"/>
              </a:rPr>
              <a:t>سوء دمج الكفاءات </a:t>
            </a:r>
            <a:r>
              <a:rPr lang="ar-DZ" sz="2400" dirty="0">
                <a:cs typeface="Simplified Arabic" panose="02020603050405020304" pitchFamily="18" charset="-78"/>
              </a:rPr>
              <a:t>المبدعة وعدم الانسجام فيما بينها او عدم وجود تكامل بينها ككفاءات التبادل الثقافي</a:t>
            </a:r>
            <a:r>
              <a:rPr lang="ar-DZ" sz="2400" dirty="0" smtClean="0">
                <a:cs typeface="Simplified Arabic" panose="02020603050405020304" pitchFamily="18" charset="-78"/>
              </a:rPr>
              <a:t>.</a:t>
            </a:r>
          </a:p>
          <a:p>
            <a:pPr marL="342900" indent="-342900" algn="just" rtl="1">
              <a:buFontTx/>
              <a:buChar char="-"/>
            </a:pPr>
            <a:r>
              <a:rPr lang="ar-DZ" sz="2400" b="1" dirty="0" smtClean="0">
                <a:cs typeface="Simplified Arabic" panose="02020603050405020304" pitchFamily="18" charset="-78"/>
              </a:rPr>
              <a:t>اعتماد </a:t>
            </a:r>
            <a:r>
              <a:rPr lang="ar-DZ" sz="2400" b="1" dirty="0">
                <a:cs typeface="Simplified Arabic" panose="02020603050405020304" pitchFamily="18" charset="-78"/>
              </a:rPr>
              <a:t>نماذج تسيير للكفاءات غير سليمة </a:t>
            </a:r>
            <a:r>
              <a:rPr lang="ar-DZ" sz="2400" dirty="0">
                <a:cs typeface="Simplified Arabic" panose="02020603050405020304" pitchFamily="18" charset="-78"/>
              </a:rPr>
              <a:t>يمكن ان يؤدي الى تحقيق نتائج سلبية، مثل اكتساب كفاءات غير ملائمة بدون رؤية واضحة </a:t>
            </a:r>
            <a:r>
              <a:rPr lang="ar-DZ" sz="2400" dirty="0" err="1">
                <a:cs typeface="Simplified Arabic" panose="02020603050405020304" pitchFamily="18" charset="-78"/>
              </a:rPr>
              <a:t>للاهداف</a:t>
            </a:r>
            <a:r>
              <a:rPr lang="ar-DZ" sz="2400" dirty="0">
                <a:cs typeface="Simplified Arabic" panose="02020603050405020304" pitchFamily="18" charset="-78"/>
              </a:rPr>
              <a:t> والاستراتيجيات، وبذلك تكون مكلفة جدا ومضجرة في ادارتها.</a:t>
            </a:r>
            <a:endParaRPr lang="ar-DZ" sz="2400" dirty="0" smtClean="0">
              <a:cs typeface="Simplified Arabic" panose="02020603050405020304" pitchFamily="18" charset="-78"/>
            </a:endParaRPr>
          </a:p>
          <a:p>
            <a:pPr marL="342900" indent="-342900" algn="just" rtl="1">
              <a:buFontTx/>
              <a:buChar char="-"/>
            </a:pPr>
            <a:endParaRPr lang="fr-FR" sz="2400" dirty="0">
              <a:cs typeface="Simplified Arabic" panose="02020603050405020304" pitchFamily="18" charset="-78"/>
            </a:endParaRPr>
          </a:p>
        </p:txBody>
      </p:sp>
    </p:spTree>
    <p:extLst>
      <p:ext uri="{BB962C8B-B14F-4D97-AF65-F5344CB8AC3E}">
        <p14:creationId xmlns:p14="http://schemas.microsoft.com/office/powerpoint/2010/main" val="1106584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24225" y="311936"/>
            <a:ext cx="8610600" cy="912027"/>
          </a:xfrm>
        </p:spPr>
        <p:txBody>
          <a:bodyPr>
            <a:noAutofit/>
          </a:bodyPr>
          <a:lstStyle/>
          <a:p>
            <a:pPr algn="r" rtl="1"/>
            <a:r>
              <a:rPr lang="ar-DZ" b="1" dirty="0" smtClean="0">
                <a:latin typeface="Simplified Arabic" panose="02020603050405020304" pitchFamily="18" charset="-78"/>
                <a:cs typeface="Simplified Arabic" panose="02020603050405020304" pitchFamily="18" charset="-78"/>
              </a:rPr>
              <a:t>1-تمهيد:</a:t>
            </a:r>
            <a:r>
              <a:rPr lang="fr-FR" dirty="0">
                <a:latin typeface="Simplified Arabic" panose="02020603050405020304" pitchFamily="18" charset="-78"/>
                <a:cs typeface="Simplified Arabic" panose="02020603050405020304" pitchFamily="18" charset="-78"/>
              </a:rPr>
              <a:t/>
            </a:r>
            <a:br>
              <a:rPr lang="fr-FR" dirty="0">
                <a:latin typeface="Simplified Arabic" panose="02020603050405020304" pitchFamily="18" charset="-78"/>
                <a:cs typeface="Simplified Arabic" panose="02020603050405020304" pitchFamily="18" charset="-78"/>
              </a:rPr>
            </a:br>
            <a:endParaRPr lang="fr-FR"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1114425" y="1234674"/>
            <a:ext cx="10820400" cy="4644390"/>
          </a:xfrm>
        </p:spPr>
        <p:txBody>
          <a:bodyPr>
            <a:noAutofit/>
          </a:bodyPr>
          <a:lstStyle/>
          <a:p>
            <a:pPr marL="0" indent="0" algn="just" rtl="1">
              <a:buNone/>
            </a:pPr>
            <a:r>
              <a:rPr lang="ar-DZ" sz="2800" b="1" dirty="0">
                <a:latin typeface="Simplified Arabic" panose="02020603050405020304" pitchFamily="18" charset="-78"/>
                <a:cs typeface="Simplified Arabic" panose="02020603050405020304" pitchFamily="18" charset="-78"/>
              </a:rPr>
              <a:t> </a:t>
            </a:r>
            <a:r>
              <a:rPr lang="ar-DZ" sz="2400" dirty="0">
                <a:latin typeface="Simplified Arabic" panose="02020603050405020304" pitchFamily="18" charset="-78"/>
                <a:cs typeface="Simplified Arabic" panose="02020603050405020304" pitchFamily="18" charset="-78"/>
              </a:rPr>
              <a:t>قبل التطرق إلى إدارة الكفاءات، نود أن نشير إلى التطور التاريخي لهذه الإدارة، فكما يقول </a:t>
            </a:r>
            <a:r>
              <a:rPr lang="ar-DZ" sz="2400" dirty="0" smtClean="0">
                <a:latin typeface="Simplified Arabic" panose="02020603050405020304" pitchFamily="18" charset="-78"/>
                <a:cs typeface="Simplified Arabic" panose="02020603050405020304" pitchFamily="18" charset="-78"/>
              </a:rPr>
              <a:t>(</a:t>
            </a:r>
            <a:r>
              <a:rPr lang="fr-FR" sz="2400" dirty="0" smtClean="0">
                <a:solidFill>
                  <a:prstClr val="black">
                    <a:lumMod val="75000"/>
                    <a:lumOff val="25000"/>
                  </a:prstClr>
                </a:solidFill>
                <a:latin typeface="Simplified Arabic" panose="02020603050405020304" pitchFamily="18" charset="-78"/>
                <a:cs typeface="Simplified Arabic" panose="02020603050405020304" pitchFamily="18" charset="-78"/>
              </a:rPr>
              <a:t>KLARSFELD</a:t>
            </a:r>
            <a:r>
              <a:rPr lang="ar-DZ" sz="2400" dirty="0" smtClean="0">
                <a:solidFill>
                  <a:prstClr val="black">
                    <a:lumMod val="75000"/>
                    <a:lumOff val="25000"/>
                  </a:prstClr>
                </a:solidFill>
                <a:latin typeface="Simplified Arabic" panose="02020603050405020304" pitchFamily="18" charset="-78"/>
                <a:cs typeface="Simplified Arabic" panose="02020603050405020304" pitchFamily="18" charset="-78"/>
              </a:rPr>
              <a:t> 2003</a:t>
            </a:r>
            <a:r>
              <a:rPr lang="ar-DZ" sz="2400" dirty="0" smtClean="0">
                <a:latin typeface="Simplified Arabic" panose="02020603050405020304" pitchFamily="18" charset="-78"/>
                <a:cs typeface="Simplified Arabic" panose="02020603050405020304" pitchFamily="18" charset="-78"/>
              </a:rPr>
              <a:t>)</a:t>
            </a:r>
            <a:r>
              <a:rPr lang="fr-FR" sz="2400" dirty="0" smtClean="0">
                <a:latin typeface="Simplified Arabic" panose="02020603050405020304" pitchFamily="18" charset="-78"/>
                <a:cs typeface="Simplified Arabic" panose="02020603050405020304" pitchFamily="18" charset="-78"/>
              </a:rPr>
              <a:t> </a:t>
            </a:r>
            <a:r>
              <a:rPr lang="ar-DZ" sz="2400" dirty="0" smtClean="0">
                <a:latin typeface="Simplified Arabic" panose="02020603050405020304" pitchFamily="18" charset="-78"/>
                <a:cs typeface="Simplified Arabic" panose="02020603050405020304" pitchFamily="18" charset="-78"/>
              </a:rPr>
              <a:t> بأن </a:t>
            </a:r>
            <a:r>
              <a:rPr lang="ar-DZ" sz="2400" dirty="0">
                <a:latin typeface="Simplified Arabic" panose="02020603050405020304" pitchFamily="18" charset="-78"/>
                <a:cs typeface="Simplified Arabic" panose="02020603050405020304" pitchFamily="18" charset="-78"/>
              </a:rPr>
              <a:t>الكفاءات هي مفتاح الحركية وتكيف العمال فيما بينهم</a:t>
            </a:r>
            <a:r>
              <a:rPr lang="ar-DZ" sz="2400" dirty="0" smtClean="0">
                <a:latin typeface="Simplified Arabic" panose="02020603050405020304" pitchFamily="18" charset="-78"/>
                <a:cs typeface="Simplified Arabic" panose="02020603050405020304" pitchFamily="18" charset="-78"/>
              </a:rPr>
              <a:t>. كما اختلف </a:t>
            </a:r>
            <a:r>
              <a:rPr lang="ar-DZ" sz="2400" dirty="0">
                <a:latin typeface="Simplified Arabic" panose="02020603050405020304" pitchFamily="18" charset="-78"/>
                <a:cs typeface="Simplified Arabic" panose="02020603050405020304" pitchFamily="18" charset="-78"/>
              </a:rPr>
              <a:t>في تعريف إدارة الكفاءات، </a:t>
            </a:r>
            <a:r>
              <a:rPr lang="ar-DZ" sz="2400" dirty="0" smtClean="0">
                <a:latin typeface="Simplified Arabic" panose="02020603050405020304" pitchFamily="18" charset="-78"/>
                <a:cs typeface="Simplified Arabic" panose="02020603050405020304" pitchFamily="18" charset="-78"/>
              </a:rPr>
              <a:t>وذلك </a:t>
            </a:r>
            <a:r>
              <a:rPr lang="ar-DZ" sz="2400" dirty="0">
                <a:latin typeface="Simplified Arabic" panose="02020603050405020304" pitchFamily="18" charset="-78"/>
                <a:cs typeface="Simplified Arabic" panose="02020603050405020304" pitchFamily="18" charset="-78"/>
              </a:rPr>
              <a:t>راجع إلى سببين،  الأول ناتج عن الاختلاف الأصلي في تعريف وتحديد معنى الكفاءة، وبالتالي إدارتها، </a:t>
            </a:r>
            <a:r>
              <a:rPr lang="ar-DZ" sz="2400" dirty="0" smtClean="0">
                <a:latin typeface="Simplified Arabic" panose="02020603050405020304" pitchFamily="18" charset="-78"/>
                <a:cs typeface="Simplified Arabic" panose="02020603050405020304" pitchFamily="18" charset="-78"/>
              </a:rPr>
              <a:t>والثاني </a:t>
            </a:r>
            <a:r>
              <a:rPr lang="ar-DZ" sz="2400" dirty="0">
                <a:latin typeface="Simplified Arabic" panose="02020603050405020304" pitchFamily="18" charset="-78"/>
                <a:cs typeface="Simplified Arabic" panose="02020603050405020304" pitchFamily="18" charset="-78"/>
              </a:rPr>
              <a:t>عند ذهاب البعض باعتبار هذه الوظيفة واحدة من  بين الوظائف غير المستقلة عن إدارة الموارد البشرية، وبالتالي اعتبارها كنشاط من الأنشطة العادية لهذه </a:t>
            </a:r>
            <a:r>
              <a:rPr lang="ar-DZ" sz="2400" dirty="0" smtClean="0">
                <a:latin typeface="Simplified Arabic" panose="02020603050405020304" pitchFamily="18" charset="-78"/>
                <a:cs typeface="Simplified Arabic" panose="02020603050405020304" pitchFamily="18" charset="-78"/>
              </a:rPr>
              <a:t>الإدارة.</a:t>
            </a:r>
          </a:p>
          <a:p>
            <a:pPr marL="0" indent="0" algn="just" rtl="1">
              <a:buNone/>
            </a:pPr>
            <a:r>
              <a:rPr lang="ar-DZ" sz="2400" b="1" dirty="0" smtClean="0"/>
              <a:t>2-مفهوم </a:t>
            </a:r>
            <a:r>
              <a:rPr lang="ar-DZ" sz="2400" b="1" dirty="0"/>
              <a:t>إدارة الكفاءات</a:t>
            </a:r>
            <a:r>
              <a:rPr lang="fr-FR" sz="2400" b="1" dirty="0" smtClean="0"/>
              <a:t>:</a:t>
            </a:r>
            <a:endParaRPr lang="ar-DZ" sz="2400" dirty="0">
              <a:latin typeface="Simplified Arabic" panose="02020603050405020304" pitchFamily="18" charset="-78"/>
              <a:cs typeface="Simplified Arabic" panose="02020603050405020304" pitchFamily="18" charset="-78"/>
            </a:endParaRPr>
          </a:p>
          <a:p>
            <a:pPr marL="0" indent="0" algn="just" rtl="1">
              <a:buNone/>
            </a:pPr>
            <a:r>
              <a:rPr lang="ar-DZ" sz="2400" dirty="0" smtClean="0">
                <a:latin typeface="Simplified Arabic" panose="02020603050405020304" pitchFamily="18" charset="-78"/>
                <a:cs typeface="Simplified Arabic" panose="02020603050405020304" pitchFamily="18" charset="-78"/>
              </a:rPr>
              <a:t>أن </a:t>
            </a:r>
            <a:r>
              <a:rPr lang="ar-DZ" sz="2400" dirty="0">
                <a:latin typeface="Simplified Arabic" panose="02020603050405020304" pitchFamily="18" charset="-78"/>
                <a:cs typeface="Simplified Arabic" panose="02020603050405020304" pitchFamily="18" charset="-78"/>
              </a:rPr>
              <a:t>مفهوم الكفاءات فرض نفسه كواحد من المفاهيم ذات الطابع المهم و الاستراتيجي، لدرجة أنه أصبح يدار تحت  وصاية منهجية خاصة قائمة بذاتها تعرف بإدارة الكفاءات، ونتيجة للاختلافات الكثيرة في تعريف هذه الإدارة نورد بعضا منها لمعرفة وجهات النظر المختلفة حول هذا النشاط</a:t>
            </a:r>
            <a:r>
              <a:rPr lang="ar-DZ" sz="2400" dirty="0" smtClean="0">
                <a:latin typeface="Simplified Arabic" panose="02020603050405020304" pitchFamily="18" charset="-78"/>
                <a:cs typeface="Simplified Arabic" panose="02020603050405020304" pitchFamily="18" charset="-78"/>
              </a:rPr>
              <a:t>.</a:t>
            </a:r>
          </a:p>
          <a:p>
            <a:pPr algn="r" rtl="1">
              <a:lnSpc>
                <a:spcPct val="105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التعريف الأول:</a:t>
            </a:r>
            <a:r>
              <a:rPr lang="ar-DZ" sz="2400" dirty="0">
                <a:latin typeface="Calibri" panose="020F0502020204030204" pitchFamily="34" charset="0"/>
                <a:ea typeface="Calibri" panose="020F0502020204030204" pitchFamily="34" charset="0"/>
                <a:cs typeface="Simplified Arabic" panose="02020603050405020304" pitchFamily="18" charset="-78"/>
              </a:rPr>
              <a:t> "هي عبارة عن إدارة وظيفة من الموار</a:t>
            </a:r>
            <a:r>
              <a:rPr lang="ar-DZ" sz="1600" dirty="0">
                <a:latin typeface="Calibri" panose="020F0502020204030204" pitchFamily="34" charset="0"/>
                <a:ea typeface="Calibri" panose="020F0502020204030204" pitchFamily="34" charset="0"/>
                <a:cs typeface="Arial" panose="020B0604020202020204" pitchFamily="34" charset="0"/>
              </a:rPr>
              <a:t> </a:t>
            </a:r>
            <a:r>
              <a:rPr lang="ar-SA" sz="2400" dirty="0">
                <a:latin typeface="Calibri" panose="020F0502020204030204" pitchFamily="34" charset="0"/>
                <a:ea typeface="Calibri" panose="020F0502020204030204" pitchFamily="34" charset="0"/>
                <a:cs typeface="Simplified Arabic" panose="02020603050405020304" pitchFamily="18" charset="-78"/>
              </a:rPr>
              <a:t>البشرية التي تعمل على زيادة تنافسية المنظمة عن طريق احداث التوازن والتطابق بين الكفاءات التي تحتاجها المنظمة، وكفاءات الموارد البشرية المتاحة"؛</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lgn="just" rtl="1">
              <a:buNone/>
            </a:pPr>
            <a:endParaRPr lang="ar-DZ" sz="2400" dirty="0">
              <a:latin typeface="Simplified Arabic" panose="02020603050405020304" pitchFamily="18" charset="-78"/>
              <a:cs typeface="Simplified Arabic" panose="02020603050405020304" pitchFamily="18"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4364" y="235512"/>
            <a:ext cx="11372850" cy="7472558"/>
          </a:xfrm>
          <a:prstGeom prst="rect">
            <a:avLst/>
          </a:prstGeom>
        </p:spPr>
        <p:txBody>
          <a:bodyPr wrap="square">
            <a:spAutoFit/>
          </a:bodyPr>
          <a:lstStyle/>
          <a:p>
            <a:pPr algn="just" rtl="1">
              <a:lnSpc>
                <a:spcPct val="105000"/>
              </a:lnSpc>
              <a:spcAft>
                <a:spcPts val="800"/>
              </a:spcAft>
            </a:pPr>
            <a:r>
              <a:rPr lang="ar-SA" sz="2500" b="1" dirty="0">
                <a:latin typeface="Simplified Arabic" panose="02020603050405020304" pitchFamily="18" charset="-78"/>
                <a:ea typeface="Calibri" panose="020F0502020204030204" pitchFamily="34" charset="0"/>
                <a:cs typeface="Simplified Arabic" panose="02020603050405020304" pitchFamily="18" charset="-78"/>
              </a:rPr>
              <a:t>التعريف الثاني:</a:t>
            </a:r>
            <a:r>
              <a:rPr lang="ar-SA" sz="2500" dirty="0">
                <a:latin typeface="Simplified Arabic" panose="02020603050405020304" pitchFamily="18" charset="-78"/>
                <a:ea typeface="Calibri" panose="020F0502020204030204" pitchFamily="34" charset="0"/>
                <a:cs typeface="Simplified Arabic" panose="02020603050405020304" pitchFamily="18" charset="-78"/>
              </a:rPr>
              <a:t> " هي عبارة عن استراتيجية شاملة لإدارة الموارد البشرية تضم الاستقطاب، التوظيف، إدارة المسار المهني، تقييم الكفاءات والأداء، التدريب، وتهدف عموما إلى تنمية الكفاءات الجماعية للمنظمة، ويضم هذا الهدف </a:t>
            </a:r>
            <a:r>
              <a:rPr lang="ar-SA" sz="2500" u="sng" dirty="0">
                <a:latin typeface="Simplified Arabic" panose="02020603050405020304" pitchFamily="18" charset="-78"/>
                <a:ea typeface="Calibri" panose="020F0502020204030204" pitchFamily="34" charset="0"/>
                <a:cs typeface="Simplified Arabic" panose="02020603050405020304" pitchFamily="18" charset="-78"/>
              </a:rPr>
              <a:t>بعدين:</a:t>
            </a:r>
            <a:r>
              <a:rPr lang="ar-SA" sz="2500" dirty="0">
                <a:latin typeface="Simplified Arabic" panose="02020603050405020304" pitchFamily="18" charset="-78"/>
                <a:ea typeface="Calibri" panose="020F0502020204030204" pitchFamily="34" charset="0"/>
                <a:cs typeface="Simplified Arabic" panose="02020603050405020304" pitchFamily="18" charset="-78"/>
              </a:rPr>
              <a:t> البعد الأول هو هدف تنبؤي، والهدف الثاني هو هدف عملي، بحيث يتجلى ذلك في التنبؤ بالكفاءات المستقبلية والبحث عنه داخل أو خارج المنظمة  وفي نفس الوقت العمل على اكتشاف وتطوير الكفاءات الحالية التي تمتلكها المنظمة "؛ </a:t>
            </a:r>
            <a:endParaRPr lang="ar-DZ" sz="25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5000"/>
              </a:lnSpc>
              <a:spcAft>
                <a:spcPts val="800"/>
              </a:spcAft>
            </a:pPr>
            <a:r>
              <a:rPr lang="ar-DZ" sz="2500" b="1" dirty="0">
                <a:latin typeface="Simplified Arabic" panose="02020603050405020304" pitchFamily="18" charset="-78"/>
                <a:ea typeface="Calibri" panose="020F0502020204030204" pitchFamily="34" charset="0"/>
                <a:cs typeface="Simplified Arabic" panose="02020603050405020304" pitchFamily="18" charset="-78"/>
              </a:rPr>
              <a:t>التعريف الثالث:"</a:t>
            </a:r>
            <a:r>
              <a:rPr lang="ar-DZ" sz="2500" dirty="0">
                <a:latin typeface="Simplified Arabic" panose="02020603050405020304" pitchFamily="18" charset="-78"/>
                <a:ea typeface="Calibri" panose="020F0502020204030204" pitchFamily="34" charset="0"/>
                <a:cs typeface="Simplified Arabic" panose="02020603050405020304" pitchFamily="18" charset="-78"/>
              </a:rPr>
              <a:t> هي عبارة عن تصميم وتنفيذ ومتابعة سياسات ومخططات الأعمال التي تهدف إلى تخفيض الفجوة بين احتياجات الموارد البشرية للمنظمة ( كما و كيفا) بصورة استباقية وذلك موازاة مع الخطة الاستراتيجية على الأقل الخطط متوسطة الأجل"؛</a:t>
            </a:r>
            <a:endParaRPr lang="fr-FR" sz="25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5000"/>
              </a:lnSpc>
              <a:spcAft>
                <a:spcPts val="800"/>
              </a:spcAft>
            </a:pPr>
            <a:r>
              <a:rPr lang="ar-SA" sz="2500" b="1" dirty="0">
                <a:latin typeface="Simplified Arabic" panose="02020603050405020304" pitchFamily="18" charset="-78"/>
                <a:ea typeface="Calibri" panose="020F0502020204030204" pitchFamily="34" charset="0"/>
                <a:cs typeface="Simplified Arabic" panose="02020603050405020304" pitchFamily="18" charset="-78"/>
              </a:rPr>
              <a:t>التعريف الرابع:</a:t>
            </a:r>
            <a:r>
              <a:rPr lang="ar-SA" sz="2500" dirty="0">
                <a:latin typeface="Simplified Arabic" panose="02020603050405020304" pitchFamily="18" charset="-78"/>
                <a:ea typeface="Calibri" panose="020F0502020204030204" pitchFamily="34" charset="0"/>
                <a:cs typeface="Simplified Arabic" panose="02020603050405020304" pitchFamily="18" charset="-78"/>
              </a:rPr>
              <a:t> هي منهج خاص بهندسة الموارد البشرية يهتم بتصميم وتنفيذ ورقابة السياسات التطبيقية التي تهدف إلى تقليص الهوة بين الاحتياجات والموارد البشرية كًّما </a:t>
            </a:r>
            <a:r>
              <a:rPr lang="ar-SA" sz="2500" dirty="0" smtClean="0">
                <a:latin typeface="Simplified Arabic" panose="02020603050405020304" pitchFamily="18" charset="-78"/>
                <a:ea typeface="Calibri" panose="020F0502020204030204" pitchFamily="34" charset="0"/>
                <a:cs typeface="Simplified Arabic" panose="02020603050405020304" pitchFamily="18" charset="-78"/>
              </a:rPr>
              <a:t>ونوعا</a:t>
            </a:r>
            <a:r>
              <a:rPr lang="fr-FR" sz="2500" dirty="0" smtClean="0">
                <a:latin typeface="Simplified Arabic" panose="02020603050405020304" pitchFamily="18" charset="-78"/>
                <a:ea typeface="Calibri" panose="020F0502020204030204" pitchFamily="34" charset="0"/>
                <a:cs typeface="Simplified Arabic" panose="02020603050405020304" pitchFamily="18" charset="-78"/>
              </a:rPr>
              <a:t>«</a:t>
            </a:r>
            <a:r>
              <a:rPr lang="ar-DZ" sz="2500" dirty="0" smtClean="0">
                <a:latin typeface="Simplified Arabic" panose="02020603050405020304" pitchFamily="18" charset="-78"/>
                <a:ea typeface="Calibri" panose="020F0502020204030204" pitchFamily="34" charset="0"/>
                <a:cs typeface="Simplified Arabic" panose="02020603050405020304" pitchFamily="18" charset="-78"/>
              </a:rPr>
              <a:t> </a:t>
            </a:r>
          </a:p>
          <a:p>
            <a:pPr algn="r" rtl="1">
              <a:lnSpc>
                <a:spcPct val="105000"/>
              </a:lnSpc>
              <a:spcAft>
                <a:spcPts val="800"/>
              </a:spcAft>
            </a:pPr>
            <a:r>
              <a:rPr lang="ar-DZ" sz="2500" dirty="0">
                <a:latin typeface="Simplified Arabic" panose="02020603050405020304" pitchFamily="18" charset="-78"/>
                <a:ea typeface="Calibri" panose="020F0502020204030204" pitchFamily="34" charset="0"/>
                <a:cs typeface="Simplified Arabic" panose="02020603050405020304" pitchFamily="18" charset="-78"/>
              </a:rPr>
              <a:t> </a:t>
            </a:r>
            <a:r>
              <a:rPr lang="ar-SA" sz="2500" dirty="0" smtClean="0">
                <a:latin typeface="Simplified Arabic" panose="02020603050405020304" pitchFamily="18" charset="-78"/>
                <a:ea typeface="Calibri" panose="020F0502020204030204" pitchFamily="34" charset="0"/>
                <a:cs typeface="Simplified Arabic" panose="02020603050405020304" pitchFamily="18" charset="-78"/>
              </a:rPr>
              <a:t>ويتضح </a:t>
            </a:r>
            <a:r>
              <a:rPr lang="ar-SA" sz="2500" dirty="0">
                <a:latin typeface="Simplified Arabic" panose="02020603050405020304" pitchFamily="18" charset="-78"/>
                <a:ea typeface="Calibri" panose="020F0502020204030204" pitchFamily="34" charset="0"/>
                <a:cs typeface="Simplified Arabic" panose="02020603050405020304" pitchFamily="18" charset="-78"/>
              </a:rPr>
              <a:t>لنا من خلال التعاريف السابقة، أن إدارة الكفاءات ما هي إلا مرحلة حالية تمر بها منهجية إدارة الموارد البشرية، وقد برزت نتيجة حاجة تمثلت في الاختلاف والهوة بين إدارة الوظائف والكفاءات والاقتصاد مبني على العولمة، إذ نجد بأن إدارة الوظائف ركزت على الجانب الموضوعي للوظائف مع إهمال الكفاءات من جهة، ومن جهة أخرى فالتغيرات المتسارعة للاقتصاد وعلى رأسها العولمة في جميع مناحيها  فرضت نفسها حيث برزت الحاجة إلى إيجاد منهجية جديدة قادرة على الموازنة بين بين الخلل في إدارة الوظائف و العولمة.</a:t>
            </a:r>
            <a:endParaRPr lang="ar-DZ" sz="25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5000"/>
              </a:lnSpc>
              <a:spcAft>
                <a:spcPts val="800"/>
              </a:spcAft>
            </a:pPr>
            <a:endParaRPr lang="fr-FR" sz="25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5000"/>
              </a:lnSpc>
              <a:spcAft>
                <a:spcPts val="800"/>
              </a:spcAft>
            </a:pPr>
            <a:endParaRPr lang="fr-FR" sz="25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37107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4350" y="232691"/>
            <a:ext cx="11544301" cy="7203767"/>
          </a:xfrm>
          <a:prstGeom prst="rect">
            <a:avLst/>
          </a:prstGeom>
        </p:spPr>
        <p:txBody>
          <a:bodyPr wrap="square">
            <a:spAutoFit/>
          </a:bodyPr>
          <a:lstStyle/>
          <a:p>
            <a:pPr algn="r" rtl="1">
              <a:lnSpc>
                <a:spcPct val="105000"/>
              </a:lnSpc>
              <a:spcAft>
                <a:spcPts val="800"/>
              </a:spcAft>
            </a:pPr>
            <a:r>
              <a:rPr lang="ar-SA" sz="2500" b="1" dirty="0">
                <a:latin typeface="Simplified Arabic" panose="02020603050405020304" pitchFamily="18" charset="-78"/>
                <a:ea typeface="Calibri" panose="020F0502020204030204" pitchFamily="34" charset="0"/>
                <a:cs typeface="Simplified Arabic" panose="02020603050405020304" pitchFamily="18" charset="-78"/>
              </a:rPr>
              <a:t>تعريف إجرائي لإدارة الكفاءات يتمثل فيما يلي </a:t>
            </a:r>
            <a:endParaRPr lang="fr-FR" sz="25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5000"/>
              </a:lnSpc>
              <a:spcAft>
                <a:spcPts val="800"/>
              </a:spcAft>
            </a:pPr>
            <a:r>
              <a:rPr lang="fr-FR" sz="2500" dirty="0">
                <a:latin typeface="Simplified Arabic" panose="02020603050405020304" pitchFamily="18" charset="-78"/>
                <a:ea typeface="Calibri" panose="020F0502020204030204" pitchFamily="34" charset="0"/>
                <a:cs typeface="Simplified Arabic" panose="02020603050405020304" pitchFamily="18" charset="-78"/>
              </a:rPr>
              <a:t>"</a:t>
            </a:r>
            <a:r>
              <a:rPr lang="ar-SA" sz="2500" dirty="0">
                <a:latin typeface="Simplified Arabic" panose="02020603050405020304" pitchFamily="18" charset="-78"/>
                <a:ea typeface="Calibri" panose="020F0502020204030204" pitchFamily="34" charset="0"/>
                <a:cs typeface="Simplified Arabic" panose="02020603050405020304" pitchFamily="18" charset="-78"/>
              </a:rPr>
              <a:t>هي منهجية تنظيمية قائمة على أساس الموائمة بين احتياجات المنظمة من الموارد البشرية وبين ا ونوعا، وذلك تماشيا مع  متغيرات البيئة الخارجية عن طريق تحليل وتخطيط تلك الاحتياجات كم استراتيجية إدارة الموارد البشرية والاستراتيجية العامة للمنظمة</a:t>
            </a:r>
            <a:r>
              <a:rPr lang="fr-FR" sz="25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5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5000"/>
              </a:lnSpc>
              <a:spcAft>
                <a:spcPts val="800"/>
              </a:spcAft>
            </a:pPr>
            <a:r>
              <a:rPr lang="ar-DZ" sz="3200" b="1" u="sng" dirty="0">
                <a:latin typeface="Calibri" panose="020F0502020204030204" pitchFamily="34" charset="0"/>
                <a:ea typeface="Calibri" panose="020F0502020204030204" pitchFamily="34" charset="0"/>
                <a:cs typeface="Simplified Arabic" panose="02020603050405020304" pitchFamily="18" charset="-78"/>
              </a:rPr>
              <a:t>3</a:t>
            </a:r>
            <a:r>
              <a:rPr lang="ar-DZ" sz="3200" b="1" u="sng" dirty="0" smtClean="0">
                <a:latin typeface="Calibri" panose="020F0502020204030204" pitchFamily="34" charset="0"/>
                <a:ea typeface="Calibri" panose="020F0502020204030204" pitchFamily="34" charset="0"/>
                <a:cs typeface="Simplified Arabic" panose="02020603050405020304" pitchFamily="18" charset="-78"/>
              </a:rPr>
              <a:t>: </a:t>
            </a:r>
            <a:r>
              <a:rPr lang="ar-DZ" sz="3200" b="1" u="sng" dirty="0">
                <a:latin typeface="Calibri" panose="020F0502020204030204" pitchFamily="34" charset="0"/>
                <a:ea typeface="Calibri" panose="020F0502020204030204" pitchFamily="34" charset="0"/>
                <a:cs typeface="Simplified Arabic" panose="02020603050405020304" pitchFamily="18" charset="-78"/>
              </a:rPr>
              <a:t>خصائص إدارة الكفاءات </a:t>
            </a:r>
            <a:endParaRPr lang="fr-FR"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05000"/>
              </a:lnSpc>
              <a:spcAft>
                <a:spcPts val="800"/>
              </a:spcAft>
            </a:pPr>
            <a:r>
              <a:rPr lang="ar-SA" sz="2800" dirty="0">
                <a:latin typeface="Calibri" panose="020F0502020204030204" pitchFamily="34" charset="0"/>
                <a:ea typeface="Calibri" panose="020F0502020204030204" pitchFamily="34" charset="0"/>
                <a:cs typeface="Simplified Arabic" panose="02020603050405020304" pitchFamily="18" charset="-78"/>
              </a:rPr>
              <a:t>اذا تمعنا في التعريف السابق نستنتج أن إدارة الكفاءات تتميز بمجموعة من الخصائص: </a:t>
            </a:r>
            <a:endParaRPr lang="fr-FR" sz="2800" dirty="0">
              <a:latin typeface="Calibri" panose="020F0502020204030204" pitchFamily="34" charset="0"/>
              <a:ea typeface="Calibri" panose="020F0502020204030204" pitchFamily="34" charset="0"/>
              <a:cs typeface="Arial" panose="020B0604020202020204" pitchFamily="34" charset="0"/>
            </a:endParaRPr>
          </a:p>
          <a:p>
            <a:pPr marL="457200" indent="-457200" algn="just" rtl="1">
              <a:buFont typeface="Arial" panose="020B0604020202020204" pitchFamily="34" charset="0"/>
              <a:buChar char="•"/>
            </a:pPr>
            <a:r>
              <a:rPr lang="ar-SA" sz="2800" b="1" dirty="0">
                <a:ea typeface="Calibri" panose="020F0502020204030204" pitchFamily="34" charset="0"/>
                <a:cs typeface="Simplified Arabic" panose="02020603050405020304" pitchFamily="18" charset="-78"/>
              </a:rPr>
              <a:t>هي عملية استراتيجية:</a:t>
            </a:r>
            <a:r>
              <a:rPr lang="ar-SA" sz="2800" dirty="0">
                <a:ea typeface="Calibri" panose="020F0502020204030204" pitchFamily="34" charset="0"/>
                <a:cs typeface="Simplified Arabic" panose="02020603050405020304" pitchFamily="18" charset="-78"/>
              </a:rPr>
              <a:t> بما أن هذه الإدارة تتعامل مع جزئيات تشكل رهانا استراتيجيا يعول عليه في تحقيق المزايا التنافسية، فتعتبر النشاطات المختلفة لإدارة الكفاءات ذات طابع استراتيجي، فعندما تسعى هذه الإدارة إلى استباق واستقطاب الكفاءات على المدى البعيد فإنها بذلك تمارس عمال استراتيجيا بإمكاننا أن نقول عنه بأنه ذو بعد طويل المدى</a:t>
            </a:r>
            <a:r>
              <a:rPr lang="ar-SA" sz="2800" dirty="0" smtClean="0">
                <a:ea typeface="Calibri" panose="020F0502020204030204" pitchFamily="34" charset="0"/>
                <a:cs typeface="Simplified Arabic" panose="02020603050405020304" pitchFamily="18" charset="-78"/>
              </a:rPr>
              <a:t>؛</a:t>
            </a:r>
            <a:endParaRPr lang="ar-DZ" sz="2800" dirty="0" smtClean="0">
              <a:ea typeface="Calibri" panose="020F0502020204030204" pitchFamily="34" charset="0"/>
              <a:cs typeface="Simplified Arabic" panose="02020603050405020304" pitchFamily="18" charset="-78"/>
            </a:endParaRPr>
          </a:p>
          <a:p>
            <a:pPr marL="342900" indent="-342900" algn="just" rtl="1">
              <a:buFont typeface="Arial" panose="020B0604020202020204" pitchFamily="34" charset="0"/>
              <a:buChar char="•"/>
            </a:pPr>
            <a:r>
              <a:rPr lang="ar-DZ" sz="2500" b="1" dirty="0">
                <a:latin typeface="Simplified Arabic" panose="02020603050405020304" pitchFamily="18" charset="-78"/>
                <a:ea typeface="Calibri" panose="020F0502020204030204" pitchFamily="34" charset="0"/>
                <a:cs typeface="Simplified Arabic" panose="02020603050405020304" pitchFamily="18" charset="-78"/>
              </a:rPr>
              <a:t>هي عملية ذات طابع عملياتي: </a:t>
            </a:r>
            <a:r>
              <a:rPr lang="ar-DZ" sz="2500" dirty="0">
                <a:latin typeface="Simplified Arabic" panose="02020603050405020304" pitchFamily="18" charset="-78"/>
                <a:ea typeface="Calibri" panose="020F0502020204030204" pitchFamily="34" charset="0"/>
                <a:cs typeface="Simplified Arabic" panose="02020603050405020304" pitchFamily="18" charset="-78"/>
              </a:rPr>
              <a:t>لا يمكن أن تصنف نشاطات إدارة الكفاءات ذات طابع نظري بحت، بل تمارس هذه الإدارة نشاطاتها اعتمادا على الكثير من العلوم والفنون، فعلى سبيل المثال تستند إلى علم النفس والاجتماع والإحصاء والرياضيات وعلم الهندسة البشرية وغيرها من العلوم سواء كانتّ إنسانية اجتماعية أو تجريبية، لذلك فهي تنحو منحى عمليا تطبيقيا الغرض منه هو الوصول إلى أنجع السبل الواقعية والمنطقية لتحقيق الأهداف المنشودة؛ </a:t>
            </a:r>
            <a:endParaRPr lang="ar-DZ" sz="25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5000"/>
              </a:lnSpc>
              <a:spcAft>
                <a:spcPts val="800"/>
              </a:spcAft>
            </a:pPr>
            <a:endParaRPr lang="fr-FR" sz="25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98270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0050" y="1060400"/>
            <a:ext cx="11663362" cy="3693319"/>
          </a:xfrm>
          <a:prstGeom prst="rect">
            <a:avLst/>
          </a:prstGeom>
        </p:spPr>
        <p:txBody>
          <a:bodyPr wrap="square">
            <a:spAutoFit/>
          </a:bodyPr>
          <a:lstStyle/>
          <a:p>
            <a:pPr marL="342900" indent="-342900" algn="just" rtl="1">
              <a:buFont typeface="Wingdings" panose="05000000000000000000" pitchFamily="2" charset="2"/>
              <a:buChar char="§"/>
            </a:pPr>
            <a:r>
              <a:rPr lang="ar-DZ" sz="2400" b="1" dirty="0"/>
              <a:t>هي أداة لاتخاذ القرارات: </a:t>
            </a:r>
            <a:r>
              <a:rPr lang="ar-DZ" sz="2600" dirty="0">
                <a:latin typeface="Simplified Arabic" panose="02020603050405020304" pitchFamily="18" charset="-78"/>
                <a:cs typeface="Simplified Arabic" panose="02020603050405020304" pitchFamily="18" charset="-78"/>
              </a:rPr>
              <a:t>يعتبر تحسين أداء الموارد البشرية من بين أهداف إدارة الكفاءات، وبما أن هذه الأخيرة تستهدف من خلال أنشطتها رفع الأداء وتحسينه واستغال تلك الموارد بصورة فعالة وفاعلية فهي بذلك تساعد في اتخاذ القرارات الخاصة بدعم الإدارة، وتندرج تحت هذا العنصر عدة قرارات منها ما يتعلق بالأفراد كالتدريب وتوصيف الوظائف، ومنها ما يتعلق بالإدارة نفسها كعمليات الاستفادة من الكفاءات مثل اتخاذ القرارات الخاصة بالتثمين والمكافآت والاستقطاب</a:t>
            </a:r>
            <a:r>
              <a:rPr lang="ar-DZ" sz="2600" dirty="0" smtClean="0">
                <a:latin typeface="Simplified Arabic" panose="02020603050405020304" pitchFamily="18" charset="-78"/>
                <a:cs typeface="Simplified Arabic" panose="02020603050405020304" pitchFamily="18" charset="-78"/>
              </a:rPr>
              <a:t>؛</a:t>
            </a:r>
          </a:p>
          <a:p>
            <a:pPr marL="342900" indent="-342900" algn="just" rtl="1">
              <a:buFont typeface="Wingdings" panose="05000000000000000000" pitchFamily="2" charset="2"/>
              <a:buChar char="§"/>
            </a:pPr>
            <a:r>
              <a:rPr lang="ar-DZ" sz="2800" b="1" dirty="0">
                <a:latin typeface="Simplified Arabic" panose="02020603050405020304" pitchFamily="18" charset="-78"/>
                <a:cs typeface="Simplified Arabic" panose="02020603050405020304" pitchFamily="18" charset="-78"/>
              </a:rPr>
              <a:t>تعتبر إدارة كفاءات الفرد ثروة وليس مجرد مورد: </a:t>
            </a:r>
            <a:r>
              <a:rPr lang="ar-DZ" sz="2600" dirty="0">
                <a:latin typeface="Simplified Arabic" panose="02020603050405020304" pitchFamily="18" charset="-78"/>
                <a:cs typeface="Simplified Arabic" panose="02020603050405020304" pitchFamily="18" charset="-78"/>
              </a:rPr>
              <a:t>فهي بذلك تعول على أفرادها باعتبارهم مصرا للثروة، ولذلك فهي تلجأ إلى الهندسة و الاستفادة منها، بل وحتى التطور الحديث لمنهج إدارة الموارد البشرية في الوقت الراهن يعتبر المورد البشري بمثابة شريك استراتيجي للمنظمة تتعامل معه دائما بصيغة الرابح، وحتى من جانب الفرد فهو يعتبر نفسه شريكا للمنظمة يسعى إلى تعظيم العوائد ما دام يعمل بمنطق الشريك.</a:t>
            </a:r>
            <a:endParaRPr lang="fr-FR" sz="2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101765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767289" y="358259"/>
            <a:ext cx="4273927" cy="584775"/>
          </a:xfrm>
          <a:prstGeom prst="rect">
            <a:avLst/>
          </a:prstGeom>
        </p:spPr>
        <p:txBody>
          <a:bodyPr wrap="none">
            <a:spAutoFit/>
          </a:bodyPr>
          <a:lstStyle/>
          <a:p>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4:أهمية </a:t>
            </a:r>
            <a:r>
              <a:rPr lang="ar-DZ"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وأهداف إدارة الكفاءات</a:t>
            </a:r>
            <a:endParaRPr lang="fr-FR"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6" name="Rectangle 5"/>
          <p:cNvSpPr/>
          <p:nvPr/>
        </p:nvSpPr>
        <p:spPr>
          <a:xfrm>
            <a:off x="928688" y="1095672"/>
            <a:ext cx="10701337" cy="5693866"/>
          </a:xfrm>
          <a:prstGeom prst="rect">
            <a:avLst/>
          </a:prstGeom>
        </p:spPr>
        <p:txBody>
          <a:bodyPr wrap="square">
            <a:spAutoFit/>
          </a:bodyPr>
          <a:lstStyle/>
          <a:p>
            <a:pPr algn="just" rtl="1"/>
            <a:r>
              <a:rPr lang="ar-DZ" sz="2400" dirty="0">
                <a:latin typeface="Simplified Arabic" panose="02020603050405020304" pitchFamily="18" charset="-78"/>
                <a:cs typeface="Simplified Arabic" panose="02020603050405020304" pitchFamily="18" charset="-78"/>
              </a:rPr>
              <a:t>باعتبار إدارة الكفاءات تستهدف المدى غير المنظور في الأساس من استقطاب وتحليل وتدريب وتنمية للموارد البشرية، وبقدر ما تكتسيه الموارد البشرية ليس كمورد فريد متفرد بل كثروة كامنة وحركية للمنظمة أيضا، فإن إدارة الكفاءات ما وجدت لتحقيق جملة من الأهداف، وألنها بالمقابل تكتسي أهمية بالغة على جميع الأصعدة وعلى جميع المستويات الإدارية بدون استثناء.</a:t>
            </a:r>
          </a:p>
          <a:p>
            <a:pPr algn="just" rtl="1"/>
            <a:r>
              <a:rPr lang="ar-DZ" sz="2800" b="1" u="sng" dirty="0">
                <a:latin typeface="Simplified Arabic" panose="02020603050405020304" pitchFamily="18" charset="-78"/>
                <a:cs typeface="Simplified Arabic" panose="02020603050405020304" pitchFamily="18" charset="-78"/>
              </a:rPr>
              <a:t>أولا_ الأهمية: </a:t>
            </a:r>
            <a:r>
              <a:rPr lang="ar-DZ" sz="2400" dirty="0">
                <a:latin typeface="Simplified Arabic" panose="02020603050405020304" pitchFamily="18" charset="-78"/>
                <a:cs typeface="Simplified Arabic" panose="02020603050405020304" pitchFamily="18" charset="-78"/>
              </a:rPr>
              <a:t>تكتسي إدارة الكفاءات أهمية بالغة باعتبارها حلقة الوصل بين الإدارة الدنيا والإدارة العليا، ففي هذه الحالة نميز بين ثالثة مناهج كلها مبنية على التركيز على الكفاءات</a:t>
            </a:r>
            <a:r>
              <a:rPr lang="ar-DZ" sz="2400" dirty="0" smtClean="0">
                <a:latin typeface="Simplified Arabic" panose="02020603050405020304" pitchFamily="18" charset="-78"/>
                <a:cs typeface="Simplified Arabic" panose="02020603050405020304" pitchFamily="18" charset="-78"/>
              </a:rPr>
              <a:t>:</a:t>
            </a:r>
          </a:p>
          <a:p>
            <a:pPr algn="just" rtl="1"/>
            <a:endParaRPr lang="ar-DZ" sz="2400" dirty="0" smtClean="0">
              <a:latin typeface="Simplified Arabic" panose="02020603050405020304" pitchFamily="18" charset="-78"/>
              <a:cs typeface="Simplified Arabic" panose="02020603050405020304" pitchFamily="18" charset="-78"/>
            </a:endParaRPr>
          </a:p>
          <a:p>
            <a:pPr marL="342900" indent="-342900" algn="just" rtl="1">
              <a:buFont typeface="Wingdings" panose="05000000000000000000" pitchFamily="2" charset="2"/>
              <a:buChar char="v"/>
            </a:pPr>
            <a:r>
              <a:rPr lang="ar-SA" sz="2400" b="1" dirty="0" smtClean="0"/>
              <a:t>أما </a:t>
            </a:r>
            <a:r>
              <a:rPr lang="ar-SA" sz="2400" b="1" dirty="0"/>
              <a:t>المستوى الأول فيهتم بتسيير الكفاءات(</a:t>
            </a:r>
            <a:r>
              <a:rPr lang="fr-FR" sz="2400" b="1" dirty="0"/>
              <a:t>Gestion des compétences</a:t>
            </a:r>
            <a:r>
              <a:rPr lang="ar-SA" sz="2400" b="1" dirty="0"/>
              <a:t>)</a:t>
            </a:r>
            <a:r>
              <a:rPr lang="ar-DZ" sz="2400" b="1" dirty="0"/>
              <a:t>: </a:t>
            </a:r>
            <a:endParaRPr lang="ar-DZ" sz="2400" b="1" dirty="0" smtClean="0"/>
          </a:p>
          <a:p>
            <a:pPr algn="just" rtl="1"/>
            <a:r>
              <a:rPr lang="ar-SA" sz="2400" dirty="0" smtClean="0">
                <a:latin typeface="Simplified Arabic" panose="02020603050405020304" pitchFamily="18" charset="-78"/>
                <a:cs typeface="Simplified Arabic" panose="02020603050405020304" pitchFamily="18" charset="-78"/>
              </a:rPr>
              <a:t>وهو </a:t>
            </a:r>
            <a:r>
              <a:rPr lang="ar-SA" sz="2400" dirty="0">
                <a:latin typeface="Simplified Arabic" panose="02020603050405020304" pitchFamily="18" charset="-78"/>
                <a:cs typeface="Simplified Arabic" panose="02020603050405020304" pitchFamily="18" charset="-78"/>
              </a:rPr>
              <a:t>عبارة عن منهج قائم على البحث عن الكفاءات المناسبة للوظائف المتاحة، حيث يتيح هذا التسيير الموازنة بين احتياجات الوظائف والموارد البشرية، وتنقسم كفاءات هذا المستوى إلى نوعين:</a:t>
            </a:r>
            <a:r>
              <a:rPr lang="ar-SA" sz="2400" u="sng" dirty="0">
                <a:latin typeface="Simplified Arabic" panose="02020603050405020304" pitchFamily="18" charset="-78"/>
                <a:cs typeface="Simplified Arabic" panose="02020603050405020304" pitchFamily="18" charset="-78"/>
              </a:rPr>
              <a:t> كفاءات تقنية </a:t>
            </a:r>
            <a:r>
              <a:rPr lang="ar-SA" sz="2400" dirty="0">
                <a:latin typeface="Simplified Arabic" panose="02020603050405020304" pitchFamily="18" charset="-78"/>
                <a:cs typeface="Simplified Arabic" panose="02020603050405020304" pitchFamily="18" charset="-78"/>
              </a:rPr>
              <a:t>أو خاصة والتي تتعلق مباشرة بنوع المهنة أو المهمة الممارسة(كفاءات إعداد إعلان البيع بالنسبة للمكلف بالشراء) ، </a:t>
            </a:r>
            <a:r>
              <a:rPr lang="ar-SA" sz="2400" u="sng" dirty="0">
                <a:latin typeface="Simplified Arabic" panose="02020603050405020304" pitchFamily="18" charset="-78"/>
                <a:cs typeface="Simplified Arabic" panose="02020603050405020304" pitchFamily="18" charset="-78"/>
              </a:rPr>
              <a:t>والكفاءات العرضية</a:t>
            </a:r>
            <a:r>
              <a:rPr lang="ar-SA" sz="2400" dirty="0">
                <a:latin typeface="Simplified Arabic" panose="02020603050405020304" pitchFamily="18" charset="-78"/>
                <a:cs typeface="Simplified Arabic" panose="02020603050405020304" pitchFamily="18" charset="-78"/>
              </a:rPr>
              <a:t> (</a:t>
            </a:r>
            <a:r>
              <a:rPr lang="fr-FR" sz="2400" dirty="0" err="1">
                <a:latin typeface="Simplified Arabic" panose="02020603050405020304" pitchFamily="18" charset="-78"/>
                <a:cs typeface="Simplified Arabic" panose="02020603050405020304" pitchFamily="18" charset="-78"/>
              </a:rPr>
              <a:t>Tranversale</a:t>
            </a:r>
            <a:r>
              <a:rPr lang="ar-SA" sz="2400" dirty="0">
                <a:latin typeface="Simplified Arabic" panose="02020603050405020304" pitchFamily="18" charset="-78"/>
                <a:cs typeface="Simplified Arabic" panose="02020603050405020304" pitchFamily="18" charset="-78"/>
              </a:rPr>
              <a:t>) وهي الكفاءات التي ال تتعلق مباشرة بالمهنة أو الوظيفة مثل: الكفاءات العلائقية (البشرية) والكفاءات التنظيمية (التخطيط، التنظيم....الخ) </a:t>
            </a:r>
            <a:r>
              <a:rPr lang="ar-DZ" sz="2400" dirty="0">
                <a:latin typeface="Simplified Arabic" panose="02020603050405020304" pitchFamily="18" charset="-78"/>
                <a:cs typeface="Simplified Arabic" panose="02020603050405020304" pitchFamily="18" charset="-78"/>
              </a:rPr>
              <a:t>؛</a:t>
            </a:r>
            <a:endParaRPr lang="fr-FR" sz="2400" dirty="0">
              <a:latin typeface="Simplified Arabic" panose="02020603050405020304" pitchFamily="18" charset="-78"/>
              <a:cs typeface="Simplified Arabic" panose="02020603050405020304" pitchFamily="18" charset="-78"/>
            </a:endParaRPr>
          </a:p>
          <a:p>
            <a:pPr algn="just" rtl="1"/>
            <a:endParaRPr lang="ar-DZ" sz="2400" dirty="0">
              <a:latin typeface="Simplified Arabic" panose="02020603050405020304" pitchFamily="18" charset="-78"/>
              <a:cs typeface="Simplified Arabic" panose="02020603050405020304" pitchFamily="18" charset="-78"/>
            </a:endParaRPr>
          </a:p>
          <a:p>
            <a:pPr algn="just" rtl="1"/>
            <a:r>
              <a:rPr lang="ar-DZ" sz="2400" dirty="0" smtClean="0">
                <a:latin typeface="Simplified Arabic" panose="02020603050405020304" pitchFamily="18" charset="-78"/>
                <a:cs typeface="Simplified Arabic" panose="02020603050405020304" pitchFamily="18" charset="-78"/>
              </a:rPr>
              <a:t> </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575607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3025" y="394710"/>
            <a:ext cx="10615613" cy="3012107"/>
          </a:xfrm>
          <a:prstGeom prst="rect">
            <a:avLst/>
          </a:prstGeom>
        </p:spPr>
        <p:txBody>
          <a:bodyPr wrap="square">
            <a:spAutoFit/>
          </a:bodyPr>
          <a:lstStyle/>
          <a:p>
            <a:pPr marL="342900" indent="-342900" algn="just" rtl="1">
              <a:lnSpc>
                <a:spcPct val="105000"/>
              </a:lnSpc>
              <a:spcAft>
                <a:spcPts val="800"/>
              </a:spcAft>
              <a:buFont typeface="Wingdings" panose="05000000000000000000" pitchFamily="2" charset="2"/>
              <a:buChar char="v"/>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المستوى </a:t>
            </a:r>
            <a:r>
              <a:rPr lang="ar-SA" sz="2400" b="1" dirty="0">
                <a:latin typeface="Calibri" panose="020F0502020204030204" pitchFamily="34" charset="0"/>
                <a:ea typeface="Calibri" panose="020F0502020204030204" pitchFamily="34" charset="0"/>
                <a:cs typeface="Simplified Arabic" panose="02020603050405020304" pitchFamily="18" charset="-78"/>
              </a:rPr>
              <a:t>الثاني: يتعلق بإدارة الكفاءات</a:t>
            </a:r>
            <a:r>
              <a:rPr lang="ar-SA" sz="2400" dirty="0">
                <a:latin typeface="Calibri" panose="020F0502020204030204" pitchFamily="34" charset="0"/>
                <a:ea typeface="Calibri" panose="020F0502020204030204" pitchFamily="34" charset="0"/>
                <a:cs typeface="Simplified Arabic" panose="02020603050405020304" pitchFamily="18" charset="-78"/>
              </a:rPr>
              <a:t>، وهو موضوعنا والذي يكون حلقة الوصل بين المستوى الأول والثالث، ويتحدد ذلك بكونها التطبيق العملي لتسيير الكفاءات، إذ تهتم هذه الإدارة بتنمية الكفاءات بغرض رفع الأداء؛ </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marL="342900" indent="-342900" algn="just" rtl="1">
              <a:lnSpc>
                <a:spcPct val="105000"/>
              </a:lnSpc>
              <a:spcAft>
                <a:spcPts val="800"/>
              </a:spcAft>
              <a:buFont typeface="Wingdings" panose="05000000000000000000" pitchFamily="2" charset="2"/>
              <a:buChar char="v"/>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المستوى الثالث: وهو الادارة بالكفاءات، </a:t>
            </a:r>
            <a:r>
              <a:rPr lang="ar-SA" sz="2400" dirty="0" smtClean="0">
                <a:latin typeface="Calibri" panose="020F0502020204030204" pitchFamily="34" charset="0"/>
                <a:ea typeface="Calibri" panose="020F0502020204030204" pitchFamily="34" charset="0"/>
                <a:cs typeface="Simplified Arabic" panose="02020603050405020304" pitchFamily="18" charset="-78"/>
              </a:rPr>
              <a:t>وهي المستوى الخاص بالإدارة العليا، حيث تتحدد فيه الكفاءات الاستراتيجية، وال يتمحور دور هذا المستوى في سد الفجوة في احتياج المنظمة للكفاءات على المدى القصير نما يتعداه إلى المستوى الاستراتيجي طويل المدى</a:t>
            </a:r>
            <a:r>
              <a:rPr lang="ar-SA" sz="2400" dirty="0">
                <a:latin typeface="Calibri" panose="020F0502020204030204" pitchFamily="34" charset="0"/>
                <a:ea typeface="Calibri" panose="020F0502020204030204" pitchFamily="34" charset="0"/>
                <a:cs typeface="Simplified Arabic" panose="02020603050405020304" pitchFamily="18" charset="-78"/>
              </a:rPr>
              <a:t>؛ </a:t>
            </a:r>
            <a:endParaRPr lang="ar-DZ" sz="2400" dirty="0">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05000"/>
              </a:lnSpc>
              <a:spcAft>
                <a:spcPts val="800"/>
              </a:spcAft>
            </a:pPr>
            <a:r>
              <a:rPr lang="ar-SA" sz="2400" b="1" u="sng" dirty="0" smtClean="0">
                <a:latin typeface="Calibri" panose="020F0502020204030204" pitchFamily="34" charset="0"/>
                <a:ea typeface="Calibri" panose="020F0502020204030204" pitchFamily="34" charset="0"/>
                <a:cs typeface="Simplified Arabic" panose="02020603050405020304" pitchFamily="18" charset="-78"/>
              </a:rPr>
              <a:t>والشكل التالي يوضح ذلك باختصار:</a:t>
            </a:r>
            <a:endParaRPr lang="fr-FR" sz="2400" b="1" u="sng"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5338"/>
            <a:ext cx="6229350" cy="6824310"/>
          </a:xfrm>
          <a:prstGeom prst="rect">
            <a:avLst/>
          </a:prstGeom>
        </p:spPr>
      </p:pic>
      <p:sp>
        <p:nvSpPr>
          <p:cNvPr id="6" name="Rectangle 5"/>
          <p:cNvSpPr/>
          <p:nvPr/>
        </p:nvSpPr>
        <p:spPr>
          <a:xfrm>
            <a:off x="6088097" y="6242678"/>
            <a:ext cx="3677610" cy="461665"/>
          </a:xfrm>
          <a:prstGeom prst="rect">
            <a:avLst/>
          </a:prstGeom>
        </p:spPr>
        <p:txBody>
          <a:bodyPr wrap="none">
            <a:spAutoFit/>
          </a:bodyPr>
          <a:lstStyle/>
          <a:p>
            <a:r>
              <a:rPr lang="ar-DZ" sz="2400" b="1" u="sng" dirty="0" smtClean="0">
                <a:latin typeface="Simplified Arabic" panose="02020603050405020304" pitchFamily="18" charset="-78"/>
                <a:cs typeface="Simplified Arabic" panose="02020603050405020304" pitchFamily="18" charset="-78"/>
              </a:rPr>
              <a:t>الشكل رقم 01: هرم إدارة الكفاءات </a:t>
            </a:r>
            <a:endParaRPr lang="fr-FR" sz="2400" b="1" dirty="0"/>
          </a:p>
        </p:txBody>
      </p:sp>
    </p:spTree>
    <p:extLst>
      <p:ext uri="{BB962C8B-B14F-4D97-AF65-F5344CB8AC3E}">
        <p14:creationId xmlns:p14="http://schemas.microsoft.com/office/powerpoint/2010/main" val="1194678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125" y="270213"/>
            <a:ext cx="8972551" cy="5909310"/>
          </a:xfrm>
          <a:prstGeom prst="rect">
            <a:avLst/>
          </a:prstGeom>
        </p:spPr>
        <p:txBody>
          <a:bodyPr wrap="square">
            <a:spAutoFit/>
          </a:bodyPr>
          <a:lstStyle/>
          <a:p>
            <a:pPr algn="r" rtl="1"/>
            <a:r>
              <a:rPr lang="ar-DZ" sz="28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ويمكن اختصار أهمية  ادارة الكفاءات في العناصر التالية:</a:t>
            </a:r>
          </a:p>
          <a:p>
            <a:pPr marL="342900" indent="-342900" algn="just" rtl="1">
              <a:buFontTx/>
              <a:buChar char="-"/>
            </a:pPr>
            <a:r>
              <a:rPr lang="ar-DZ" sz="2500" dirty="0" smtClean="0">
                <a:latin typeface="Simplified Arabic" panose="02020603050405020304" pitchFamily="18" charset="-78"/>
                <a:cs typeface="Simplified Arabic" panose="02020603050405020304" pitchFamily="18" charset="-78"/>
              </a:rPr>
              <a:t>تساعد </a:t>
            </a:r>
            <a:r>
              <a:rPr lang="ar-DZ" sz="2500" dirty="0">
                <a:latin typeface="Simplified Arabic" panose="02020603050405020304" pitchFamily="18" charset="-78"/>
                <a:cs typeface="Simplified Arabic" panose="02020603050405020304" pitchFamily="18" charset="-78"/>
              </a:rPr>
              <a:t>الإدارة الكفاءات من خلال التركيز على استقطاب الكفاءات على المدى الطويل في جانبين بالنسبة للإدارة العليا، الاول يعنى بتوفير الكفاءات على المدى الاستراتيجي ، والثاني يضمن وضع استراتيجية شاملة للمنظمة وفق رسالة ورؤية  واضحتين، وذلك من خلال الكفاءات التصورية لأصحاب القرار والإدارة العليا؛</a:t>
            </a:r>
            <a:endParaRPr lang="ar-DZ" sz="2500" dirty="0" smtClean="0">
              <a:latin typeface="Simplified Arabic" panose="02020603050405020304" pitchFamily="18" charset="-78"/>
              <a:cs typeface="Simplified Arabic" panose="02020603050405020304" pitchFamily="18" charset="-78"/>
            </a:endParaRP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	تمكن الإدارة الجيدة والعقلانية للكفاءات من الاستفادة من القوى العاملة وفق اقصى حد ممكن ، وذلك مثلا عن طريق التركيز على سد تلك الفجوات بين الاحتياجات و الموارد المتاحة بصورة دقيقة مما يضمن اقتصادا للجهد والوقت والتكلفة التي تكون عادة صبغة سلبية ملاصقة </a:t>
            </a:r>
            <a:r>
              <a:rPr lang="ar-DZ" sz="2500" dirty="0" smtClean="0">
                <a:latin typeface="Simplified Arabic" panose="02020603050405020304" pitchFamily="18" charset="-78"/>
                <a:cs typeface="Simplified Arabic" panose="02020603050405020304" pitchFamily="18" charset="-78"/>
              </a:rPr>
              <a:t>لأي </a:t>
            </a:r>
            <a:r>
              <a:rPr lang="ar-DZ" sz="2500" dirty="0">
                <a:latin typeface="Simplified Arabic" panose="02020603050405020304" pitchFamily="18" charset="-78"/>
                <a:cs typeface="Simplified Arabic" panose="02020603050405020304" pitchFamily="18" charset="-78"/>
              </a:rPr>
              <a:t>استراتيجية تطويرية تنموية . وحتى ضمان عدم دوران العمالة وعدم هجرة الكفاءات خارج المنظمة نتيجة </a:t>
            </a:r>
            <a:r>
              <a:rPr lang="ar-DZ" sz="2500" dirty="0" smtClean="0">
                <a:latin typeface="Simplified Arabic" panose="02020603050405020304" pitchFamily="18" charset="-78"/>
                <a:cs typeface="Simplified Arabic" panose="02020603050405020304" pitchFamily="18" charset="-78"/>
              </a:rPr>
              <a:t>الاهتمام </a:t>
            </a:r>
            <a:r>
              <a:rPr lang="ar-DZ" sz="2500" dirty="0">
                <a:latin typeface="Simplified Arabic" panose="02020603050405020304" pitchFamily="18" charset="-78"/>
                <a:cs typeface="Simplified Arabic" panose="02020603050405020304" pitchFamily="18" charset="-78"/>
              </a:rPr>
              <a:t>بكل مكونات الكفاءة بدون استثناء</a:t>
            </a:r>
            <a:r>
              <a:rPr lang="ar-DZ" sz="2500" dirty="0" smtClean="0">
                <a:latin typeface="Simplified Arabic" panose="02020603050405020304" pitchFamily="18" charset="-78"/>
                <a:cs typeface="Simplified Arabic" panose="02020603050405020304" pitchFamily="18" charset="-78"/>
              </a:rPr>
              <a:t>؛</a:t>
            </a: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	إن تركيز إدارة الكفاءات على مجموعة من الأنشطة من بينها أنشطة التدريب والتعلم، من شأنها أن تعزز من تطبيق منهجية وفلسفة المنظمة المتعلمة، لذلك تساهم إدارة الكفاءات بصورة مباشرة في دعم تلك الغاية وفق مجموعة من المبادئ (التي تقوم عليها المنظمة المتعلمة) وأهمها الرؤية المشتركة، فرق العمل المتعلمة،....الخ؛</a:t>
            </a:r>
          </a:p>
        </p:txBody>
      </p:sp>
    </p:spTree>
    <p:extLst>
      <p:ext uri="{BB962C8B-B14F-4D97-AF65-F5344CB8AC3E}">
        <p14:creationId xmlns:p14="http://schemas.microsoft.com/office/powerpoint/2010/main" val="734637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5913" y="385763"/>
            <a:ext cx="10172699" cy="1631216"/>
          </a:xfrm>
          <a:prstGeom prst="rect">
            <a:avLst/>
          </a:prstGeom>
        </p:spPr>
        <p:txBody>
          <a:bodyPr wrap="square">
            <a:spAutoFit/>
          </a:bodyPr>
          <a:lstStyle/>
          <a:p>
            <a:pPr marL="342900" indent="-342900" algn="just" rtl="1">
              <a:buFontTx/>
              <a:buChar char="-"/>
            </a:pPr>
            <a:r>
              <a:rPr lang="ar-DZ" sz="2500" dirty="0" smtClean="0">
                <a:latin typeface="Simplified Arabic" panose="02020603050405020304" pitchFamily="18" charset="-78"/>
                <a:cs typeface="Simplified Arabic" panose="02020603050405020304" pitchFamily="18" charset="-78"/>
              </a:rPr>
              <a:t>تكمن </a:t>
            </a:r>
            <a:r>
              <a:rPr lang="ar-DZ" sz="2500" dirty="0">
                <a:latin typeface="Simplified Arabic" panose="02020603050405020304" pitchFamily="18" charset="-78"/>
                <a:cs typeface="Simplified Arabic" panose="02020603050405020304" pitchFamily="18" charset="-78"/>
              </a:rPr>
              <a:t>الأهمية الاجتماعية لإدارة الكفاءات في الاسهام بصوة غير مباشرة في البحث عن الكفاءات في سوق العمل (خاصة إذا كانت المنظمة ال تملك كفاءات داخلها)، وبالتالي عدم تهميش هذه الفئة والتي تعتبر عملة نادرة يمكن ان تهاجر الوطن في أي وقت، وبالتالي تخسر الدولة عنصرا بالغ الأهمية كأصل من الأصول المعنوية؛</a:t>
            </a:r>
            <a:endParaRPr lang="ar-DZ" sz="2500" dirty="0" smtClean="0">
              <a:latin typeface="Simplified Arabic" panose="02020603050405020304" pitchFamily="18" charset="-78"/>
              <a:cs typeface="Simplified Arabic" panose="02020603050405020304" pitchFamily="18" charset="-78"/>
            </a:endParaRPr>
          </a:p>
        </p:txBody>
      </p:sp>
      <p:sp>
        <p:nvSpPr>
          <p:cNvPr id="5" name="Rectangle 4"/>
          <p:cNvSpPr/>
          <p:nvPr/>
        </p:nvSpPr>
        <p:spPr>
          <a:xfrm>
            <a:off x="9031322" y="2158484"/>
            <a:ext cx="2064989" cy="523220"/>
          </a:xfrm>
          <a:prstGeom prst="rect">
            <a:avLst/>
          </a:prstGeom>
        </p:spPr>
        <p:txBody>
          <a:bodyPr wrap="none">
            <a:spAutoFit/>
          </a:bodyPr>
          <a:lstStyle/>
          <a:p>
            <a:r>
              <a:rPr lang="ar-DZ" sz="2800" b="1" u="sng" dirty="0" smtClean="0">
                <a:latin typeface="Simplified Arabic" panose="02020603050405020304" pitchFamily="18" charset="-78"/>
                <a:cs typeface="Simplified Arabic" panose="02020603050405020304" pitchFamily="18" charset="-78"/>
              </a:rPr>
              <a:t>ثانيا_ الأهداف: </a:t>
            </a:r>
            <a:endParaRPr lang="fr-FR" sz="2800" dirty="0"/>
          </a:p>
        </p:txBody>
      </p:sp>
      <p:sp>
        <p:nvSpPr>
          <p:cNvPr id="6" name="Rectangle 5"/>
          <p:cNvSpPr/>
          <p:nvPr/>
        </p:nvSpPr>
        <p:spPr>
          <a:xfrm>
            <a:off x="500063" y="2823209"/>
            <a:ext cx="11258549" cy="492443"/>
          </a:xfrm>
          <a:prstGeom prst="rect">
            <a:avLst/>
          </a:prstGeom>
        </p:spPr>
        <p:txBody>
          <a:bodyPr wrap="square">
            <a:spAutoFit/>
          </a:bodyPr>
          <a:lstStyle/>
          <a:p>
            <a:pPr marL="228600" algn="r" rtl="1">
              <a:lnSpc>
                <a:spcPct val="104000"/>
              </a:lnSpc>
              <a:spcAft>
                <a:spcPts val="800"/>
              </a:spcAft>
            </a:pPr>
            <a:r>
              <a:rPr lang="ar-SA" sz="2500" dirty="0">
                <a:latin typeface="Calibri" panose="020F0502020204030204" pitchFamily="34" charset="0"/>
                <a:ea typeface="Calibri" panose="020F0502020204030204" pitchFamily="34" charset="0"/>
                <a:cs typeface="Simplified Arabic" panose="02020603050405020304" pitchFamily="18" charset="-78"/>
              </a:rPr>
              <a:t>أما إذا تكلمنا عن أهداف إدارة الكفاءات، فهي كثيرة لا يمكن حصرها لها، بل يمكن ذكر أهمها وهي كالتالي</a:t>
            </a:r>
            <a:r>
              <a:rPr lang="fr-FR" sz="2500" dirty="0">
                <a:latin typeface="Simplified Arabic" panose="02020603050405020304" pitchFamily="18" charset="-78"/>
                <a:ea typeface="Calibri" panose="020F0502020204030204" pitchFamily="34" charset="0"/>
                <a:cs typeface="Arial" panose="020B0604020202020204" pitchFamily="34" charset="0"/>
              </a:rPr>
              <a:t>:</a:t>
            </a:r>
            <a:endParaRPr lang="fr-FR" sz="25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8420577" y="3444653"/>
            <a:ext cx="3248005" cy="584775"/>
          </a:xfrm>
          <a:prstGeom prst="rect">
            <a:avLst/>
          </a:prstGeom>
        </p:spPr>
        <p:txBody>
          <a:bodyPr wrap="none">
            <a:spAutoFit/>
          </a:bodyPr>
          <a:lstStyle/>
          <a:p>
            <a:pPr marL="285750" indent="-285750" algn="r" rtl="1">
              <a:buFont typeface="Wingdings" panose="05000000000000000000" pitchFamily="2" charset="2"/>
              <a:buChar char="§"/>
            </a:pPr>
            <a:r>
              <a:rPr lang="ar-DZ" sz="32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بالنسبة إلى المنظمة :</a:t>
            </a:r>
            <a:endParaRPr lang="fr-FR" sz="32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8" name="Rectangle 7"/>
          <p:cNvSpPr/>
          <p:nvPr/>
        </p:nvSpPr>
        <p:spPr>
          <a:xfrm>
            <a:off x="500063" y="3893635"/>
            <a:ext cx="11472862" cy="2785378"/>
          </a:xfrm>
          <a:prstGeom prst="rect">
            <a:avLst/>
          </a:prstGeom>
        </p:spPr>
        <p:txBody>
          <a:bodyPr wrap="square">
            <a:spAutoFit/>
          </a:bodyPr>
          <a:lstStyle/>
          <a:p>
            <a:pPr algn="just" rtl="1"/>
            <a:r>
              <a:rPr lang="ar-DZ" sz="2500" dirty="0">
                <a:latin typeface="Simplified Arabic" panose="02020603050405020304" pitchFamily="18" charset="-78"/>
                <a:cs typeface="Simplified Arabic" panose="02020603050405020304" pitchFamily="18" charset="-78"/>
              </a:rPr>
              <a:t>-	تهدف للحصول على أداء عال مع نتائج إيجابية تتجسد في كل من الفعالية، الفاعلية؛</a:t>
            </a:r>
          </a:p>
          <a:p>
            <a:pPr algn="just" rtl="1"/>
            <a:r>
              <a:rPr lang="ar-DZ" sz="2500" dirty="0">
                <a:latin typeface="Simplified Arabic" panose="02020603050405020304" pitchFamily="18" charset="-78"/>
                <a:cs typeface="Simplified Arabic" panose="02020603050405020304" pitchFamily="18" charset="-78"/>
              </a:rPr>
              <a:t>-	تساعد على التنبؤ المسبق للكفاءات كما وكيفا، ويق ي سوق العمل، وقد ساعدت شبكة الأنترنت في ذلك؛</a:t>
            </a:r>
          </a:p>
          <a:p>
            <a:pPr marL="342900" indent="-342900" algn="just" rtl="1">
              <a:buFontTx/>
              <a:buChar char="-"/>
            </a:pPr>
            <a:r>
              <a:rPr lang="ar-DZ" sz="2500" dirty="0" smtClean="0">
                <a:latin typeface="Simplified Arabic" panose="02020603050405020304" pitchFamily="18" charset="-78"/>
                <a:cs typeface="Simplified Arabic" panose="02020603050405020304" pitchFamily="18" charset="-78"/>
              </a:rPr>
              <a:t>تسهيل </a:t>
            </a:r>
            <a:r>
              <a:rPr lang="ar-DZ" sz="2500" dirty="0">
                <a:latin typeface="Simplified Arabic" panose="02020603050405020304" pitchFamily="18" charset="-78"/>
                <a:cs typeface="Simplified Arabic" panose="02020603050405020304" pitchFamily="18" charset="-78"/>
              </a:rPr>
              <a:t>التعاضد والتوافق بين أهداف المنظمة وأهداف الافراد العاملين عن طريق احداث التوازن والملائمة بين متطلبات كل طرف</a:t>
            </a:r>
            <a:r>
              <a:rPr lang="ar-DZ" sz="2500" dirty="0" smtClean="0">
                <a:latin typeface="Simplified Arabic" panose="02020603050405020304" pitchFamily="18" charset="-78"/>
                <a:cs typeface="Simplified Arabic" panose="02020603050405020304" pitchFamily="18" charset="-78"/>
              </a:rPr>
              <a:t>؛</a:t>
            </a:r>
          </a:p>
          <a:p>
            <a:pPr marL="342900" indent="-342900" algn="just" rtl="1">
              <a:buFontTx/>
              <a:buChar char="-"/>
            </a:pPr>
            <a:r>
              <a:rPr lang="ar-DZ" sz="2500" dirty="0">
                <a:latin typeface="Simplified Arabic" panose="02020603050405020304" pitchFamily="18" charset="-78"/>
                <a:cs typeface="Simplified Arabic" panose="02020603050405020304" pitchFamily="18" charset="-78"/>
              </a:rPr>
              <a:t>	دعم ثقافة المنظمة المعتمدة خاصة إذا تم استهداف الجانب غير المنظور من الكفاءات والمتمثل في القيم والاتجاهات، ومن ثم تغييرها بصورة تدريجية حتى تتماشى جنبا الى جنب مع ثقافة المنظمة وبالتالي تحقيق الأهداف الكلية للمنظمة؛ </a:t>
            </a:r>
          </a:p>
        </p:txBody>
      </p:sp>
    </p:spTree>
    <p:extLst>
      <p:ext uri="{BB962C8B-B14F-4D97-AF65-F5344CB8AC3E}">
        <p14:creationId xmlns:p14="http://schemas.microsoft.com/office/powerpoint/2010/main" val="2986128062"/>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3764</TotalTime>
  <Words>1977</Words>
  <Application>Microsoft Office PowerPoint</Application>
  <PresentationFormat>Grand écran</PresentationFormat>
  <Paragraphs>77</Paragraphs>
  <Slides>15</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15</vt:i4>
      </vt:variant>
    </vt:vector>
  </HeadingPairs>
  <TitlesOfParts>
    <vt:vector size="25" baseType="lpstr">
      <vt:lpstr>Arial</vt:lpstr>
      <vt:lpstr>Calibri</vt:lpstr>
      <vt:lpstr>Century Gothic</vt:lpstr>
      <vt:lpstr>Sakkal Majalla</vt:lpstr>
      <vt:lpstr>Simplified Arabic</vt:lpstr>
      <vt:lpstr>Symbol</vt:lpstr>
      <vt:lpstr>Tahoma</vt:lpstr>
      <vt:lpstr>Wingdings</vt:lpstr>
      <vt:lpstr>Wingdings 3</vt:lpstr>
      <vt:lpstr>Brin</vt:lpstr>
      <vt:lpstr>ماهيةإدارة الكفاءات:</vt:lpstr>
      <vt:lpstr>1-تمهيد: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149</cp:revision>
  <dcterms:created xsi:type="dcterms:W3CDTF">2021-01-27T17:03:08Z</dcterms:created>
  <dcterms:modified xsi:type="dcterms:W3CDTF">2024-11-20T00:23:35Z</dcterms:modified>
</cp:coreProperties>
</file>