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1" r:id="rId1"/>
  </p:sldMasterIdLst>
  <p:notesMasterIdLst>
    <p:notesMasterId r:id="rId14"/>
  </p:notesMasterIdLst>
  <p:sldIdLst>
    <p:sldId id="256" r:id="rId2"/>
    <p:sldId id="258" r:id="rId3"/>
    <p:sldId id="333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34" r:id="rId12"/>
    <p:sldId id="309" r:id="rId13"/>
  </p:sldIdLst>
  <p:sldSz cx="9144000" cy="5143500" type="screen16x9"/>
  <p:notesSz cx="6858000" cy="9144000"/>
  <p:embeddedFontLst>
    <p:embeddedFont>
      <p:font typeface="Calibri" pitchFamily="34" charset="0"/>
      <p:regular r:id="rId15"/>
      <p:bold r:id="rId16"/>
      <p:italic r:id="rId17"/>
      <p:boldItalic r:id="rId18"/>
    </p:embeddedFont>
    <p:embeddedFont>
      <p:font typeface="Albert Sans" charset="0"/>
      <p:regular r:id="rId19"/>
      <p:bold r:id="rId20"/>
      <p:italic r:id="rId21"/>
      <p:boldItalic r:id="rId22"/>
    </p:embeddedFont>
    <p:embeddedFont>
      <p:font typeface="Andalus" pitchFamily="18" charset="-78"/>
      <p:regular r:id="rId23"/>
    </p:embeddedFont>
    <p:embeddedFont>
      <p:font typeface="Open Sans" charset="0"/>
      <p:regular r:id="rId24"/>
    </p:embeddedFont>
    <p:embeddedFont>
      <p:font typeface="Raleway" charset="0"/>
      <p:regular r:id="rId25"/>
      <p:bold r:id="rId26"/>
      <p:italic r:id="rId27"/>
      <p:boldItalic r:id="rId28"/>
    </p:embeddedFont>
    <p:embeddedFont>
      <p:font typeface="Simplified Arabic" pitchFamily="18" charset="-78"/>
      <p:regular r:id="rId29"/>
      <p:bold r:id="rId30"/>
    </p:embeddedFont>
    <p:embeddedFont>
      <p:font typeface="Urbanist" charset="0"/>
      <p:regular r:id="rId31"/>
      <p:bold r:id="rId32"/>
      <p:italic r:id="rId33"/>
      <p:boldItalic r:id="rId3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7997ADE8-BFB3-4F6C-9867-16FF7F8259F7}">
  <a:tblStyle styleId="{7997ADE8-BFB3-4F6C-9867-16FF7F8259F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84576" autoAdjust="0"/>
  </p:normalViewPr>
  <p:slideViewPr>
    <p:cSldViewPr>
      <p:cViewPr>
        <p:scale>
          <a:sx n="160" d="100"/>
          <a:sy n="160" d="100"/>
        </p:scale>
        <p:origin x="-204" y="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26" Type="http://schemas.openxmlformats.org/officeDocument/2006/relationships/font" Target="fonts/font12.fntdata"/><Relationship Id="rId3" Type="http://schemas.openxmlformats.org/officeDocument/2006/relationships/slide" Target="slides/slide2.xml"/><Relationship Id="rId21" Type="http://schemas.openxmlformats.org/officeDocument/2006/relationships/font" Target="fonts/font7.fntdata"/><Relationship Id="rId34" Type="http://schemas.openxmlformats.org/officeDocument/2006/relationships/font" Target="fonts/font20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5" Type="http://schemas.openxmlformats.org/officeDocument/2006/relationships/font" Target="fonts/font11.fntdata"/><Relationship Id="rId33" Type="http://schemas.openxmlformats.org/officeDocument/2006/relationships/font" Target="fonts/font19.fntdata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29" Type="http://schemas.openxmlformats.org/officeDocument/2006/relationships/font" Target="fonts/font1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0.fntdata"/><Relationship Id="rId32" Type="http://schemas.openxmlformats.org/officeDocument/2006/relationships/font" Target="fonts/font18.fntdata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font" Target="fonts/font9.fntdata"/><Relationship Id="rId28" Type="http://schemas.openxmlformats.org/officeDocument/2006/relationships/font" Target="fonts/font14.fntdata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31" Type="http://schemas.openxmlformats.org/officeDocument/2006/relationships/font" Target="fonts/font1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font" Target="fonts/font8.fntdata"/><Relationship Id="rId27" Type="http://schemas.openxmlformats.org/officeDocument/2006/relationships/font" Target="fonts/font13.fntdata"/><Relationship Id="rId30" Type="http://schemas.openxmlformats.org/officeDocument/2006/relationships/font" Target="fonts/font16.fntdata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3376467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1e821fc43d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1e821fc43d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dd0c7d16c6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dd0c7d16c6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dd0c7d16c6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dd0c7d16c6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702225" y="799925"/>
            <a:ext cx="4941900" cy="250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8500"/>
              <a:buNone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800100" y="3632050"/>
            <a:ext cx="5234100" cy="395400"/>
          </a:xfrm>
          <a:prstGeom prst="rect">
            <a:avLst/>
          </a:prstGeom>
          <a:solidFill>
            <a:schemeClr val="dk2"/>
          </a:solidFill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>
            <a:spLocks noGrp="1"/>
          </p:cNvSpPr>
          <p:nvPr>
            <p:ph type="pic" idx="2"/>
          </p:nvPr>
        </p:nvSpPr>
        <p:spPr>
          <a:xfrm>
            <a:off x="5607650" y="0"/>
            <a:ext cx="35364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12" name="Google Shape;12;p2"/>
          <p:cNvSpPr/>
          <p:nvPr/>
        </p:nvSpPr>
        <p:spPr>
          <a:xfrm>
            <a:off x="122700" y="0"/>
            <a:ext cx="945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body" idx="1"/>
          </p:nvPr>
        </p:nvSpPr>
        <p:spPr>
          <a:xfrm>
            <a:off x="720000" y="1203200"/>
            <a:ext cx="7704000" cy="40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AutoNum type="arabicPeriod"/>
              <a:defRPr sz="125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/>
          <p:nvPr/>
        </p:nvSpPr>
        <p:spPr>
          <a:xfrm rot="5400000">
            <a:off x="4519050" y="372850"/>
            <a:ext cx="94500" cy="9155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"/>
          <p:cNvSpPr txBox="1">
            <a:spLocks noGrp="1"/>
          </p:cNvSpPr>
          <p:nvPr>
            <p:ph type="body" idx="1"/>
          </p:nvPr>
        </p:nvSpPr>
        <p:spPr>
          <a:xfrm>
            <a:off x="720000" y="1570575"/>
            <a:ext cx="4047000" cy="21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7940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800"/>
              <a:buFont typeface="Open Sans"/>
              <a:buChar char="-"/>
              <a:defRPr/>
            </a:lvl1pPr>
            <a:lvl2pPr marL="914400" lvl="1" indent="-27940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800"/>
              <a:buFont typeface="Open Sans"/>
              <a:buChar char="○"/>
              <a:defRPr/>
            </a:lvl2pPr>
            <a:lvl3pPr marL="1371600" lvl="2" indent="-27940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800"/>
              <a:buFont typeface="Open Sans"/>
              <a:buChar char="■"/>
              <a:defRPr/>
            </a:lvl3pPr>
            <a:lvl4pPr marL="1828800" lvl="3" indent="-27940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800"/>
              <a:buFont typeface="Open Sans"/>
              <a:buChar char="●"/>
              <a:defRPr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Open Sans"/>
              <a:buChar char="○"/>
              <a:defRPr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Open Sans"/>
              <a:buChar char="■"/>
              <a:defRPr/>
            </a:lvl6pPr>
            <a:lvl7pPr marL="3200400" lvl="6" indent="-27305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700"/>
              <a:buFont typeface="Open Sans"/>
              <a:buChar char="●"/>
              <a:defRPr/>
            </a:lvl7pPr>
            <a:lvl8pPr marL="3657600" lvl="7" indent="-27305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700"/>
              <a:buFont typeface="Open Sans"/>
              <a:buChar char="○"/>
              <a:defRPr/>
            </a:lvl8pPr>
            <a:lvl9pPr marL="4114800" lvl="8" indent="-26670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600"/>
              <a:buFont typeface="Open Sans"/>
              <a:buChar char="■"/>
              <a:defRPr/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9"/>
          <p:cNvSpPr/>
          <p:nvPr/>
        </p:nvSpPr>
        <p:spPr>
          <a:xfrm rot="5400000">
            <a:off x="4519050" y="372850"/>
            <a:ext cx="94500" cy="9155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>
            <a:spLocks noGrp="1"/>
          </p:cNvSpPr>
          <p:nvPr>
            <p:ph type="pic" idx="2"/>
          </p:nvPr>
        </p:nvSpPr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49" name="Google Shape;49;p10"/>
          <p:cNvSpPr txBox="1">
            <a:spLocks noGrp="1"/>
          </p:cNvSpPr>
          <p:nvPr>
            <p:ph type="body" idx="1"/>
          </p:nvPr>
        </p:nvSpPr>
        <p:spPr>
          <a:xfrm>
            <a:off x="720000" y="2269200"/>
            <a:ext cx="7704000" cy="605100"/>
          </a:xfrm>
          <a:prstGeom prst="rect">
            <a:avLst/>
          </a:prstGeom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Raleway"/>
              <a:buNone/>
              <a:defRPr sz="4000" b="1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0700" cy="5727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title" idx="2"/>
          </p:nvPr>
        </p:nvSpPr>
        <p:spPr>
          <a:xfrm>
            <a:off x="1976992" y="1392250"/>
            <a:ext cx="2414100" cy="77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 sz="18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title" idx="3"/>
          </p:nvPr>
        </p:nvSpPr>
        <p:spPr>
          <a:xfrm>
            <a:off x="5720717" y="1392250"/>
            <a:ext cx="2414100" cy="77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 sz="18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subTitle" idx="1"/>
          </p:nvPr>
        </p:nvSpPr>
        <p:spPr>
          <a:xfrm>
            <a:off x="1976994" y="2168050"/>
            <a:ext cx="2414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subTitle" idx="4"/>
          </p:nvPr>
        </p:nvSpPr>
        <p:spPr>
          <a:xfrm>
            <a:off x="5720719" y="2168050"/>
            <a:ext cx="2414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3"/>
          <p:cNvSpPr txBox="1">
            <a:spLocks noGrp="1"/>
          </p:cNvSpPr>
          <p:nvPr>
            <p:ph type="title" idx="5"/>
          </p:nvPr>
        </p:nvSpPr>
        <p:spPr>
          <a:xfrm>
            <a:off x="1976992" y="2916750"/>
            <a:ext cx="2414100" cy="77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 sz="18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3"/>
          <p:cNvSpPr txBox="1">
            <a:spLocks noGrp="1"/>
          </p:cNvSpPr>
          <p:nvPr>
            <p:ph type="title" idx="6"/>
          </p:nvPr>
        </p:nvSpPr>
        <p:spPr>
          <a:xfrm>
            <a:off x="5720717" y="2916750"/>
            <a:ext cx="2414100" cy="77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 sz="18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subTitle" idx="7"/>
          </p:nvPr>
        </p:nvSpPr>
        <p:spPr>
          <a:xfrm>
            <a:off x="1977021" y="3692550"/>
            <a:ext cx="2414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3"/>
          <p:cNvSpPr txBox="1">
            <a:spLocks noGrp="1"/>
          </p:cNvSpPr>
          <p:nvPr>
            <p:ph type="subTitle" idx="8"/>
          </p:nvPr>
        </p:nvSpPr>
        <p:spPr>
          <a:xfrm>
            <a:off x="5720723" y="3692550"/>
            <a:ext cx="2414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3"/>
          <p:cNvSpPr txBox="1">
            <a:spLocks noGrp="1"/>
          </p:cNvSpPr>
          <p:nvPr>
            <p:ph type="title" idx="9" hasCustomPrompt="1"/>
          </p:nvPr>
        </p:nvSpPr>
        <p:spPr>
          <a:xfrm>
            <a:off x="1009177" y="1529795"/>
            <a:ext cx="775800" cy="7758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66" name="Google Shape;66;p13"/>
          <p:cNvSpPr txBox="1">
            <a:spLocks noGrp="1"/>
          </p:cNvSpPr>
          <p:nvPr>
            <p:ph type="title" idx="13" hasCustomPrompt="1"/>
          </p:nvPr>
        </p:nvSpPr>
        <p:spPr>
          <a:xfrm>
            <a:off x="1009177" y="3056695"/>
            <a:ext cx="775800" cy="7758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67" name="Google Shape;67;p13"/>
          <p:cNvSpPr txBox="1">
            <a:spLocks noGrp="1"/>
          </p:cNvSpPr>
          <p:nvPr>
            <p:ph type="title" idx="14" hasCustomPrompt="1"/>
          </p:nvPr>
        </p:nvSpPr>
        <p:spPr>
          <a:xfrm>
            <a:off x="4753027" y="1529795"/>
            <a:ext cx="775800" cy="7758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68" name="Google Shape;68;p13"/>
          <p:cNvSpPr txBox="1">
            <a:spLocks noGrp="1"/>
          </p:cNvSpPr>
          <p:nvPr>
            <p:ph type="title" idx="15" hasCustomPrompt="1"/>
          </p:nvPr>
        </p:nvSpPr>
        <p:spPr>
          <a:xfrm>
            <a:off x="4753027" y="3056695"/>
            <a:ext cx="775800" cy="7758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69" name="Google Shape;69;p13"/>
          <p:cNvSpPr/>
          <p:nvPr/>
        </p:nvSpPr>
        <p:spPr>
          <a:xfrm>
            <a:off x="8920875" y="0"/>
            <a:ext cx="945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10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1"/>
          <p:cNvSpPr/>
          <p:nvPr/>
        </p:nvSpPr>
        <p:spPr>
          <a:xfrm rot="5400000">
            <a:off x="4519050" y="372850"/>
            <a:ext cx="94500" cy="9155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3450" y="445025"/>
            <a:ext cx="76971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Urbanist"/>
              <a:buNone/>
              <a:defRPr sz="3000" b="1">
                <a:solidFill>
                  <a:schemeClr val="dk1"/>
                </a:solidFill>
                <a:latin typeface="Urbanist"/>
                <a:ea typeface="Urbanist"/>
                <a:cs typeface="Urbanist"/>
                <a:sym typeface="Urbanis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aleway"/>
              <a:buNone/>
              <a:defRPr sz="3000" b="1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aleway"/>
              <a:buNone/>
              <a:defRPr sz="3000" b="1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aleway"/>
              <a:buNone/>
              <a:defRPr sz="3000" b="1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aleway"/>
              <a:buNone/>
              <a:defRPr sz="3000" b="1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aleway"/>
              <a:buNone/>
              <a:defRPr sz="3000" b="1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aleway"/>
              <a:buNone/>
              <a:defRPr sz="3000" b="1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aleway"/>
              <a:buNone/>
              <a:defRPr sz="3000" b="1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aleway"/>
              <a:buNone/>
              <a:defRPr sz="3000" b="1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3450" y="1152475"/>
            <a:ext cx="8109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lbert Sans"/>
              <a:buChar char="●"/>
              <a:defRPr sz="1200">
                <a:solidFill>
                  <a:schemeClr val="dk1"/>
                </a:solidFill>
                <a:latin typeface="Albert Sans"/>
                <a:ea typeface="Albert Sans"/>
                <a:cs typeface="Albert Sans"/>
                <a:sym typeface="Albert Sans"/>
              </a:defRPr>
            </a:lvl1pPr>
            <a:lvl2pPr marL="914400" lvl="1" indent="-30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lbert Sans"/>
              <a:buChar char="○"/>
              <a:defRPr sz="1200">
                <a:solidFill>
                  <a:schemeClr val="dk1"/>
                </a:solidFill>
                <a:latin typeface="Albert Sans"/>
                <a:ea typeface="Albert Sans"/>
                <a:cs typeface="Albert Sans"/>
                <a:sym typeface="Albert Sans"/>
              </a:defRPr>
            </a:lvl2pPr>
            <a:lvl3pPr marL="1371600" lvl="2" indent="-30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lbert Sans"/>
              <a:buChar char="■"/>
              <a:defRPr sz="1200">
                <a:solidFill>
                  <a:schemeClr val="dk1"/>
                </a:solidFill>
                <a:latin typeface="Albert Sans"/>
                <a:ea typeface="Albert Sans"/>
                <a:cs typeface="Albert Sans"/>
                <a:sym typeface="Albert Sans"/>
              </a:defRPr>
            </a:lvl3pPr>
            <a:lvl4pPr marL="1828800" lvl="3" indent="-30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lbert Sans"/>
              <a:buChar char="●"/>
              <a:defRPr sz="1200">
                <a:solidFill>
                  <a:schemeClr val="dk1"/>
                </a:solidFill>
                <a:latin typeface="Albert Sans"/>
                <a:ea typeface="Albert Sans"/>
                <a:cs typeface="Albert Sans"/>
                <a:sym typeface="Albert Sans"/>
              </a:defRPr>
            </a:lvl4pPr>
            <a:lvl5pPr marL="2286000" lvl="4" indent="-30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lbert Sans"/>
              <a:buChar char="○"/>
              <a:defRPr sz="1200">
                <a:solidFill>
                  <a:schemeClr val="dk1"/>
                </a:solidFill>
                <a:latin typeface="Albert Sans"/>
                <a:ea typeface="Albert Sans"/>
                <a:cs typeface="Albert Sans"/>
                <a:sym typeface="Albert Sans"/>
              </a:defRPr>
            </a:lvl5pPr>
            <a:lvl6pPr marL="2743200" lvl="5" indent="-30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lbert Sans"/>
              <a:buChar char="■"/>
              <a:defRPr sz="1200">
                <a:solidFill>
                  <a:schemeClr val="dk1"/>
                </a:solidFill>
                <a:latin typeface="Albert Sans"/>
                <a:ea typeface="Albert Sans"/>
                <a:cs typeface="Albert Sans"/>
                <a:sym typeface="Albert Sans"/>
              </a:defRPr>
            </a:lvl6pPr>
            <a:lvl7pPr marL="3200400" lvl="6" indent="-30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lbert Sans"/>
              <a:buChar char="●"/>
              <a:defRPr sz="1200">
                <a:solidFill>
                  <a:schemeClr val="dk1"/>
                </a:solidFill>
                <a:latin typeface="Albert Sans"/>
                <a:ea typeface="Albert Sans"/>
                <a:cs typeface="Albert Sans"/>
                <a:sym typeface="Albert Sans"/>
              </a:defRPr>
            </a:lvl7pPr>
            <a:lvl8pPr marL="3657600" lvl="7" indent="-30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lbert Sans"/>
              <a:buChar char="○"/>
              <a:defRPr sz="1200">
                <a:solidFill>
                  <a:schemeClr val="dk1"/>
                </a:solidFill>
                <a:latin typeface="Albert Sans"/>
                <a:ea typeface="Albert Sans"/>
                <a:cs typeface="Albert Sans"/>
                <a:sym typeface="Albert Sans"/>
              </a:defRPr>
            </a:lvl8pPr>
            <a:lvl9pPr marL="4114800" lvl="8" indent="-30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lbert Sans"/>
              <a:buChar char="■"/>
              <a:defRPr sz="1200">
                <a:solidFill>
                  <a:schemeClr val="dk1"/>
                </a:solidFill>
                <a:latin typeface="Albert Sans"/>
                <a:ea typeface="Albert Sans"/>
                <a:cs typeface="Albert Sans"/>
                <a:sym typeface="Albert Sa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5" r:id="rId3"/>
    <p:sldLayoutId id="2147483656" r:id="rId4"/>
    <p:sldLayoutId id="2147483659" r:id="rId5"/>
    <p:sldLayoutId id="2147483667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91638"/>
        </a:solidFill>
        <a:effectLst/>
      </p:bgPr>
    </p:bg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6"/>
          <p:cNvSpPr txBox="1">
            <a:spLocks noGrp="1"/>
          </p:cNvSpPr>
          <p:nvPr>
            <p:ph type="ctrTitle"/>
          </p:nvPr>
        </p:nvSpPr>
        <p:spPr>
          <a:xfrm>
            <a:off x="323528" y="132526"/>
            <a:ext cx="4941900" cy="186316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 rtl="1" fontAlgn="base">
              <a:spcBef>
                <a:spcPct val="0"/>
              </a:spcBef>
              <a:spcAft>
                <a:spcPts val="1000"/>
              </a:spcAft>
            </a:pPr>
            <a:r>
              <a:rPr lang="ar-DZ" sz="1400" u="sng" dirty="0">
                <a:solidFill>
                  <a:schemeClr val="tx2"/>
                </a:solidFill>
                <a:latin typeface="Andalus" pitchFamily="18" charset="-78"/>
                <a:ea typeface="Arial" pitchFamily="34" charset="0"/>
                <a:cs typeface="Simplified Arabic" pitchFamily="2" charset="-78"/>
              </a:rPr>
              <a:t>جامعة محمد خيضر بسكرة </a:t>
            </a:r>
            <a:br>
              <a:rPr lang="ar-DZ" sz="1400" u="sng" dirty="0">
                <a:solidFill>
                  <a:schemeClr val="tx2"/>
                </a:solidFill>
                <a:latin typeface="Andalus" pitchFamily="18" charset="-78"/>
                <a:ea typeface="Arial" pitchFamily="34" charset="0"/>
                <a:cs typeface="Simplified Arabic" pitchFamily="2" charset="-78"/>
              </a:rPr>
            </a:br>
            <a:r>
              <a:rPr lang="ar-DZ" sz="1400" u="sng" dirty="0">
                <a:solidFill>
                  <a:schemeClr val="tx2"/>
                </a:solidFill>
                <a:latin typeface="Andalus" pitchFamily="18" charset="-78"/>
                <a:ea typeface="Arial" pitchFamily="34" charset="0"/>
                <a:cs typeface="Simplified Arabic" pitchFamily="2" charset="-78"/>
              </a:rPr>
              <a:t>كلية العلوم الاقتصادية وعلوم التسيير</a:t>
            </a:r>
            <a:br>
              <a:rPr lang="ar-DZ" sz="1400" u="sng" dirty="0">
                <a:solidFill>
                  <a:schemeClr val="tx2"/>
                </a:solidFill>
                <a:latin typeface="Andalus" pitchFamily="18" charset="-78"/>
                <a:ea typeface="Arial" pitchFamily="34" charset="0"/>
                <a:cs typeface="Simplified Arabic" pitchFamily="2" charset="-78"/>
              </a:rPr>
            </a:br>
            <a:r>
              <a:rPr lang="ar-DZ" sz="1400" u="sng" dirty="0">
                <a:solidFill>
                  <a:schemeClr val="tx2"/>
                </a:solidFill>
                <a:latin typeface="Andalus" pitchFamily="18" charset="-78"/>
                <a:ea typeface="Arial" pitchFamily="34" charset="0"/>
                <a:cs typeface="Simplified Arabic" pitchFamily="2" charset="-78"/>
              </a:rPr>
              <a:t>قسم العلوم التجارية</a:t>
            </a:r>
            <a:br>
              <a:rPr lang="ar-DZ" sz="1400" u="sng" dirty="0">
                <a:solidFill>
                  <a:schemeClr val="tx2"/>
                </a:solidFill>
                <a:latin typeface="Andalus" pitchFamily="18" charset="-78"/>
                <a:ea typeface="Arial" pitchFamily="34" charset="0"/>
                <a:cs typeface="Simplified Arabic" pitchFamily="2" charset="-78"/>
              </a:rPr>
            </a:br>
            <a:r>
              <a:rPr lang="ar-DZ" sz="1400" u="sng" dirty="0">
                <a:solidFill>
                  <a:schemeClr val="tx2"/>
                </a:solidFill>
                <a:latin typeface="Andalus" pitchFamily="18" charset="-78"/>
                <a:ea typeface="Arial" pitchFamily="34" charset="0"/>
                <a:cs typeface="Simplified Arabic" pitchFamily="2" charset="-78"/>
              </a:rPr>
              <a:t/>
            </a:r>
            <a:br>
              <a:rPr lang="ar-DZ" sz="1400" u="sng" dirty="0">
                <a:solidFill>
                  <a:schemeClr val="tx2"/>
                </a:solidFill>
                <a:latin typeface="Andalus" pitchFamily="18" charset="-78"/>
                <a:ea typeface="Arial" pitchFamily="34" charset="0"/>
                <a:cs typeface="Simplified Arabic" pitchFamily="2" charset="-78"/>
              </a:rPr>
            </a:br>
            <a:r>
              <a:rPr lang="ar-DZ" sz="1400" dirty="0">
                <a:solidFill>
                  <a:schemeClr val="tx2"/>
                </a:solidFill>
                <a:latin typeface="Andalus" pitchFamily="18" charset="-78"/>
                <a:ea typeface="Arial" pitchFamily="34" charset="0"/>
                <a:cs typeface="Simplified Arabic" pitchFamily="2" charset="-78"/>
              </a:rPr>
              <a:t>السنة الثانية ماستر: </a:t>
            </a:r>
            <a:r>
              <a:rPr lang="ar-DZ" sz="1400" dirty="0" err="1">
                <a:solidFill>
                  <a:schemeClr val="tx2"/>
                </a:solidFill>
                <a:latin typeface="Andalus" pitchFamily="18" charset="-78"/>
                <a:ea typeface="Arial" pitchFamily="34" charset="0"/>
                <a:cs typeface="Simplified Arabic" pitchFamily="2" charset="-78"/>
              </a:rPr>
              <a:t>اللوجيستيك</a:t>
            </a:r>
            <a:r>
              <a:rPr lang="ar-DZ" sz="1400" dirty="0">
                <a:solidFill>
                  <a:schemeClr val="tx2"/>
                </a:solidFill>
                <a:latin typeface="Andalus" pitchFamily="18" charset="-78"/>
                <a:ea typeface="Arial" pitchFamily="34" charset="0"/>
                <a:cs typeface="Simplified Arabic" pitchFamily="2" charset="-78"/>
              </a:rPr>
              <a:t> وادارة سلسلة الامداد  </a:t>
            </a:r>
            <a:br>
              <a:rPr lang="ar-DZ" sz="1400" dirty="0">
                <a:solidFill>
                  <a:schemeClr val="tx2"/>
                </a:solidFill>
                <a:latin typeface="Andalus" pitchFamily="18" charset="-78"/>
                <a:ea typeface="Arial" pitchFamily="34" charset="0"/>
                <a:cs typeface="Simplified Arabic" pitchFamily="2" charset="-78"/>
              </a:rPr>
            </a:br>
            <a:r>
              <a:rPr lang="ar-DZ" sz="1400" dirty="0">
                <a:solidFill>
                  <a:schemeClr val="tx2"/>
                </a:solidFill>
                <a:latin typeface="Andalus" pitchFamily="18" charset="-78"/>
                <a:ea typeface="Arial" pitchFamily="34" charset="0"/>
                <a:cs typeface="Simplified Arabic" pitchFamily="2" charset="-78"/>
              </a:rPr>
              <a:t>       مقياس سلاسل الامداد الخضراء </a:t>
            </a:r>
            <a:r>
              <a:rPr lang="ar-DZ" sz="1400" dirty="0" err="1">
                <a:solidFill>
                  <a:schemeClr val="tx2"/>
                </a:solidFill>
                <a:latin typeface="Andalus" pitchFamily="18" charset="-78"/>
                <a:ea typeface="Arial" pitchFamily="34" charset="0"/>
                <a:cs typeface="Simplified Arabic" pitchFamily="2" charset="-78"/>
              </a:rPr>
              <a:t>ىالتنافسية</a:t>
            </a:r>
            <a:endParaRPr lang="ar-SA" sz="1400" dirty="0">
              <a:solidFill>
                <a:schemeClr val="tx2"/>
              </a:solidFill>
              <a:latin typeface="Andalus" pitchFamily="18" charset="-78"/>
              <a:ea typeface="Arial" pitchFamily="34" charset="0"/>
              <a:cs typeface="Simplified Arabic" pitchFamily="2" charset="-78"/>
            </a:endParaRPr>
          </a:p>
        </p:txBody>
      </p:sp>
      <p:sp>
        <p:nvSpPr>
          <p:cNvPr id="147" name="Google Shape;147;p26"/>
          <p:cNvSpPr txBox="1">
            <a:spLocks noGrp="1"/>
          </p:cNvSpPr>
          <p:nvPr>
            <p:ph type="subTitle" idx="1"/>
          </p:nvPr>
        </p:nvSpPr>
        <p:spPr>
          <a:xfrm>
            <a:off x="0" y="3431628"/>
            <a:ext cx="5508104" cy="151216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lang="ar-DZ" b="1" dirty="0" smtClean="0"/>
          </a:p>
          <a:p>
            <a:pPr marL="0" lvl="0" indent="0" algn="just" rtl="1" fontAlgn="base">
              <a:spcBef>
                <a:spcPts val="1800"/>
              </a:spcBef>
              <a:spcAft>
                <a:spcPts val="1000"/>
              </a:spcAft>
              <a:buClrTx/>
              <a:buSzTx/>
            </a:pPr>
            <a:r>
              <a:rPr lang="ar-SA" b="1" u="sng" dirty="0">
                <a:solidFill>
                  <a:srgbClr val="080808"/>
                </a:solidFill>
                <a:latin typeface="Andalus" pitchFamily="18" charset="-78"/>
                <a:ea typeface="Arial" pitchFamily="34" charset="0"/>
                <a:cs typeface="Simplified Arabic" pitchFamily="2" charset="-78"/>
              </a:rPr>
              <a:t>إعداد </a:t>
            </a:r>
            <a:r>
              <a:rPr lang="ar-SA" b="1" dirty="0" smtClean="0">
                <a:solidFill>
                  <a:srgbClr val="080808"/>
                </a:solidFill>
                <a:latin typeface="Andalus" pitchFamily="18" charset="-78"/>
                <a:ea typeface="Arial" pitchFamily="34" charset="0"/>
                <a:cs typeface="Simplified Arabic" pitchFamily="2" charset="-78"/>
              </a:rPr>
              <a:t>:</a:t>
            </a:r>
            <a:r>
              <a:rPr lang="ar-DZ" b="1" dirty="0" smtClean="0">
                <a:solidFill>
                  <a:srgbClr val="080808"/>
                </a:solidFill>
                <a:latin typeface="Andalus" pitchFamily="18" charset="-78"/>
                <a:ea typeface="Arial" pitchFamily="34" charset="0"/>
                <a:cs typeface="Simplified Arabic" pitchFamily="2" charset="-78"/>
              </a:rPr>
              <a:t> </a:t>
            </a:r>
            <a:r>
              <a:rPr lang="ar-DZ" sz="1800" b="1" dirty="0" smtClean="0">
                <a:solidFill>
                  <a:srgbClr val="080808"/>
                </a:solidFill>
                <a:latin typeface="Andalus" pitchFamily="18" charset="-78"/>
                <a:ea typeface="Arial" pitchFamily="34" charset="0"/>
                <a:cs typeface="Simplified Arabic" pitchFamily="2" charset="-78"/>
                <a:sym typeface="Wingdings" pitchFamily="2" charset="2"/>
              </a:rPr>
              <a:t>د</a:t>
            </a:r>
            <a:r>
              <a:rPr lang="ar-DZ" sz="1800" b="1" dirty="0">
                <a:solidFill>
                  <a:srgbClr val="080808"/>
                </a:solidFill>
                <a:latin typeface="Andalus" pitchFamily="18" charset="-78"/>
                <a:ea typeface="Arial" pitchFamily="34" charset="0"/>
                <a:cs typeface="Simplified Arabic" pitchFamily="2" charset="-78"/>
                <a:sym typeface="Wingdings" pitchFamily="2" charset="2"/>
              </a:rPr>
              <a:t>/ وصاف عتيقة</a:t>
            </a:r>
          </a:p>
          <a:p>
            <a:pPr lvl="0" algn="ctr" rtl="1" fontAlgn="base">
              <a:spcBef>
                <a:spcPct val="0"/>
              </a:spcBef>
              <a:spcAft>
                <a:spcPts val="1000"/>
              </a:spcAft>
            </a:pPr>
            <a:r>
              <a:rPr lang="ar-DZ" b="1" dirty="0" smtClean="0">
                <a:solidFill>
                  <a:srgbClr val="080808"/>
                </a:solidFill>
                <a:latin typeface="Andalus" pitchFamily="18" charset="-78"/>
                <a:ea typeface="Arial" pitchFamily="34" charset="0"/>
                <a:cs typeface="Simplified Arabic" pitchFamily="2" charset="-78"/>
                <a:sym typeface="Wingdings" pitchFamily="2" charset="2"/>
              </a:rPr>
              <a:t>السنة الجامعية: 2025/2024</a:t>
            </a:r>
            <a:endParaRPr lang="ar-DZ" b="1" dirty="0">
              <a:solidFill>
                <a:srgbClr val="080808"/>
              </a:solidFill>
              <a:latin typeface="Andalus" pitchFamily="18" charset="-78"/>
              <a:ea typeface="Arial" pitchFamily="34" charset="0"/>
              <a:cs typeface="Simplified Arabic" pitchFamily="2" charset="-78"/>
              <a:sym typeface="Wingdings" pitchFamily="2" charset="2"/>
            </a:endParaRPr>
          </a:p>
        </p:txBody>
      </p:sp>
      <p:grpSp>
        <p:nvGrpSpPr>
          <p:cNvPr id="148" name="Google Shape;148;p26"/>
          <p:cNvGrpSpPr/>
          <p:nvPr/>
        </p:nvGrpSpPr>
        <p:grpSpPr>
          <a:xfrm>
            <a:off x="5076056" y="132526"/>
            <a:ext cx="1308300" cy="718963"/>
            <a:chOff x="5189575" y="335200"/>
            <a:chExt cx="1308300" cy="718963"/>
          </a:xfrm>
        </p:grpSpPr>
        <p:sp>
          <p:nvSpPr>
            <p:cNvPr id="149" name="Google Shape;149;p26"/>
            <p:cNvSpPr/>
            <p:nvPr/>
          </p:nvSpPr>
          <p:spPr>
            <a:xfrm>
              <a:off x="5189575" y="619163"/>
              <a:ext cx="1308300" cy="435000"/>
            </a:xfrm>
            <a:prstGeom prst="ellipse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lbert Sans"/>
                <a:ea typeface="Albert Sans"/>
                <a:cs typeface="Albert Sans"/>
                <a:sym typeface="Albert Sans"/>
              </a:endParaRPr>
            </a:p>
          </p:txBody>
        </p:sp>
        <p:sp>
          <p:nvSpPr>
            <p:cNvPr id="150" name="Google Shape;150;p26"/>
            <p:cNvSpPr/>
            <p:nvPr/>
          </p:nvSpPr>
          <p:spPr>
            <a:xfrm>
              <a:off x="5189575" y="524509"/>
              <a:ext cx="1308300" cy="435000"/>
            </a:xfrm>
            <a:prstGeom prst="ellipse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lbert Sans"/>
                <a:ea typeface="Albert Sans"/>
                <a:cs typeface="Albert Sans"/>
                <a:sym typeface="Albert Sans"/>
              </a:endParaRPr>
            </a:p>
          </p:txBody>
        </p:sp>
        <p:sp>
          <p:nvSpPr>
            <p:cNvPr id="151" name="Google Shape;151;p26"/>
            <p:cNvSpPr/>
            <p:nvPr/>
          </p:nvSpPr>
          <p:spPr>
            <a:xfrm>
              <a:off x="5189575" y="429854"/>
              <a:ext cx="1308300" cy="435000"/>
            </a:xfrm>
            <a:prstGeom prst="ellipse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lbert Sans"/>
                <a:ea typeface="Albert Sans"/>
                <a:cs typeface="Albert Sans"/>
                <a:sym typeface="Albert Sans"/>
              </a:endParaRPr>
            </a:p>
          </p:txBody>
        </p:sp>
        <p:sp>
          <p:nvSpPr>
            <p:cNvPr id="152" name="Google Shape;152;p26"/>
            <p:cNvSpPr/>
            <p:nvPr/>
          </p:nvSpPr>
          <p:spPr>
            <a:xfrm>
              <a:off x="5189575" y="335200"/>
              <a:ext cx="1308300" cy="435000"/>
            </a:xfrm>
            <a:prstGeom prst="ellipse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lbert Sans"/>
                <a:ea typeface="Albert Sans"/>
                <a:cs typeface="Albert Sans"/>
                <a:sym typeface="Albert Sans"/>
              </a:endParaRPr>
            </a:p>
          </p:txBody>
        </p:sp>
      </p:grpSp>
      <p:grpSp>
        <p:nvGrpSpPr>
          <p:cNvPr id="153" name="Google Shape;153;p26"/>
          <p:cNvGrpSpPr/>
          <p:nvPr/>
        </p:nvGrpSpPr>
        <p:grpSpPr>
          <a:xfrm>
            <a:off x="341474" y="4948014"/>
            <a:ext cx="695145" cy="157997"/>
            <a:chOff x="5911175" y="650875"/>
            <a:chExt cx="506850" cy="115200"/>
          </a:xfrm>
        </p:grpSpPr>
        <p:sp>
          <p:nvSpPr>
            <p:cNvPr id="154" name="Google Shape;154;p26"/>
            <p:cNvSpPr/>
            <p:nvPr/>
          </p:nvSpPr>
          <p:spPr>
            <a:xfrm>
              <a:off x="5911175" y="650875"/>
              <a:ext cx="115200" cy="115200"/>
            </a:xfrm>
            <a:prstGeom prst="ellipse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lbert Sans"/>
                <a:ea typeface="Albert Sans"/>
                <a:cs typeface="Albert Sans"/>
                <a:sym typeface="Albert Sans"/>
              </a:endParaRPr>
            </a:p>
          </p:txBody>
        </p:sp>
        <p:sp>
          <p:nvSpPr>
            <p:cNvPr id="155" name="Google Shape;155;p26"/>
            <p:cNvSpPr/>
            <p:nvPr/>
          </p:nvSpPr>
          <p:spPr>
            <a:xfrm>
              <a:off x="6107000" y="650875"/>
              <a:ext cx="115200" cy="115200"/>
            </a:xfrm>
            <a:prstGeom prst="ellipse">
              <a:avLst/>
            </a:pr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lbert Sans"/>
                <a:ea typeface="Albert Sans"/>
                <a:cs typeface="Albert Sans"/>
                <a:sym typeface="Albert Sans"/>
              </a:endParaRPr>
            </a:p>
          </p:txBody>
        </p:sp>
        <p:sp>
          <p:nvSpPr>
            <p:cNvPr id="156" name="Google Shape;156;p26"/>
            <p:cNvSpPr/>
            <p:nvPr/>
          </p:nvSpPr>
          <p:spPr>
            <a:xfrm>
              <a:off x="6302825" y="650875"/>
              <a:ext cx="115200" cy="115200"/>
            </a:xfrm>
            <a:prstGeom prst="ellipse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lbert Sans"/>
                <a:ea typeface="Albert Sans"/>
                <a:cs typeface="Albert Sans"/>
                <a:sym typeface="Albert Sans"/>
              </a:endParaRPr>
            </a:p>
          </p:txBody>
        </p:sp>
      </p:grpSp>
      <p:sp>
        <p:nvSpPr>
          <p:cNvPr id="2" name="AutoShape 2" descr="‫طريقة النقل إدارة النقل والإمداد اللوجستية واللوجستية, متنوعة, نقل البضائع  png‬‎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30" name="Picture 6" descr="مستودع النقل والإمداد صناعة البضائع ، مستودع, متفرقات, زاوية, خدمة png"/>
          <p:cNvPicPr>
            <a:picLocks noGrp="1" noChangeAspect="1" noChangeArrowheads="1"/>
          </p:cNvPicPr>
          <p:nvPr>
            <p:ph type="pic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334" r="25334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à coins arrondis 17"/>
          <p:cNvSpPr/>
          <p:nvPr/>
        </p:nvSpPr>
        <p:spPr>
          <a:xfrm>
            <a:off x="460375" y="2283718"/>
            <a:ext cx="5191745" cy="1008112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ar-DZ" sz="4000" dirty="0" smtClean="0">
                <a:ln>
                  <a:solidFill>
                    <a:srgbClr val="080808"/>
                  </a:solidFill>
                </a:ln>
                <a:solidFill>
                  <a:srgbClr val="080808"/>
                </a:solidFill>
                <a:cs typeface="Simplified Arabic" pitchFamily="2" charset="-78"/>
              </a:rPr>
              <a:t>المحاضرة السادسة : التسويق الاخضر</a:t>
            </a:r>
            <a:endParaRPr lang="fr-FR" sz="3600" dirty="0">
              <a:ln>
                <a:solidFill>
                  <a:srgbClr val="080808"/>
                </a:solidFill>
              </a:ln>
              <a:solidFill>
                <a:srgbClr val="080808"/>
              </a:solidFill>
              <a:cs typeface="Simplified Arabic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79512" y="483518"/>
            <a:ext cx="8784976" cy="4324261"/>
          </a:xfrm>
          <a:prstGeom prst="rect">
            <a:avLst/>
          </a:prstGeom>
          <a:solidFill>
            <a:schemeClr val="bg2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DZ" sz="2800" b="1" dirty="0"/>
              <a:t>متطلبات نجاح التسويق الاخضر</a:t>
            </a:r>
            <a:r>
              <a:rPr lang="ar-DZ" sz="2800" b="1" dirty="0" smtClean="0"/>
              <a:t>:</a:t>
            </a:r>
          </a:p>
          <a:p>
            <a:pPr algn="r" rtl="1"/>
            <a:r>
              <a:rPr lang="ar-DZ" sz="1900" dirty="0" smtClean="0"/>
              <a:t>لنجاح </a:t>
            </a:r>
            <a:r>
              <a:rPr lang="ar-DZ" sz="1900" dirty="0"/>
              <a:t>المؤسسات الاقتصادية في تبني فلسفة التسويق الأخضر عليها اتباع مجموعة من الإجراءات تشمل ما يلي:</a:t>
            </a:r>
            <a:endParaRPr lang="fr-FR" sz="1900" dirty="0"/>
          </a:p>
          <a:p>
            <a:pPr marL="342900" lvl="0" indent="-342900" algn="r" rtl="1">
              <a:buFont typeface="Arial" pitchFamily="34" charset="0"/>
              <a:buChar char="•"/>
            </a:pPr>
            <a:r>
              <a:rPr lang="ar-DZ" sz="1900" dirty="0"/>
              <a:t>دراسة شاملة و دقيقة للمسائل البيئية في المؤسسة.</a:t>
            </a:r>
            <a:endParaRPr lang="fr-FR" sz="1900" dirty="0"/>
          </a:p>
          <a:p>
            <a:pPr marL="342900" lvl="0" indent="-342900" algn="r" rtl="1">
              <a:buFont typeface="Arial" pitchFamily="34" charset="0"/>
              <a:buChar char="•"/>
            </a:pPr>
            <a:r>
              <a:rPr lang="ar-DZ" sz="1900" dirty="0"/>
              <a:t>تفعيل نظام متابعة و مراقبة آثار أداء المؤسسة على البيئة الطبيعية و مواردها.</a:t>
            </a:r>
            <a:endParaRPr lang="fr-FR" sz="1900" dirty="0"/>
          </a:p>
          <a:p>
            <a:pPr marL="342900" lvl="0" indent="-342900" algn="r" rtl="1">
              <a:buFont typeface="Arial" pitchFamily="34" charset="0"/>
              <a:buChar char="•"/>
            </a:pPr>
            <a:r>
              <a:rPr lang="ar-DZ" sz="1900" dirty="0"/>
              <a:t>تسطير سياسة و استراتيجية بيئية واضحة و ربطها بأهداف و برامج المؤسسة.</a:t>
            </a:r>
            <a:endParaRPr lang="fr-FR" sz="1900" dirty="0"/>
          </a:p>
          <a:p>
            <a:pPr marL="342900" lvl="0" indent="-342900" algn="r" rtl="1">
              <a:buFont typeface="Arial" pitchFamily="34" charset="0"/>
              <a:buChar char="•"/>
            </a:pPr>
            <a:r>
              <a:rPr lang="ar-DZ" sz="1900" dirty="0"/>
              <a:t>دراسة شاملة لقوانين و تشريعات الخاصة بحماية البيئة.</a:t>
            </a:r>
            <a:endParaRPr lang="fr-FR" sz="1900" dirty="0"/>
          </a:p>
          <a:p>
            <a:pPr marL="342900" lvl="0" indent="-342900" algn="r" rtl="1">
              <a:buFont typeface="Arial" pitchFamily="34" charset="0"/>
              <a:buChar char="•"/>
            </a:pPr>
            <a:r>
              <a:rPr lang="ar-DZ" sz="1900" dirty="0"/>
              <a:t>وضع برامج و توفير الوسائل لتدريب و تأهيل العاملين حول التوجه البيئي للمؤسسة.</a:t>
            </a:r>
            <a:endParaRPr lang="fr-FR" sz="1900" dirty="0"/>
          </a:p>
          <a:p>
            <a:pPr marL="342900" lvl="0" indent="-342900" algn="r" rtl="1">
              <a:buFont typeface="Arial" pitchFamily="34" charset="0"/>
              <a:buChar char="•"/>
            </a:pPr>
            <a:r>
              <a:rPr lang="ar-DZ" sz="1900" dirty="0"/>
              <a:t>الاهتمام بالأبحاث العلمية و تخصيص ميزانية لذلك و التي تتعلق بالمشاكل البيئية خاصة الناتجة عن نشاط المؤسسة.</a:t>
            </a:r>
            <a:endParaRPr lang="fr-FR" sz="1900" dirty="0"/>
          </a:p>
          <a:p>
            <a:pPr marL="342900" lvl="0" indent="-342900" algn="r" rtl="1">
              <a:buFont typeface="Arial" pitchFamily="34" charset="0"/>
              <a:buChar char="•"/>
            </a:pPr>
            <a:r>
              <a:rPr lang="ar-DZ" sz="1900" dirty="0"/>
              <a:t>برمجة ملتقيات و ندوات و ورشات و معارض لتثقيف المستهلكين و الرفع من درجة و عيهم بالمسؤولية البيئية.</a:t>
            </a:r>
            <a:endParaRPr lang="fr-FR" sz="1900" dirty="0"/>
          </a:p>
          <a:p>
            <a:pPr marL="342900" lvl="0" indent="-342900" algn="r" rtl="1">
              <a:buFont typeface="Arial" pitchFamily="34" charset="0"/>
              <a:buChar char="•"/>
            </a:pPr>
            <a:r>
              <a:rPr lang="ar-DZ" sz="1900" dirty="0"/>
              <a:t>دعم و مشاركة المنظمات الاجتماعية التي نشاطها يدور حول حماية البيئة و تهتم بشؤون المستهلك خاصة و المجتمع عامة.</a:t>
            </a:r>
            <a:endParaRPr lang="fr-FR" sz="1900" dirty="0"/>
          </a:p>
          <a:p>
            <a:pPr marL="342900" indent="-342900" algn="r" rtl="1">
              <a:buFont typeface="Arial" pitchFamily="34" charset="0"/>
              <a:buChar char="•"/>
            </a:pPr>
            <a:r>
              <a:rPr lang="ar-DZ" sz="1900" dirty="0"/>
              <a:t>مشاركة المؤسسة في كافة البرامج و الجهود البيئية في كل المستويات.</a:t>
            </a:r>
            <a:r>
              <a:rPr lang="fr-FR" sz="1900" dirty="0"/>
              <a:t> </a:t>
            </a:r>
            <a:endParaRPr lang="fr-FR" sz="1900" dirty="0"/>
          </a:p>
        </p:txBody>
      </p:sp>
    </p:spTree>
    <p:extLst>
      <p:ext uri="{BB962C8B-B14F-4D97-AF65-F5344CB8AC3E}">
        <p14:creationId xmlns:p14="http://schemas.microsoft.com/office/powerpoint/2010/main" val="360035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عناصر المزيج التسويقي </a:t>
            </a:r>
            <a:r>
              <a:rPr lang="ar-DZ" dirty="0" smtClean="0"/>
              <a:t>الاخضر: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2400" indent="0" algn="r" rtl="1">
              <a:buNone/>
            </a:pPr>
            <a:r>
              <a:rPr lang="ar-SA" b="1" dirty="0"/>
              <a:t>القسم الأول</a:t>
            </a:r>
            <a:r>
              <a:rPr lang="fr-FR" b="1" dirty="0"/>
              <a:t> / </a:t>
            </a:r>
            <a:r>
              <a:rPr lang="ar-SA" b="1" dirty="0" err="1"/>
              <a:t>المزیج</a:t>
            </a:r>
            <a:r>
              <a:rPr lang="ar-SA" b="1" dirty="0"/>
              <a:t> </a:t>
            </a:r>
            <a:r>
              <a:rPr lang="ar-SA" b="1" dirty="0" err="1"/>
              <a:t>التسویقي</a:t>
            </a:r>
            <a:r>
              <a:rPr lang="ar-SA" b="1" dirty="0"/>
              <a:t> الأخضر الداخلي</a:t>
            </a:r>
            <a:r>
              <a:rPr lang="ar-DZ" dirty="0"/>
              <a:t>: </a:t>
            </a:r>
            <a:r>
              <a:rPr lang="ar-SA" dirty="0"/>
              <a:t>و </a:t>
            </a:r>
            <a:r>
              <a:rPr lang="ar-SA" dirty="0" err="1"/>
              <a:t>یتألف</a:t>
            </a:r>
            <a:r>
              <a:rPr lang="ar-SA" dirty="0"/>
              <a:t> من </a:t>
            </a:r>
            <a:r>
              <a:rPr lang="ar-SA" dirty="0" err="1"/>
              <a:t>ثمانیة</a:t>
            </a:r>
            <a:r>
              <a:rPr lang="ar-SA" dirty="0"/>
              <a:t> عناصر </a:t>
            </a:r>
            <a:r>
              <a:rPr lang="fr-FR" dirty="0"/>
              <a:t>(8Ps )</a:t>
            </a:r>
            <a:r>
              <a:rPr lang="ar-SA" dirty="0"/>
              <a:t>:</a:t>
            </a:r>
            <a:endParaRPr lang="fr-FR" dirty="0"/>
          </a:p>
          <a:p>
            <a:pPr marL="152400" indent="0" algn="r" rtl="1">
              <a:buNone/>
            </a:pPr>
            <a:r>
              <a:rPr lang="ar-DZ" dirty="0"/>
              <a:t>1- </a:t>
            </a:r>
            <a:r>
              <a:rPr lang="ar-SA" dirty="0"/>
              <a:t>المنتج الأخضر </a:t>
            </a:r>
            <a:r>
              <a:rPr lang="fr-FR" dirty="0"/>
              <a:t>(</a:t>
            </a:r>
            <a:r>
              <a:rPr lang="fr-FR" dirty="0" err="1"/>
              <a:t>product</a:t>
            </a:r>
            <a:r>
              <a:rPr lang="fr-FR" dirty="0"/>
              <a:t> )</a:t>
            </a:r>
            <a:r>
              <a:rPr lang="ar-SA" dirty="0"/>
              <a:t>:</a:t>
            </a:r>
            <a:endParaRPr lang="fr-FR" dirty="0"/>
          </a:p>
          <a:p>
            <a:pPr marL="152400" indent="0" algn="r" rtl="1">
              <a:buNone/>
            </a:pPr>
            <a:r>
              <a:rPr lang="ar-SA" dirty="0"/>
              <a:t>2- </a:t>
            </a:r>
            <a:r>
              <a:rPr lang="ar-SA" dirty="0" err="1"/>
              <a:t>التسعیر</a:t>
            </a:r>
            <a:r>
              <a:rPr lang="ar-SA" dirty="0"/>
              <a:t> الأخضر </a:t>
            </a:r>
            <a:r>
              <a:rPr lang="fr-FR" dirty="0"/>
              <a:t>(</a:t>
            </a:r>
            <a:r>
              <a:rPr lang="fr-FR" dirty="0" err="1"/>
              <a:t>price</a:t>
            </a:r>
            <a:r>
              <a:rPr lang="fr-FR" dirty="0"/>
              <a:t> )</a:t>
            </a:r>
            <a:r>
              <a:rPr lang="ar-SA" dirty="0"/>
              <a:t>: </a:t>
            </a:r>
            <a:endParaRPr lang="fr-FR" dirty="0"/>
          </a:p>
          <a:p>
            <a:pPr marL="152400" indent="0" algn="r" rtl="1">
              <a:buNone/>
            </a:pPr>
            <a:r>
              <a:rPr lang="ar-SA" dirty="0"/>
              <a:t>3-الترویج الأخضر </a:t>
            </a:r>
            <a:r>
              <a:rPr lang="fr-FR" dirty="0"/>
              <a:t>(promotion )</a:t>
            </a:r>
            <a:r>
              <a:rPr lang="ar-SA" dirty="0"/>
              <a:t>:</a:t>
            </a:r>
            <a:endParaRPr lang="fr-FR" dirty="0"/>
          </a:p>
          <a:p>
            <a:pPr marL="152400" indent="0" algn="r" rtl="1">
              <a:buNone/>
            </a:pPr>
            <a:r>
              <a:rPr lang="ar-SA" dirty="0"/>
              <a:t>4-  </a:t>
            </a:r>
            <a:r>
              <a:rPr lang="ar-SA" dirty="0" err="1"/>
              <a:t>التوزیع</a:t>
            </a:r>
            <a:r>
              <a:rPr lang="ar-SA" dirty="0"/>
              <a:t> الأخضر </a:t>
            </a:r>
            <a:r>
              <a:rPr lang="fr-FR" dirty="0"/>
              <a:t>(place )</a:t>
            </a:r>
            <a:r>
              <a:rPr lang="ar-SA" dirty="0"/>
              <a:t>:</a:t>
            </a:r>
            <a:endParaRPr lang="fr-FR" dirty="0"/>
          </a:p>
          <a:p>
            <a:pPr marL="152400" indent="0" algn="r" rtl="1">
              <a:buNone/>
            </a:pPr>
            <a:r>
              <a:rPr lang="ar-SA" dirty="0"/>
              <a:t>5-  </a:t>
            </a:r>
            <a:r>
              <a:rPr lang="ar-SA" dirty="0" err="1"/>
              <a:t>تقدیم</a:t>
            </a:r>
            <a:r>
              <a:rPr lang="ar-SA" dirty="0"/>
              <a:t> المعلومات </a:t>
            </a:r>
            <a:r>
              <a:rPr lang="fr-FR" dirty="0"/>
              <a:t>(</a:t>
            </a:r>
            <a:r>
              <a:rPr lang="fr-FR" dirty="0" err="1"/>
              <a:t>Providing</a:t>
            </a:r>
            <a:r>
              <a:rPr lang="fr-FR" dirty="0"/>
              <a:t> Information)</a:t>
            </a:r>
            <a:r>
              <a:rPr lang="ar-SA" dirty="0"/>
              <a:t>: </a:t>
            </a:r>
            <a:endParaRPr lang="fr-FR" dirty="0"/>
          </a:p>
          <a:p>
            <a:pPr marL="152400" indent="0" algn="r" rtl="1">
              <a:buNone/>
            </a:pPr>
            <a:r>
              <a:rPr lang="ar-SA" dirty="0"/>
              <a:t>6-  </a:t>
            </a:r>
            <a:r>
              <a:rPr lang="ar-SA" dirty="0" err="1"/>
              <a:t>العملیات</a:t>
            </a:r>
            <a:r>
              <a:rPr lang="ar-SA" dirty="0"/>
              <a:t>: </a:t>
            </a:r>
            <a:r>
              <a:rPr lang="fr-FR" dirty="0"/>
              <a:t>(</a:t>
            </a:r>
            <a:r>
              <a:rPr lang="fr-FR" dirty="0" err="1"/>
              <a:t>Processes</a:t>
            </a:r>
            <a:r>
              <a:rPr lang="fr-FR" dirty="0"/>
              <a:t>)</a:t>
            </a:r>
          </a:p>
          <a:p>
            <a:pPr marL="152400" indent="0" algn="r" rtl="1">
              <a:buNone/>
            </a:pPr>
            <a:r>
              <a:rPr lang="ar-SA" dirty="0"/>
              <a:t>7- </a:t>
            </a:r>
            <a:r>
              <a:rPr lang="ar-SA" dirty="0" err="1"/>
              <a:t>السیاسات</a:t>
            </a:r>
            <a:r>
              <a:rPr lang="ar-SA" dirty="0"/>
              <a:t> </a:t>
            </a:r>
            <a:r>
              <a:rPr lang="fr-FR" dirty="0"/>
              <a:t>(</a:t>
            </a:r>
            <a:r>
              <a:rPr lang="fr-FR" dirty="0" err="1"/>
              <a:t>Policies</a:t>
            </a:r>
            <a:r>
              <a:rPr lang="fr-FR" dirty="0"/>
              <a:t>)</a:t>
            </a:r>
          </a:p>
          <a:p>
            <a:pPr marL="152400" indent="0" algn="r" rtl="1">
              <a:buNone/>
            </a:pPr>
            <a:r>
              <a:rPr lang="ar-SA" dirty="0"/>
              <a:t>8- الافراد </a:t>
            </a:r>
            <a:r>
              <a:rPr lang="fr-FR" dirty="0"/>
              <a:t>(People)</a:t>
            </a:r>
            <a:r>
              <a:rPr lang="ar-SA" dirty="0"/>
              <a:t>: </a:t>
            </a:r>
            <a:endParaRPr lang="fr-FR" dirty="0"/>
          </a:p>
          <a:p>
            <a:pPr marL="152400" indent="0" algn="r" rtl="1">
              <a:buNone/>
            </a:pPr>
            <a:r>
              <a:rPr lang="ar-SA" b="1" dirty="0"/>
              <a:t>القسم الثاني</a:t>
            </a:r>
            <a:r>
              <a:rPr lang="fr-FR" b="1" dirty="0"/>
              <a:t> / </a:t>
            </a:r>
            <a:r>
              <a:rPr lang="ar-SA" b="1" dirty="0" err="1"/>
              <a:t>المزیج</a:t>
            </a:r>
            <a:r>
              <a:rPr lang="ar-SA" b="1" dirty="0"/>
              <a:t> </a:t>
            </a:r>
            <a:r>
              <a:rPr lang="ar-SA" b="1" dirty="0" err="1"/>
              <a:t>التسویقي</a:t>
            </a:r>
            <a:r>
              <a:rPr lang="ar-SA" b="1" dirty="0"/>
              <a:t> الأخضر الخارجي</a:t>
            </a:r>
            <a:r>
              <a:rPr lang="ar-SA" dirty="0"/>
              <a:t>: </a:t>
            </a:r>
            <a:r>
              <a:rPr lang="ar-SA" dirty="0" err="1"/>
              <a:t>ویتألف</a:t>
            </a:r>
            <a:r>
              <a:rPr lang="ar-SA" dirty="0"/>
              <a:t> من </a:t>
            </a:r>
            <a:r>
              <a:rPr lang="ar-SA" dirty="0" err="1"/>
              <a:t>ثمانیة</a:t>
            </a:r>
            <a:r>
              <a:rPr lang="ar-SA" dirty="0"/>
              <a:t> عناصر </a:t>
            </a:r>
            <a:r>
              <a:rPr lang="fr-FR" dirty="0"/>
              <a:t>(7Ps )</a:t>
            </a:r>
            <a:r>
              <a:rPr lang="ar-SA" dirty="0"/>
              <a:t>:</a:t>
            </a:r>
            <a:endParaRPr lang="fr-FR" dirty="0"/>
          </a:p>
          <a:p>
            <a:pPr marL="152400" lvl="0" indent="0" algn="r" rtl="1">
              <a:buNone/>
            </a:pPr>
            <a:r>
              <a:rPr lang="ar-DZ" dirty="0" smtClean="0"/>
              <a:t>           1- </a:t>
            </a:r>
            <a:r>
              <a:rPr lang="fr-FR" dirty="0" smtClean="0"/>
              <a:t> </a:t>
            </a:r>
            <a:r>
              <a:rPr lang="ar-SA" dirty="0" smtClean="0"/>
              <a:t>المستهلك </a:t>
            </a:r>
            <a:r>
              <a:rPr lang="ar-SA" dirty="0"/>
              <a:t>الأخضر </a:t>
            </a:r>
            <a:r>
              <a:rPr lang="fr-FR" dirty="0"/>
              <a:t>(people )</a:t>
            </a:r>
            <a:r>
              <a:rPr lang="ar-SA" dirty="0"/>
              <a:t>: </a:t>
            </a:r>
            <a:endParaRPr lang="fr-FR" dirty="0"/>
          </a:p>
          <a:p>
            <a:pPr marL="152400" lvl="0" indent="0" algn="r" rtl="1">
              <a:buNone/>
            </a:pPr>
            <a:r>
              <a:rPr lang="ar-DZ" dirty="0" smtClean="0"/>
              <a:t>           2- </a:t>
            </a:r>
            <a:r>
              <a:rPr lang="ar-SA" dirty="0" smtClean="0"/>
              <a:t>المزودون </a:t>
            </a:r>
            <a:r>
              <a:rPr lang="fr-FR" dirty="0"/>
              <a:t>(providers )</a:t>
            </a:r>
            <a:r>
              <a:rPr lang="ar-SA" dirty="0"/>
              <a:t>:</a:t>
            </a:r>
            <a:endParaRPr lang="fr-FR" dirty="0"/>
          </a:p>
          <a:p>
            <a:pPr marL="152400" lvl="0" indent="0" algn="r" rtl="1">
              <a:buNone/>
            </a:pPr>
            <a:r>
              <a:rPr lang="ar-DZ" dirty="0" smtClean="0"/>
              <a:t>          3- </a:t>
            </a:r>
            <a:r>
              <a:rPr lang="ar-SA" dirty="0" smtClean="0"/>
              <a:t>الساسة </a:t>
            </a:r>
            <a:r>
              <a:rPr lang="fr-FR" dirty="0"/>
              <a:t>(</a:t>
            </a:r>
            <a:r>
              <a:rPr lang="fr-FR" dirty="0" err="1"/>
              <a:t>politicians</a:t>
            </a:r>
            <a:r>
              <a:rPr lang="fr-FR" dirty="0"/>
              <a:t> )</a:t>
            </a:r>
            <a:r>
              <a:rPr lang="ar-SA" dirty="0"/>
              <a:t>:</a:t>
            </a:r>
            <a:endParaRPr lang="fr-FR" dirty="0"/>
          </a:p>
          <a:p>
            <a:pPr marL="152400" indent="0" algn="r" rtl="1">
              <a:buNone/>
            </a:pPr>
            <a:r>
              <a:rPr lang="ar-DZ" dirty="0" smtClean="0"/>
              <a:t>       </a:t>
            </a:r>
            <a:r>
              <a:rPr lang="ar-SA" dirty="0" smtClean="0"/>
              <a:t>    </a:t>
            </a:r>
            <a:r>
              <a:rPr lang="ar-SA" dirty="0"/>
              <a:t>4- جماعات الضغط </a:t>
            </a:r>
            <a:r>
              <a:rPr lang="fr-FR" dirty="0"/>
              <a:t>(pressure groups )</a:t>
            </a:r>
            <a:r>
              <a:rPr lang="ar-SA" dirty="0"/>
              <a:t>:</a:t>
            </a:r>
            <a:endParaRPr lang="fr-FR" dirty="0"/>
          </a:p>
          <a:p>
            <a:pPr marL="152400" indent="0" algn="r" rtl="1">
              <a:buNone/>
            </a:pPr>
            <a:r>
              <a:rPr lang="ar-DZ" dirty="0" smtClean="0"/>
              <a:t>           </a:t>
            </a:r>
            <a:r>
              <a:rPr lang="ar-DZ" dirty="0"/>
              <a:t>5- </a:t>
            </a:r>
            <a:r>
              <a:rPr lang="ar-SA" dirty="0"/>
              <a:t>المشكلات </a:t>
            </a:r>
            <a:r>
              <a:rPr lang="ar-SA" dirty="0" err="1"/>
              <a:t>والقضایا</a:t>
            </a:r>
            <a:r>
              <a:rPr lang="ar-SA" dirty="0"/>
              <a:t> </a:t>
            </a:r>
            <a:r>
              <a:rPr lang="fr-FR" dirty="0"/>
              <a:t>(</a:t>
            </a:r>
            <a:r>
              <a:rPr lang="fr-FR" dirty="0" err="1"/>
              <a:t>Problems</a:t>
            </a:r>
            <a:r>
              <a:rPr lang="fr-FR" dirty="0"/>
              <a:t>)</a:t>
            </a:r>
            <a:r>
              <a:rPr lang="ar-SA" dirty="0"/>
              <a:t> :</a:t>
            </a:r>
            <a:endParaRPr lang="fr-FR" dirty="0"/>
          </a:p>
          <a:p>
            <a:pPr marL="152400" indent="0" algn="r" rtl="1">
              <a:buNone/>
            </a:pPr>
            <a:r>
              <a:rPr lang="ar-DZ" dirty="0" smtClean="0"/>
              <a:t>      </a:t>
            </a:r>
            <a:r>
              <a:rPr lang="ar-SA" dirty="0" smtClean="0"/>
              <a:t>    </a:t>
            </a:r>
            <a:r>
              <a:rPr lang="ar-SA" dirty="0"/>
              <a:t>6- التنبؤ </a:t>
            </a:r>
            <a:r>
              <a:rPr lang="fr-FR" dirty="0"/>
              <a:t>(</a:t>
            </a:r>
            <a:r>
              <a:rPr lang="fr-FR" dirty="0" err="1"/>
              <a:t>Prediction</a:t>
            </a:r>
            <a:r>
              <a:rPr lang="fr-FR" dirty="0"/>
              <a:t>)</a:t>
            </a:r>
            <a:r>
              <a:rPr lang="ar-SA" dirty="0"/>
              <a:t>: </a:t>
            </a:r>
            <a:endParaRPr lang="fr-FR" dirty="0"/>
          </a:p>
          <a:p>
            <a:pPr marL="152400" indent="0" algn="r" rtl="1">
              <a:buNone/>
            </a:pPr>
            <a:r>
              <a:rPr lang="ar-DZ" dirty="0" smtClean="0"/>
              <a:t>     </a:t>
            </a:r>
            <a:r>
              <a:rPr lang="ar-SA" dirty="0" smtClean="0"/>
              <a:t>    </a:t>
            </a:r>
            <a:r>
              <a:rPr lang="ar-SA" dirty="0"/>
              <a:t>7-  الشركاء </a:t>
            </a:r>
            <a:r>
              <a:rPr lang="fr-FR" dirty="0"/>
              <a:t>(</a:t>
            </a:r>
            <a:r>
              <a:rPr lang="fr-FR" dirty="0" err="1"/>
              <a:t>Partners</a:t>
            </a:r>
            <a:r>
              <a:rPr lang="fr-FR" dirty="0"/>
              <a:t>)</a:t>
            </a:r>
            <a:r>
              <a:rPr lang="ar-SA" dirty="0"/>
              <a:t>:</a:t>
            </a:r>
            <a:endParaRPr lang="fr-FR" dirty="0"/>
          </a:p>
          <a:p>
            <a:pPr marL="152400" indent="0" algn="r" rtl="1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5144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59024" y="51470"/>
            <a:ext cx="8784976" cy="4401205"/>
          </a:xfrm>
          <a:prstGeom prst="rect">
            <a:avLst/>
          </a:prstGeom>
          <a:solidFill>
            <a:schemeClr val="bg2"/>
          </a:solidFill>
        </p:spPr>
        <p:txBody>
          <a:bodyPr wrap="square" rtlCol="1">
            <a:spAutoFit/>
          </a:bodyPr>
          <a:lstStyle/>
          <a:p>
            <a:pPr lvl="0" rtl="1"/>
            <a:r>
              <a:rPr lang="ar-DZ" sz="2400" b="1" dirty="0"/>
              <a:t>الفرق بين المزيج التسويقي التقليدي والمزيج التسويقي الأخضر</a:t>
            </a:r>
            <a:r>
              <a:rPr lang="ar-DZ" sz="2400" b="1" dirty="0" smtClean="0"/>
              <a:t>:</a:t>
            </a:r>
          </a:p>
          <a:p>
            <a:pPr algn="r" rtl="1"/>
            <a:endParaRPr lang="ar-DZ" sz="2200" dirty="0" smtClean="0"/>
          </a:p>
          <a:p>
            <a:pPr algn="r" rtl="1"/>
            <a:endParaRPr lang="ar-DZ" sz="2200" dirty="0" smtClean="0"/>
          </a:p>
          <a:p>
            <a:pPr algn="r" rtl="1"/>
            <a:endParaRPr lang="ar-DZ" sz="2200" dirty="0"/>
          </a:p>
          <a:p>
            <a:pPr algn="r" rtl="1"/>
            <a:endParaRPr lang="ar-DZ" sz="2200" dirty="0" smtClean="0"/>
          </a:p>
          <a:p>
            <a:pPr algn="r" rtl="1"/>
            <a:endParaRPr lang="ar-DZ" sz="2200" dirty="0" smtClean="0"/>
          </a:p>
          <a:p>
            <a:pPr algn="r" rtl="1"/>
            <a:endParaRPr lang="ar-DZ" sz="2200" dirty="0"/>
          </a:p>
          <a:p>
            <a:pPr algn="r" rtl="1"/>
            <a:endParaRPr lang="ar-DZ" sz="2200" dirty="0" smtClean="0"/>
          </a:p>
          <a:p>
            <a:pPr algn="r" rtl="1"/>
            <a:endParaRPr lang="ar-DZ" sz="2200" dirty="0"/>
          </a:p>
          <a:p>
            <a:pPr algn="r" rtl="1"/>
            <a:endParaRPr lang="ar-DZ" sz="2200" dirty="0" smtClean="0"/>
          </a:p>
          <a:p>
            <a:pPr algn="r" rtl="1"/>
            <a:endParaRPr lang="ar-DZ" sz="2200" dirty="0" smtClean="0"/>
          </a:p>
          <a:p>
            <a:pPr algn="r" rtl="1"/>
            <a:r>
              <a:rPr lang="fr-FR" sz="2200" dirty="0" smtClean="0"/>
              <a:t>: </a:t>
            </a:r>
            <a:endParaRPr lang="fr-FR" sz="2200" dirty="0"/>
          </a:p>
          <a:p>
            <a:pPr rtl="1"/>
            <a:r>
              <a:rPr lang="fr-FR" b="1" dirty="0"/>
              <a:t> </a:t>
            </a:r>
            <a:endParaRPr lang="fr-FR" dirty="0"/>
          </a:p>
        </p:txBody>
      </p:sp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1582738" y="1265809"/>
          <a:ext cx="6391275" cy="3189732"/>
        </p:xfrm>
        <a:graphic>
          <a:graphicData uri="http://schemas.openxmlformats.org/drawingml/2006/table">
            <a:tbl>
              <a:tblPr rtl="1" firstRow="1" firstCol="1" bandRow="1">
                <a:tableStyleId>{7997ADE8-BFB3-4F6C-9867-16FF7F8259F7}</a:tableStyleId>
              </a:tblPr>
              <a:tblGrid>
                <a:gridCol w="1619885"/>
                <a:gridCol w="2571115"/>
                <a:gridCol w="2200275"/>
              </a:tblGrid>
              <a:tr h="0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جوهر الاختلاف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المزيج التقليدي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المزيج الأخضر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الهدف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نمو المبيعات و زيادتها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مراعاة متطلبات البيئة و المجتمع على قدوم المساواة مع هدف النمو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الموارد المتاحة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تسخيرها لصالح هدف المبيعات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الحفاظ عليها و استخدامها بحرص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أدوات المزيج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تسخيرها لصالح هدف الربحية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تكييفها بما ينسجم مع حماية البيئة و تحقيق الربحية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العلاقة مع الزبون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الاستجابة لجميع حاجات و رغبات الزبائن دون الأخذ بعين الاعتبار متطلبات البيئة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توجه الزبون و حمايته من العادات الاستهلاكية الخاطئة ذات الآثار السلبية على البيئة و المجتمع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الاستراتيجيات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تنصب نحو المنافسة الربحية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تنصب على التعاون و التعاضد مع الأطراف الأخرى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السوق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في الغالب سوق شامل متسع جغرافيا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 dirty="0">
                          <a:effectLst/>
                        </a:rPr>
                        <a:t>سوق مستهدف و محدد بدقة و ابعاده الجغرافية الضيقة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308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8"/>
          <p:cNvSpPr txBox="1">
            <a:spLocks noGrp="1"/>
          </p:cNvSpPr>
          <p:nvPr>
            <p:ph type="title"/>
          </p:nvPr>
        </p:nvSpPr>
        <p:spPr>
          <a:xfrm>
            <a:off x="395536" y="0"/>
            <a:ext cx="77007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ar-DZ" dirty="0" smtClean="0">
                <a:solidFill>
                  <a:schemeClr val="tx2"/>
                </a:solidFill>
              </a:rPr>
              <a:t>تمهيد:</a:t>
            </a:r>
            <a:endParaRPr dirty="0">
              <a:solidFill>
                <a:schemeClr val="tx2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251520" y="915566"/>
            <a:ext cx="8280920" cy="3046988"/>
          </a:xfrm>
          <a:prstGeom prst="rect">
            <a:avLst/>
          </a:prstGeom>
          <a:solidFill>
            <a:schemeClr val="bg2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DZ" sz="2400" dirty="0"/>
              <a:t>تزامن الاهتمام الكبير بالوعي البيئي على كافة الأصعدة و المستويات في </a:t>
            </a:r>
            <a:r>
              <a:rPr lang="ar-DZ" sz="2400" dirty="0" smtClean="0"/>
              <a:t>العالم مع </a:t>
            </a:r>
            <a:r>
              <a:rPr lang="ar-DZ" sz="2400" dirty="0"/>
              <a:t>إدراج المؤسسات الاقتصادية المسؤولية الاجتماعية    و البيئية في </a:t>
            </a:r>
            <a:r>
              <a:rPr lang="ar-DZ" sz="2400" dirty="0" smtClean="0"/>
              <a:t>السياسات </a:t>
            </a:r>
            <a:r>
              <a:rPr lang="ar-DZ" sz="2400" dirty="0"/>
              <a:t>و الأنشطة التسويقية، و من هنا ظهر فكر تسويقي جديد كأحد الحلول </a:t>
            </a:r>
            <a:r>
              <a:rPr lang="ar-DZ" sz="2400" dirty="0" smtClean="0"/>
              <a:t>للآثار السلبية </a:t>
            </a:r>
            <a:r>
              <a:rPr lang="ar-DZ" sz="2400" dirty="0"/>
              <a:t>لتدهور البيئية الطبيعية، و أصبح يسمى بالتسويق البيئي أو التسويق الأخضر و بدأ التنافس بين المؤسسات لتبني هذا التسويق حرصا منها على ان تكون لها ميزة تنافسية نتيجة لتسويق منتجات صديقة للبيئة و تحقيق حق من حقوق المستهلكين و هو العيش في بيئة نظيفة و آمنة.</a:t>
            </a:r>
            <a:endParaRPr lang="fr-FR" sz="2400" dirty="0"/>
          </a:p>
          <a:p>
            <a:pPr algn="r" rtl="1"/>
            <a:r>
              <a:rPr lang="fr-FR" sz="2400" b="1" dirty="0"/>
              <a:t> </a:t>
            </a: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" grpId="0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8"/>
          <p:cNvSpPr txBox="1">
            <a:spLocks noGrp="1"/>
          </p:cNvSpPr>
          <p:nvPr>
            <p:ph type="title"/>
          </p:nvPr>
        </p:nvSpPr>
        <p:spPr>
          <a:xfrm>
            <a:off x="395536" y="0"/>
            <a:ext cx="77007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rtl="1"/>
            <a:r>
              <a:rPr lang="ar-DZ" dirty="0" smtClean="0"/>
              <a:t>أولا</a:t>
            </a:r>
            <a:r>
              <a:rPr lang="ar-SA" dirty="0" smtClean="0"/>
              <a:t>: </a:t>
            </a:r>
            <a:r>
              <a:rPr lang="ar-DZ" dirty="0" smtClean="0"/>
              <a:t>تعريف التسويق الاخضر</a:t>
            </a:r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251520" y="915566"/>
            <a:ext cx="8280920" cy="3785652"/>
          </a:xfrm>
          <a:prstGeom prst="rect">
            <a:avLst/>
          </a:prstGeom>
          <a:solidFill>
            <a:schemeClr val="bg2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DZ" sz="2400" dirty="0"/>
              <a:t>عرفت الجمعية الأمريكية للتسويق (</a:t>
            </a:r>
            <a:r>
              <a:rPr lang="fr-FR" sz="2400" dirty="0"/>
              <a:t>AMA</a:t>
            </a:r>
            <a:r>
              <a:rPr lang="ar-DZ" sz="2400" dirty="0"/>
              <a:t>) التسويق الأخضر على أنه ''عملية دراسة النواحي الإيجابية و السلبية للأنشطة التسويقية و أثرها في تلوث البيئة و استنفاذ الطاقة''</a:t>
            </a:r>
            <a:endParaRPr lang="fr-FR" sz="2400" dirty="0"/>
          </a:p>
          <a:p>
            <a:pPr algn="r" rtl="1"/>
            <a:r>
              <a:rPr lang="ar-DZ" sz="2400" dirty="0"/>
              <a:t>أما </a:t>
            </a:r>
            <a:r>
              <a:rPr lang="fr-FR" sz="2400" dirty="0" err="1"/>
              <a:t>Darymple</a:t>
            </a:r>
            <a:r>
              <a:rPr lang="fr-FR" sz="2400" dirty="0"/>
              <a:t> and </a:t>
            </a:r>
            <a:r>
              <a:rPr lang="fr-FR" sz="2400" dirty="0" err="1"/>
              <a:t>Parson</a:t>
            </a:r>
            <a:r>
              <a:rPr lang="fr-FR" sz="2400" dirty="0"/>
              <a:t> </a:t>
            </a:r>
            <a:r>
              <a:rPr lang="ar-DZ" sz="2400" dirty="0"/>
              <a:t> عرفا التسويق الأخضر على أنه ''مدخل إداري خلاق يهدف للموازنة بين حاجات الزبائن    و متطلبات البيئة و هدف الربحية''.</a:t>
            </a:r>
            <a:endParaRPr lang="fr-FR" sz="2400" dirty="0"/>
          </a:p>
          <a:p>
            <a:pPr algn="r" rtl="1"/>
            <a:r>
              <a:rPr lang="ar-DZ" sz="2400" dirty="0"/>
              <a:t>و يعرف </a:t>
            </a:r>
            <a:r>
              <a:rPr lang="fr-FR" sz="2400" dirty="0"/>
              <a:t>Stanton and </a:t>
            </a:r>
            <a:r>
              <a:rPr lang="fr-FR" sz="2400" dirty="0" err="1"/>
              <a:t>Futrell</a:t>
            </a:r>
            <a:r>
              <a:rPr lang="ar-DZ" sz="2400" dirty="0"/>
              <a:t> التسويق الأخضر بأنه ''مجموعة النشاطات التي تمكن أن تسبب أو تسهل أي نوع من المبادلات التي تهدف إلى تلبية أو قضاء رغبات و احتياجات الانسان، و هذا بدون أضرار على البيئة الطبيعية''.</a:t>
            </a:r>
            <a:endParaRPr lang="fr-FR" sz="2400" dirty="0"/>
          </a:p>
          <a:p>
            <a:pPr algn="r" rtl="1"/>
            <a:r>
              <a:rPr lang="ar-DZ" sz="2400" dirty="0"/>
              <a:t>و عرفه </a:t>
            </a:r>
            <a:r>
              <a:rPr lang="fr-FR" sz="2400" dirty="0" err="1"/>
              <a:t>Pride</a:t>
            </a:r>
            <a:r>
              <a:rPr lang="fr-FR" sz="2400" dirty="0"/>
              <a:t> and </a:t>
            </a:r>
            <a:r>
              <a:rPr lang="fr-FR" sz="2400" dirty="0" err="1"/>
              <a:t>Ferrel</a:t>
            </a:r>
            <a:r>
              <a:rPr lang="ar-DZ" sz="2400" dirty="0"/>
              <a:t> بأنه ''عملية تطوير و تسعير و ترويج منتجات لا تلحق أي ضرر بالبيئة الطبيعية</a:t>
            </a:r>
            <a:r>
              <a:rPr lang="ar-DZ" sz="2400" dirty="0" smtClean="0"/>
              <a:t>''.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992911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" grpId="0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79512" y="0"/>
            <a:ext cx="8712968" cy="252376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lvl="0" rtl="1"/>
            <a:endParaRPr lang="fr-FR" dirty="0"/>
          </a:p>
          <a:p>
            <a:pPr lvl="0" algn="r" rtl="1"/>
            <a:r>
              <a:rPr lang="ar-DZ" sz="2400" b="1" dirty="0" smtClean="0">
                <a:solidFill>
                  <a:schemeClr val="bg1"/>
                </a:solidFill>
              </a:rPr>
              <a:t> </a:t>
            </a:r>
            <a:r>
              <a:rPr lang="ar-DZ" sz="2400" b="1" dirty="0">
                <a:solidFill>
                  <a:schemeClr val="bg1"/>
                </a:solidFill>
              </a:rPr>
              <a:t>تطور مفهوم التسويق الأخضر</a:t>
            </a:r>
            <a:endParaRPr lang="fr-FR" sz="2400" dirty="0">
              <a:solidFill>
                <a:schemeClr val="bg1"/>
              </a:solidFill>
            </a:endParaRPr>
          </a:p>
          <a:p>
            <a:pPr algn="r" rtl="1"/>
            <a:r>
              <a:rPr lang="ar-DZ" sz="2400" dirty="0">
                <a:solidFill>
                  <a:schemeClr val="bg1"/>
                </a:solidFill>
              </a:rPr>
              <a:t>يمكن حصر ثلاث (03) مراحل أساسية اعتبرت على انها مراحل تطور و تبلور مفهوم التسويق الأخضر</a:t>
            </a:r>
            <a:r>
              <a:rPr lang="ar-DZ" sz="2400" dirty="0" smtClean="0">
                <a:solidFill>
                  <a:schemeClr val="bg1"/>
                </a:solidFill>
              </a:rPr>
              <a:t>:</a:t>
            </a:r>
          </a:p>
          <a:p>
            <a:pPr algn="r" rtl="1"/>
            <a:r>
              <a:rPr lang="ar-DZ" sz="2400" dirty="0" smtClean="0">
                <a:solidFill>
                  <a:schemeClr val="bg1"/>
                </a:solidFill>
              </a:rPr>
              <a:t>1- مرحلة المسؤولية الاجتماعية</a:t>
            </a:r>
          </a:p>
          <a:p>
            <a:pPr algn="r" rtl="1"/>
            <a:r>
              <a:rPr lang="ar-DZ" sz="2400" dirty="0" smtClean="0">
                <a:solidFill>
                  <a:schemeClr val="bg1"/>
                </a:solidFill>
              </a:rPr>
              <a:t>2-</a:t>
            </a:r>
            <a:r>
              <a:rPr lang="ar-DZ" sz="2400" dirty="0">
                <a:solidFill>
                  <a:schemeClr val="bg1"/>
                </a:solidFill>
              </a:rPr>
              <a:t>مرحلة الحركة الاستهلاكية والتوجه البيئي</a:t>
            </a:r>
            <a:endParaRPr lang="fr-FR" sz="2400" dirty="0">
              <a:solidFill>
                <a:schemeClr val="bg1"/>
              </a:solidFill>
            </a:endParaRPr>
          </a:p>
          <a:p>
            <a:pPr algn="r" rtl="1"/>
            <a:r>
              <a:rPr lang="ar-DZ" sz="2400" dirty="0" smtClean="0">
                <a:solidFill>
                  <a:schemeClr val="bg1"/>
                </a:solidFill>
              </a:rPr>
              <a:t>3- مرحلة التسويق الاخضر</a:t>
            </a:r>
            <a:endParaRPr lang="fr-FR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9900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23974" y="915566"/>
            <a:ext cx="8352928" cy="3785652"/>
          </a:xfrm>
          <a:prstGeom prst="rect">
            <a:avLst/>
          </a:prstGeom>
          <a:solidFill>
            <a:schemeClr val="bg2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DZ" sz="2400" b="1" dirty="0" smtClean="0"/>
              <a:t>2-</a:t>
            </a:r>
            <a:r>
              <a:rPr lang="ar-DZ" sz="1800" b="1" dirty="0" smtClean="0"/>
              <a:t> </a:t>
            </a:r>
            <a:r>
              <a:rPr lang="ar-DZ" sz="1800" b="1" dirty="0"/>
              <a:t>مبررات تبني السوق الأخضر</a:t>
            </a:r>
            <a:endParaRPr lang="fr-FR" sz="1800" dirty="0"/>
          </a:p>
          <a:p>
            <a:pPr algn="r" rtl="1"/>
            <a:r>
              <a:rPr lang="ar-DZ" sz="1800" dirty="0"/>
              <a:t>هناك عدة مبررات و دوافع جعلت المؤسسات الاقتصادية تعتمد مفهوم التسويق الأخضر في أنشطتها التسويقية، و أهم هذه المبررات هي:</a:t>
            </a:r>
            <a:endParaRPr lang="fr-FR" sz="1800" dirty="0"/>
          </a:p>
          <a:p>
            <a:pPr algn="r" rtl="1"/>
            <a:r>
              <a:rPr lang="ar-DZ" sz="1800" b="1" dirty="0" smtClean="0"/>
              <a:t>1- </a:t>
            </a:r>
            <a:r>
              <a:rPr lang="ar-DZ" sz="1800" dirty="0" smtClean="0"/>
              <a:t>تناقص </a:t>
            </a:r>
            <a:r>
              <a:rPr lang="ar-DZ" sz="1800" dirty="0"/>
              <a:t>الموارد الطبيعية: الثروات الطبيعية التي نستغلها كموارد أولية تعرف استنزافا كبيرا نتيجة الاستعمال الغير عقلاني لها     و من هذه الموارد الماء، الهواء، البترول، الثروة النباتية ...إلخ، و هناك نوعان من الموارد الطبيعية هم موارد متجددة و موارد غير متجددة.</a:t>
            </a:r>
            <a:endParaRPr lang="fr-FR" sz="1800" dirty="0"/>
          </a:p>
          <a:p>
            <a:pPr algn="r" rtl="1"/>
            <a:r>
              <a:rPr lang="ar-DZ" sz="1800" b="1" dirty="0" smtClean="0"/>
              <a:t>2- </a:t>
            </a:r>
            <a:r>
              <a:rPr lang="ar-DZ" sz="1800" dirty="0" err="1" smtClean="0"/>
              <a:t>إرتفاع</a:t>
            </a:r>
            <a:r>
              <a:rPr lang="ar-DZ" sz="1800" dirty="0" smtClean="0"/>
              <a:t> </a:t>
            </a:r>
            <a:r>
              <a:rPr lang="ar-DZ" sz="1800" dirty="0"/>
              <a:t>كلفة الطاقة: يعتبر النفط و الغاز من الموارد الغير قابلة للتجديد و يدخلان كأحد أهم المواد الأولية في العديد من الصناعات و يعدان من أحد المشكلات الاقتصادية و السياسية في العالم بسبب الطلب الكبير و شيوع استعماله في قطاع الصناعي و غالب ما تعرف أسعارها </a:t>
            </a:r>
            <a:r>
              <a:rPr lang="ar-DZ" sz="1800" dirty="0" err="1"/>
              <a:t>إرتفاعا</a:t>
            </a:r>
            <a:r>
              <a:rPr lang="ar-DZ" sz="1800" dirty="0"/>
              <a:t> على المستوى العالمي.</a:t>
            </a:r>
            <a:endParaRPr lang="fr-FR" sz="1800" dirty="0"/>
          </a:p>
          <a:p>
            <a:pPr algn="r" rtl="1"/>
            <a:r>
              <a:rPr lang="ar-DZ" sz="1800" b="1" dirty="0" smtClean="0"/>
              <a:t>3-</a:t>
            </a:r>
            <a:r>
              <a:rPr lang="ar-DZ" sz="1800" dirty="0" smtClean="0"/>
              <a:t>الضغط </a:t>
            </a:r>
            <a:r>
              <a:rPr lang="ar-DZ" sz="1800" dirty="0"/>
              <a:t>الحكومي: أصبحت الحكومات اليوم ملزمة بحماية المستهلك </a:t>
            </a:r>
            <a:r>
              <a:rPr lang="ar-DZ" sz="1800" dirty="0" err="1"/>
              <a:t>لإنتشار</a:t>
            </a:r>
            <a:r>
              <a:rPr lang="ar-DZ" sz="1800" dirty="0"/>
              <a:t> حركة حماية المستهلك على الصعيد العالمي اتجاه الأنشطة التسويقية الغير مسؤولة و الضارة للمجتمع من جهة و البيئة من جهة أخرى، فعمدت إلى تشريع قوانين لإلزام المؤسسات الاقتصادية بمضامين الحركة الاستهلاكية و البيئية.</a:t>
            </a:r>
            <a:endParaRPr lang="fr-FR" sz="1800" dirty="0"/>
          </a:p>
          <a:p>
            <a:pPr algn="r" rtl="1"/>
            <a:r>
              <a:rPr lang="ar-DZ" sz="1800" dirty="0"/>
              <a:t> </a:t>
            </a: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1956408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39552" y="483518"/>
            <a:ext cx="8208912" cy="4093428"/>
          </a:xfrm>
          <a:prstGeom prst="rect">
            <a:avLst/>
          </a:prstGeom>
          <a:solidFill>
            <a:schemeClr val="bg2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fr-FR" sz="2000" dirty="0"/>
              <a:t> </a:t>
            </a:r>
            <a:r>
              <a:rPr lang="ar-DZ" sz="2000" b="1" dirty="0" smtClean="0"/>
              <a:t>4- </a:t>
            </a:r>
            <a:r>
              <a:rPr lang="ar-DZ" sz="2100" dirty="0" smtClean="0"/>
              <a:t>ال</a:t>
            </a:r>
            <a:r>
              <a:rPr lang="ar-DZ" sz="2100" dirty="0" smtClean="0"/>
              <a:t>ضغط</a:t>
            </a:r>
            <a:r>
              <a:rPr lang="ar-DZ" sz="2000" dirty="0" smtClean="0"/>
              <a:t> </a:t>
            </a:r>
            <a:r>
              <a:rPr lang="ar-DZ" sz="2000" dirty="0"/>
              <a:t>التنافسي: أصبح اليوم </a:t>
            </a:r>
            <a:r>
              <a:rPr lang="ar-DZ" sz="2000" dirty="0" err="1"/>
              <a:t>إعتماد</a:t>
            </a:r>
            <a:r>
              <a:rPr lang="ar-DZ" sz="2000" dirty="0"/>
              <a:t> التسويق الأخضر في الاستراتيجية التسويقية للمؤسسات الاقتصادية ميزة تنافسية      و بالتالي بدأت تجد المؤسسات التي تتعامل بمفهوم التقليدي للتسويق صعوبة كبيرة في تسويق منتجاتها و أصبح يمثل ضغط لها مما يجبرها إلى محاكاة المؤسسات التي تنتهج التسويق الأخضر في تعاملها مع السوق.</a:t>
            </a:r>
            <a:endParaRPr lang="fr-FR" sz="2000" dirty="0"/>
          </a:p>
          <a:p>
            <a:pPr algn="r" rtl="1"/>
            <a:r>
              <a:rPr lang="ar-DZ" sz="2000" b="1" dirty="0" smtClean="0"/>
              <a:t>5- </a:t>
            </a:r>
            <a:r>
              <a:rPr lang="ar-DZ" sz="2000" dirty="0" smtClean="0"/>
              <a:t>ارتفاع </a:t>
            </a:r>
            <a:r>
              <a:rPr lang="ar-DZ" sz="2000" dirty="0"/>
              <a:t>مستويات التلوث: يعد التلوث البيئي من أهم مشكلات التي </a:t>
            </a:r>
            <a:r>
              <a:rPr lang="ar-DZ" sz="2000" dirty="0" err="1"/>
              <a:t>يواجهها</a:t>
            </a:r>
            <a:r>
              <a:rPr lang="ar-DZ" sz="2000" dirty="0"/>
              <a:t> المجتمع بصفة خاصة و الدول بصفة عامة لما له أثر على البيئة و مكوناتها التي أصبحت غير قادرة على تجديد خلاياها و انسجتها، و غالبا يكون محصلة لنشاط الصناعي      و التجاري للمؤسسات الاقتصادية و الذي يكون له آثار خطيرة على صحة الانسان و الحيوان و النباتات.</a:t>
            </a:r>
            <a:endParaRPr lang="fr-FR" sz="2000" dirty="0"/>
          </a:p>
          <a:p>
            <a:pPr algn="r" rtl="1"/>
            <a:r>
              <a:rPr lang="ar-DZ" sz="2000" dirty="0" smtClean="0"/>
              <a:t> بالإضافة </a:t>
            </a:r>
            <a:r>
              <a:rPr lang="ar-DZ" sz="2000" dirty="0"/>
              <a:t>إلى ذلك تزايد الاهتمام بأخلاقيات الإدارة في جميع مستويات الإدارية لما لها من دور فعال في تحسين أداء العملية الإدارية، و زيادة الوعي البيئي لدى أفراد المجتمع و المطالبة بتعزيز القيم الأخلاقية و الاجتماعية و الإنسانية في نشاط المؤسسات ''المسؤولية الاجتماعية''، بالإضافة إلى ذلك الاهتمام العالمي بالبيئة و مثال ذلك وضع موصفات قياسية تهتم بهذا الشأن مثل </a:t>
            </a:r>
            <a:r>
              <a:rPr lang="fr-FR" sz="2000" dirty="0"/>
              <a:t>ISO14001</a:t>
            </a:r>
            <a:r>
              <a:rPr lang="ar-DZ" sz="2000" dirty="0"/>
              <a:t> و </a:t>
            </a:r>
            <a:r>
              <a:rPr lang="fr-FR" sz="2000" dirty="0"/>
              <a:t>ISO26000</a:t>
            </a:r>
            <a:r>
              <a:rPr lang="ar-DZ" sz="2000" dirty="0" smtClean="0"/>
              <a:t>.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186870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395536" y="123478"/>
            <a:ext cx="8352928" cy="7848302"/>
          </a:xfrm>
          <a:prstGeom prst="rect">
            <a:avLst/>
          </a:prstGeom>
          <a:solidFill>
            <a:schemeClr val="bg2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SA" sz="2200" b="1" dirty="0"/>
              <a:t>- </a:t>
            </a:r>
            <a:r>
              <a:rPr lang="ar-DZ" sz="2200" b="1" dirty="0" smtClean="0"/>
              <a:t>أهمية التسويق الاخضر بالنسبة للمؤسسة: </a:t>
            </a:r>
            <a:r>
              <a:rPr lang="ar-DZ" sz="2200" dirty="0" smtClean="0"/>
              <a:t>إ</a:t>
            </a:r>
            <a:r>
              <a:rPr lang="ar-DZ" sz="2400" dirty="0" smtClean="0"/>
              <a:t>ن</a:t>
            </a:r>
            <a:r>
              <a:rPr lang="ar-DZ" sz="2400" b="1" dirty="0" smtClean="0"/>
              <a:t> </a:t>
            </a:r>
            <a:r>
              <a:rPr lang="ar-DZ" sz="2400" dirty="0"/>
              <a:t>مفهوم التسويق الأخضر له أهمية من خلال الفوائد و المكاسب التي يحققها و التي تعود بالفائدة على المؤسسات الاقتصادية و من أهمها ما يلي:</a:t>
            </a:r>
            <a:endParaRPr lang="fr-FR" sz="2400" dirty="0"/>
          </a:p>
          <a:p>
            <a:pPr algn="r" rtl="1"/>
            <a:r>
              <a:rPr lang="ar-DZ" sz="2400" dirty="0" smtClean="0"/>
              <a:t>1- تحسين </a:t>
            </a:r>
            <a:r>
              <a:rPr lang="ar-DZ" sz="2400" dirty="0"/>
              <a:t>سمعة المؤسسة: ترتبط سمعة المؤسسة بمجموعة من الأطراف التي لها علاقة بها هم: الملاك، الزبائن، الموردون، الموظفون، البنوك، الحكومة، المنظمات الغير حكومية ...إلخ.</a:t>
            </a:r>
            <a:endParaRPr lang="fr-FR" sz="2400" dirty="0"/>
          </a:p>
          <a:p>
            <a:pPr algn="r" rtl="1"/>
            <a:r>
              <a:rPr lang="ar-DZ" sz="2400" dirty="0"/>
              <a:t>فمثلا إذا كانت المؤسسة تبني مفهوم التسويق الأخضر هذا يعني أن لها توجه بيئي و بالتالي يصبح لها القبول في المجتمع الذي أصبح يعرف وعيا بيئيا متزايدا و هذا القبول يدفعها إلى كسب زبائن جدد </a:t>
            </a:r>
            <a:r>
              <a:rPr lang="ar-DZ" sz="2400" dirty="0" err="1"/>
              <a:t>بإستمرار</a:t>
            </a:r>
            <a:r>
              <a:rPr lang="ar-DZ" sz="2400" dirty="0"/>
              <a:t>، فالسمعة الجيدة تساعد رجال التسويق على حسن استغلال الفرص المتاحة و </a:t>
            </a:r>
            <a:r>
              <a:rPr lang="ar-DZ" sz="2400" dirty="0" err="1"/>
              <a:t>التاثير</a:t>
            </a:r>
            <a:r>
              <a:rPr lang="ar-DZ" sz="2400" dirty="0"/>
              <a:t> على المستهلك الواعي بيئيا مما يؤدي الزيادة المبيعات و ارتفاع الحصة السوقية.</a:t>
            </a:r>
            <a:endParaRPr lang="fr-FR" sz="2400" dirty="0"/>
          </a:p>
          <a:p>
            <a:pPr algn="r" rtl="1"/>
            <a:r>
              <a:rPr lang="ar-DZ" sz="2400" dirty="0" smtClean="0"/>
              <a:t>2- تحقيق </a:t>
            </a:r>
            <a:r>
              <a:rPr lang="ar-DZ" sz="2400" dirty="0"/>
              <a:t>الميزة التنافسية: يعرف </a:t>
            </a:r>
            <a:r>
              <a:rPr lang="fr-FR" sz="2400" dirty="0"/>
              <a:t>Lambin</a:t>
            </a:r>
            <a:r>
              <a:rPr lang="ar-DZ" sz="2400" dirty="0"/>
              <a:t> الميزة التنافسية على انها مختلف الخصائص أو الصفات التي يتصف بها المنتوج       أو العلامة و تعطي للمؤسسة بعض التفوق و الأفضلية مقارنة بمنافسيها.</a:t>
            </a:r>
            <a:endParaRPr lang="fr-FR" sz="2400" dirty="0"/>
          </a:p>
          <a:p>
            <a:pPr algn="r"/>
            <a:r>
              <a:rPr lang="ar-DZ" sz="2400" dirty="0"/>
              <a:t> و التسويق الأخضر يساهم في خلق الميزة التنافسية من خلال مساهمة أنشطة التسويق في عقلنة استغلال الموارد و تخفيض التكاليف </a:t>
            </a:r>
            <a:r>
              <a:rPr lang="ar-DZ" sz="2400" dirty="0" err="1"/>
              <a:t>كإعتماد</a:t>
            </a:r>
            <a:r>
              <a:rPr lang="ar-DZ" sz="2400" dirty="0"/>
              <a:t> إدارة النفايات (التدوير) التي أخذت بعدا استراتيجيا في استهلاك الطاقة لأنها توفر الوقت و الكلفة في توفير الموارد الأولية للعملية الانتاجية، و من هنا تتضح الفرصة التنافسية التي يمكن أن توفرها أنظمة إدارة النفايات و عمليات التدوير في المؤسسات الاقتصادية من خلال الحصول على مواد أولية بتكلفة أقل و هذا من شأنه يخفض السعر النهائي للبيع و ينعكس إيجابا على القدرة الشرائية </a:t>
            </a:r>
            <a:r>
              <a:rPr lang="ar-DZ" sz="2400" dirty="0" smtClean="0"/>
              <a:t>للمستهلك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485031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51520" y="483518"/>
            <a:ext cx="8640960" cy="2677656"/>
          </a:xfrm>
          <a:prstGeom prst="rect">
            <a:avLst/>
          </a:prstGeom>
          <a:solidFill>
            <a:schemeClr val="bg2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DZ" dirty="0" smtClean="0"/>
              <a:t>3- </a:t>
            </a:r>
            <a:r>
              <a:rPr lang="ar-DZ" sz="1800" dirty="0" smtClean="0"/>
              <a:t>تحقيق </a:t>
            </a:r>
            <a:r>
              <a:rPr lang="ar-DZ" sz="1800" dirty="0"/>
              <a:t>الأمان في تقديم المنتجات و إدارة العمليات: إن تبني التسويق الأخضر من قبل المؤسسات الاقتصادية من شأنه أن يجعلها تسعى دائما إلى تقديم ما هو أفضل و أحسن للمستهلك، فطرح منتجات آمنة و صديقة للبيئة يساهم في تخفيض مستويات التلف و التلوث البيئي الناجم عن العمليات الصناعية و كذلك تجنب دفع رسوم و ضرائب مفروضة على التلوث        و التعويضات للمتضررين و بناء علاقة طيبة مع الحركة البيئية و كذا الحركة الاستهلاكية.</a:t>
            </a:r>
            <a:endParaRPr lang="fr-FR" sz="1800" dirty="0"/>
          </a:p>
          <a:p>
            <a:pPr algn="r" rtl="1"/>
            <a:r>
              <a:rPr lang="ar-DZ" sz="1800" dirty="0" smtClean="0"/>
              <a:t>4-  ديمومة </a:t>
            </a:r>
            <a:r>
              <a:rPr lang="ar-DZ" sz="1800" dirty="0"/>
              <a:t>النشاط: إن </a:t>
            </a:r>
            <a:r>
              <a:rPr lang="ar-DZ" sz="1800" dirty="0" err="1"/>
              <a:t>إبتعاد</a:t>
            </a:r>
            <a:r>
              <a:rPr lang="ar-DZ" sz="1800" dirty="0"/>
              <a:t> المؤسسة الاقتصادية عن المخالفات القانونية المتعلقة بالحفاظ على البيئة يحقق لها </a:t>
            </a:r>
            <a:r>
              <a:rPr lang="ar-DZ" sz="1800" dirty="0" err="1"/>
              <a:t>التأيد</a:t>
            </a:r>
            <a:r>
              <a:rPr lang="ar-DZ" sz="1800" dirty="0"/>
              <a:t> و القبول في المجتمع لسياستها عامة و سياستها التسويقية بصفة خاصة، و بالتالي يحقق لها هذا الاستمرار في النشاط نتيجة طلب و قبول منتجاتها في السوق </a:t>
            </a:r>
            <a:r>
              <a:rPr lang="ar-DZ" sz="1800" dirty="0" smtClean="0"/>
              <a:t>.</a:t>
            </a:r>
            <a:endParaRPr lang="ar-DZ" sz="1800" dirty="0" smtClean="0">
              <a:cs typeface="+mj-cs"/>
            </a:endParaRPr>
          </a:p>
          <a:p>
            <a:pPr algn="r" rtl="1"/>
            <a:endParaRPr lang="ar-DZ" dirty="0">
              <a:cs typeface="+mj-cs"/>
            </a:endParaRPr>
          </a:p>
          <a:p>
            <a:pPr algn="r" rtl="1"/>
            <a:endParaRPr lang="ar-DZ" dirty="0" smtClean="0">
              <a:cs typeface="+mj-cs"/>
            </a:endParaRPr>
          </a:p>
          <a:p>
            <a:pPr algn="r" rtl="1"/>
            <a:endParaRPr lang="ar-DZ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98950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79512" y="-164554"/>
            <a:ext cx="8928992" cy="4955203"/>
          </a:xfrm>
          <a:prstGeom prst="rect">
            <a:avLst/>
          </a:prstGeom>
          <a:solidFill>
            <a:schemeClr val="bg2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DZ" sz="2800" b="1" dirty="0"/>
              <a:t>أهمية التسويق الاخضر بالنسبة للمستهلك</a:t>
            </a:r>
            <a:r>
              <a:rPr lang="ar-SA" sz="2800" b="1" dirty="0"/>
              <a:t>:</a:t>
            </a:r>
            <a:endParaRPr lang="fr-FR" sz="2800" dirty="0"/>
          </a:p>
          <a:p>
            <a:pPr marL="342900" lvl="0" indent="-342900" algn="r" rtl="1">
              <a:buFont typeface="Arial" pitchFamily="34" charset="0"/>
              <a:buChar char="•"/>
            </a:pPr>
            <a:r>
              <a:rPr lang="ar-DZ" sz="2400" dirty="0"/>
              <a:t>يعمل التسويق الأخضر على مقابلة متطلبات و توقعات المستهلكين في شأن المنافع التي ينتظرونها من شرائهم للمنتجات خاصة فيما يتعلق بالجودة.</a:t>
            </a:r>
            <a:endParaRPr lang="fr-FR" sz="2400" dirty="0"/>
          </a:p>
          <a:p>
            <a:pPr marL="342900" lvl="0" indent="-342900" algn="r" rtl="1">
              <a:buFont typeface="Arial" pitchFamily="34" charset="0"/>
              <a:buChar char="•"/>
            </a:pPr>
            <a:r>
              <a:rPr lang="ar-DZ" sz="2400" dirty="0"/>
              <a:t>يعتبر التسويق الأخضر أحد اهم العوامل التي تزيد في وعي المستهلكين بضرورة استهلاكهم منتجات تحافظ على البيئة.</a:t>
            </a:r>
            <a:endParaRPr lang="fr-FR" sz="2400" dirty="0"/>
          </a:p>
          <a:p>
            <a:pPr marL="342900" lvl="0" indent="-342900" algn="r" rtl="1">
              <a:buFont typeface="Arial" pitchFamily="34" charset="0"/>
              <a:buChar char="•"/>
            </a:pPr>
            <a:r>
              <a:rPr lang="ar-DZ" sz="2400" dirty="0"/>
              <a:t>الممارسات التسويقية الخضراء تشكل مصدرا من مصدر التوعية الاجتماعية بشأن الاستهلاك العقلاني و حماية الكوكب من التلوث.</a:t>
            </a:r>
            <a:endParaRPr lang="fr-FR" sz="2400" dirty="0"/>
          </a:p>
          <a:p>
            <a:pPr marL="342900" lvl="0" indent="-342900" algn="r" rtl="1">
              <a:buFont typeface="Arial" pitchFamily="34" charset="0"/>
              <a:buChar char="•"/>
            </a:pPr>
            <a:r>
              <a:rPr lang="ar-DZ" sz="2400" dirty="0"/>
              <a:t>تقديم مزيج تسويقي مناسب يزيد في درجة الرضا و الولاء للأسواق الخضراء جراء القيام بالدراسات و البحوث الخاصة بهذه الفئة من الأسواق.</a:t>
            </a:r>
            <a:endParaRPr lang="fr-FR" sz="2400" dirty="0"/>
          </a:p>
          <a:p>
            <a:pPr marL="342900" lvl="0" indent="-342900" algn="r" rtl="1">
              <a:buFont typeface="Arial" pitchFamily="34" charset="0"/>
              <a:buChar char="•"/>
            </a:pPr>
            <a:r>
              <a:rPr lang="ar-DZ" sz="2400" dirty="0"/>
              <a:t>تطوير المنتجات التي قد تشبع الحاجات و تطلعات المستهلك للنوعية، الصحة، الأداء، توفير أسعار مناسبة، الراحة في الشراء و الاهتمام في نفس الوقت بالبيئة.</a:t>
            </a:r>
            <a:endParaRPr lang="fr-FR" sz="2400" dirty="0"/>
          </a:p>
          <a:p>
            <a:pPr marL="342900" lvl="0" indent="-342900" algn="r" rtl="1">
              <a:buFont typeface="Arial" pitchFamily="34" charset="0"/>
              <a:buChar char="•"/>
            </a:pPr>
            <a:r>
              <a:rPr lang="ar-DZ" sz="2400" dirty="0"/>
              <a:t>التسويق الاخضر يجعل المستهلك يتفاعل مع المنتجات البيئية و تغيير أنماط استهلاكه بما يتماشى مع الحفاظ على البيئة.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481875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ract Management Consulting by slidesgo">
  <a:themeElements>
    <a:clrScheme name="Simple Light">
      <a:dk1>
        <a:srgbClr val="FFFFFF"/>
      </a:dk1>
      <a:lt1>
        <a:srgbClr val="181638"/>
      </a:lt1>
      <a:dk2>
        <a:srgbClr val="E7CDC2"/>
      </a:dk2>
      <a:lt2>
        <a:srgbClr val="FFFFFF"/>
      </a:lt2>
      <a:accent1>
        <a:srgbClr val="FFFFFF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4292</TotalTime>
  <Words>1531</Words>
  <Application>Microsoft Office PowerPoint</Application>
  <PresentationFormat>Affichage à l'écran (16:9)</PresentationFormat>
  <Paragraphs>106</Paragraphs>
  <Slides>12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24" baseType="lpstr">
      <vt:lpstr>Arial</vt:lpstr>
      <vt:lpstr>Calibri</vt:lpstr>
      <vt:lpstr>Albert Sans</vt:lpstr>
      <vt:lpstr>Andalus</vt:lpstr>
      <vt:lpstr>Open Sans</vt:lpstr>
      <vt:lpstr>Raleway</vt:lpstr>
      <vt:lpstr>Simplified Arabic</vt:lpstr>
      <vt:lpstr>Wingdings</vt:lpstr>
      <vt:lpstr>Times New Roman</vt:lpstr>
      <vt:lpstr>Urbanist</vt:lpstr>
      <vt:lpstr>Roboto Condensed Light</vt:lpstr>
      <vt:lpstr>Contract Management Consulting by slidesgo</vt:lpstr>
      <vt:lpstr>جامعة محمد خيضر بسكرة  كلية العلوم الاقتصادية وعلوم التسيير قسم العلوم التجارية  السنة الثانية ماستر: اللوجيستيك وادارة سلسلة الامداد          مقياس سلاسل الامداد الخضراء ىالتنافسية</vt:lpstr>
      <vt:lpstr>تمهيد:</vt:lpstr>
      <vt:lpstr>أولا: تعريف التسويق الاخضر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عناصر المزيج التسويقي الاخضر: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التصريح الجمركي المفصل و إجراءات الجمركة.</dc:title>
  <dc:creator>A_Ouassaf</dc:creator>
  <cp:lastModifiedBy>HP</cp:lastModifiedBy>
  <cp:revision>65</cp:revision>
  <dcterms:modified xsi:type="dcterms:W3CDTF">2024-12-07T19:48:31Z</dcterms:modified>
</cp:coreProperties>
</file>