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90" r:id="rId18"/>
    <p:sldId id="276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E65FD90-A536-4CF6-9FFE-7C29E1CEE4E7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home.kku.ac.th/ssuwattana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SCHOOL OF MANAGEMENT THEORY</a:t>
            </a:r>
            <a:endParaRPr lang="th-TH" b="1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33400" y="3657600"/>
            <a:ext cx="8062912" cy="2133600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b="1" dirty="0" smtClean="0"/>
              <a:t>Prof: </a:t>
            </a:r>
            <a:r>
              <a:rPr lang="fr-FR" b="1" dirty="0" err="1" smtClean="0"/>
              <a:t>Reguia</a:t>
            </a:r>
            <a:r>
              <a:rPr lang="fr-FR" b="1" dirty="0" smtClean="0"/>
              <a:t> </a:t>
            </a:r>
            <a:r>
              <a:rPr lang="fr-FR" b="1" dirty="0" err="1" smtClean="0"/>
              <a:t>Abdehamid</a:t>
            </a:r>
            <a:r>
              <a:rPr lang="fr-FR" b="1" dirty="0" smtClean="0"/>
              <a:t> </a:t>
            </a:r>
            <a:r>
              <a:rPr lang="fr-FR" b="1" dirty="0" err="1" smtClean="0"/>
              <a:t>Cherroun</a:t>
            </a:r>
            <a:endParaRPr lang="fr-FR" b="1" dirty="0" smtClean="0"/>
          </a:p>
          <a:p>
            <a:pPr algn="ctr"/>
            <a:r>
              <a:rPr lang="fr-FR" b="1" dirty="0" err="1" smtClean="0"/>
              <a:t>Magagement</a:t>
            </a:r>
            <a:r>
              <a:rPr lang="fr-FR" b="1" dirty="0" smtClean="0"/>
              <a:t> </a:t>
            </a:r>
            <a:r>
              <a:rPr lang="fr-FR" b="1" dirty="0" err="1" smtClean="0"/>
              <a:t>depatement</a:t>
            </a:r>
            <a:endParaRPr lang="fr-FR" b="1" dirty="0" smtClean="0"/>
          </a:p>
          <a:p>
            <a:pPr algn="ctr"/>
            <a:r>
              <a:rPr lang="fr-FR" b="1" dirty="0" smtClean="0"/>
              <a:t>NB: the course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cited</a:t>
            </a:r>
            <a:r>
              <a:rPr lang="fr-FR" b="1" dirty="0" smtClean="0"/>
              <a:t> </a:t>
            </a:r>
            <a:r>
              <a:rPr lang="fr-FR" b="1" dirty="0" err="1" smtClean="0"/>
              <a:t>from</a:t>
            </a:r>
            <a:r>
              <a:rPr lang="fr-FR" b="1" dirty="0" smtClean="0"/>
              <a:t> the web site:</a:t>
            </a:r>
          </a:p>
          <a:p>
            <a:pPr algn="ctr"/>
            <a:r>
              <a:rPr lang="en-US" b="1" dirty="0">
                <a:solidFill>
                  <a:srgbClr val="FFC000"/>
                </a:solidFill>
                <a:hlinkClick r:id="rId2"/>
              </a:rPr>
              <a:t>http://home.kku.ac.th/ssuwattana/</a:t>
            </a:r>
            <a:endParaRPr lang="en-US" b="1" dirty="0">
              <a:solidFill>
                <a:srgbClr val="FFC000"/>
              </a:solidFill>
            </a:endParaRPr>
          </a:p>
          <a:p>
            <a:pPr algn="ctr"/>
            <a:r>
              <a:rPr lang="fr-FR" b="1" dirty="0" smtClean="0"/>
              <a:t> 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28256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CONTRIBUTIONS OF THE SCIENTIFIC MANAGEMENT APPROACH</a:t>
            </a:r>
          </a:p>
          <a:p>
            <a:r>
              <a:rPr lang="en-US" dirty="0" smtClean="0"/>
              <a:t>• Maximum utility of effort, therefore, eliminating waste</a:t>
            </a:r>
          </a:p>
          <a:p>
            <a:r>
              <a:rPr lang="en-US" dirty="0" smtClean="0"/>
              <a:t>• Emphasis placed on fitting workers to specified tasks and further training them to best utilize their  abilities</a:t>
            </a:r>
          </a:p>
          <a:p>
            <a:r>
              <a:rPr lang="en-US" dirty="0" smtClean="0"/>
              <a:t>• Work design development has led managers to seek the "one best way" to get a job done</a:t>
            </a:r>
          </a:p>
          <a:p>
            <a:r>
              <a:rPr lang="en-US" dirty="0" smtClean="0"/>
              <a:t>• Development of efficient	production line technique through time and motion studies</a:t>
            </a:r>
          </a:p>
          <a:p>
            <a:r>
              <a:rPr lang="en-US" dirty="0" smtClean="0"/>
              <a:t>• Incentives which include compensation plays an important role in productivity boost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• The desire for job satisfaction and other psychological variables were overlooked</a:t>
            </a:r>
          </a:p>
          <a:p>
            <a:pPr algn="just"/>
            <a:r>
              <a:rPr lang="en-US" dirty="0" smtClean="0"/>
              <a:t>• It concentrated more on stress economy and efficiency, thus, neglecting human factors</a:t>
            </a:r>
          </a:p>
          <a:p>
            <a:pPr algn="just"/>
            <a:r>
              <a:rPr lang="en-US" dirty="0" smtClean="0"/>
              <a:t>• It was mainly concerned with problems at the operational level. Hence, higher levels of management such as planning, decision making and problem solving were ignored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 smtClean="0"/>
              <a:t>CRITICISMS OF THE SCIENTIFIC MANAGEMENT APPROACH</a:t>
            </a:r>
            <a:endParaRPr lang="en-US" sz="2800" b="1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failed to take into account the impact of the forces of the environment on the organizations</a:t>
            </a:r>
          </a:p>
          <a:p>
            <a:r>
              <a:rPr lang="en-US" dirty="0" smtClean="0"/>
              <a:t>• It did not offer a theory of administration or organization but only a set	of principles and simple injunctions for administrators to follow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 smtClean="0"/>
              <a:t>CRITICISMS OF THE SCIENTIFIC MANAGEMENT APPROACH (</a:t>
            </a:r>
            <a:r>
              <a:rPr lang="en-US" sz="2400" b="1" u="sng" dirty="0" err="1" smtClean="0"/>
              <a:t>Cont,d</a:t>
            </a:r>
            <a:r>
              <a:rPr lang="en-US" sz="2400" b="1" u="sng" dirty="0" smtClean="0"/>
              <a:t>.)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1600200"/>
            <a:ext cx="4800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Father of modern operational management theory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                          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                                                  </a:t>
            </a:r>
            <a:br>
              <a:rPr lang="en-US" sz="3200" dirty="0" smtClean="0"/>
            </a:br>
            <a:r>
              <a:rPr lang="en-US" sz="3200" dirty="0"/>
              <a:t> </a:t>
            </a:r>
            <a:r>
              <a:rPr lang="en-US" sz="3200" dirty="0" smtClean="0"/>
              <a:t>                               </a:t>
            </a:r>
            <a:br>
              <a:rPr lang="en-US" sz="3200" dirty="0" smtClean="0"/>
            </a:br>
            <a:r>
              <a:rPr lang="en-US" sz="3200" dirty="0" smtClean="0"/>
              <a:t>                              </a:t>
            </a:r>
            <a:r>
              <a:rPr lang="en-US" sz="3200" dirty="0" smtClean="0"/>
              <a:t>Henri </a:t>
            </a:r>
            <a:r>
              <a:rPr lang="en-US" sz="3200" dirty="0" smtClean="0"/>
              <a:t>Fayol(1841-1925)</a:t>
            </a:r>
            <a:endParaRPr lang="en-US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t="24867" r="58929"/>
          <a:stretch>
            <a:fillRect/>
          </a:stretch>
        </p:blipFill>
        <p:spPr bwMode="auto">
          <a:xfrm>
            <a:off x="304800" y="1676400"/>
            <a:ext cx="35052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à coins arrondis 5"/>
          <p:cNvSpPr/>
          <p:nvPr/>
        </p:nvSpPr>
        <p:spPr>
          <a:xfrm>
            <a:off x="2043953" y="381000"/>
            <a:ext cx="57912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1- Administrative  Management</a:t>
            </a:r>
            <a:endParaRPr lang="fr-FR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Made three major	contributions to the theory of Management:</a:t>
            </a:r>
          </a:p>
          <a:p>
            <a:r>
              <a:rPr lang="en-US" dirty="0" smtClean="0"/>
              <a:t>(A)A clear distinction b/n technical </a:t>
            </a:r>
            <a:r>
              <a:rPr lang="en-US" dirty="0" smtClean="0"/>
              <a:t>&amp; managerial </a:t>
            </a:r>
            <a:r>
              <a:rPr lang="en-US" dirty="0" smtClean="0"/>
              <a:t>skills.</a:t>
            </a:r>
          </a:p>
          <a:p>
            <a:r>
              <a:rPr lang="en-US" dirty="0" smtClean="0"/>
              <a:t>(B} Identified functions constituting the management process.</a:t>
            </a:r>
          </a:p>
          <a:p>
            <a:r>
              <a:rPr lang="en-US" dirty="0" smtClean="0"/>
              <a:t>(C) Developed principles of management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5867400"/>
          </a:xfrm>
        </p:spPr>
        <p:txBody>
          <a:bodyPr>
            <a:normAutofit/>
          </a:bodyPr>
          <a:lstStyle/>
          <a:p>
            <a:r>
              <a:rPr lang="en-US" dirty="0" smtClean="0"/>
              <a:t>(A )			According to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-Activities of a n industrial enterprise ca n be grouped in to six categories:</a:t>
            </a:r>
          </a:p>
          <a:p>
            <a:pPr>
              <a:buNone/>
            </a:pPr>
            <a:r>
              <a:rPr lang="en-US" dirty="0" smtClean="0"/>
              <a:t>technical, commercial, financial, security, accounting &amp; managerial.,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27778" t="10330" r="25926" b="38017"/>
          <a:stretch>
            <a:fillRect/>
          </a:stretch>
        </p:blipFill>
        <p:spPr bwMode="auto">
          <a:xfrm>
            <a:off x="2335306" y="1066800"/>
            <a:ext cx="3810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991600" cy="5181600"/>
          </a:xfrm>
        </p:spPr>
        <p:txBody>
          <a:bodyPr/>
          <a:lstStyle/>
          <a:p>
            <a:r>
              <a:rPr lang="en-US" dirty="0" smtClean="0"/>
              <a:t>( B)	Fayal described management as a scientific process	built	up of five immutable elements:</a:t>
            </a:r>
          </a:p>
          <a:p>
            <a:pPr>
              <a:buNone/>
            </a:pPr>
            <a:r>
              <a:rPr lang="en-US" dirty="0" smtClean="0"/>
              <a:t>Planning, Organizing, Commanding, Coordinating, Controlling</a:t>
            </a:r>
          </a:p>
        </p:txBody>
      </p:sp>
      <p:sp>
        <p:nvSpPr>
          <p:cNvPr id="4" name="Oval 3"/>
          <p:cNvSpPr/>
          <p:nvPr/>
        </p:nvSpPr>
        <p:spPr>
          <a:xfrm>
            <a:off x="2743200" y="4038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 rot="237893">
            <a:off x="6121442" y="4273776"/>
            <a:ext cx="1396915" cy="784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648200" y="5486400"/>
            <a:ext cx="16002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590800" y="5105400"/>
            <a:ext cx="12192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3276600"/>
            <a:ext cx="1219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Arc 8"/>
          <p:cNvSpPr/>
          <p:nvPr/>
        </p:nvSpPr>
        <p:spPr>
          <a:xfrm>
            <a:off x="3886200" y="3613666"/>
            <a:ext cx="3200400" cy="1981200"/>
          </a:xfrm>
          <a:prstGeom prst="arc">
            <a:avLst>
              <a:gd name="adj1" fmla="val 1614499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c 10"/>
          <p:cNvSpPr/>
          <p:nvPr/>
        </p:nvSpPr>
        <p:spPr>
          <a:xfrm rot="5856599">
            <a:off x="5024741" y="3967489"/>
            <a:ext cx="1913913" cy="166622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Arc 11"/>
          <p:cNvSpPr/>
          <p:nvPr/>
        </p:nvSpPr>
        <p:spPr>
          <a:xfrm rot="2196192" flipV="1">
            <a:off x="2896874" y="4794961"/>
            <a:ext cx="2131051" cy="96470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Arc 13"/>
          <p:cNvSpPr/>
          <p:nvPr/>
        </p:nvSpPr>
        <p:spPr>
          <a:xfrm rot="18061200">
            <a:off x="2697204" y="3985191"/>
            <a:ext cx="2758991" cy="1630816"/>
          </a:xfrm>
          <a:prstGeom prst="arc">
            <a:avLst>
              <a:gd name="adj1" fmla="val 16053982"/>
              <a:gd name="adj2" fmla="val 4482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Arc 14"/>
          <p:cNvSpPr/>
          <p:nvPr/>
        </p:nvSpPr>
        <p:spPr>
          <a:xfrm rot="6844524" flipV="1">
            <a:off x="2981873" y="4236190"/>
            <a:ext cx="1398931" cy="82523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667000" y="4191000"/>
            <a:ext cx="994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Planning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24400" y="5562600"/>
            <a:ext cx="1394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Coordinating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67200" y="3429000"/>
            <a:ext cx="1255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Organizing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43600" y="4419600"/>
            <a:ext cx="14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Commanding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4600" y="5257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Coordinating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Management 14 princip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57200"/>
            <a:ext cx="8302625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3421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2667000"/>
            <a:ext cx="7010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à coins arrondis 2"/>
          <p:cNvSpPr/>
          <p:nvPr/>
        </p:nvSpPr>
        <p:spPr>
          <a:xfrm>
            <a:off x="1219200" y="533400"/>
            <a:ext cx="57912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1- </a:t>
            </a:r>
            <a:r>
              <a:rPr lang="fr-FR" sz="2800" b="1" dirty="0" err="1" smtClean="0"/>
              <a:t>Bureacratic</a:t>
            </a:r>
            <a:r>
              <a:rPr lang="fr-FR" sz="2800" b="1" dirty="0" smtClean="0"/>
              <a:t>  Management</a:t>
            </a:r>
            <a:endParaRPr lang="fr-FR" sz="28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During 1800’s European Org. were managed on a personal, family-like basis.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Employees loyal towards a single individual.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Resources used to realize individual desires.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Weber envisioned Org. would be managed on an impersonal, rational basis. This form of Org. is know as Bureaucracy.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Birth of Bureaucracy</a:t>
            </a:r>
            <a:endParaRPr lang="en-US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schools of management contributed to the development of management thought. They are grouped as follows:</a:t>
            </a:r>
          </a:p>
          <a:p>
            <a:endParaRPr lang="en-US" dirty="0" smtClean="0"/>
          </a:p>
          <a:p>
            <a:r>
              <a:rPr lang="en-US" dirty="0" smtClean="0"/>
              <a:t>{A) The Classical Approach</a:t>
            </a:r>
          </a:p>
          <a:p>
            <a:r>
              <a:rPr lang="en-US" dirty="0" smtClean="0"/>
              <a:t>{B) The Behavioral Approach</a:t>
            </a:r>
          </a:p>
          <a:p>
            <a:r>
              <a:rPr lang="en-US" dirty="0" smtClean="0"/>
              <a:t>{C) The Systems Approach</a:t>
            </a:r>
          </a:p>
          <a:p>
            <a:r>
              <a:rPr lang="en-US" dirty="0" smtClean="0"/>
              <a:t>{D) The Contingency or Situational Approach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Org. based on rational authority would be more efficient and adaptable to changes.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Employee selection and advancement is based on competence and technical 	qualification.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Org. relies on rules and regulations which are impersonal and applied uniformly to all employees.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Characteristics</a:t>
            </a:r>
            <a:endParaRPr lang="en-US" u="sn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Division of labour.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Positions in an Org. are organized in a hierarchy.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Managers depends not on personality for successfully giving orders but on legal power invested in managerial position.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762000" y="3581400"/>
            <a:ext cx="19050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Positions organized in hierarchy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505200" y="381000"/>
            <a:ext cx="22098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Division of  Labour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85800" y="1905000"/>
            <a:ext cx="1981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Managers subject to rules &amp; procedures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6553200" y="3505200"/>
            <a:ext cx="2209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Decisions recorded in writing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6248400" y="1905000"/>
            <a:ext cx="22098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Management &amp; ownership is separate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971800" y="2514600"/>
            <a:ext cx="32004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Ideal Bureaucracy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3581400" y="4800600"/>
            <a:ext cx="27432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Selection based on technical qualification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4190206" y="2133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115594" y="4723606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096000" y="26670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>
            <a:off x="6019800" y="3429000"/>
            <a:ext cx="685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590800" y="2590800"/>
            <a:ext cx="533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2438400" y="35814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Classical theorists ignored important aspects of organizational behavior. They stressed productivity above other aspects of management.</a:t>
            </a:r>
          </a:p>
          <a:p>
            <a:r>
              <a:rPr lang="en-US" dirty="0" smtClean="0"/>
              <a:t>Weber’s concept of bureaucracy destroys individual creativity and the flexibility to respond to complex changes in the global environment</a:t>
            </a: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600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Limitations of Bureaucratic Management and Administrative Theory</a:t>
            </a:r>
            <a:endParaRPr lang="en-US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 TO CLASSICAL APPROACH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DEFINITION OF CLASSICAL APPROACH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"Classical approach of management professes the body of management thought based on the belief that employees have only economical and physical needs and that the social needs &amp; need for job satisfaction either does not exist or are unimportant. Accordingly it advocates high specialization of labour, centralized decision making &amp; profit maximization."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Classical approach is the oldest formal school of thought which began around 1900 and continued into the 1920s.</a:t>
            </a:r>
          </a:p>
          <a:p>
            <a:pPr algn="just"/>
            <a:r>
              <a:rPr lang="en-US" dirty="0" smtClean="0"/>
              <a:t>It is mainly concerned with increasing the efficiency of workers and organizations based on management practices, which were an outcome of careful observation.</a:t>
            </a:r>
          </a:p>
          <a:p>
            <a:pPr algn="just"/>
            <a:r>
              <a:rPr lang="en-US" dirty="0" smtClean="0"/>
              <a:t>It mainly looks for the universal principles of operation in the striving for economic efficiency.</a:t>
            </a:r>
          </a:p>
          <a:p>
            <a:pPr marL="0" indent="0" algn="just">
              <a:buNone/>
            </a:pPr>
            <a:r>
              <a:rPr lang="en-US" dirty="0" smtClean="0"/>
              <a:t>Classical approach includes: </a:t>
            </a:r>
          </a:p>
          <a:p>
            <a:pPr algn="just"/>
            <a:r>
              <a:rPr lang="en-US" dirty="0" smtClean="0"/>
              <a:t>Scientific  Management</a:t>
            </a:r>
          </a:p>
          <a:p>
            <a:pPr algn="just"/>
            <a:r>
              <a:rPr lang="en-US" dirty="0" smtClean="0"/>
              <a:t>Administrative Management </a:t>
            </a:r>
          </a:p>
          <a:p>
            <a:pPr algn="just"/>
            <a:r>
              <a:rPr lang="en-US" dirty="0" smtClean="0"/>
              <a:t>Bureaucratic Management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SCIENTIFIC MANAGEMENT focuses on the "one best way" to do a job.</a:t>
            </a:r>
          </a:p>
          <a:p>
            <a:endParaRPr lang="en-US" dirty="0" smtClean="0"/>
          </a:p>
          <a:p>
            <a:r>
              <a:rPr lang="en-US" dirty="0" smtClean="0"/>
              <a:t>ADM INISTRATIVE MANAGEMENT focuses on the manager &amp; basic managerial functions.</a:t>
            </a:r>
          </a:p>
          <a:p>
            <a:endParaRPr lang="en-US" dirty="0" smtClean="0"/>
          </a:p>
          <a:p>
            <a:r>
              <a:rPr lang="en-US" dirty="0" smtClean="0"/>
              <a:t>BUREAUCRATIC MANAGEMENT focuses on the guidelines for structuring with formalization of rules, procedures and a clear division of labour.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à coins arrondis 1"/>
          <p:cNvSpPr/>
          <p:nvPr/>
        </p:nvSpPr>
        <p:spPr>
          <a:xfrm>
            <a:off x="1219200" y="533400"/>
            <a:ext cx="57912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1- Scientific Management</a:t>
            </a:r>
            <a:endParaRPr lang="fr-FR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Frederick Winslow Taylor (1856-1915)</a:t>
            </a:r>
          </a:p>
          <a:p>
            <a:endParaRPr lang="en-US" dirty="0" smtClean="0"/>
          </a:p>
          <a:p>
            <a:r>
              <a:rPr lang="en-US" dirty="0" smtClean="0"/>
              <a:t>• Father of Scientific Management</a:t>
            </a:r>
            <a:endParaRPr lang="en-US" dirty="0"/>
          </a:p>
        </p:txBody>
      </p:sp>
      <p:pic>
        <p:nvPicPr>
          <p:cNvPr id="4" name="Picture 3" descr="fredrick winston tayl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895600"/>
            <a:ext cx="4892041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STEPS IN SCIENTIFIC MANAGEM ENT</a:t>
            </a:r>
          </a:p>
          <a:p>
            <a:r>
              <a:rPr lang="en-US" dirty="0" smtClean="0"/>
              <a:t>• Replaced old rule of thumb methods to eliminate ''soldiering''</a:t>
            </a:r>
          </a:p>
          <a:p>
            <a:r>
              <a:rPr lang="en-US" dirty="0" smtClean="0"/>
              <a:t>• Selecting training, teaching, and developing workers</a:t>
            </a:r>
          </a:p>
          <a:p>
            <a:r>
              <a:rPr lang="en-US" dirty="0" smtClean="0"/>
              <a:t>• Supervise employees to make sure they follow the prescribed methods for performing their jobs</a:t>
            </a:r>
          </a:p>
          <a:p>
            <a:r>
              <a:rPr lang="en-US" dirty="0" smtClean="0"/>
              <a:t>• Continue to plan the work but use workers to actually get the work done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86800" cy="5775325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Taylor </a:t>
            </a:r>
            <a:r>
              <a:rPr lang="en-US" sz="2800" dirty="0" smtClean="0"/>
              <a:t>concentrated more on productivity and productivity based wages. He stressed on time and motion study and other techniques for measuring work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 </a:t>
            </a:r>
            <a:r>
              <a:rPr lang="en-US" sz="2800" dirty="0" smtClean="0"/>
              <a:t>Apart from this, in Taylor's work there also runs a strongly humanistic theme.  He had an idea list s notion that the interests of workers, managers and   owners should be harmonized.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vre relié">
  <a:themeElements>
    <a:clrScheme name="Livre reli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Livre reli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ivre reli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438</TotalTime>
  <Words>752</Words>
  <Application>Microsoft Office PowerPoint</Application>
  <PresentationFormat>Affichage à l'écran (4:3)</PresentationFormat>
  <Paragraphs>101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Livre relié</vt:lpstr>
      <vt:lpstr>SCHOOL OF MANAGEMENT THEORY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CRITICISMS OF THE SCIENTIFIC MANAGEMENT APPROACH</vt:lpstr>
      <vt:lpstr>CRITICISMS OF THE SCIENTIFIC MANAGEMENT APPROACH (Cont,d.)</vt:lpstr>
      <vt:lpstr>                                                                                                                                                   Henri Fayol(1841-1925)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Birth of Bureaucracy</vt:lpstr>
      <vt:lpstr>Characteristics</vt:lpstr>
      <vt:lpstr>Présentation PowerPoint</vt:lpstr>
      <vt:lpstr>Présentation PowerPoint</vt:lpstr>
      <vt:lpstr>Limitations of Bureaucratic Management and Administrative Theory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</dc:creator>
  <cp:lastModifiedBy>ACER</cp:lastModifiedBy>
  <cp:revision>25</cp:revision>
  <dcterms:created xsi:type="dcterms:W3CDTF">2017-11-22T11:02:07Z</dcterms:created>
  <dcterms:modified xsi:type="dcterms:W3CDTF">2025-02-03T11:55:12Z</dcterms:modified>
</cp:coreProperties>
</file>