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87" d="100"/>
          <a:sy n="87" d="100"/>
        </p:scale>
        <p:origin x="499" y="-18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fr-FR"/>
              <a:t>Modifiez le style du titre</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50000"/>
                  </a:schemeClr>
                </a:solidFill>
              </a:defRPr>
            </a:lvl1pPr>
          </a:lstStyle>
          <a:p>
            <a:fld id="{F7AFFB9B-9FB8-469E-96F9-4D32314110B6}" type="datetimeFigureOut">
              <a:rPr lang="en-US" dirty="0"/>
              <a:t>10/13/2024</a:t>
            </a:fld>
            <a:endParaRPr lang="en-US" dirty="0"/>
          </a:p>
        </p:txBody>
      </p:sp>
      <p:sp>
        <p:nvSpPr>
          <p:cNvPr id="5" name="Footer Placeholder 4"/>
          <p:cNvSpPr>
            <a:spLocks noGrp="1"/>
          </p:cNvSpPr>
          <p:nvPr>
            <p:ph type="ftr" sz="quarter" idx="11"/>
          </p:nvPr>
        </p:nvSpPr>
        <p:spPr>
          <a:xfrm rot="21420000">
            <a:off x="-5560" y="4883024"/>
            <a:ext cx="4047239" cy="1195538"/>
          </a:xfrm>
        </p:spPr>
        <p:txBody>
          <a:bodyPr vert="horz" lIns="91440" tIns="45720" rIns="91440" bIns="45720" rtlCol="0" anchor="ctr"/>
          <a:lstStyle>
            <a:lvl1pPr algn="r">
              <a:defRPr lang="en-US" sz="5400" dirty="0"/>
            </a:lvl1pPr>
          </a:lstStyle>
          <a:p>
            <a:endParaRPr lang="en-US" dirty="0"/>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6D22F896-40B5-4ADD-8801-0D06FADFA095}" type="slidenum">
              <a:rPr lang="en-US" dirty="0"/>
              <a:pPr/>
              <a:t>‹#›</a:t>
            </a:fld>
            <a:endParaRPr lang="en-US" dirty="0"/>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fr-FR"/>
              <a:t>Modifiez le style du titre</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Date Placeholder 4"/>
          <p:cNvSpPr>
            <a:spLocks noGrp="1"/>
          </p:cNvSpPr>
          <p:nvPr>
            <p:ph type="dt" sz="half" idx="10"/>
          </p:nvPr>
        </p:nvSpPr>
        <p:spPr/>
        <p:txBody>
          <a:bodyPr/>
          <a:lstStyle/>
          <a:p>
            <a:fld id="{341D2AC3-6A0B-4169-B1EA-E3AE8B351BDD}" type="datetimeFigureOut">
              <a:rPr lang="en-US" dirty="0"/>
              <a:t>10/13/2024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fr-FR"/>
              <a:t>Modifiez le style du titre</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Date Placeholder 4"/>
          <p:cNvSpPr>
            <a:spLocks noGrp="1"/>
          </p:cNvSpPr>
          <p:nvPr>
            <p:ph type="dt" sz="half" idx="10"/>
          </p:nvPr>
        </p:nvSpPr>
        <p:spPr/>
        <p:txBody>
          <a:bodyPr/>
          <a:lstStyle/>
          <a:p>
            <a:fld id="{DD4B9363-8B87-41B7-9F8E-64519CBB8F34}" type="datetimeFigureOut">
              <a:rPr lang="en-US" dirty="0"/>
              <a:t>10/13/2024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fr-FR"/>
              <a:t>Modifiez le style du titre</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Date Placeholder 4"/>
          <p:cNvSpPr>
            <a:spLocks noGrp="1"/>
          </p:cNvSpPr>
          <p:nvPr>
            <p:ph type="dt" sz="half" idx="10"/>
          </p:nvPr>
        </p:nvSpPr>
        <p:spPr/>
        <p:txBody>
          <a:bodyPr/>
          <a:lstStyle/>
          <a:p>
            <a:fld id="{EAEF5746-5284-4951-9F37-7AE924EDBCB7}" type="datetimeFigureOut">
              <a:rPr lang="en-US" dirty="0"/>
              <a:t>10/13/2024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fr-FR"/>
              <a:t>Modifiez le style du titre</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Date Placeholder 4"/>
          <p:cNvSpPr>
            <a:spLocks noGrp="1"/>
          </p:cNvSpPr>
          <p:nvPr>
            <p:ph type="dt" sz="half" idx="10"/>
          </p:nvPr>
        </p:nvSpPr>
        <p:spPr/>
        <p:txBody>
          <a:bodyPr/>
          <a:lstStyle/>
          <a:p>
            <a:fld id="{02398B29-7265-4A65-A2A4-6703C057B7C1}" type="datetimeFigureOut">
              <a:rPr lang="en-US" dirty="0"/>
              <a:t>10/13/2024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s">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fr-FR"/>
              <a:t>Modifiez le style du titre</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3" name="Date Placeholder 2"/>
          <p:cNvSpPr>
            <a:spLocks noGrp="1"/>
          </p:cNvSpPr>
          <p:nvPr>
            <p:ph type="dt" sz="half" idx="10"/>
          </p:nvPr>
        </p:nvSpPr>
        <p:spPr/>
        <p:txBody>
          <a:bodyPr/>
          <a:lstStyle/>
          <a:p>
            <a:fld id="{28FBA082-94DF-4C4B-A041-6624924AB0A8}" type="datetimeFigureOut">
              <a:rPr lang="en-US" dirty="0"/>
              <a:t>10/13/2024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s d’image">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fr-FR"/>
              <a:t>Modifiez le style du titre</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3" name="Date Placeholder 2"/>
          <p:cNvSpPr>
            <a:spLocks noGrp="1"/>
          </p:cNvSpPr>
          <p:nvPr>
            <p:ph type="dt" sz="half" idx="10"/>
          </p:nvPr>
        </p:nvSpPr>
        <p:spPr/>
        <p:txBody>
          <a:bodyPr/>
          <a:lstStyle/>
          <a:p>
            <a:fld id="{B27686C4-3AB5-4E0C-86CA-FB108C350AA9}" type="datetimeFigureOut">
              <a:rPr lang="en-US" dirty="0"/>
              <a:t>10/13/2024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fr-FR"/>
              <a:t>Modifiez le style du titre</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49FF1211-4E0C-4AB3-B04F-585959BDAFE8}" type="datetimeFigureOut">
              <a:rPr lang="en-US" dirty="0"/>
              <a:t>10/13/2024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fr-FR"/>
              <a:t>Modifiez le style du titre</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28BDECAF-D3BE-4069-9C78-642ECCD01477}" type="datetimeFigureOut">
              <a:rPr lang="en-US" dirty="0"/>
              <a:t>10/13/2024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8EFBDC27-E420-4878-9EE6-7B9656D6442A}" type="datetimeFigureOut">
              <a:rPr lang="en-US" dirty="0"/>
              <a:t>10/13/2024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fr-FR"/>
              <a:t>Modifiez le style du titre</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fld id="{0F7F47CF-67C9-420C-80A5-E2069FF0C2DF}" type="datetimeFigureOut">
              <a:rPr lang="en-US" dirty="0"/>
              <a:t>10/13/2024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fr-FR"/>
              <a:t>Modifiez le style du titre</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AE22DC73-F065-42F5-A9F2-D90B2E42A0B3}" type="datetimeFigureOut">
              <a:rPr lang="en-US" dirty="0"/>
              <a:t>10/13/2024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fr-FR"/>
              <a:t>Modifiez le style du titre</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12" name="Content Placeholder 3"/>
          <p:cNvSpPr>
            <a:spLocks noGrp="1"/>
          </p:cNvSpPr>
          <p:nvPr>
            <p:ph sz="quarter" idx="13"/>
          </p:nvPr>
        </p:nvSpPr>
        <p:spPr>
          <a:xfrm>
            <a:off x="685802" y="2861733"/>
            <a:ext cx="5088712" cy="2512852"/>
          </a:xfrm>
        </p:spPr>
        <p:txBody>
          <a:bodyPr ancho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13" name="Content Placeholder 5"/>
          <p:cNvSpPr>
            <a:spLocks noGrp="1"/>
          </p:cNvSpPr>
          <p:nvPr>
            <p:ph sz="quarter" idx="14"/>
          </p:nvPr>
        </p:nvSpPr>
        <p:spPr>
          <a:xfrm>
            <a:off x="5993969" y="2861733"/>
            <a:ext cx="5088713" cy="2512852"/>
          </a:xfrm>
        </p:spPr>
        <p:txBody>
          <a:bodyPr ancho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76BEA702-9B29-41CC-9BCC-3DF8A0D379FE}" type="datetimeFigureOut">
              <a:rPr lang="en-US" dirty="0"/>
              <a:t>10/13/2024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097649AC-CB8F-4FF1-9A34-5861C74DD0A7}" type="datetimeFigureOut">
              <a:rPr lang="en-US" dirty="0"/>
              <a:t>10/13/2024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C5CECA-2D3A-4680-9B49-752200DE467C}" type="datetimeFigureOut">
              <a:rPr lang="en-US" dirty="0"/>
              <a:t>10/13/2024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fr-FR"/>
              <a:t>Modifiez le style du titre</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Date Placeholder 4"/>
          <p:cNvSpPr>
            <a:spLocks noGrp="1"/>
          </p:cNvSpPr>
          <p:nvPr>
            <p:ph type="dt" sz="half" idx="10"/>
          </p:nvPr>
        </p:nvSpPr>
        <p:spPr/>
        <p:txBody>
          <a:bodyPr/>
          <a:lstStyle/>
          <a:p>
            <a:fld id="{50C3BFE2-83B7-4B0A-B9D3-AB28331082B3}" type="datetimeFigureOut">
              <a:rPr lang="en-US" dirty="0"/>
              <a:t>10/13/2024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fr-FR"/>
              <a:t>Modifiez le style du titre</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Date Placeholder 4"/>
          <p:cNvSpPr>
            <a:spLocks noGrp="1"/>
          </p:cNvSpPr>
          <p:nvPr>
            <p:ph type="dt" sz="half" idx="10"/>
          </p:nvPr>
        </p:nvSpPr>
        <p:spPr/>
        <p:txBody>
          <a:bodyPr/>
          <a:lstStyle/>
          <a:p>
            <a:fld id="{12EF78E3-FDA3-4D28-AAA2-0B81F349A39D}" type="datetimeFigureOut">
              <a:rPr lang="en-US" dirty="0"/>
              <a:t>10/13/2024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50000"/>
                  </a:schemeClr>
                </a:solidFill>
              </a:defRPr>
            </a:lvl1pPr>
          </a:lstStyle>
          <a:p>
            <a:fld id="{C35BB1C6-BF8F-4481-8AB2-603A1C8A906A}" type="datetimeFigureOut">
              <a:rPr lang="en-US" dirty="0"/>
              <a:t>10/13/2024</a:t>
            </a:fld>
            <a:endParaRPr lang="en-US" dirty="0"/>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50000"/>
                  </a:schemeClr>
                </a:solidFill>
              </a:defRPr>
            </a:lvl1pPr>
          </a:lstStyle>
          <a:p>
            <a:endParaRPr lang="en-US" dirty="0"/>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50000"/>
                  </a:schemeClr>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1867436" y="0"/>
            <a:ext cx="6568225" cy="2308324"/>
          </a:xfrm>
          <a:prstGeom prst="rect">
            <a:avLst/>
          </a:prstGeom>
          <a:noFill/>
        </p:spPr>
        <p:txBody>
          <a:bodyPr wrap="square" rtlCol="0">
            <a:spAutoFit/>
          </a:bodyPr>
          <a:lstStyle/>
          <a:p>
            <a:pPr algn="ctr" rtl="1"/>
            <a:r>
              <a:rPr lang="ar-DZ" dirty="0">
                <a:latin typeface="Traditional Arabic" panose="02020603050405020304" pitchFamily="18" charset="-78"/>
                <a:cs typeface="Traditional Arabic" panose="02020603050405020304" pitchFamily="18" charset="-78"/>
              </a:rPr>
              <a:t>الجمهورية الجزائرية الديمقراطية الشعبية </a:t>
            </a:r>
          </a:p>
          <a:p>
            <a:pPr algn="ctr" rtl="1"/>
            <a:r>
              <a:rPr lang="ar-DZ" dirty="0">
                <a:latin typeface="Traditional Arabic" panose="02020603050405020304" pitchFamily="18" charset="-78"/>
                <a:cs typeface="Traditional Arabic" panose="02020603050405020304" pitchFamily="18" charset="-78"/>
              </a:rPr>
              <a:t>وزارة التعليم العالي والبحث العلمي</a:t>
            </a:r>
          </a:p>
          <a:p>
            <a:pPr algn="ctr" rtl="1"/>
            <a:r>
              <a:rPr lang="ar-DZ" dirty="0">
                <a:latin typeface="Traditional Arabic" panose="02020603050405020304" pitchFamily="18" charset="-78"/>
                <a:cs typeface="Traditional Arabic" panose="02020603050405020304" pitchFamily="18" charset="-78"/>
              </a:rPr>
              <a:t>كلية العلوم الاقتصادية والتجارية وعلوم التسيير</a:t>
            </a:r>
          </a:p>
          <a:p>
            <a:pPr algn="ctr" rtl="1"/>
            <a:r>
              <a:rPr lang="ar-DZ" dirty="0">
                <a:latin typeface="Traditional Arabic" panose="02020603050405020304" pitchFamily="18" charset="-78"/>
                <a:cs typeface="Traditional Arabic" panose="02020603050405020304" pitchFamily="18" charset="-78"/>
              </a:rPr>
              <a:t>قسم علوم التسيير</a:t>
            </a:r>
          </a:p>
          <a:p>
            <a:pPr algn="ctr" rtl="1"/>
            <a:r>
              <a:rPr lang="ar-DZ" dirty="0">
                <a:latin typeface="Traditional Arabic" panose="02020603050405020304" pitchFamily="18" charset="-78"/>
                <a:cs typeface="Traditional Arabic" panose="02020603050405020304" pitchFamily="18" charset="-78"/>
              </a:rPr>
              <a:t>أولى ماستر إدارة الموارد البشرية</a:t>
            </a:r>
          </a:p>
          <a:p>
            <a:pPr algn="ctr" rtl="1"/>
            <a:r>
              <a:rPr lang="ar-DZ" dirty="0">
                <a:latin typeface="Traditional Arabic" panose="02020603050405020304" pitchFamily="18" charset="-78"/>
                <a:cs typeface="Traditional Arabic" panose="02020603050405020304" pitchFamily="18" charset="-78"/>
              </a:rPr>
              <a:t>الفوج:01</a:t>
            </a:r>
          </a:p>
          <a:p>
            <a:pPr algn="ctr" rtl="1"/>
            <a:endParaRPr lang="ar-DZ" dirty="0">
              <a:latin typeface="Traditional Arabic" panose="02020603050405020304" pitchFamily="18" charset="-78"/>
              <a:cs typeface="Traditional Arabic" panose="02020603050405020304" pitchFamily="18" charset="-78"/>
            </a:endParaRPr>
          </a:p>
          <a:p>
            <a:pPr algn="ctr" rtl="1"/>
            <a:endParaRPr lang="fr-FR" dirty="0">
              <a:latin typeface="Traditional Arabic" panose="02020603050405020304" pitchFamily="18" charset="-78"/>
              <a:cs typeface="Traditional Arabic" panose="02020603050405020304" pitchFamily="18" charset="-78"/>
            </a:endParaRPr>
          </a:p>
        </p:txBody>
      </p:sp>
      <p:sp>
        <p:nvSpPr>
          <p:cNvPr id="5" name="Parchemin horizontal 4"/>
          <p:cNvSpPr/>
          <p:nvPr/>
        </p:nvSpPr>
        <p:spPr>
          <a:xfrm>
            <a:off x="2962141" y="1764406"/>
            <a:ext cx="5035639" cy="2308324"/>
          </a:xfrm>
          <a:prstGeom prst="horizontalScroll">
            <a:avLst/>
          </a:prstGeom>
          <a:solidFill>
            <a:schemeClr val="accent6">
              <a:lumMod val="20000"/>
              <a:lumOff val="80000"/>
            </a:schemeClr>
          </a:solidFill>
        </p:spPr>
        <p:style>
          <a:lnRef idx="1">
            <a:schemeClr val="accent4"/>
          </a:lnRef>
          <a:fillRef idx="2">
            <a:schemeClr val="accent4"/>
          </a:fillRef>
          <a:effectRef idx="1">
            <a:schemeClr val="accent4"/>
          </a:effectRef>
          <a:fontRef idx="minor">
            <a:schemeClr val="dk1"/>
          </a:fontRef>
        </p:style>
        <p:txBody>
          <a:bodyPr rtlCol="0" anchor="ctr"/>
          <a:lstStyle/>
          <a:p>
            <a:pPr algn="ctr"/>
            <a:r>
              <a:rPr lang="ar-DZ" sz="2800" b="1" dirty="0"/>
              <a:t>الكتلة الأجرية(كتلة الأجور)</a:t>
            </a:r>
            <a:endParaRPr lang="fr-FR" sz="2800" b="1" dirty="0"/>
          </a:p>
        </p:txBody>
      </p:sp>
      <p:sp>
        <p:nvSpPr>
          <p:cNvPr id="6" name="ZoneTexte 5"/>
          <p:cNvSpPr txBox="1"/>
          <p:nvPr/>
        </p:nvSpPr>
        <p:spPr>
          <a:xfrm>
            <a:off x="7997780" y="3889420"/>
            <a:ext cx="2768958" cy="1200329"/>
          </a:xfrm>
          <a:prstGeom prst="rect">
            <a:avLst/>
          </a:prstGeom>
          <a:solidFill>
            <a:schemeClr val="bg1">
              <a:lumMod val="95000"/>
            </a:schemeClr>
          </a:solidFill>
        </p:spPr>
        <p:txBody>
          <a:bodyPr wrap="square" rtlCol="0">
            <a:spAutoFit/>
          </a:bodyPr>
          <a:lstStyle/>
          <a:p>
            <a:pPr algn="ctr" rtl="1"/>
            <a:r>
              <a:rPr lang="ar-DZ" b="1" u="sng" dirty="0">
                <a:solidFill>
                  <a:srgbClr val="002060"/>
                </a:solidFill>
              </a:rPr>
              <a:t>من إعداد الطلبة: </a:t>
            </a:r>
          </a:p>
          <a:p>
            <a:pPr marL="285750" indent="-285750" algn="r" rtl="1">
              <a:buFont typeface="Wingdings" panose="05000000000000000000" pitchFamily="2" charset="2"/>
              <a:buChar char="q"/>
            </a:pPr>
            <a:r>
              <a:rPr lang="ar-DZ" dirty="0"/>
              <a:t>علون رحمة الصفاء.</a:t>
            </a:r>
          </a:p>
          <a:p>
            <a:pPr marL="285750" indent="-285750" algn="r" rtl="1">
              <a:buFont typeface="Wingdings" panose="05000000000000000000" pitchFamily="2" charset="2"/>
              <a:buChar char="q"/>
            </a:pPr>
            <a:r>
              <a:rPr lang="ar-DZ" dirty="0"/>
              <a:t>بن سخرية عبد الرؤوف.</a:t>
            </a:r>
          </a:p>
          <a:p>
            <a:pPr marL="285750" indent="-285750" algn="r" rtl="1">
              <a:buFont typeface="Wingdings" panose="05000000000000000000" pitchFamily="2" charset="2"/>
              <a:buChar char="q"/>
            </a:pPr>
            <a:r>
              <a:rPr lang="ar-DZ" dirty="0" err="1"/>
              <a:t>بلهوشات</a:t>
            </a:r>
            <a:r>
              <a:rPr lang="ar-DZ" dirty="0"/>
              <a:t> إسراء حنان.</a:t>
            </a:r>
            <a:endParaRPr lang="fr-FR" dirty="0"/>
          </a:p>
        </p:txBody>
      </p:sp>
      <p:sp>
        <p:nvSpPr>
          <p:cNvPr id="7" name="ZoneTexte 6"/>
          <p:cNvSpPr txBox="1"/>
          <p:nvPr/>
        </p:nvSpPr>
        <p:spPr>
          <a:xfrm>
            <a:off x="1195590" y="4072730"/>
            <a:ext cx="2768958" cy="646331"/>
          </a:xfrm>
          <a:prstGeom prst="rect">
            <a:avLst/>
          </a:prstGeom>
          <a:solidFill>
            <a:schemeClr val="bg1">
              <a:lumMod val="95000"/>
            </a:schemeClr>
          </a:solidFill>
        </p:spPr>
        <p:txBody>
          <a:bodyPr wrap="square" rtlCol="0">
            <a:spAutoFit/>
          </a:bodyPr>
          <a:lstStyle/>
          <a:p>
            <a:pPr algn="ctr" rtl="1"/>
            <a:r>
              <a:rPr lang="ar-DZ" b="1" u="sng" dirty="0">
                <a:solidFill>
                  <a:srgbClr val="002060"/>
                </a:solidFill>
              </a:rPr>
              <a:t>تحت إشراف الأستاذ:</a:t>
            </a:r>
          </a:p>
          <a:p>
            <a:pPr algn="r" rtl="1"/>
            <a:r>
              <a:rPr lang="ar-DZ" b="1" dirty="0"/>
              <a:t>-دبلة فاتح.</a:t>
            </a:r>
          </a:p>
        </p:txBody>
      </p:sp>
      <p:sp>
        <p:nvSpPr>
          <p:cNvPr id="8" name="ZoneTexte 7"/>
          <p:cNvSpPr txBox="1"/>
          <p:nvPr/>
        </p:nvSpPr>
        <p:spPr>
          <a:xfrm>
            <a:off x="3463344" y="5692462"/>
            <a:ext cx="3724140" cy="461665"/>
          </a:xfrm>
          <a:prstGeom prst="rect">
            <a:avLst/>
          </a:prstGeom>
          <a:noFill/>
        </p:spPr>
        <p:txBody>
          <a:bodyPr wrap="square" rtlCol="0">
            <a:spAutoFit/>
          </a:bodyPr>
          <a:lstStyle/>
          <a:p>
            <a:pPr algn="ctr" rtl="1"/>
            <a:r>
              <a:rPr lang="ar-DZ" sz="2400" b="1" dirty="0"/>
              <a:t>السنة الدراسية: 2024-2025</a:t>
            </a:r>
            <a:endParaRPr lang="fr-FR" sz="2400" b="1" dirty="0"/>
          </a:p>
        </p:txBody>
      </p:sp>
      <p:pic>
        <p:nvPicPr>
          <p:cNvPr id="9" name="Image 8" descr="https://encrypted-tbn0.gstatic.com/images?q=tbn:ANd9GcTuLobHfELTEh7OU7WNGPjymStjE5FaZPQjt1T02Y9dxMCJ4JagP3bLD1_nmw&amp;s"/>
          <p:cNvPicPr/>
          <p:nvPr/>
        </p:nvPicPr>
        <p:blipFill>
          <a:blip/>
          <a:stretch>
            <a:fillRect/>
          </a:stretch>
        </p:blipFill>
        <p:spPr bwMode="auto">
          <a:xfrm>
            <a:off x="6883355" y="183310"/>
            <a:ext cx="1114425" cy="742950"/>
          </a:xfrm>
          <a:prstGeom prst="rect">
            <a:avLst/>
          </a:prstGeom>
          <a:ln>
            <a:noFill/>
          </a:ln>
          <a:effectLst>
            <a:softEdge rad="112500"/>
          </a:effectLst>
        </p:spPr>
      </p:pic>
      <p:pic>
        <p:nvPicPr>
          <p:cNvPr id="10" name="Image 9" descr="https://encrypted-tbn0.gstatic.com/images?q=tbn:ANd9GcTuLobHfELTEh7OU7WNGPjymStjE5FaZPQjt1T02Y9dxMCJ4JagP3bLD1_nmw&amp;s"/>
          <p:cNvPicPr/>
          <p:nvPr/>
        </p:nvPicPr>
        <p:blipFill>
          <a:blip/>
          <a:stretch>
            <a:fillRect/>
          </a:stretch>
        </p:blipFill>
        <p:spPr bwMode="auto">
          <a:xfrm>
            <a:off x="2348919" y="183310"/>
            <a:ext cx="1114425" cy="742950"/>
          </a:xfrm>
          <a:prstGeom prst="rect">
            <a:avLst/>
          </a:prstGeom>
          <a:ln>
            <a:noFill/>
          </a:ln>
          <a:effectLst>
            <a:softEdge rad="112500"/>
          </a:effectLst>
        </p:spPr>
      </p:pic>
      <p:pic>
        <p:nvPicPr>
          <p:cNvPr id="11" name="Image 10"/>
          <p:cNvPicPr>
            <a:picLocks noChangeAspect="1"/>
          </p:cNvPicPr>
          <p:nvPr/>
        </p:nvPicPr>
        <p:blipFill>
          <a:blip/>
          <a:stretch>
            <a:fillRect/>
          </a:stretch>
        </p:blipFill>
        <p:spPr>
          <a:xfrm rot="1908096">
            <a:off x="7002400" y="1937450"/>
            <a:ext cx="1308602" cy="1308602"/>
          </a:xfrm>
          <a:prstGeom prst="ellipse">
            <a:avLst/>
          </a:prstGeom>
          <a:ln>
            <a:noFill/>
          </a:ln>
          <a:effectLst>
            <a:softEdge rad="112500"/>
          </a:effectLst>
        </p:spPr>
      </p:pic>
    </p:spTree>
    <p:extLst>
      <p:ext uri="{BB962C8B-B14F-4D97-AF65-F5344CB8AC3E}">
        <p14:creationId xmlns:p14="http://schemas.microsoft.com/office/powerpoint/2010/main" val="844180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80">
                                          <p:stCondLst>
                                            <p:cond delay="0"/>
                                          </p:stCondLst>
                                        </p:cTn>
                                        <p:tgtEl>
                                          <p:spTgt spid="5">
                                            <p:txEl>
                                              <p:pRg st="0" end="0"/>
                                            </p:txEl>
                                          </p:spTgt>
                                        </p:tgtEl>
                                      </p:cBhvr>
                                    </p:animEffect>
                                    <p:anim calcmode="lin" valueType="num">
                                      <p:cBhvr>
                                        <p:cTn id="8" dur="1822" tmFilter="0,0; 0.14,0.36; 0.43,0.73; 0.71,0.91; 1.0,1.0">
                                          <p:stCondLst>
                                            <p:cond delay="0"/>
                                          </p:stCondLst>
                                        </p:cTn>
                                        <p:tgtEl>
                                          <p:spTgt spid="5">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xEl>
                                              <p:pRg st="0" end="0"/>
                                            </p:txEl>
                                          </p:spTgt>
                                        </p:tgtEl>
                                      </p:cBhvr>
                                      <p:to x="100000" y="60000"/>
                                    </p:animScale>
                                    <p:animScale>
                                      <p:cBhvr>
                                        <p:cTn id="14" dur="166" decel="50000">
                                          <p:stCondLst>
                                            <p:cond delay="676"/>
                                          </p:stCondLst>
                                        </p:cTn>
                                        <p:tgtEl>
                                          <p:spTgt spid="5">
                                            <p:txEl>
                                              <p:pRg st="0" end="0"/>
                                            </p:txEl>
                                          </p:spTgt>
                                        </p:tgtEl>
                                      </p:cBhvr>
                                      <p:to x="100000" y="100000"/>
                                    </p:animScale>
                                    <p:animScale>
                                      <p:cBhvr>
                                        <p:cTn id="15" dur="26">
                                          <p:stCondLst>
                                            <p:cond delay="1312"/>
                                          </p:stCondLst>
                                        </p:cTn>
                                        <p:tgtEl>
                                          <p:spTgt spid="5">
                                            <p:txEl>
                                              <p:pRg st="0" end="0"/>
                                            </p:txEl>
                                          </p:spTgt>
                                        </p:tgtEl>
                                      </p:cBhvr>
                                      <p:to x="100000" y="80000"/>
                                    </p:animScale>
                                    <p:animScale>
                                      <p:cBhvr>
                                        <p:cTn id="16" dur="166" decel="50000">
                                          <p:stCondLst>
                                            <p:cond delay="1338"/>
                                          </p:stCondLst>
                                        </p:cTn>
                                        <p:tgtEl>
                                          <p:spTgt spid="5">
                                            <p:txEl>
                                              <p:pRg st="0" end="0"/>
                                            </p:txEl>
                                          </p:spTgt>
                                        </p:tgtEl>
                                      </p:cBhvr>
                                      <p:to x="100000" y="100000"/>
                                    </p:animScale>
                                    <p:animScale>
                                      <p:cBhvr>
                                        <p:cTn id="17" dur="26">
                                          <p:stCondLst>
                                            <p:cond delay="1642"/>
                                          </p:stCondLst>
                                        </p:cTn>
                                        <p:tgtEl>
                                          <p:spTgt spid="5">
                                            <p:txEl>
                                              <p:pRg st="0" end="0"/>
                                            </p:txEl>
                                          </p:spTgt>
                                        </p:tgtEl>
                                      </p:cBhvr>
                                      <p:to x="100000" y="90000"/>
                                    </p:animScale>
                                    <p:animScale>
                                      <p:cBhvr>
                                        <p:cTn id="18" dur="166" decel="50000">
                                          <p:stCondLst>
                                            <p:cond delay="1668"/>
                                          </p:stCondLst>
                                        </p:cTn>
                                        <p:tgtEl>
                                          <p:spTgt spid="5">
                                            <p:txEl>
                                              <p:pRg st="0" end="0"/>
                                            </p:txEl>
                                          </p:spTgt>
                                        </p:tgtEl>
                                      </p:cBhvr>
                                      <p:to x="100000" y="100000"/>
                                    </p:animScale>
                                    <p:animScale>
                                      <p:cBhvr>
                                        <p:cTn id="19" dur="26">
                                          <p:stCondLst>
                                            <p:cond delay="1808"/>
                                          </p:stCondLst>
                                        </p:cTn>
                                        <p:tgtEl>
                                          <p:spTgt spid="5">
                                            <p:txEl>
                                              <p:pRg st="0" end="0"/>
                                            </p:txEl>
                                          </p:spTgt>
                                        </p:tgtEl>
                                      </p:cBhvr>
                                      <p:to x="100000" y="95000"/>
                                    </p:animScale>
                                    <p:animScale>
                                      <p:cBhvr>
                                        <p:cTn id="20" dur="166" decel="50000">
                                          <p:stCondLst>
                                            <p:cond delay="1834"/>
                                          </p:stCondLst>
                                        </p:cTn>
                                        <p:tgtEl>
                                          <p:spTgt spid="5">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à coins arrondis 3"/>
          <p:cNvSpPr/>
          <p:nvPr/>
        </p:nvSpPr>
        <p:spPr>
          <a:xfrm>
            <a:off x="1777286" y="695460"/>
            <a:ext cx="8255358" cy="3528810"/>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just" rtl="1">
              <a:lnSpc>
                <a:spcPct val="150000"/>
              </a:lnSpc>
              <a:spcAft>
                <a:spcPts val="0"/>
              </a:spcAft>
            </a:pPr>
            <a:r>
              <a:rPr lang="ar-SA" sz="2400" b="1" u="sng" dirty="0">
                <a:solidFill>
                  <a:schemeClr val="accent1"/>
                </a:solidFill>
                <a:latin typeface="Traditional Arabic" panose="02020603050405020304" pitchFamily="18" charset="-78"/>
                <a:ea typeface="Calibri" panose="020F0502020204030204" pitchFamily="34" charset="0"/>
                <a:cs typeface="Traditional Arabic" panose="02020603050405020304" pitchFamily="18" charset="-78"/>
              </a:rPr>
              <a:t>استخدام الأدوات التحليلية لتوقع التأثيرات المالية</a:t>
            </a:r>
            <a:r>
              <a:rPr lang="en-US" sz="2400" b="1" u="sng" dirty="0">
                <a:solidFill>
                  <a:schemeClr val="accent1"/>
                </a:solidFill>
                <a:latin typeface="Traditional Arabic" panose="02020603050405020304" pitchFamily="18" charset="-78"/>
                <a:ea typeface="Calibri" panose="020F0502020204030204" pitchFamily="34" charset="0"/>
                <a:cs typeface="Traditional Arabic" panose="02020603050405020304" pitchFamily="18" charset="-78"/>
              </a:rPr>
              <a:t>:</a:t>
            </a:r>
            <a:endParaRPr lang="fr-FR" sz="1400" dirty="0">
              <a:latin typeface="Calibri" panose="020F0502020204030204" pitchFamily="34" charset="0"/>
              <a:ea typeface="Calibri" panose="020F0502020204030204" pitchFamily="34" charset="0"/>
              <a:cs typeface="Arial" panose="020B0604020202020204" pitchFamily="34" charset="0"/>
            </a:endParaRPr>
          </a:p>
          <a:p>
            <a:pPr algn="just" rtl="1">
              <a:lnSpc>
                <a:spcPct val="150000"/>
              </a:lnSpc>
              <a:spcAft>
                <a:spcPts val="0"/>
              </a:spcAft>
            </a:pPr>
            <a:r>
              <a:rPr lang="ar-SA" sz="2000" b="1" dirty="0">
                <a:solidFill>
                  <a:srgbClr val="9BBB59"/>
                </a:solidFill>
                <a:latin typeface="Traditional Arabic" panose="02020603050405020304" pitchFamily="18" charset="-78"/>
                <a:ea typeface="Calibri" panose="020F0502020204030204" pitchFamily="34" charset="0"/>
                <a:cs typeface="Traditional Arabic" panose="02020603050405020304" pitchFamily="18" charset="-78"/>
              </a:rPr>
              <a:t>الفكرة:</a:t>
            </a:r>
            <a:r>
              <a:rPr lang="ar-SA" sz="2000" b="1" dirty="0">
                <a:latin typeface="Traditional Arabic" panose="02020603050405020304" pitchFamily="18" charset="-78"/>
                <a:ea typeface="Calibri" panose="020F0502020204030204" pitchFamily="34" charset="0"/>
                <a:cs typeface="Traditional Arabic" panose="02020603050405020304" pitchFamily="18" charset="-78"/>
              </a:rPr>
              <a:t> </a:t>
            </a:r>
            <a:r>
              <a:rPr lang="ar-SA" sz="2000" dirty="0">
                <a:latin typeface="Traditional Arabic" panose="02020603050405020304" pitchFamily="18" charset="-78"/>
                <a:ea typeface="Calibri" panose="020F0502020204030204" pitchFamily="34" charset="0"/>
                <a:cs typeface="Traditional Arabic" panose="02020603050405020304" pitchFamily="18" charset="-78"/>
              </a:rPr>
              <a:t>الكتاب يقدم أدوات حسابية دقيقة لتقدير تأثير التغيرات في الرواتب والبدلات على الكتلة الأجرية</a:t>
            </a:r>
            <a:r>
              <a:rPr lang="en-US" sz="2000" dirty="0">
                <a:latin typeface="Traditional Arabic" panose="02020603050405020304" pitchFamily="18" charset="-78"/>
                <a:ea typeface="Calibri" panose="020F0502020204030204" pitchFamily="34" charset="0"/>
                <a:cs typeface="Traditional Arabic" panose="02020603050405020304" pitchFamily="18" charset="-78"/>
              </a:rPr>
              <a:t>.</a:t>
            </a:r>
            <a:endParaRPr lang="fr-FR" sz="2000" dirty="0">
              <a:latin typeface="Traditional Arabic" panose="02020603050405020304" pitchFamily="18" charset="-78"/>
              <a:ea typeface="Calibri" panose="020F0502020204030204" pitchFamily="34" charset="0"/>
              <a:cs typeface="Traditional Arabic" panose="02020603050405020304" pitchFamily="18" charset="-78"/>
            </a:endParaRPr>
          </a:p>
          <a:p>
            <a:pPr algn="just" rtl="1">
              <a:lnSpc>
                <a:spcPct val="150000"/>
              </a:lnSpc>
              <a:spcAft>
                <a:spcPts val="0"/>
              </a:spcAft>
            </a:pPr>
            <a:r>
              <a:rPr lang="ar-SA" sz="2000" b="1" dirty="0">
                <a:solidFill>
                  <a:srgbClr val="9BBB59"/>
                </a:solidFill>
                <a:latin typeface="Traditional Arabic" panose="02020603050405020304" pitchFamily="18" charset="-78"/>
                <a:ea typeface="Calibri" panose="020F0502020204030204" pitchFamily="34" charset="0"/>
                <a:cs typeface="Traditional Arabic" panose="02020603050405020304" pitchFamily="18" charset="-78"/>
              </a:rPr>
              <a:t>التعليق:</a:t>
            </a:r>
            <a:r>
              <a:rPr lang="ar-SA" sz="2000" b="1" dirty="0">
                <a:latin typeface="Traditional Arabic" panose="02020603050405020304" pitchFamily="18" charset="-78"/>
                <a:ea typeface="Calibri" panose="020F0502020204030204" pitchFamily="34" charset="0"/>
                <a:cs typeface="Traditional Arabic" panose="02020603050405020304" pitchFamily="18" charset="-78"/>
              </a:rPr>
              <a:t> </a:t>
            </a:r>
            <a:r>
              <a:rPr lang="ar-SA" sz="2000" dirty="0">
                <a:latin typeface="Traditional Arabic" panose="02020603050405020304" pitchFamily="18" charset="-78"/>
                <a:ea typeface="Calibri" panose="020F0502020204030204" pitchFamily="34" charset="0"/>
                <a:cs typeface="Traditional Arabic" panose="02020603050405020304" pitchFamily="18" charset="-78"/>
              </a:rPr>
              <a:t>استخدام الأدوات التحليلية يعد ميزة قوية، ولكن قد تكون هذه الأدوات معقدة بالنسبة لبعض المستخدمين غير المتخصصين في الشؤون المالية. هنا تكمن الحاجة إلى تبسيط هذه الأدوات أو تقديم برامج تكنولوجية سهلة الاستخدام تتيح للمديرين تقدير التكاليف بسهولة</a:t>
            </a:r>
            <a:r>
              <a:rPr lang="en-US" sz="2000" dirty="0">
                <a:latin typeface="Traditional Arabic" panose="02020603050405020304" pitchFamily="18" charset="-78"/>
                <a:ea typeface="Calibri" panose="020F0502020204030204" pitchFamily="34" charset="0"/>
                <a:cs typeface="Traditional Arabic" panose="02020603050405020304" pitchFamily="18" charset="-78"/>
              </a:rPr>
              <a:t>.</a:t>
            </a:r>
            <a:endParaRPr lang="fr-FR" sz="2000" dirty="0">
              <a:effectLst/>
              <a:latin typeface="Traditional Arabic" panose="02020603050405020304" pitchFamily="18" charset="-78"/>
              <a:ea typeface="Calibri" panose="020F0502020204030204" pitchFamily="34" charset="0"/>
              <a:cs typeface="Traditional Arabic" panose="02020603050405020304" pitchFamily="18" charset="-78"/>
            </a:endParaRPr>
          </a:p>
        </p:txBody>
      </p:sp>
    </p:spTree>
    <p:extLst>
      <p:ext uri="{BB962C8B-B14F-4D97-AF65-F5344CB8AC3E}">
        <p14:creationId xmlns:p14="http://schemas.microsoft.com/office/powerpoint/2010/main" val="3456761134"/>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e 5"/>
          <p:cNvGrpSpPr/>
          <p:nvPr/>
        </p:nvGrpSpPr>
        <p:grpSpPr>
          <a:xfrm>
            <a:off x="1751528" y="643943"/>
            <a:ext cx="8255358" cy="3981015"/>
            <a:chOff x="1751528" y="643943"/>
            <a:chExt cx="8255358" cy="3981015"/>
          </a:xfrm>
        </p:grpSpPr>
        <p:sp>
          <p:nvSpPr>
            <p:cNvPr id="4" name="Rectangle à coins arrondis 3"/>
            <p:cNvSpPr/>
            <p:nvPr/>
          </p:nvSpPr>
          <p:spPr>
            <a:xfrm>
              <a:off x="1751528" y="643943"/>
              <a:ext cx="8255358" cy="3981015"/>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fr-FR"/>
            </a:p>
          </p:txBody>
        </p:sp>
        <p:sp>
          <p:nvSpPr>
            <p:cNvPr id="5" name="ZoneTexte 4"/>
            <p:cNvSpPr txBox="1"/>
            <p:nvPr/>
          </p:nvSpPr>
          <p:spPr>
            <a:xfrm>
              <a:off x="1951150" y="746973"/>
              <a:ext cx="8055736" cy="3877985"/>
            </a:xfrm>
            <a:prstGeom prst="rect">
              <a:avLst/>
            </a:prstGeom>
            <a:noFill/>
          </p:spPr>
          <p:txBody>
            <a:bodyPr wrap="square" rtlCol="0">
              <a:spAutoFit/>
            </a:bodyPr>
            <a:lstStyle/>
            <a:p>
              <a:pPr algn="just" rtl="1">
                <a:lnSpc>
                  <a:spcPct val="150000"/>
                </a:lnSpc>
                <a:spcAft>
                  <a:spcPts val="0"/>
                </a:spcAft>
              </a:pPr>
              <a:r>
                <a:rPr lang="ar-SA" sz="2400" b="1" u="sng" dirty="0">
                  <a:solidFill>
                    <a:schemeClr val="accent1"/>
                  </a:solidFill>
                  <a:latin typeface="Traditional Arabic" panose="02020603050405020304" pitchFamily="18" charset="-78"/>
                  <a:ea typeface="Calibri" panose="020F0502020204030204" pitchFamily="34" charset="0"/>
                  <a:cs typeface="Traditional Arabic" panose="02020603050405020304" pitchFamily="18" charset="-78"/>
                </a:rPr>
                <a:t>التمييز بين العناصر الثابتة والمتغيرة</a:t>
              </a:r>
              <a:r>
                <a:rPr lang="en-US" sz="2400" b="1" u="sng" dirty="0">
                  <a:solidFill>
                    <a:schemeClr val="accent1"/>
                  </a:solidFill>
                  <a:latin typeface="Traditional Arabic" panose="02020603050405020304" pitchFamily="18" charset="-78"/>
                  <a:ea typeface="Calibri" panose="020F0502020204030204" pitchFamily="34" charset="0"/>
                  <a:cs typeface="Traditional Arabic" panose="02020603050405020304" pitchFamily="18" charset="-78"/>
                </a:rPr>
                <a:t>:</a:t>
              </a:r>
              <a:endParaRPr lang="fr-FR" sz="2400" b="1" u="sng" dirty="0">
                <a:solidFill>
                  <a:schemeClr val="accent1"/>
                </a:solidFill>
                <a:latin typeface="Traditional Arabic" panose="02020603050405020304" pitchFamily="18" charset="-78"/>
                <a:ea typeface="Calibri" panose="020F0502020204030204" pitchFamily="34" charset="0"/>
                <a:cs typeface="Traditional Arabic" panose="02020603050405020304" pitchFamily="18" charset="-78"/>
              </a:endParaRPr>
            </a:p>
            <a:p>
              <a:pPr algn="just" rtl="1">
                <a:lnSpc>
                  <a:spcPct val="150000"/>
                </a:lnSpc>
                <a:spcAft>
                  <a:spcPts val="0"/>
                </a:spcAft>
              </a:pPr>
              <a:r>
                <a:rPr lang="ar-SA" sz="2000" b="1" dirty="0">
                  <a:solidFill>
                    <a:srgbClr val="9BBB59"/>
                  </a:solidFill>
                  <a:latin typeface="Traditional Arabic" panose="02020603050405020304" pitchFamily="18" charset="-78"/>
                  <a:ea typeface="Calibri" panose="020F0502020204030204" pitchFamily="34" charset="0"/>
                  <a:cs typeface="Traditional Arabic" panose="02020603050405020304" pitchFamily="18" charset="-78"/>
                </a:rPr>
                <a:t>الفكرة</a:t>
              </a:r>
              <a:r>
                <a:rPr lang="ar-SA" sz="2000" dirty="0">
                  <a:solidFill>
                    <a:srgbClr val="9BBB59"/>
                  </a:solidFill>
                  <a:latin typeface="Traditional Arabic" panose="02020603050405020304" pitchFamily="18" charset="-78"/>
                  <a:ea typeface="Calibri" panose="020F0502020204030204" pitchFamily="34" charset="0"/>
                  <a:cs typeface="Traditional Arabic" panose="02020603050405020304" pitchFamily="18" charset="-78"/>
                </a:rPr>
                <a:t>: </a:t>
              </a:r>
              <a:r>
                <a:rPr lang="ar-SA" sz="2000" dirty="0">
                  <a:latin typeface="Traditional Arabic" panose="02020603050405020304" pitchFamily="18" charset="-78"/>
                  <a:ea typeface="Calibri" panose="020F0502020204030204" pitchFamily="34" charset="0"/>
                  <a:cs typeface="Traditional Arabic" panose="02020603050405020304" pitchFamily="18" charset="-78"/>
                </a:rPr>
                <a:t>الكتاب يميز بين العناصر الثابتة (مثل الرواتب الأساسية) والعناصر المتغيرة (مثل المكافآت والحوافز)، ويشير إلى ضرورة التعامل مع كل منهما بشكل منفصل</a:t>
              </a:r>
              <a:r>
                <a:rPr lang="en-US" sz="2000" dirty="0">
                  <a:latin typeface="Traditional Arabic" panose="02020603050405020304" pitchFamily="18" charset="-78"/>
                  <a:ea typeface="Calibri" panose="020F0502020204030204" pitchFamily="34" charset="0"/>
                  <a:cs typeface="Traditional Arabic" panose="02020603050405020304" pitchFamily="18" charset="-78"/>
                </a:rPr>
                <a:t>.</a:t>
              </a:r>
              <a:endParaRPr lang="fr-FR" sz="2000" dirty="0">
                <a:latin typeface="Traditional Arabic" panose="02020603050405020304" pitchFamily="18" charset="-78"/>
                <a:ea typeface="Calibri" panose="020F0502020204030204" pitchFamily="34" charset="0"/>
                <a:cs typeface="Traditional Arabic" panose="02020603050405020304" pitchFamily="18" charset="-78"/>
              </a:endParaRPr>
            </a:p>
            <a:p>
              <a:pPr algn="just" rtl="1">
                <a:lnSpc>
                  <a:spcPct val="150000"/>
                </a:lnSpc>
                <a:spcAft>
                  <a:spcPts val="0"/>
                </a:spcAft>
              </a:pPr>
              <a:r>
                <a:rPr lang="ar-SA" sz="2000" b="1" dirty="0">
                  <a:solidFill>
                    <a:srgbClr val="9BBB59"/>
                  </a:solidFill>
                  <a:latin typeface="Traditional Arabic" panose="02020603050405020304" pitchFamily="18" charset="-78"/>
                  <a:ea typeface="Calibri" panose="020F0502020204030204" pitchFamily="34" charset="0"/>
                  <a:cs typeface="Traditional Arabic" panose="02020603050405020304" pitchFamily="18" charset="-78"/>
                </a:rPr>
                <a:t>التعليق: </a:t>
              </a:r>
              <a:r>
                <a:rPr lang="ar-SA" sz="2000" dirty="0">
                  <a:latin typeface="Traditional Arabic" panose="02020603050405020304" pitchFamily="18" charset="-78"/>
                  <a:ea typeface="Calibri" panose="020F0502020204030204" pitchFamily="34" charset="0"/>
                  <a:cs typeface="Traditional Arabic" panose="02020603050405020304" pitchFamily="18" charset="-78"/>
                </a:rPr>
                <a:t>هذا التمييز مفيد من الناحية النظرية، ولكن من الناحية العملية، قد يتشابك هذان الجانبان في بعض الأحيان. على سبيل المثال، يمكن أن تصبح المكافآت الثابتة بمرور الوقت جزءًا من التكلفة الثابتة إذا تم تقديمها بشكل دوري، مما يحد من مرونة الشركة في التحكم بالتكاليف. اقتراحنا هو إعادة النظر في كيفية تصنيف المكافآت وتحليلها، وربما تقديم مفهوم "العناصر نصف الثابتة" التي تحتاج إلى مراقبة دقيقة</a:t>
              </a:r>
              <a:r>
                <a:rPr lang="en-US" sz="2000" dirty="0">
                  <a:latin typeface="Traditional Arabic" panose="02020603050405020304" pitchFamily="18" charset="-78"/>
                  <a:ea typeface="Calibri" panose="020F0502020204030204" pitchFamily="34" charset="0"/>
                  <a:cs typeface="Traditional Arabic" panose="02020603050405020304" pitchFamily="18" charset="-78"/>
                </a:rPr>
                <a:t>.</a:t>
              </a:r>
              <a:endParaRPr lang="fr-FR" sz="2000" dirty="0">
                <a:latin typeface="Traditional Arabic" panose="02020603050405020304" pitchFamily="18" charset="-78"/>
                <a:ea typeface="Calibri" panose="020F0502020204030204" pitchFamily="34" charset="0"/>
                <a:cs typeface="Traditional Arabic" panose="02020603050405020304" pitchFamily="18" charset="-78"/>
              </a:endParaRPr>
            </a:p>
            <a:p>
              <a:pPr algn="just" rtl="1">
                <a:lnSpc>
                  <a:spcPct val="150000"/>
                </a:lnSpc>
                <a:spcAft>
                  <a:spcPts val="0"/>
                </a:spcAft>
              </a:pPr>
              <a:r>
                <a:rPr lang="en-US" sz="2000" dirty="0">
                  <a:latin typeface="Traditional Arabic" panose="02020603050405020304" pitchFamily="18" charset="-78"/>
                  <a:ea typeface="Calibri" panose="020F0502020204030204" pitchFamily="34" charset="0"/>
                  <a:cs typeface="Traditional Arabic" panose="02020603050405020304" pitchFamily="18" charset="-78"/>
                </a:rPr>
                <a:t> </a:t>
              </a:r>
              <a:endParaRPr lang="fr-FR" sz="2000" dirty="0">
                <a:effectLst/>
                <a:latin typeface="Traditional Arabic" panose="02020603050405020304" pitchFamily="18" charset="-78"/>
                <a:ea typeface="Calibri" panose="020F0502020204030204" pitchFamily="34" charset="0"/>
                <a:cs typeface="Traditional Arabic" panose="02020603050405020304" pitchFamily="18" charset="-78"/>
              </a:endParaRPr>
            </a:p>
          </p:txBody>
        </p:sp>
      </p:grpSp>
    </p:spTree>
    <p:extLst>
      <p:ext uri="{BB962C8B-B14F-4D97-AF65-F5344CB8AC3E}">
        <p14:creationId xmlns:p14="http://schemas.microsoft.com/office/powerpoint/2010/main" val="2246043565"/>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e 5"/>
          <p:cNvGrpSpPr/>
          <p:nvPr/>
        </p:nvGrpSpPr>
        <p:grpSpPr>
          <a:xfrm>
            <a:off x="1751528" y="643943"/>
            <a:ext cx="8255358" cy="4108361"/>
            <a:chOff x="1751528" y="643943"/>
            <a:chExt cx="8255358" cy="4108361"/>
          </a:xfrm>
        </p:grpSpPr>
        <p:sp>
          <p:nvSpPr>
            <p:cNvPr id="4" name="Rectangle à coins arrondis 3"/>
            <p:cNvSpPr/>
            <p:nvPr/>
          </p:nvSpPr>
          <p:spPr>
            <a:xfrm>
              <a:off x="1751528" y="643943"/>
              <a:ext cx="8255358" cy="4108361"/>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fr-FR"/>
            </a:p>
          </p:txBody>
        </p:sp>
        <p:sp>
          <p:nvSpPr>
            <p:cNvPr id="5" name="ZoneTexte 4"/>
            <p:cNvSpPr txBox="1"/>
            <p:nvPr/>
          </p:nvSpPr>
          <p:spPr>
            <a:xfrm>
              <a:off x="1848119" y="989963"/>
              <a:ext cx="8062176" cy="3416320"/>
            </a:xfrm>
            <a:prstGeom prst="rect">
              <a:avLst/>
            </a:prstGeom>
            <a:noFill/>
          </p:spPr>
          <p:txBody>
            <a:bodyPr wrap="square" rtlCol="0">
              <a:spAutoFit/>
            </a:bodyPr>
            <a:lstStyle/>
            <a:p>
              <a:pPr algn="just" rtl="1">
                <a:lnSpc>
                  <a:spcPct val="150000"/>
                </a:lnSpc>
                <a:spcAft>
                  <a:spcPts val="0"/>
                </a:spcAft>
              </a:pPr>
              <a:r>
                <a:rPr lang="ar-SA" sz="2400" b="1" u="sng" dirty="0">
                  <a:solidFill>
                    <a:schemeClr val="accent1"/>
                  </a:solidFill>
                  <a:latin typeface="Traditional Arabic" panose="02020603050405020304" pitchFamily="18" charset="-78"/>
                  <a:ea typeface="Calibri" panose="020F0502020204030204" pitchFamily="34" charset="0"/>
                  <a:cs typeface="Traditional Arabic" panose="02020603050405020304" pitchFamily="18" charset="-78"/>
                </a:rPr>
                <a:t>أثر سياسات الزيادة في الرواتب على الكتلة الأجرية</a:t>
              </a:r>
              <a:r>
                <a:rPr lang="en-US" sz="2400" b="1" u="sng" dirty="0">
                  <a:solidFill>
                    <a:schemeClr val="accent1"/>
                  </a:solidFill>
                  <a:latin typeface="Traditional Arabic" panose="02020603050405020304" pitchFamily="18" charset="-78"/>
                  <a:ea typeface="Calibri" panose="020F0502020204030204" pitchFamily="34" charset="0"/>
                  <a:cs typeface="Traditional Arabic" panose="02020603050405020304" pitchFamily="18" charset="-78"/>
                </a:rPr>
                <a:t>:</a:t>
              </a:r>
              <a:endParaRPr lang="fr-FR" sz="2400" b="1" u="sng" dirty="0">
                <a:solidFill>
                  <a:schemeClr val="accent1"/>
                </a:solidFill>
                <a:latin typeface="Traditional Arabic" panose="02020603050405020304" pitchFamily="18" charset="-78"/>
                <a:ea typeface="Calibri" panose="020F0502020204030204" pitchFamily="34" charset="0"/>
                <a:cs typeface="Traditional Arabic" panose="02020603050405020304" pitchFamily="18" charset="-78"/>
              </a:endParaRPr>
            </a:p>
            <a:p>
              <a:pPr algn="just" rtl="1">
                <a:lnSpc>
                  <a:spcPct val="150000"/>
                </a:lnSpc>
                <a:spcAft>
                  <a:spcPts val="0"/>
                </a:spcAft>
              </a:pPr>
              <a:r>
                <a:rPr lang="ar-SA" sz="2000" b="1" dirty="0">
                  <a:solidFill>
                    <a:srgbClr val="9BBB59"/>
                  </a:solidFill>
                  <a:latin typeface="Traditional Arabic" panose="02020603050405020304" pitchFamily="18" charset="-78"/>
                  <a:ea typeface="Calibri" panose="020F0502020204030204" pitchFamily="34" charset="0"/>
                  <a:cs typeface="Traditional Arabic" panose="02020603050405020304" pitchFamily="18" charset="-78"/>
                </a:rPr>
                <a:t>الفكرة:</a:t>
              </a:r>
              <a:r>
                <a:rPr lang="ar-SA" sz="2000" b="1" dirty="0">
                  <a:latin typeface="Traditional Arabic" panose="02020603050405020304" pitchFamily="18" charset="-78"/>
                  <a:ea typeface="Calibri" panose="020F0502020204030204" pitchFamily="34" charset="0"/>
                  <a:cs typeface="Traditional Arabic" panose="02020603050405020304" pitchFamily="18" charset="-78"/>
                </a:rPr>
                <a:t> </a:t>
              </a:r>
              <a:r>
                <a:rPr lang="ar-SA" sz="2000" dirty="0">
                  <a:latin typeface="Traditional Arabic" panose="02020603050405020304" pitchFamily="18" charset="-78"/>
                  <a:ea typeface="Calibri" panose="020F0502020204030204" pitchFamily="34" charset="0"/>
                  <a:cs typeface="Traditional Arabic" panose="02020603050405020304" pitchFamily="18" charset="-78"/>
                </a:rPr>
                <a:t>الكتاب يناقش تأثير الزيادات في الرواتب على الكتلة الأجرية من خلال ما يعرف بـ "تأثير المستوى" و"تأثير الحجم" و"تأثير التقرير</a:t>
              </a:r>
              <a:r>
                <a:rPr lang="en-US" sz="2000" dirty="0">
                  <a:latin typeface="Traditional Arabic" panose="02020603050405020304" pitchFamily="18" charset="-78"/>
                  <a:ea typeface="Calibri" panose="020F0502020204030204" pitchFamily="34" charset="0"/>
                  <a:cs typeface="Traditional Arabic" panose="02020603050405020304" pitchFamily="18" charset="-78"/>
                </a:rPr>
                <a:t>".</a:t>
              </a:r>
              <a:endParaRPr lang="fr-FR" sz="2000" dirty="0">
                <a:latin typeface="Traditional Arabic" panose="02020603050405020304" pitchFamily="18" charset="-78"/>
                <a:ea typeface="Calibri" panose="020F0502020204030204" pitchFamily="34" charset="0"/>
                <a:cs typeface="Traditional Arabic" panose="02020603050405020304" pitchFamily="18" charset="-78"/>
              </a:endParaRPr>
            </a:p>
            <a:p>
              <a:pPr algn="just" rtl="1">
                <a:lnSpc>
                  <a:spcPct val="150000"/>
                </a:lnSpc>
                <a:spcAft>
                  <a:spcPts val="0"/>
                </a:spcAft>
              </a:pPr>
              <a:r>
                <a:rPr lang="ar-SA" sz="2000" b="1" dirty="0">
                  <a:solidFill>
                    <a:srgbClr val="9BBB59"/>
                  </a:solidFill>
                  <a:latin typeface="Traditional Arabic" panose="02020603050405020304" pitchFamily="18" charset="-78"/>
                  <a:ea typeface="Calibri" panose="020F0502020204030204" pitchFamily="34" charset="0"/>
                  <a:cs typeface="Traditional Arabic" panose="02020603050405020304" pitchFamily="18" charset="-78"/>
                </a:rPr>
                <a:t>التعليق: </a:t>
              </a:r>
              <a:r>
                <a:rPr lang="ar-SA" sz="2000" dirty="0">
                  <a:latin typeface="Traditional Arabic" panose="02020603050405020304" pitchFamily="18" charset="-78"/>
                  <a:ea typeface="Calibri" panose="020F0502020204030204" pitchFamily="34" charset="0"/>
                  <a:cs typeface="Traditional Arabic" panose="02020603050405020304" pitchFamily="18" charset="-78"/>
                </a:rPr>
                <a:t>تحليل تأثير الزيادة في الرواتب أمر ضروري، ولكن التركيز الشديد على الأرقام قد يؤدي إلى إغفال الجوانب النفسية والمعنوية المرتبطة بزيادة الرواتب. الموظفون لا يرون الزيادات فقط كأداة مالية، بل يعتبرونها أيضًا وسيلة للاعتراف بأدائهم وجهودهم. تجاهل هذا الجانب قد يؤدي إلى انخفاض الرضا الوظيفي على المدى الطويل. من المفيد أن يتضمن الكتاب تحليلًا يتعلق بتأثير سياسات الأجور على الروح المعنوية والتحفيز</a:t>
              </a:r>
              <a:r>
                <a:rPr lang="en-US" sz="2000" dirty="0">
                  <a:latin typeface="Traditional Arabic" panose="02020603050405020304" pitchFamily="18" charset="-78"/>
                  <a:ea typeface="Calibri" panose="020F0502020204030204" pitchFamily="34" charset="0"/>
                  <a:cs typeface="Traditional Arabic" panose="02020603050405020304" pitchFamily="18" charset="-78"/>
                </a:rPr>
                <a:t>.</a:t>
              </a:r>
              <a:endParaRPr lang="fr-FR" sz="2000" dirty="0">
                <a:effectLst/>
                <a:latin typeface="Traditional Arabic" panose="02020603050405020304" pitchFamily="18" charset="-78"/>
                <a:ea typeface="Calibri" panose="020F0502020204030204" pitchFamily="34" charset="0"/>
                <a:cs typeface="Traditional Arabic" panose="02020603050405020304" pitchFamily="18" charset="-78"/>
              </a:endParaRPr>
            </a:p>
          </p:txBody>
        </p:sp>
      </p:grpSp>
    </p:spTree>
    <p:extLst>
      <p:ext uri="{BB962C8B-B14F-4D97-AF65-F5344CB8AC3E}">
        <p14:creationId xmlns:p14="http://schemas.microsoft.com/office/powerpoint/2010/main" val="2834789399"/>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e 5"/>
          <p:cNvGrpSpPr/>
          <p:nvPr/>
        </p:nvGrpSpPr>
        <p:grpSpPr>
          <a:xfrm>
            <a:off x="1751528" y="643943"/>
            <a:ext cx="8255358" cy="4108361"/>
            <a:chOff x="1751528" y="643943"/>
            <a:chExt cx="8255358" cy="4108361"/>
          </a:xfrm>
        </p:grpSpPr>
        <p:sp>
          <p:nvSpPr>
            <p:cNvPr id="4" name="Rectangle à coins arrondis 3"/>
            <p:cNvSpPr/>
            <p:nvPr/>
          </p:nvSpPr>
          <p:spPr>
            <a:xfrm>
              <a:off x="1751528" y="643943"/>
              <a:ext cx="8255358" cy="4108361"/>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fr-FR"/>
            </a:p>
          </p:txBody>
        </p:sp>
        <p:sp>
          <p:nvSpPr>
            <p:cNvPr id="5" name="ZoneTexte 4"/>
            <p:cNvSpPr txBox="1"/>
            <p:nvPr/>
          </p:nvSpPr>
          <p:spPr>
            <a:xfrm>
              <a:off x="2041303" y="1030310"/>
              <a:ext cx="7675808" cy="2954655"/>
            </a:xfrm>
            <a:prstGeom prst="rect">
              <a:avLst/>
            </a:prstGeom>
            <a:noFill/>
          </p:spPr>
          <p:txBody>
            <a:bodyPr wrap="square" rtlCol="0">
              <a:spAutoFit/>
            </a:bodyPr>
            <a:lstStyle/>
            <a:p>
              <a:pPr algn="just" rtl="1">
                <a:lnSpc>
                  <a:spcPct val="150000"/>
                </a:lnSpc>
                <a:spcAft>
                  <a:spcPts val="0"/>
                </a:spcAft>
              </a:pPr>
              <a:r>
                <a:rPr lang="ar-SA" sz="2400" b="1" u="sng" dirty="0">
                  <a:solidFill>
                    <a:schemeClr val="accent1"/>
                  </a:solidFill>
                  <a:latin typeface="Traditional Arabic" panose="02020603050405020304" pitchFamily="18" charset="-78"/>
                  <a:ea typeface="Calibri" panose="020F0502020204030204" pitchFamily="34" charset="0"/>
                  <a:cs typeface="Traditional Arabic" panose="02020603050405020304" pitchFamily="18" charset="-78"/>
                </a:rPr>
                <a:t>التأثير الهيكلي للكتلة الأجرية</a:t>
              </a:r>
              <a:r>
                <a:rPr lang="en-US" sz="2400" b="1" u="sng" dirty="0">
                  <a:solidFill>
                    <a:schemeClr val="accent1"/>
                  </a:solidFill>
                  <a:latin typeface="Traditional Arabic" panose="02020603050405020304" pitchFamily="18" charset="-78"/>
                  <a:ea typeface="Calibri" panose="020F0502020204030204" pitchFamily="34" charset="0"/>
                  <a:cs typeface="Traditional Arabic" panose="02020603050405020304" pitchFamily="18" charset="-78"/>
                </a:rPr>
                <a:t> (</a:t>
              </a:r>
              <a:r>
                <a:rPr lang="en-US" sz="2400" b="1" u="sng" dirty="0" err="1">
                  <a:solidFill>
                    <a:schemeClr val="accent1"/>
                  </a:solidFill>
                  <a:latin typeface="Traditional Arabic" panose="02020603050405020304" pitchFamily="18" charset="-78"/>
                  <a:ea typeface="Calibri" panose="020F0502020204030204" pitchFamily="34" charset="0"/>
                  <a:cs typeface="Traditional Arabic" panose="02020603050405020304" pitchFamily="18" charset="-78"/>
                </a:rPr>
                <a:t>Noria</a:t>
              </a:r>
              <a:r>
                <a:rPr lang="en-US" sz="2400" b="1" u="sng" dirty="0">
                  <a:solidFill>
                    <a:schemeClr val="accent1"/>
                  </a:solidFill>
                  <a:latin typeface="Traditional Arabic" panose="02020603050405020304" pitchFamily="18" charset="-78"/>
                  <a:ea typeface="Calibri" panose="020F0502020204030204" pitchFamily="34" charset="0"/>
                  <a:cs typeface="Traditional Arabic" panose="02020603050405020304" pitchFamily="18" charset="-78"/>
                </a:rPr>
                <a:t> effect):</a:t>
              </a:r>
              <a:endParaRPr lang="fr-FR" sz="2400" b="1" u="sng" dirty="0">
                <a:solidFill>
                  <a:schemeClr val="accent1"/>
                </a:solidFill>
                <a:latin typeface="Traditional Arabic" panose="02020603050405020304" pitchFamily="18" charset="-78"/>
                <a:ea typeface="Calibri" panose="020F0502020204030204" pitchFamily="34" charset="0"/>
                <a:cs typeface="Traditional Arabic" panose="02020603050405020304" pitchFamily="18" charset="-78"/>
              </a:endParaRPr>
            </a:p>
            <a:p>
              <a:pPr algn="just" rtl="1">
                <a:lnSpc>
                  <a:spcPct val="150000"/>
                </a:lnSpc>
                <a:spcAft>
                  <a:spcPts val="0"/>
                </a:spcAft>
              </a:pPr>
              <a:r>
                <a:rPr lang="ar-SA" sz="2000" b="1" dirty="0">
                  <a:solidFill>
                    <a:srgbClr val="9BBB59"/>
                  </a:solidFill>
                  <a:latin typeface="Traditional Arabic" panose="02020603050405020304" pitchFamily="18" charset="-78"/>
                  <a:ea typeface="Calibri" panose="020F0502020204030204" pitchFamily="34" charset="0"/>
                  <a:cs typeface="Traditional Arabic" panose="02020603050405020304" pitchFamily="18" charset="-78"/>
                </a:rPr>
                <a:t>الفكرة:</a:t>
              </a:r>
              <a:r>
                <a:rPr lang="ar-SA" sz="2000" b="1" dirty="0">
                  <a:latin typeface="Traditional Arabic" panose="02020603050405020304" pitchFamily="18" charset="-78"/>
                  <a:ea typeface="Calibri" panose="020F0502020204030204" pitchFamily="34" charset="0"/>
                  <a:cs typeface="Traditional Arabic" panose="02020603050405020304" pitchFamily="18" charset="-78"/>
                </a:rPr>
                <a:t> </a:t>
              </a:r>
              <a:r>
                <a:rPr lang="ar-SA" sz="2000" dirty="0">
                  <a:latin typeface="Traditional Arabic" panose="02020603050405020304" pitchFamily="18" charset="-78"/>
                  <a:ea typeface="Calibri" panose="020F0502020204030204" pitchFamily="34" charset="0"/>
                  <a:cs typeface="Traditional Arabic" panose="02020603050405020304" pitchFamily="18" charset="-78"/>
                </a:rPr>
                <a:t>الكتاب يسلط الضوء على "تأثير </a:t>
              </a:r>
              <a:r>
                <a:rPr lang="ar-SA" sz="2000" dirty="0" err="1">
                  <a:latin typeface="Traditional Arabic" panose="02020603050405020304" pitchFamily="18" charset="-78"/>
                  <a:ea typeface="Calibri" panose="020F0502020204030204" pitchFamily="34" charset="0"/>
                  <a:cs typeface="Traditional Arabic" panose="02020603050405020304" pitchFamily="18" charset="-78"/>
                </a:rPr>
                <a:t>النوريا</a:t>
              </a:r>
              <a:r>
                <a:rPr lang="ar-SA" sz="2000" dirty="0">
                  <a:latin typeface="Traditional Arabic" panose="02020603050405020304" pitchFamily="18" charset="-78"/>
                  <a:ea typeface="Calibri" panose="020F0502020204030204" pitchFamily="34" charset="0"/>
                  <a:cs typeface="Traditional Arabic" panose="02020603050405020304" pitchFamily="18" charset="-78"/>
                </a:rPr>
                <a:t>" الذي يعكس تأثير التغيرات في الهيكل الوظيفي على الكتلة الأجرية نتيجة للتنقلات أو الاستبدال بين الموظفين</a:t>
              </a:r>
              <a:r>
                <a:rPr lang="en-US" sz="2000" dirty="0">
                  <a:latin typeface="Traditional Arabic" panose="02020603050405020304" pitchFamily="18" charset="-78"/>
                  <a:ea typeface="Calibri" panose="020F0502020204030204" pitchFamily="34" charset="0"/>
                  <a:cs typeface="Traditional Arabic" panose="02020603050405020304" pitchFamily="18" charset="-78"/>
                </a:rPr>
                <a:t>.</a:t>
              </a:r>
              <a:endParaRPr lang="fr-FR" sz="2000" dirty="0">
                <a:latin typeface="Traditional Arabic" panose="02020603050405020304" pitchFamily="18" charset="-78"/>
                <a:ea typeface="Calibri" panose="020F0502020204030204" pitchFamily="34" charset="0"/>
                <a:cs typeface="Traditional Arabic" panose="02020603050405020304" pitchFamily="18" charset="-78"/>
              </a:endParaRPr>
            </a:p>
            <a:p>
              <a:pPr algn="just" rtl="1">
                <a:lnSpc>
                  <a:spcPct val="150000"/>
                </a:lnSpc>
                <a:spcAft>
                  <a:spcPts val="0"/>
                </a:spcAft>
              </a:pPr>
              <a:r>
                <a:rPr lang="ar-SA" sz="2000" b="1" dirty="0">
                  <a:solidFill>
                    <a:srgbClr val="9BBB59"/>
                  </a:solidFill>
                  <a:latin typeface="Traditional Arabic" panose="02020603050405020304" pitchFamily="18" charset="-78"/>
                  <a:ea typeface="Calibri" panose="020F0502020204030204" pitchFamily="34" charset="0"/>
                  <a:cs typeface="Traditional Arabic" panose="02020603050405020304" pitchFamily="18" charset="-78"/>
                </a:rPr>
                <a:t>التعليق</a:t>
              </a:r>
              <a:r>
                <a:rPr lang="ar-SA" sz="2000" b="1" dirty="0">
                  <a:latin typeface="Traditional Arabic" panose="02020603050405020304" pitchFamily="18" charset="-78"/>
                  <a:ea typeface="Calibri" panose="020F0502020204030204" pitchFamily="34" charset="0"/>
                  <a:cs typeface="Traditional Arabic" panose="02020603050405020304" pitchFamily="18" charset="-78"/>
                </a:rPr>
                <a:t>: </a:t>
              </a:r>
              <a:r>
                <a:rPr lang="ar-SA" sz="2000" dirty="0">
                  <a:latin typeface="Traditional Arabic" panose="02020603050405020304" pitchFamily="18" charset="-78"/>
                  <a:ea typeface="Calibri" panose="020F0502020204030204" pitchFamily="34" charset="0"/>
                  <a:cs typeface="Traditional Arabic" panose="02020603050405020304" pitchFamily="18" charset="-78"/>
                </a:rPr>
                <a:t>"تأثير النوري</a:t>
              </a:r>
              <a:r>
                <a:rPr lang="ar-DZ" sz="2000" dirty="0">
                  <a:latin typeface="Traditional Arabic" panose="02020603050405020304" pitchFamily="18" charset="-78"/>
                  <a:ea typeface="Calibri" panose="020F0502020204030204" pitchFamily="34" charset="0"/>
                  <a:cs typeface="Traditional Arabic" panose="02020603050405020304" pitchFamily="18" charset="-78"/>
                </a:rPr>
                <a:t>ا</a:t>
              </a:r>
              <a:r>
                <a:rPr lang="ar-SA" sz="2000" dirty="0">
                  <a:latin typeface="Traditional Arabic" panose="02020603050405020304" pitchFamily="18" charset="-78"/>
                  <a:ea typeface="Calibri" panose="020F0502020204030204" pitchFamily="34" charset="0"/>
                  <a:cs typeface="Traditional Arabic" panose="02020603050405020304" pitchFamily="18" charset="-78"/>
                </a:rPr>
                <a:t>" هو فكرة جيدة، لكنه يميل إلى التركيز فقط على الجانب المالي. يجب أيضًا مراعاة التأثير النوعي الناتج عن مغادرة الموظفين ذوي الخبرة وقدرة الموظفين الجدد على تحقيق نفس الإنتاجية. من الضروري النظر إلى التكلفة الكاملة لاستبدال الموظفين، بما في ذلك تكلفة التدريب والوقت اللازم للوصول إلى نفس مستوى الأداء</a:t>
              </a:r>
              <a:r>
                <a:rPr lang="en-US" sz="2000" dirty="0">
                  <a:latin typeface="Traditional Arabic" panose="02020603050405020304" pitchFamily="18" charset="-78"/>
                  <a:ea typeface="Calibri" panose="020F0502020204030204" pitchFamily="34" charset="0"/>
                  <a:cs typeface="Traditional Arabic" panose="02020603050405020304" pitchFamily="18" charset="-78"/>
                </a:rPr>
                <a:t>.</a:t>
              </a:r>
              <a:endParaRPr lang="fr-FR" sz="2000" dirty="0">
                <a:effectLst/>
                <a:latin typeface="Traditional Arabic" panose="02020603050405020304" pitchFamily="18" charset="-78"/>
                <a:ea typeface="Calibri" panose="020F0502020204030204" pitchFamily="34" charset="0"/>
                <a:cs typeface="Traditional Arabic" panose="02020603050405020304" pitchFamily="18" charset="-78"/>
              </a:endParaRPr>
            </a:p>
          </p:txBody>
        </p:sp>
      </p:grpSp>
    </p:spTree>
    <p:extLst>
      <p:ext uri="{BB962C8B-B14F-4D97-AF65-F5344CB8AC3E}">
        <p14:creationId xmlns:p14="http://schemas.microsoft.com/office/powerpoint/2010/main" val="961693884"/>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e 5"/>
          <p:cNvGrpSpPr/>
          <p:nvPr/>
        </p:nvGrpSpPr>
        <p:grpSpPr>
          <a:xfrm>
            <a:off x="1223493" y="592427"/>
            <a:ext cx="9955368" cy="4378818"/>
            <a:chOff x="1223493" y="592427"/>
            <a:chExt cx="9955368" cy="4378818"/>
          </a:xfrm>
        </p:grpSpPr>
        <p:sp>
          <p:nvSpPr>
            <p:cNvPr id="4" name="Rectangle à coins arrondis 3"/>
            <p:cNvSpPr/>
            <p:nvPr/>
          </p:nvSpPr>
          <p:spPr>
            <a:xfrm>
              <a:off x="1223493" y="592427"/>
              <a:ext cx="9955368" cy="4378818"/>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fr-FR"/>
            </a:p>
          </p:txBody>
        </p:sp>
        <p:sp>
          <p:nvSpPr>
            <p:cNvPr id="5" name="ZoneTexte 4"/>
            <p:cNvSpPr txBox="1"/>
            <p:nvPr/>
          </p:nvSpPr>
          <p:spPr>
            <a:xfrm>
              <a:off x="1996227" y="682581"/>
              <a:ext cx="8667480" cy="3877985"/>
            </a:xfrm>
            <a:prstGeom prst="rect">
              <a:avLst/>
            </a:prstGeom>
            <a:noFill/>
          </p:spPr>
          <p:txBody>
            <a:bodyPr wrap="square" rtlCol="0">
              <a:spAutoFit/>
            </a:bodyPr>
            <a:lstStyle/>
            <a:p>
              <a:pPr algn="just" rtl="1">
                <a:lnSpc>
                  <a:spcPct val="150000"/>
                </a:lnSpc>
                <a:spcAft>
                  <a:spcPts val="0"/>
                </a:spcAft>
              </a:pPr>
              <a:r>
                <a:rPr lang="ar-SA" sz="2400" b="1" u="sng" dirty="0">
                  <a:solidFill>
                    <a:schemeClr val="accent1"/>
                  </a:solidFill>
                  <a:latin typeface="Traditional Arabic" panose="02020603050405020304" pitchFamily="18" charset="-78"/>
                  <a:ea typeface="Calibri" panose="020F0502020204030204" pitchFamily="34" charset="0"/>
                  <a:cs typeface="Traditional Arabic" panose="02020603050405020304" pitchFamily="18" charset="-78"/>
                </a:rPr>
                <a:t>نقاط الضعف</a:t>
              </a:r>
              <a:endParaRPr lang="fr-FR" sz="2400" b="1" u="sng" dirty="0">
                <a:solidFill>
                  <a:schemeClr val="accent1"/>
                </a:solidFill>
                <a:latin typeface="Traditional Arabic" panose="02020603050405020304" pitchFamily="18" charset="-78"/>
                <a:ea typeface="Calibri" panose="020F0502020204030204" pitchFamily="34" charset="0"/>
                <a:cs typeface="Traditional Arabic" panose="02020603050405020304" pitchFamily="18" charset="-78"/>
              </a:endParaRPr>
            </a:p>
            <a:p>
              <a:pPr algn="just" rtl="1">
                <a:lnSpc>
                  <a:spcPct val="150000"/>
                </a:lnSpc>
                <a:spcAft>
                  <a:spcPts val="0"/>
                </a:spcAft>
              </a:pPr>
              <a:r>
                <a:rPr lang="ar-SA" sz="2000" b="1" dirty="0">
                  <a:solidFill>
                    <a:schemeClr val="accent1">
                      <a:lumMod val="60000"/>
                      <a:lumOff val="40000"/>
                    </a:schemeClr>
                  </a:solidFill>
                  <a:latin typeface="Traditional Arabic" panose="02020603050405020304" pitchFamily="18" charset="-78"/>
                  <a:ea typeface="Calibri" panose="020F0502020204030204" pitchFamily="34" charset="0"/>
                  <a:cs typeface="Traditional Arabic" panose="02020603050405020304" pitchFamily="18" charset="-78"/>
                </a:rPr>
                <a:t>قلة التركيز على البعد الاستراتيجي لإدارة الرواتب</a:t>
              </a:r>
              <a:endParaRPr lang="fr-FR" sz="2000" b="1" dirty="0">
                <a:solidFill>
                  <a:schemeClr val="accent1">
                    <a:lumMod val="60000"/>
                    <a:lumOff val="40000"/>
                  </a:schemeClr>
                </a:solidFill>
                <a:latin typeface="Traditional Arabic" panose="02020603050405020304" pitchFamily="18" charset="-78"/>
                <a:ea typeface="Calibri" panose="020F0502020204030204" pitchFamily="34" charset="0"/>
                <a:cs typeface="Traditional Arabic" panose="02020603050405020304" pitchFamily="18" charset="-78"/>
              </a:endParaRPr>
            </a:p>
            <a:p>
              <a:pPr algn="just" rtl="1">
                <a:lnSpc>
                  <a:spcPct val="150000"/>
                </a:lnSpc>
                <a:spcAft>
                  <a:spcPts val="0"/>
                </a:spcAft>
              </a:pPr>
              <a:r>
                <a:rPr lang="ar-SA" sz="2000" dirty="0">
                  <a:solidFill>
                    <a:srgbClr val="9BBB59"/>
                  </a:solidFill>
                  <a:latin typeface="Traditional Arabic" panose="02020603050405020304" pitchFamily="18" charset="-78"/>
                  <a:ea typeface="Calibri" panose="020F0502020204030204" pitchFamily="34" charset="0"/>
                  <a:cs typeface="Traditional Arabic" panose="02020603050405020304" pitchFamily="18" charset="-78"/>
                </a:rPr>
                <a:t>النقد:</a:t>
              </a:r>
              <a:r>
                <a:rPr lang="ar-SA" sz="2000" dirty="0">
                  <a:latin typeface="Traditional Arabic" panose="02020603050405020304" pitchFamily="18" charset="-78"/>
                  <a:ea typeface="Calibri" panose="020F0502020204030204" pitchFamily="34" charset="0"/>
                  <a:cs typeface="Traditional Arabic" panose="02020603050405020304" pitchFamily="18" charset="-78"/>
                </a:rPr>
                <a:t> الفصل يركز بشكل كبير على التحليل المالي الدقيق للكتلة الأجرية ولكنه يتجاهل البعد الاستراتيجي في إدارة الرواتب. ينبغي أن يتناول الفصل كيفية ربط سياسات الرواتب بالاستراتيجية العامة للشركة، وكيف يمكن أن تؤدي إدارة الأجور بفعالية إلى تحسين القدرة التنافسية للشركة على المدى الطويل</a:t>
              </a:r>
              <a:r>
                <a:rPr lang="en-US" sz="2000" dirty="0">
                  <a:latin typeface="Traditional Arabic" panose="02020603050405020304" pitchFamily="18" charset="-78"/>
                  <a:ea typeface="Calibri" panose="020F0502020204030204" pitchFamily="34" charset="0"/>
                  <a:cs typeface="Traditional Arabic" panose="02020603050405020304" pitchFamily="18" charset="-78"/>
                </a:rPr>
                <a:t>.</a:t>
              </a:r>
              <a:endParaRPr lang="fr-FR" sz="2000" dirty="0">
                <a:latin typeface="Traditional Arabic" panose="02020603050405020304" pitchFamily="18" charset="-78"/>
                <a:ea typeface="Calibri" panose="020F0502020204030204" pitchFamily="34" charset="0"/>
                <a:cs typeface="Traditional Arabic" panose="02020603050405020304" pitchFamily="18" charset="-78"/>
              </a:endParaRPr>
            </a:p>
            <a:p>
              <a:pPr algn="just" rtl="1">
                <a:lnSpc>
                  <a:spcPct val="150000"/>
                </a:lnSpc>
                <a:spcAft>
                  <a:spcPts val="0"/>
                </a:spcAft>
              </a:pPr>
              <a:r>
                <a:rPr lang="ar-SA" sz="2000" b="1" dirty="0">
                  <a:solidFill>
                    <a:schemeClr val="accent1">
                      <a:lumMod val="60000"/>
                      <a:lumOff val="40000"/>
                    </a:schemeClr>
                  </a:solidFill>
                  <a:latin typeface="Traditional Arabic" panose="02020603050405020304" pitchFamily="18" charset="-78"/>
                  <a:ea typeface="Calibri" panose="020F0502020204030204" pitchFamily="34" charset="0"/>
                  <a:cs typeface="Traditional Arabic" panose="02020603050405020304" pitchFamily="18" charset="-78"/>
                </a:rPr>
                <a:t>الاهتمام بالقوانين الفرنسية فقط</a:t>
              </a:r>
              <a:endParaRPr lang="fr-FR" sz="2000" b="1" dirty="0">
                <a:solidFill>
                  <a:schemeClr val="accent1">
                    <a:lumMod val="60000"/>
                    <a:lumOff val="40000"/>
                  </a:schemeClr>
                </a:solidFill>
                <a:latin typeface="Traditional Arabic" panose="02020603050405020304" pitchFamily="18" charset="-78"/>
                <a:ea typeface="Calibri" panose="020F0502020204030204" pitchFamily="34" charset="0"/>
                <a:cs typeface="Traditional Arabic" panose="02020603050405020304" pitchFamily="18" charset="-78"/>
              </a:endParaRPr>
            </a:p>
            <a:p>
              <a:pPr algn="just" rtl="1">
                <a:lnSpc>
                  <a:spcPct val="150000"/>
                </a:lnSpc>
                <a:spcAft>
                  <a:spcPts val="0"/>
                </a:spcAft>
              </a:pPr>
              <a:r>
                <a:rPr lang="ar-SA" sz="2000" dirty="0">
                  <a:solidFill>
                    <a:srgbClr val="9BBB59"/>
                  </a:solidFill>
                  <a:latin typeface="Calibri" panose="020F0502020204030204" pitchFamily="34" charset="0"/>
                  <a:ea typeface="Calibri" panose="020F0502020204030204" pitchFamily="34" charset="0"/>
                  <a:cs typeface="Traditional Arabic" panose="02020603050405020304" pitchFamily="18" charset="-78"/>
                </a:rPr>
                <a:t>النقد:</a:t>
              </a:r>
              <a:r>
                <a:rPr lang="ar-SA" sz="2000" dirty="0">
                  <a:latin typeface="Calibri" panose="020F0502020204030204" pitchFamily="34" charset="0"/>
                  <a:ea typeface="Calibri" panose="020F0502020204030204" pitchFamily="34" charset="0"/>
                  <a:cs typeface="Traditional Arabic" panose="02020603050405020304" pitchFamily="18" charset="-78"/>
                </a:rPr>
                <a:t> الكتاب يعتمد بشكل كبير على التشريعات والقوانين الفرنسية، مما قد يجعله أقل فائدة للقراء الدوليين. يُقترح تقديم محتوى أكثر شمولية بحيث يمكن أن يكون مرجعًا لأشخاص يعملون في بيئات قانونية مختلفة</a:t>
              </a:r>
              <a:r>
                <a:rPr lang="en-US" sz="2000" dirty="0">
                  <a:latin typeface="Traditional Arabic" panose="02020603050405020304" pitchFamily="18" charset="-78"/>
                  <a:ea typeface="Calibri" panose="020F0502020204030204" pitchFamily="34" charset="0"/>
                  <a:cs typeface="Arial" panose="020B0604020202020204" pitchFamily="34" charset="0"/>
                </a:rPr>
                <a:t>.</a:t>
              </a:r>
              <a:endParaRPr lang="fr-FR" sz="2000" dirty="0">
                <a:latin typeface="Calibri" panose="020F0502020204030204" pitchFamily="34" charset="0"/>
                <a:ea typeface="Calibri" panose="020F0502020204030204" pitchFamily="34" charset="0"/>
                <a:cs typeface="Arial" panose="020B0604020202020204" pitchFamily="34" charset="0"/>
              </a:endParaRPr>
            </a:p>
          </p:txBody>
        </p:sp>
      </p:grpSp>
    </p:spTree>
    <p:extLst>
      <p:ext uri="{BB962C8B-B14F-4D97-AF65-F5344CB8AC3E}">
        <p14:creationId xmlns:p14="http://schemas.microsoft.com/office/powerpoint/2010/main" val="1282769954"/>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20462" y="734095"/>
            <a:ext cx="9350062" cy="3644722"/>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fr-FR"/>
          </a:p>
        </p:txBody>
      </p:sp>
      <p:sp>
        <p:nvSpPr>
          <p:cNvPr id="5" name="ZoneTexte 4"/>
          <p:cNvSpPr txBox="1"/>
          <p:nvPr/>
        </p:nvSpPr>
        <p:spPr>
          <a:xfrm>
            <a:off x="1281448" y="953036"/>
            <a:ext cx="9028090" cy="2862322"/>
          </a:xfrm>
          <a:prstGeom prst="rect">
            <a:avLst/>
          </a:prstGeom>
          <a:noFill/>
        </p:spPr>
        <p:txBody>
          <a:bodyPr wrap="square" rtlCol="0">
            <a:spAutoFit/>
          </a:bodyPr>
          <a:lstStyle/>
          <a:p>
            <a:pPr lvl="0" algn="just" rtl="1">
              <a:lnSpc>
                <a:spcPct val="150000"/>
              </a:lnSpc>
            </a:pPr>
            <a:r>
              <a:rPr lang="ar-SA" sz="2000" b="1" dirty="0">
                <a:solidFill>
                  <a:schemeClr val="accent1">
                    <a:lumMod val="60000"/>
                    <a:lumOff val="40000"/>
                  </a:schemeClr>
                </a:solidFill>
                <a:latin typeface="Traditional Arabic" panose="02020603050405020304" pitchFamily="18" charset="-78"/>
                <a:ea typeface="Calibri" panose="020F0502020204030204" pitchFamily="34" charset="0"/>
                <a:cs typeface="Traditional Arabic" panose="02020603050405020304" pitchFamily="18" charset="-78"/>
              </a:rPr>
              <a:t>التعقيد في استخدام الأدوات الحسابية</a:t>
            </a:r>
            <a:endParaRPr lang="fr-FR" sz="2000" b="1" dirty="0">
              <a:solidFill>
                <a:schemeClr val="accent1">
                  <a:lumMod val="60000"/>
                  <a:lumOff val="40000"/>
                </a:schemeClr>
              </a:solidFill>
              <a:latin typeface="Traditional Arabic" panose="02020603050405020304" pitchFamily="18" charset="-78"/>
              <a:ea typeface="Calibri" panose="020F0502020204030204" pitchFamily="34" charset="0"/>
              <a:cs typeface="Traditional Arabic" panose="02020603050405020304" pitchFamily="18" charset="-78"/>
            </a:endParaRPr>
          </a:p>
          <a:p>
            <a:pPr lvl="0" algn="just" rtl="1">
              <a:lnSpc>
                <a:spcPct val="150000"/>
              </a:lnSpc>
            </a:pPr>
            <a:r>
              <a:rPr lang="ar-SA" sz="2000" dirty="0">
                <a:solidFill>
                  <a:srgbClr val="9BBB59"/>
                </a:solidFill>
                <a:latin typeface="Traditional Arabic" panose="02020603050405020304" pitchFamily="18" charset="-78"/>
                <a:ea typeface="Calibri" panose="020F0502020204030204" pitchFamily="34" charset="0"/>
                <a:cs typeface="Traditional Arabic" panose="02020603050405020304" pitchFamily="18" charset="-78"/>
              </a:rPr>
              <a:t>النقد:</a:t>
            </a:r>
            <a:r>
              <a:rPr lang="ar-SA" sz="2000" dirty="0">
                <a:solidFill>
                  <a:prstClr val="black"/>
                </a:solidFill>
                <a:latin typeface="Traditional Arabic" panose="02020603050405020304" pitchFamily="18" charset="-78"/>
                <a:ea typeface="Calibri" panose="020F0502020204030204" pitchFamily="34" charset="0"/>
                <a:cs typeface="Traditional Arabic" panose="02020603050405020304" pitchFamily="18" charset="-78"/>
              </a:rPr>
              <a:t> الأدوات الحسابية التي يقدمها الكتاب قد تكون معقدة بالنسبة لبعض المديرين غير المتخصصين. ينبغي تبسيط هذه الأدوات أو تقديم حلول برمجية يمكنها </a:t>
            </a:r>
            <a:r>
              <a:rPr lang="ar-SA" sz="2000" dirty="0" err="1">
                <a:solidFill>
                  <a:prstClr val="black"/>
                </a:solidFill>
                <a:latin typeface="Traditional Arabic" panose="02020603050405020304" pitchFamily="18" charset="-78"/>
                <a:ea typeface="Calibri" panose="020F0502020204030204" pitchFamily="34" charset="0"/>
                <a:cs typeface="Traditional Arabic" panose="02020603050405020304" pitchFamily="18" charset="-78"/>
              </a:rPr>
              <a:t>أتمتة</a:t>
            </a:r>
            <a:r>
              <a:rPr lang="ar-SA" sz="2000" dirty="0">
                <a:solidFill>
                  <a:prstClr val="black"/>
                </a:solidFill>
                <a:latin typeface="Traditional Arabic" panose="02020603050405020304" pitchFamily="18" charset="-78"/>
                <a:ea typeface="Calibri" panose="020F0502020204030204" pitchFamily="34" charset="0"/>
                <a:cs typeface="Traditional Arabic" panose="02020603050405020304" pitchFamily="18" charset="-78"/>
              </a:rPr>
              <a:t> هذه العمليات لجعلها أكثر سهولة</a:t>
            </a:r>
            <a:r>
              <a:rPr lang="en-US" sz="2000" dirty="0">
                <a:solidFill>
                  <a:prstClr val="black"/>
                </a:solidFill>
                <a:latin typeface="Traditional Arabic" panose="02020603050405020304" pitchFamily="18" charset="-78"/>
                <a:ea typeface="Calibri" panose="020F0502020204030204" pitchFamily="34" charset="0"/>
                <a:cs typeface="Traditional Arabic" panose="02020603050405020304" pitchFamily="18" charset="-78"/>
              </a:rPr>
              <a:t>.</a:t>
            </a:r>
            <a:endParaRPr lang="fr-FR" sz="2000" dirty="0">
              <a:solidFill>
                <a:prstClr val="black"/>
              </a:solidFill>
              <a:latin typeface="Traditional Arabic" panose="02020603050405020304" pitchFamily="18" charset="-78"/>
              <a:ea typeface="Calibri" panose="020F0502020204030204" pitchFamily="34" charset="0"/>
              <a:cs typeface="Traditional Arabic" panose="02020603050405020304" pitchFamily="18" charset="-78"/>
            </a:endParaRPr>
          </a:p>
          <a:p>
            <a:pPr lvl="0" algn="just" rtl="1">
              <a:lnSpc>
                <a:spcPct val="150000"/>
              </a:lnSpc>
            </a:pPr>
            <a:r>
              <a:rPr lang="ar-SA" sz="2000" b="1" dirty="0">
                <a:solidFill>
                  <a:schemeClr val="accent1">
                    <a:lumMod val="60000"/>
                    <a:lumOff val="40000"/>
                  </a:schemeClr>
                </a:solidFill>
                <a:latin typeface="Traditional Arabic" panose="02020603050405020304" pitchFamily="18" charset="-78"/>
                <a:ea typeface="Calibri" panose="020F0502020204030204" pitchFamily="34" charset="0"/>
                <a:cs typeface="Traditional Arabic" panose="02020603050405020304" pitchFamily="18" charset="-78"/>
              </a:rPr>
              <a:t>عدم التركيز على تكاليف تطوير الموظفين</a:t>
            </a:r>
            <a:endParaRPr lang="fr-FR" sz="2000" b="1" dirty="0">
              <a:solidFill>
                <a:schemeClr val="accent1">
                  <a:lumMod val="60000"/>
                  <a:lumOff val="40000"/>
                </a:schemeClr>
              </a:solidFill>
              <a:latin typeface="Traditional Arabic" panose="02020603050405020304" pitchFamily="18" charset="-78"/>
              <a:ea typeface="Calibri" panose="020F0502020204030204" pitchFamily="34" charset="0"/>
              <a:cs typeface="Traditional Arabic" panose="02020603050405020304" pitchFamily="18" charset="-78"/>
            </a:endParaRPr>
          </a:p>
          <a:p>
            <a:pPr lvl="0" algn="just" rtl="1">
              <a:lnSpc>
                <a:spcPct val="150000"/>
              </a:lnSpc>
            </a:pPr>
            <a:r>
              <a:rPr lang="ar-SA" sz="2000" dirty="0">
                <a:solidFill>
                  <a:srgbClr val="9BBB59"/>
                </a:solidFill>
                <a:latin typeface="Calibri" panose="020F0502020204030204" pitchFamily="34" charset="0"/>
                <a:ea typeface="Calibri" panose="020F0502020204030204" pitchFamily="34" charset="0"/>
                <a:cs typeface="Traditional Arabic" panose="02020603050405020304" pitchFamily="18" charset="-78"/>
              </a:rPr>
              <a:t>النقد:</a:t>
            </a:r>
            <a:r>
              <a:rPr lang="ar-SA" sz="2000" dirty="0">
                <a:solidFill>
                  <a:prstClr val="black"/>
                </a:solidFill>
                <a:latin typeface="Calibri" panose="020F0502020204030204" pitchFamily="34" charset="0"/>
                <a:ea typeface="Calibri" panose="020F0502020204030204" pitchFamily="34" charset="0"/>
                <a:cs typeface="Traditional Arabic" panose="02020603050405020304" pitchFamily="18" charset="-78"/>
              </a:rPr>
              <a:t> الكتاب يغفل التطرق لتكاليف تدريب وتطوير الموظفين، والتي تعتبر جزءًا هامًا من الكتلة الأجرية. من الضروري تقديم تصور لكيفية توازن الشركات بين التحكم في الكتلة الأجرية والاستثمار في تطوير رأس المال البشري</a:t>
            </a:r>
            <a:r>
              <a:rPr lang="en-US" sz="2000" dirty="0">
                <a:solidFill>
                  <a:prstClr val="black"/>
                </a:solidFill>
                <a:latin typeface="Traditional Arabic" panose="02020603050405020304" pitchFamily="18" charset="-78"/>
                <a:ea typeface="Calibri" panose="020F0502020204030204" pitchFamily="34" charset="0"/>
                <a:cs typeface="Arial" panose="020B0604020202020204" pitchFamily="34" charset="0"/>
              </a:rPr>
              <a:t>.</a:t>
            </a:r>
            <a:endParaRPr lang="fr-FR" sz="1600" dirty="0">
              <a:solidFill>
                <a:prstClr val="black"/>
              </a:solidFill>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3295463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uage 3"/>
          <p:cNvSpPr/>
          <p:nvPr/>
        </p:nvSpPr>
        <p:spPr>
          <a:xfrm>
            <a:off x="4056845" y="193183"/>
            <a:ext cx="3528811" cy="1094704"/>
          </a:xfrm>
          <a:prstGeom prst="cloud">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DZ" sz="2400" b="1" dirty="0">
                <a:solidFill>
                  <a:schemeClr val="tx1"/>
                </a:solidFill>
              </a:rPr>
              <a:t>الاقتراحات</a:t>
            </a:r>
            <a:r>
              <a:rPr lang="ar-DZ" sz="2400" dirty="0">
                <a:solidFill>
                  <a:schemeClr val="tx1"/>
                </a:solidFill>
              </a:rPr>
              <a:t>:</a:t>
            </a:r>
            <a:endParaRPr lang="fr-FR" sz="2400" dirty="0">
              <a:solidFill>
                <a:schemeClr val="tx1"/>
              </a:solidFill>
            </a:endParaRPr>
          </a:p>
        </p:txBody>
      </p:sp>
      <p:sp>
        <p:nvSpPr>
          <p:cNvPr id="5" name="Organigramme : Terminateur 4"/>
          <p:cNvSpPr/>
          <p:nvPr/>
        </p:nvSpPr>
        <p:spPr>
          <a:xfrm>
            <a:off x="7585656" y="1502535"/>
            <a:ext cx="3593206" cy="1146219"/>
          </a:xfrm>
          <a:prstGeom prst="flowChartTermina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SA" sz="2400" b="1" dirty="0">
                <a:solidFill>
                  <a:schemeClr val="tx1"/>
                </a:solidFill>
                <a:ea typeface="Calibri" panose="020F0502020204030204" pitchFamily="34" charset="0"/>
                <a:cs typeface="Traditional Arabic" panose="02020603050405020304" pitchFamily="18" charset="-78"/>
              </a:rPr>
              <a:t>تعزيز الربط بين إدارة الرواتب والأداء</a:t>
            </a:r>
            <a:endParaRPr lang="fr-FR" sz="2400" b="1" dirty="0">
              <a:solidFill>
                <a:schemeClr val="tx1"/>
              </a:solidFill>
            </a:endParaRPr>
          </a:p>
        </p:txBody>
      </p:sp>
      <p:sp>
        <p:nvSpPr>
          <p:cNvPr id="6" name="Organigramme : Terminateur 5"/>
          <p:cNvSpPr/>
          <p:nvPr/>
        </p:nvSpPr>
        <p:spPr>
          <a:xfrm>
            <a:off x="7585656" y="3524518"/>
            <a:ext cx="3593206" cy="1146219"/>
          </a:xfrm>
          <a:prstGeom prst="flowChartTermina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SA" sz="2400" b="1" dirty="0">
                <a:solidFill>
                  <a:schemeClr val="tx1"/>
                </a:solidFill>
                <a:ea typeface="Calibri" panose="020F0502020204030204" pitchFamily="34" charset="0"/>
                <a:cs typeface="Traditional Arabic" panose="02020603050405020304" pitchFamily="18" charset="-78"/>
              </a:rPr>
              <a:t>تقديم حلول تكنولوجية</a:t>
            </a:r>
            <a:endParaRPr lang="fr-FR" sz="2400" b="1" dirty="0">
              <a:solidFill>
                <a:schemeClr val="tx1"/>
              </a:solidFill>
            </a:endParaRPr>
          </a:p>
        </p:txBody>
      </p:sp>
      <p:sp>
        <p:nvSpPr>
          <p:cNvPr id="7" name="Organigramme : Terminateur 6"/>
          <p:cNvSpPr/>
          <p:nvPr/>
        </p:nvSpPr>
        <p:spPr>
          <a:xfrm>
            <a:off x="882203" y="3524519"/>
            <a:ext cx="3522372" cy="1146219"/>
          </a:xfrm>
          <a:prstGeom prst="flowChartTermina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lnSpc>
                <a:spcPct val="150000"/>
              </a:lnSpc>
              <a:spcAft>
                <a:spcPts val="0"/>
              </a:spcAft>
            </a:pPr>
            <a:r>
              <a:rPr lang="ar-SA" sz="2400" b="1" dirty="0">
                <a:solidFill>
                  <a:schemeClr val="tx1"/>
                </a:solidFill>
                <a:latin typeface="Calibri" panose="020F0502020204030204" pitchFamily="34" charset="0"/>
                <a:ea typeface="Calibri" panose="020F0502020204030204" pitchFamily="34" charset="0"/>
                <a:cs typeface="Traditional Arabic" panose="02020603050405020304" pitchFamily="18" charset="-78"/>
              </a:rPr>
              <a:t>مراعاة البيئة الدولية</a:t>
            </a:r>
            <a:endParaRPr lang="fr-FR" b="1"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8" name="Organigramme : Terminateur 7"/>
          <p:cNvSpPr/>
          <p:nvPr/>
        </p:nvSpPr>
        <p:spPr>
          <a:xfrm>
            <a:off x="882203" y="1502535"/>
            <a:ext cx="3522372" cy="1146219"/>
          </a:xfrm>
          <a:prstGeom prst="flowChartTermina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SA" sz="2400" b="1" dirty="0">
                <a:solidFill>
                  <a:schemeClr val="tx1"/>
                </a:solidFill>
                <a:ea typeface="Calibri" panose="020F0502020204030204" pitchFamily="34" charset="0"/>
                <a:cs typeface="Traditional Arabic" panose="02020603050405020304" pitchFamily="18" charset="-78"/>
              </a:rPr>
              <a:t>التوسع في الأمثلة العملية</a:t>
            </a:r>
            <a:endParaRPr lang="fr-FR" sz="2400" b="1" dirty="0">
              <a:solidFill>
                <a:schemeClr val="tx1"/>
              </a:solidFill>
            </a:endParaRPr>
          </a:p>
        </p:txBody>
      </p:sp>
    </p:spTree>
    <p:extLst>
      <p:ext uri="{BB962C8B-B14F-4D97-AF65-F5344CB8AC3E}">
        <p14:creationId xmlns:p14="http://schemas.microsoft.com/office/powerpoint/2010/main" val="3777447987"/>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barn(inVertical)">
                                      <p:cBhvr>
                                        <p:cTn id="2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61880" y="1424051"/>
            <a:ext cx="8032125" cy="1977464"/>
          </a:xfrm>
          <a:prstGeom prst="rect">
            <a:avLst/>
          </a:prstGeom>
          <a:solidFill>
            <a:schemeClr val="accent4">
              <a:lumMod val="40000"/>
              <a:lumOff val="60000"/>
            </a:schemeClr>
          </a:solidFill>
        </p:spPr>
        <p:txBody>
          <a:bodyPr wrap="square">
            <a:spAutoFit/>
          </a:bodyPr>
          <a:lstStyle/>
          <a:p>
            <a:pPr algn="just" rtl="1">
              <a:lnSpc>
                <a:spcPct val="150000"/>
              </a:lnSpc>
              <a:spcAft>
                <a:spcPts val="0"/>
              </a:spcAft>
            </a:pPr>
            <a:r>
              <a:rPr lang="ar-SA" sz="2800" b="1" dirty="0">
                <a:latin typeface="Calibri" panose="020F0502020204030204" pitchFamily="34" charset="0"/>
                <a:ea typeface="Calibri" panose="020F0502020204030204" pitchFamily="34" charset="0"/>
                <a:cs typeface="Traditional Arabic" panose="02020603050405020304" pitchFamily="18" charset="-78"/>
              </a:rPr>
              <a:t>باختصار، يقدم الفصل الأول من الكتاب أفكارًا قوية حول إدارة الرواتب، ولكنه يحتاج إلى توسيع نطاق الرؤية ليشمل البعد الاستراتيجي والإنساني لتلك السياسات. تقديم أمثلة إضافية وتبسيط الأدوات التحليلية سيكون مفيدًا لتعزيز فهم أوسع</a:t>
            </a:r>
            <a:r>
              <a:rPr lang="en-US" sz="2800" b="1" dirty="0">
                <a:latin typeface="Traditional Arabic" panose="02020603050405020304" pitchFamily="18" charset="-78"/>
                <a:ea typeface="Calibri" panose="020F0502020204030204" pitchFamily="34" charset="0"/>
                <a:cs typeface="Arial" panose="020B0604020202020204" pitchFamily="34" charset="0"/>
              </a:rPr>
              <a:t>.</a:t>
            </a:r>
            <a:endParaRPr lang="fr-FR" sz="2000" b="1"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4080916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oupe 24"/>
          <p:cNvGrpSpPr/>
          <p:nvPr/>
        </p:nvGrpSpPr>
        <p:grpSpPr>
          <a:xfrm>
            <a:off x="1532586" y="516021"/>
            <a:ext cx="10251581" cy="1068946"/>
            <a:chOff x="1532586" y="516021"/>
            <a:chExt cx="10251581" cy="1068946"/>
          </a:xfrm>
        </p:grpSpPr>
        <p:sp>
          <p:nvSpPr>
            <p:cNvPr id="8" name="Rectangle 7"/>
            <p:cNvSpPr/>
            <p:nvPr/>
          </p:nvSpPr>
          <p:spPr>
            <a:xfrm>
              <a:off x="1532586" y="528899"/>
              <a:ext cx="7534141" cy="1056068"/>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Pentagone 9"/>
            <p:cNvSpPr/>
            <p:nvPr/>
          </p:nvSpPr>
          <p:spPr>
            <a:xfrm rot="10800000">
              <a:off x="9324304" y="516021"/>
              <a:ext cx="2292440" cy="1068946"/>
            </a:xfrm>
            <a:prstGeom prst="homePlat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ZoneTexte 5"/>
            <p:cNvSpPr txBox="1"/>
            <p:nvPr/>
          </p:nvSpPr>
          <p:spPr>
            <a:xfrm>
              <a:off x="9324304" y="856878"/>
              <a:ext cx="2459863" cy="400110"/>
            </a:xfrm>
            <a:prstGeom prst="rect">
              <a:avLst/>
            </a:prstGeom>
            <a:noFill/>
          </p:spPr>
          <p:txBody>
            <a:bodyPr wrap="square" rtlCol="0">
              <a:spAutoFit/>
            </a:bodyPr>
            <a:lstStyle/>
            <a:p>
              <a:pPr algn="ctr" rtl="1"/>
              <a:r>
                <a:rPr lang="ar-DZ" sz="2000" b="1" dirty="0">
                  <a:solidFill>
                    <a:schemeClr val="accent1"/>
                  </a:solidFill>
                </a:rPr>
                <a:t>تعريف الكتلة الأجرية: </a:t>
              </a:r>
              <a:endParaRPr lang="fr-FR" sz="2000" b="1" dirty="0">
                <a:solidFill>
                  <a:schemeClr val="accent1"/>
                </a:solidFill>
              </a:endParaRPr>
            </a:p>
          </p:txBody>
        </p:sp>
        <p:sp>
          <p:nvSpPr>
            <p:cNvPr id="12" name="ZoneTexte 11"/>
            <p:cNvSpPr txBox="1"/>
            <p:nvPr/>
          </p:nvSpPr>
          <p:spPr>
            <a:xfrm>
              <a:off x="1590540" y="557506"/>
              <a:ext cx="7418231" cy="1027461"/>
            </a:xfrm>
            <a:prstGeom prst="rect">
              <a:avLst/>
            </a:prstGeom>
            <a:noFill/>
          </p:spPr>
          <p:txBody>
            <a:bodyPr wrap="square" rtlCol="0">
              <a:spAutoFit/>
            </a:bodyPr>
            <a:lstStyle/>
            <a:p>
              <a:pPr algn="just" rtl="1">
                <a:lnSpc>
                  <a:spcPct val="115000"/>
                </a:lnSpc>
                <a:spcAft>
                  <a:spcPts val="0"/>
                </a:spcAft>
              </a:pPr>
              <a:r>
                <a:rPr lang="ar-SA" dirty="0">
                  <a:latin typeface="Calibri" panose="020F0502020204030204" pitchFamily="34" charset="0"/>
                  <a:ea typeface="Calibri" panose="020F0502020204030204" pitchFamily="34" charset="0"/>
                </a:rPr>
                <a:t>الكتلة الأجرية هي المبلغ الإجمالي الذي تدفعه الشركة لجميع موظفيها في فترة معينة، وتشمل الرواتب، المكافآت، العلاوات، والتعويضات الأخرى. هذا المبلغ يُعتبر جزءًا كبيرًا من النفقات العامة للشركة، ولهذا فإن مراقبته والتحكم فيه أمر ضروري لضمان الاستدامة المالية</a:t>
              </a:r>
              <a:r>
                <a:rPr lang="en-US" dirty="0">
                  <a:latin typeface="Calibri" panose="020F0502020204030204" pitchFamily="34" charset="0"/>
                  <a:ea typeface="Calibri" panose="020F0502020204030204" pitchFamily="34" charset="0"/>
                  <a:cs typeface="Arial" panose="020B0604020202020204" pitchFamily="34" charset="0"/>
                </a:rPr>
                <a:t>.</a:t>
              </a:r>
              <a:endParaRPr lang="fr-FR" dirty="0">
                <a:effectLst/>
                <a:latin typeface="Calibri" panose="020F0502020204030204" pitchFamily="34" charset="0"/>
                <a:ea typeface="Calibri" panose="020F0502020204030204" pitchFamily="34" charset="0"/>
                <a:cs typeface="Arial" panose="020B0604020202020204" pitchFamily="34" charset="0"/>
              </a:endParaRPr>
            </a:p>
          </p:txBody>
        </p:sp>
      </p:grpSp>
      <p:pic>
        <p:nvPicPr>
          <p:cNvPr id="29" name="Image 28"/>
          <p:cNvPicPr>
            <a:picLocks noChangeAspect="1"/>
          </p:cNvPicPr>
          <p:nvPr/>
        </p:nvPicPr>
        <p:blipFill>
          <a:blip/>
          <a:stretch>
            <a:fillRect/>
          </a:stretch>
        </p:blipFill>
        <p:spPr>
          <a:xfrm rot="20129260">
            <a:off x="-57534" y="2500915"/>
            <a:ext cx="2085536" cy="208553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reflection blurRad="6350" stA="50000" endA="275" endPos="40000" dist="101600" dir="5400000" sy="-100000" algn="bl" rotWithShape="0"/>
          </a:effectLst>
          <a:scene3d>
            <a:camera prst="orthographicFront">
              <a:rot lat="0" lon="0" rev="360000"/>
            </a:camera>
            <a:lightRig rig="twoPt" dir="t">
              <a:rot lat="0" lon="0" rev="7200000"/>
            </a:lightRig>
          </a:scene3d>
          <a:sp3d contourW="12700">
            <a:bevelT w="25400" h="19050"/>
            <a:contourClr>
              <a:srgbClr val="969696"/>
            </a:contourClr>
          </a:sp3d>
        </p:spPr>
      </p:pic>
      <p:grpSp>
        <p:nvGrpSpPr>
          <p:cNvPr id="26" name="Groupe 25"/>
          <p:cNvGrpSpPr/>
          <p:nvPr/>
        </p:nvGrpSpPr>
        <p:grpSpPr>
          <a:xfrm>
            <a:off x="1532586" y="2313912"/>
            <a:ext cx="10251581" cy="1383821"/>
            <a:chOff x="1532586" y="2313912"/>
            <a:chExt cx="10251581" cy="1383821"/>
          </a:xfrm>
        </p:grpSpPr>
        <p:sp>
          <p:nvSpPr>
            <p:cNvPr id="13" name="Pentagone 12"/>
            <p:cNvSpPr/>
            <p:nvPr/>
          </p:nvSpPr>
          <p:spPr>
            <a:xfrm rot="10800000">
              <a:off x="9324304" y="2313913"/>
              <a:ext cx="2292440" cy="1068946"/>
            </a:xfrm>
            <a:prstGeom prst="homePlat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ZoneTexte 14"/>
            <p:cNvSpPr txBox="1"/>
            <p:nvPr/>
          </p:nvSpPr>
          <p:spPr>
            <a:xfrm>
              <a:off x="9324304" y="2648330"/>
              <a:ext cx="2459863" cy="400110"/>
            </a:xfrm>
            <a:prstGeom prst="rect">
              <a:avLst/>
            </a:prstGeom>
            <a:noFill/>
          </p:spPr>
          <p:txBody>
            <a:bodyPr wrap="square" rtlCol="0">
              <a:spAutoFit/>
            </a:bodyPr>
            <a:lstStyle/>
            <a:p>
              <a:pPr algn="ctr" rtl="1"/>
              <a:r>
                <a:rPr lang="ar-DZ" sz="2000" b="1" dirty="0">
                  <a:solidFill>
                    <a:schemeClr val="accent1"/>
                  </a:solidFill>
                </a:rPr>
                <a:t>الكتلة الأجرية الاجتماعية:</a:t>
              </a:r>
              <a:endParaRPr lang="fr-FR" sz="2000" b="1" dirty="0">
                <a:solidFill>
                  <a:schemeClr val="accent1"/>
                </a:solidFill>
              </a:endParaRPr>
            </a:p>
          </p:txBody>
        </p:sp>
        <p:sp>
          <p:nvSpPr>
            <p:cNvPr id="16" name="Rectangle 15"/>
            <p:cNvSpPr/>
            <p:nvPr/>
          </p:nvSpPr>
          <p:spPr>
            <a:xfrm>
              <a:off x="1532586" y="2313912"/>
              <a:ext cx="7624295" cy="1056068"/>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ZoneTexte 17"/>
            <p:cNvSpPr txBox="1"/>
            <p:nvPr/>
          </p:nvSpPr>
          <p:spPr>
            <a:xfrm>
              <a:off x="1590540" y="2339669"/>
              <a:ext cx="7476187" cy="1358064"/>
            </a:xfrm>
            <a:prstGeom prst="rect">
              <a:avLst/>
            </a:prstGeom>
            <a:noFill/>
          </p:spPr>
          <p:txBody>
            <a:bodyPr wrap="square" rtlCol="0">
              <a:spAutoFit/>
            </a:bodyPr>
            <a:lstStyle/>
            <a:p>
              <a:pPr algn="just" rtl="1">
                <a:lnSpc>
                  <a:spcPct val="150000"/>
                </a:lnSpc>
                <a:spcAft>
                  <a:spcPts val="0"/>
                </a:spcAft>
              </a:pPr>
              <a:r>
                <a:rPr lang="ar-SA" sz="1400" b="1" dirty="0">
                  <a:latin typeface="Calibri" panose="020F0502020204030204" pitchFamily="34" charset="0"/>
                  <a:ea typeface="Calibri" panose="020F0502020204030204" pitchFamily="34" charset="0"/>
                </a:rPr>
                <a:t>تُحسب الكتلة الأجرية الاجتماعية باستخدام التصريح الاجتماعي الاسمي</a:t>
              </a:r>
              <a:r>
                <a:rPr lang="en-US" sz="1400" b="1" dirty="0">
                  <a:latin typeface="Traditional Arabic" panose="02020603050405020304" pitchFamily="18" charset="-78"/>
                  <a:ea typeface="Calibri" panose="020F0502020204030204" pitchFamily="34" charset="0"/>
                </a:rPr>
                <a:t> (DSN)</a:t>
              </a:r>
              <a:r>
                <a:rPr lang="ar-SA" sz="1400" b="1" dirty="0">
                  <a:latin typeface="Calibri" panose="020F0502020204030204" pitchFamily="34" charset="0"/>
                  <a:ea typeface="Calibri" panose="020F0502020204030204" pitchFamily="34" charset="0"/>
                </a:rPr>
                <a:t>، وهو أداة تُستخدم للتحقق من المبالغ المدفوعة من قبل الشركة لموظفيها، وتحديد حقوقهم مثل الضمان الاجتماعي والتقاعد. هذه الكتلة تشمل جميع الرواتب الخاضعة للاشتراكات الاجتماعية، مثل الضرائب والتأمينات، ولا تشمل مساهمات صاحب العمل في هذه الاشتراكات</a:t>
              </a:r>
              <a:r>
                <a:rPr lang="en-US" sz="1400" b="1" dirty="0">
                  <a:latin typeface="Traditional Arabic" panose="02020603050405020304" pitchFamily="18" charset="-78"/>
                  <a:ea typeface="Calibri" panose="020F0502020204030204" pitchFamily="34" charset="0"/>
                </a:rPr>
                <a:t>.</a:t>
              </a:r>
              <a:endParaRPr lang="fr-FR" sz="1400" b="1" dirty="0">
                <a:latin typeface="Calibri" panose="020F0502020204030204" pitchFamily="34" charset="0"/>
                <a:ea typeface="Calibri" panose="020F0502020204030204" pitchFamily="34" charset="0"/>
              </a:endParaRPr>
            </a:p>
            <a:p>
              <a:pPr algn="just" rtl="1">
                <a:lnSpc>
                  <a:spcPct val="150000"/>
                </a:lnSpc>
                <a:spcAft>
                  <a:spcPts val="0"/>
                </a:spcAft>
              </a:pPr>
              <a:r>
                <a:rPr lang="en-US" sz="1400" dirty="0">
                  <a:latin typeface="Traditional Arabic" panose="02020603050405020304" pitchFamily="18" charset="-78"/>
                  <a:ea typeface="Calibri" panose="020F0502020204030204" pitchFamily="34" charset="0"/>
                  <a:cs typeface="Arial" panose="020B0604020202020204" pitchFamily="34" charset="0"/>
                </a:rPr>
                <a:t> </a:t>
              </a:r>
              <a:endParaRPr lang="fr-FR" sz="1100" dirty="0">
                <a:effectLst/>
                <a:latin typeface="Calibri" panose="020F0502020204030204" pitchFamily="34" charset="0"/>
                <a:ea typeface="Calibri" panose="020F0502020204030204" pitchFamily="34" charset="0"/>
                <a:cs typeface="Arial" panose="020B0604020202020204" pitchFamily="34" charset="0"/>
              </a:endParaRPr>
            </a:p>
          </p:txBody>
        </p:sp>
      </p:grpSp>
      <p:grpSp>
        <p:nvGrpSpPr>
          <p:cNvPr id="27" name="Groupe 26"/>
          <p:cNvGrpSpPr/>
          <p:nvPr/>
        </p:nvGrpSpPr>
        <p:grpSpPr>
          <a:xfrm>
            <a:off x="1590540" y="4111804"/>
            <a:ext cx="10193627" cy="1213208"/>
            <a:chOff x="1590540" y="4111804"/>
            <a:chExt cx="10193627" cy="1213208"/>
          </a:xfrm>
        </p:grpSpPr>
        <p:sp>
          <p:nvSpPr>
            <p:cNvPr id="14" name="Pentagone 13"/>
            <p:cNvSpPr/>
            <p:nvPr/>
          </p:nvSpPr>
          <p:spPr>
            <a:xfrm rot="10800000">
              <a:off x="9311425" y="4111804"/>
              <a:ext cx="2292440" cy="1068946"/>
            </a:xfrm>
            <a:prstGeom prst="homePlat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Rectangle 18"/>
            <p:cNvSpPr/>
            <p:nvPr/>
          </p:nvSpPr>
          <p:spPr>
            <a:xfrm>
              <a:off x="1590540" y="4124682"/>
              <a:ext cx="7624295" cy="1200329"/>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ZoneTexte 19"/>
            <p:cNvSpPr txBox="1"/>
            <p:nvPr/>
          </p:nvSpPr>
          <p:spPr>
            <a:xfrm>
              <a:off x="9324304" y="4446222"/>
              <a:ext cx="2459863" cy="400110"/>
            </a:xfrm>
            <a:prstGeom prst="rect">
              <a:avLst/>
            </a:prstGeom>
            <a:noFill/>
          </p:spPr>
          <p:txBody>
            <a:bodyPr wrap="square" rtlCol="0">
              <a:spAutoFit/>
            </a:bodyPr>
            <a:lstStyle/>
            <a:p>
              <a:pPr algn="ctr" rtl="1"/>
              <a:r>
                <a:rPr lang="ar-DZ" sz="2000" b="1" dirty="0">
                  <a:solidFill>
                    <a:schemeClr val="accent1"/>
                  </a:solidFill>
                </a:rPr>
                <a:t>الكتلة الأجرية المحاسبية:</a:t>
              </a:r>
              <a:endParaRPr lang="fr-FR" sz="2000" b="1" dirty="0">
                <a:solidFill>
                  <a:schemeClr val="accent1"/>
                </a:solidFill>
              </a:endParaRPr>
            </a:p>
          </p:txBody>
        </p:sp>
        <p:sp>
          <p:nvSpPr>
            <p:cNvPr id="21" name="ZoneTexte 20"/>
            <p:cNvSpPr txBox="1"/>
            <p:nvPr/>
          </p:nvSpPr>
          <p:spPr>
            <a:xfrm>
              <a:off x="1712890" y="4124683"/>
              <a:ext cx="7443991" cy="1200329"/>
            </a:xfrm>
            <a:prstGeom prst="rect">
              <a:avLst/>
            </a:prstGeom>
            <a:noFill/>
          </p:spPr>
          <p:txBody>
            <a:bodyPr wrap="square" rtlCol="0">
              <a:spAutoFit/>
            </a:bodyPr>
            <a:lstStyle/>
            <a:p>
              <a:pPr algn="just" rtl="1"/>
              <a:r>
                <a:rPr lang="ar-SA" dirty="0">
                  <a:ea typeface="Calibri" panose="020F0502020204030204" pitchFamily="34" charset="0"/>
                </a:rPr>
                <a:t>في المحاسبة، تُسجل الكتلة الأجرية تحت بند "تكاليف الموظفين"، وتشمل الرواتب، المزايا، العلاوات، والمكافآت. تُسجل هذه النفقات في حسابات خاصة ضمن النظام المحاسبي للشركة. الفرق بين الكتلة الأجرية الاجتماعية والمحاسبية هو أن المحاسبية تشمل التكاليف الإضافية مثل التكاليف الاجتماعية والمزايا غير المباشرة التي توفرها الشركة للموظفين (مثل تأمينات الرعاية الصحية أو خطط التقاعد</a:t>
              </a:r>
              <a:endParaRPr lang="fr-FR" dirty="0"/>
            </a:p>
          </p:txBody>
        </p:sp>
      </p:grpSp>
    </p:spTree>
    <p:extLst>
      <p:ext uri="{BB962C8B-B14F-4D97-AF65-F5344CB8AC3E}">
        <p14:creationId xmlns:p14="http://schemas.microsoft.com/office/powerpoint/2010/main" val="183122753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1+#ppt_w/2"/>
                                          </p:val>
                                        </p:tav>
                                        <p:tav tm="100000">
                                          <p:val>
                                            <p:strVal val="#ppt_x"/>
                                          </p:val>
                                        </p:tav>
                                      </p:tavLst>
                                    </p:anim>
                                    <p:anim calcmode="lin" valueType="num">
                                      <p:cBhvr additive="base">
                                        <p:cTn id="8" dur="500" fill="hold"/>
                                        <p:tgtEl>
                                          <p:spTgt spid="25"/>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26"/>
                                        </p:tgtEl>
                                        <p:attrNameLst>
                                          <p:attrName>style.visibility</p:attrName>
                                        </p:attrNameLst>
                                      </p:cBhvr>
                                      <p:to>
                                        <p:strVal val="visible"/>
                                      </p:to>
                                    </p:set>
                                    <p:anim calcmode="lin" valueType="num">
                                      <p:cBhvr additive="base">
                                        <p:cTn id="13" dur="500" fill="hold"/>
                                        <p:tgtEl>
                                          <p:spTgt spid="26"/>
                                        </p:tgtEl>
                                        <p:attrNameLst>
                                          <p:attrName>ppt_x</p:attrName>
                                        </p:attrNameLst>
                                      </p:cBhvr>
                                      <p:tavLst>
                                        <p:tav tm="0">
                                          <p:val>
                                            <p:strVal val="0-#ppt_w/2"/>
                                          </p:val>
                                        </p:tav>
                                        <p:tav tm="100000">
                                          <p:val>
                                            <p:strVal val="#ppt_x"/>
                                          </p:val>
                                        </p:tav>
                                      </p:tavLst>
                                    </p:anim>
                                    <p:anim calcmode="lin" valueType="num">
                                      <p:cBhvr additive="base">
                                        <p:cTn id="14" dur="500" fill="hold"/>
                                        <p:tgtEl>
                                          <p:spTgt spid="26"/>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6" fill="hold" nodeType="clickEffect">
                                  <p:stCondLst>
                                    <p:cond delay="0"/>
                                  </p:stCondLst>
                                  <p:childTnLst>
                                    <p:set>
                                      <p:cBhvr>
                                        <p:cTn id="18" dur="1" fill="hold">
                                          <p:stCondLst>
                                            <p:cond delay="0"/>
                                          </p:stCondLst>
                                        </p:cTn>
                                        <p:tgtEl>
                                          <p:spTgt spid="27"/>
                                        </p:tgtEl>
                                        <p:attrNameLst>
                                          <p:attrName>style.visibility</p:attrName>
                                        </p:attrNameLst>
                                      </p:cBhvr>
                                      <p:to>
                                        <p:strVal val="visible"/>
                                      </p:to>
                                    </p:set>
                                    <p:anim calcmode="lin" valueType="num">
                                      <p:cBhvr additive="base">
                                        <p:cTn id="19" dur="500" fill="hold"/>
                                        <p:tgtEl>
                                          <p:spTgt spid="27"/>
                                        </p:tgtEl>
                                        <p:attrNameLst>
                                          <p:attrName>ppt_x</p:attrName>
                                        </p:attrNameLst>
                                      </p:cBhvr>
                                      <p:tavLst>
                                        <p:tav tm="0">
                                          <p:val>
                                            <p:strVal val="1+#ppt_w/2"/>
                                          </p:val>
                                        </p:tav>
                                        <p:tav tm="100000">
                                          <p:val>
                                            <p:strVal val="#ppt_x"/>
                                          </p:val>
                                        </p:tav>
                                      </p:tavLst>
                                    </p:anim>
                                    <p:anim calcmode="lin" valueType="num">
                                      <p:cBhvr additive="base">
                                        <p:cTn id="20"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llipse 3"/>
          <p:cNvSpPr/>
          <p:nvPr/>
        </p:nvSpPr>
        <p:spPr>
          <a:xfrm>
            <a:off x="4533362" y="1764405"/>
            <a:ext cx="2279561" cy="1687133"/>
          </a:xfrm>
          <a:prstGeom prst="ellipse">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400" b="1" dirty="0">
                <a:solidFill>
                  <a:schemeClr val="tx1"/>
                </a:solidFill>
              </a:rPr>
              <a:t>مكونات الكتلة الأجرية</a:t>
            </a:r>
            <a:endParaRPr lang="fr-FR" sz="2400" b="1" dirty="0">
              <a:solidFill>
                <a:schemeClr val="tx1"/>
              </a:solidFill>
            </a:endParaRPr>
          </a:p>
        </p:txBody>
      </p:sp>
      <p:grpSp>
        <p:nvGrpSpPr>
          <p:cNvPr id="31" name="Groupe 30"/>
          <p:cNvGrpSpPr/>
          <p:nvPr/>
        </p:nvGrpSpPr>
        <p:grpSpPr>
          <a:xfrm>
            <a:off x="6671253" y="1058042"/>
            <a:ext cx="3451542" cy="1582129"/>
            <a:chOff x="6671253" y="1058042"/>
            <a:chExt cx="3451542" cy="1582129"/>
          </a:xfrm>
        </p:grpSpPr>
        <p:cxnSp>
          <p:nvCxnSpPr>
            <p:cNvPr id="6" name="Connecteur droit 5"/>
            <p:cNvCxnSpPr/>
            <p:nvPr/>
          </p:nvCxnSpPr>
          <p:spPr>
            <a:xfrm flipV="1">
              <a:off x="6671253" y="1326523"/>
              <a:ext cx="1403798" cy="875763"/>
            </a:xfrm>
            <a:prstGeom prst="line">
              <a:avLst/>
            </a:prstGeom>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8075051" y="1068947"/>
              <a:ext cx="2047743" cy="1571224"/>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8" name="Connecteur droit 17"/>
            <p:cNvCxnSpPr/>
            <p:nvPr/>
          </p:nvCxnSpPr>
          <p:spPr>
            <a:xfrm flipH="1">
              <a:off x="8075051" y="1506828"/>
              <a:ext cx="2047744" cy="12879"/>
            </a:xfrm>
            <a:prstGeom prst="line">
              <a:avLst/>
            </a:prstGeom>
          </p:spPr>
          <p:style>
            <a:lnRef idx="1">
              <a:schemeClr val="accent1"/>
            </a:lnRef>
            <a:fillRef idx="0">
              <a:schemeClr val="accent1"/>
            </a:fillRef>
            <a:effectRef idx="0">
              <a:schemeClr val="accent1"/>
            </a:effectRef>
            <a:fontRef idx="minor">
              <a:schemeClr val="tx1"/>
            </a:fontRef>
          </p:style>
        </p:cxnSp>
        <p:sp>
          <p:nvSpPr>
            <p:cNvPr id="24" name="ZoneTexte 23"/>
            <p:cNvSpPr txBox="1"/>
            <p:nvPr/>
          </p:nvSpPr>
          <p:spPr>
            <a:xfrm>
              <a:off x="8075051" y="1058042"/>
              <a:ext cx="2047743" cy="461665"/>
            </a:xfrm>
            <a:prstGeom prst="rect">
              <a:avLst/>
            </a:prstGeom>
            <a:noFill/>
          </p:spPr>
          <p:txBody>
            <a:bodyPr wrap="square" rtlCol="0">
              <a:spAutoFit/>
            </a:bodyPr>
            <a:lstStyle/>
            <a:p>
              <a:pPr algn="ctr" rtl="1"/>
              <a:r>
                <a:rPr lang="ar-DZ" sz="2400" b="1" dirty="0">
                  <a:latin typeface="Traditional Arabic" panose="02020603050405020304" pitchFamily="18" charset="-78"/>
                  <a:cs typeface="Traditional Arabic" panose="02020603050405020304" pitchFamily="18" charset="-78"/>
                </a:rPr>
                <a:t>العناصر الثابتة</a:t>
              </a:r>
              <a:endParaRPr lang="fr-FR" sz="2400" b="1" dirty="0">
                <a:latin typeface="Traditional Arabic" panose="02020603050405020304" pitchFamily="18" charset="-78"/>
                <a:cs typeface="Traditional Arabic" panose="02020603050405020304" pitchFamily="18" charset="-78"/>
              </a:endParaRPr>
            </a:p>
          </p:txBody>
        </p:sp>
        <p:sp>
          <p:nvSpPr>
            <p:cNvPr id="27" name="ZoneTexte 26"/>
            <p:cNvSpPr txBox="1"/>
            <p:nvPr/>
          </p:nvSpPr>
          <p:spPr>
            <a:xfrm>
              <a:off x="8139444" y="1700012"/>
              <a:ext cx="1957588" cy="646331"/>
            </a:xfrm>
            <a:prstGeom prst="rect">
              <a:avLst/>
            </a:prstGeom>
            <a:noFill/>
          </p:spPr>
          <p:txBody>
            <a:bodyPr wrap="square" rtlCol="0">
              <a:spAutoFit/>
            </a:bodyPr>
            <a:lstStyle/>
            <a:p>
              <a:pPr algn="r" rtl="1"/>
              <a:r>
                <a:rPr lang="ar-DZ" dirty="0"/>
                <a:t>-الرواتب الأساسية.</a:t>
              </a:r>
            </a:p>
            <a:p>
              <a:pPr algn="r" rtl="1"/>
              <a:r>
                <a:rPr lang="ar-DZ" dirty="0"/>
                <a:t>-البدلات الثابتة.</a:t>
              </a:r>
              <a:endParaRPr lang="fr-FR" dirty="0"/>
            </a:p>
          </p:txBody>
        </p:sp>
      </p:grpSp>
      <p:grpSp>
        <p:nvGrpSpPr>
          <p:cNvPr id="33" name="Groupe 32"/>
          <p:cNvGrpSpPr/>
          <p:nvPr/>
        </p:nvGrpSpPr>
        <p:grpSpPr>
          <a:xfrm>
            <a:off x="1287884" y="978790"/>
            <a:ext cx="3361388" cy="1661380"/>
            <a:chOff x="1287884" y="978790"/>
            <a:chExt cx="3361388" cy="1661380"/>
          </a:xfrm>
        </p:grpSpPr>
        <p:cxnSp>
          <p:nvCxnSpPr>
            <p:cNvPr id="8" name="Connecteur droit 7"/>
            <p:cNvCxnSpPr/>
            <p:nvPr/>
          </p:nvCxnSpPr>
          <p:spPr>
            <a:xfrm flipH="1" flipV="1">
              <a:off x="3271234" y="1403796"/>
              <a:ext cx="1378038" cy="798490"/>
            </a:xfrm>
            <a:prstGeom prst="line">
              <a:avLst/>
            </a:prstGeom>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1287884" y="1068946"/>
              <a:ext cx="2047743" cy="1571224"/>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21" name="Connecteur droit 20"/>
            <p:cNvCxnSpPr/>
            <p:nvPr/>
          </p:nvCxnSpPr>
          <p:spPr>
            <a:xfrm flipH="1">
              <a:off x="1287884" y="1493948"/>
              <a:ext cx="2047743" cy="0"/>
            </a:xfrm>
            <a:prstGeom prst="line">
              <a:avLst/>
            </a:prstGeom>
          </p:spPr>
          <p:style>
            <a:lnRef idx="1">
              <a:schemeClr val="accent1"/>
            </a:lnRef>
            <a:fillRef idx="0">
              <a:schemeClr val="accent1"/>
            </a:fillRef>
            <a:effectRef idx="0">
              <a:schemeClr val="accent1"/>
            </a:effectRef>
            <a:fontRef idx="minor">
              <a:schemeClr val="tx1"/>
            </a:fontRef>
          </p:style>
        </p:cxnSp>
        <p:sp>
          <p:nvSpPr>
            <p:cNvPr id="25" name="ZoneTexte 24"/>
            <p:cNvSpPr txBox="1"/>
            <p:nvPr/>
          </p:nvSpPr>
          <p:spPr>
            <a:xfrm>
              <a:off x="1287884" y="978790"/>
              <a:ext cx="2047743" cy="461665"/>
            </a:xfrm>
            <a:prstGeom prst="rect">
              <a:avLst/>
            </a:prstGeom>
            <a:noFill/>
          </p:spPr>
          <p:txBody>
            <a:bodyPr wrap="square" rtlCol="0">
              <a:spAutoFit/>
            </a:bodyPr>
            <a:lstStyle/>
            <a:p>
              <a:pPr algn="ctr" rtl="1"/>
              <a:r>
                <a:rPr lang="ar-DZ" sz="2400" b="1" dirty="0">
                  <a:latin typeface="Traditional Arabic" panose="02020603050405020304" pitchFamily="18" charset="-78"/>
                  <a:cs typeface="Traditional Arabic" panose="02020603050405020304" pitchFamily="18" charset="-78"/>
                </a:rPr>
                <a:t>العناصر المتغيرة</a:t>
              </a:r>
              <a:endParaRPr lang="fr-FR" sz="2400" b="1" dirty="0">
                <a:latin typeface="Traditional Arabic" panose="02020603050405020304" pitchFamily="18" charset="-78"/>
                <a:cs typeface="Traditional Arabic" panose="02020603050405020304" pitchFamily="18" charset="-78"/>
              </a:endParaRPr>
            </a:p>
          </p:txBody>
        </p:sp>
        <p:sp>
          <p:nvSpPr>
            <p:cNvPr id="28" name="ZoneTexte 27"/>
            <p:cNvSpPr txBox="1"/>
            <p:nvPr/>
          </p:nvSpPr>
          <p:spPr>
            <a:xfrm>
              <a:off x="1300765" y="1700012"/>
              <a:ext cx="2034862" cy="646331"/>
            </a:xfrm>
            <a:prstGeom prst="rect">
              <a:avLst/>
            </a:prstGeom>
            <a:noFill/>
          </p:spPr>
          <p:txBody>
            <a:bodyPr wrap="square" rtlCol="0">
              <a:spAutoFit/>
            </a:bodyPr>
            <a:lstStyle/>
            <a:p>
              <a:pPr algn="r" rtl="1"/>
              <a:r>
                <a:rPr lang="ar-DZ" dirty="0"/>
                <a:t>-المكافآت على الأداء.</a:t>
              </a:r>
            </a:p>
            <a:p>
              <a:pPr algn="r" rtl="1"/>
              <a:r>
                <a:rPr lang="ar-DZ" dirty="0"/>
                <a:t>-ساعات العمل الإضافية.</a:t>
              </a:r>
              <a:endParaRPr lang="fr-FR" dirty="0"/>
            </a:p>
          </p:txBody>
        </p:sp>
      </p:grpSp>
      <p:grpSp>
        <p:nvGrpSpPr>
          <p:cNvPr id="32" name="Groupe 31"/>
          <p:cNvGrpSpPr/>
          <p:nvPr/>
        </p:nvGrpSpPr>
        <p:grpSpPr>
          <a:xfrm>
            <a:off x="4623510" y="3451538"/>
            <a:ext cx="2047743" cy="1687133"/>
            <a:chOff x="4623510" y="3451538"/>
            <a:chExt cx="2047743" cy="1687133"/>
          </a:xfrm>
        </p:grpSpPr>
        <p:cxnSp>
          <p:nvCxnSpPr>
            <p:cNvPr id="10" name="Connecteur droit 9"/>
            <p:cNvCxnSpPr>
              <a:stCxn id="4" idx="4"/>
            </p:cNvCxnSpPr>
            <p:nvPr/>
          </p:nvCxnSpPr>
          <p:spPr>
            <a:xfrm flipH="1">
              <a:off x="5673142" y="3451538"/>
              <a:ext cx="1" cy="321972"/>
            </a:xfrm>
            <a:prstGeom prst="line">
              <a:avLst/>
            </a:prstGeom>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4623510" y="3773510"/>
              <a:ext cx="2047743" cy="1365161"/>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23" name="Connecteur droit 22"/>
            <p:cNvCxnSpPr/>
            <p:nvPr/>
          </p:nvCxnSpPr>
          <p:spPr>
            <a:xfrm flipH="1">
              <a:off x="4623510" y="4185634"/>
              <a:ext cx="2047743" cy="0"/>
            </a:xfrm>
            <a:prstGeom prst="line">
              <a:avLst/>
            </a:prstGeom>
          </p:spPr>
          <p:style>
            <a:lnRef idx="1">
              <a:schemeClr val="accent1"/>
            </a:lnRef>
            <a:fillRef idx="0">
              <a:schemeClr val="accent1"/>
            </a:fillRef>
            <a:effectRef idx="0">
              <a:schemeClr val="accent1"/>
            </a:effectRef>
            <a:fontRef idx="minor">
              <a:schemeClr val="tx1"/>
            </a:fontRef>
          </p:style>
        </p:cxnSp>
        <p:sp>
          <p:nvSpPr>
            <p:cNvPr id="26" name="ZoneTexte 25"/>
            <p:cNvSpPr txBox="1"/>
            <p:nvPr/>
          </p:nvSpPr>
          <p:spPr>
            <a:xfrm>
              <a:off x="4649272" y="3718620"/>
              <a:ext cx="2021981" cy="461665"/>
            </a:xfrm>
            <a:prstGeom prst="rect">
              <a:avLst/>
            </a:prstGeom>
            <a:noFill/>
          </p:spPr>
          <p:txBody>
            <a:bodyPr wrap="square" rtlCol="0">
              <a:spAutoFit/>
            </a:bodyPr>
            <a:lstStyle/>
            <a:p>
              <a:pPr algn="ctr" rtl="1"/>
              <a:r>
                <a:rPr lang="ar-DZ" sz="2400" b="1" dirty="0">
                  <a:latin typeface="Traditional Arabic" panose="02020603050405020304" pitchFamily="18" charset="-78"/>
                  <a:cs typeface="Traditional Arabic" panose="02020603050405020304" pitchFamily="18" charset="-78"/>
                </a:rPr>
                <a:t>العناصر الاستثنائية</a:t>
              </a:r>
              <a:endParaRPr lang="fr-FR" sz="2400" b="1" dirty="0">
                <a:latin typeface="Traditional Arabic" panose="02020603050405020304" pitchFamily="18" charset="-78"/>
                <a:cs typeface="Traditional Arabic" panose="02020603050405020304" pitchFamily="18" charset="-78"/>
              </a:endParaRPr>
            </a:p>
          </p:txBody>
        </p:sp>
        <p:sp>
          <p:nvSpPr>
            <p:cNvPr id="29" name="ZoneTexte 28"/>
            <p:cNvSpPr txBox="1"/>
            <p:nvPr/>
          </p:nvSpPr>
          <p:spPr>
            <a:xfrm>
              <a:off x="4765183" y="4417454"/>
              <a:ext cx="1803042" cy="369332"/>
            </a:xfrm>
            <a:prstGeom prst="rect">
              <a:avLst/>
            </a:prstGeom>
            <a:noFill/>
          </p:spPr>
          <p:txBody>
            <a:bodyPr wrap="square" rtlCol="0">
              <a:spAutoFit/>
            </a:bodyPr>
            <a:lstStyle/>
            <a:p>
              <a:pPr algn="just" rtl="1"/>
              <a:r>
                <a:rPr lang="ar-DZ" dirty="0"/>
                <a:t>-المكافآت الاستثنائية.</a:t>
              </a:r>
              <a:endParaRPr lang="fr-FR" dirty="0"/>
            </a:p>
          </p:txBody>
        </p:sp>
      </p:grpSp>
    </p:spTree>
    <p:extLst>
      <p:ext uri="{BB962C8B-B14F-4D97-AF65-F5344CB8AC3E}">
        <p14:creationId xmlns:p14="http://schemas.microsoft.com/office/powerpoint/2010/main" val="84340338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1+#ppt_w/2"/>
                                          </p:val>
                                        </p:tav>
                                        <p:tav tm="100000">
                                          <p:val>
                                            <p:strVal val="#ppt_x"/>
                                          </p:val>
                                        </p:tav>
                                      </p:tavLst>
                                    </p:anim>
                                    <p:anim calcmode="lin" valueType="num">
                                      <p:cBhvr additive="base">
                                        <p:cTn id="8" dur="500" fill="hold"/>
                                        <p:tgtEl>
                                          <p:spTgt spid="31"/>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9" fill="hold" nodeType="clickEffect">
                                  <p:stCondLst>
                                    <p:cond delay="0"/>
                                  </p:stCondLst>
                                  <p:childTnLst>
                                    <p:set>
                                      <p:cBhvr>
                                        <p:cTn id="12" dur="1" fill="hold">
                                          <p:stCondLst>
                                            <p:cond delay="0"/>
                                          </p:stCondLst>
                                        </p:cTn>
                                        <p:tgtEl>
                                          <p:spTgt spid="33"/>
                                        </p:tgtEl>
                                        <p:attrNameLst>
                                          <p:attrName>style.visibility</p:attrName>
                                        </p:attrNameLst>
                                      </p:cBhvr>
                                      <p:to>
                                        <p:strVal val="visible"/>
                                      </p:to>
                                    </p:set>
                                    <p:anim calcmode="lin" valueType="num">
                                      <p:cBhvr additive="base">
                                        <p:cTn id="13" dur="500" fill="hold"/>
                                        <p:tgtEl>
                                          <p:spTgt spid="33"/>
                                        </p:tgtEl>
                                        <p:attrNameLst>
                                          <p:attrName>ppt_x</p:attrName>
                                        </p:attrNameLst>
                                      </p:cBhvr>
                                      <p:tavLst>
                                        <p:tav tm="0">
                                          <p:val>
                                            <p:strVal val="0-#ppt_w/2"/>
                                          </p:val>
                                        </p:tav>
                                        <p:tav tm="100000">
                                          <p:val>
                                            <p:strVal val="#ppt_x"/>
                                          </p:val>
                                        </p:tav>
                                      </p:tavLst>
                                    </p:anim>
                                    <p:anim calcmode="lin" valueType="num">
                                      <p:cBhvr additive="base">
                                        <p:cTn id="14" dur="500" fill="hold"/>
                                        <p:tgtEl>
                                          <p:spTgt spid="33"/>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ppt_x"/>
                                          </p:val>
                                        </p:tav>
                                        <p:tav tm="100000">
                                          <p:val>
                                            <p:strVal val="#ppt_x"/>
                                          </p:val>
                                        </p:tav>
                                      </p:tavLst>
                                    </p:anim>
                                    <p:anim calcmode="lin" valueType="num">
                                      <p:cBhvr additive="base">
                                        <p:cTn id="20"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e 13"/>
          <p:cNvGrpSpPr/>
          <p:nvPr/>
        </p:nvGrpSpPr>
        <p:grpSpPr>
          <a:xfrm>
            <a:off x="3490175" y="386366"/>
            <a:ext cx="5074276" cy="553792"/>
            <a:chOff x="3490175" y="386366"/>
            <a:chExt cx="5074276" cy="553792"/>
          </a:xfrm>
        </p:grpSpPr>
        <p:sp>
          <p:nvSpPr>
            <p:cNvPr id="6" name="ZoneTexte 5"/>
            <p:cNvSpPr txBox="1"/>
            <p:nvPr/>
          </p:nvSpPr>
          <p:spPr>
            <a:xfrm>
              <a:off x="3490175" y="386366"/>
              <a:ext cx="4958367" cy="369332"/>
            </a:xfrm>
            <a:prstGeom prst="rect">
              <a:avLst/>
            </a:prstGeom>
            <a:noFill/>
          </p:spPr>
          <p:txBody>
            <a:bodyPr wrap="square" rtlCol="0">
              <a:prstTxWarp prst="textChevronInverted">
                <a:avLst/>
              </a:prstTxWarp>
              <a:spAutoFit/>
              <a:scene3d>
                <a:camera prst="orthographicFront"/>
                <a:lightRig rig="threePt" dir="t"/>
              </a:scene3d>
              <a:sp3d extrusionH="57150">
                <a:bevelT w="50800" h="38100" prst="riblet"/>
              </a:sp3d>
            </a:bodyPr>
            <a:lstStyle/>
            <a:p>
              <a:pPr algn="ctr" rtl="1"/>
              <a:r>
                <a:rPr lang="ar-DZ" sz="2800" b="1" dirty="0">
                  <a:ln w="0">
                    <a:solidFill>
                      <a:schemeClr val="accent1">
                        <a:lumMod val="60000"/>
                        <a:lumOff val="40000"/>
                      </a:schemeClr>
                    </a:solidFill>
                  </a:ln>
                  <a:solidFill>
                    <a:schemeClr val="tx2">
                      <a:lumMod val="50000"/>
                    </a:schemeClr>
                  </a:solidFill>
                  <a:effectLst>
                    <a:outerShdw blurRad="38100" dist="25400" dir="5400000" algn="ctr" rotWithShape="0">
                      <a:srgbClr val="6E747A">
                        <a:alpha val="43000"/>
                      </a:srgbClr>
                    </a:outerShdw>
                  </a:effectLst>
                  <a:latin typeface="Traditional Arabic" panose="02020603050405020304" pitchFamily="18" charset="-78"/>
                  <a:cs typeface="Traditional Arabic" panose="02020603050405020304" pitchFamily="18" charset="-78"/>
                </a:rPr>
                <a:t>تأثير سياسات زيادة الرواتب على الكتلة الأجرية:</a:t>
              </a:r>
              <a:endParaRPr lang="fr-FR" sz="2800" b="1" dirty="0">
                <a:ln w="0">
                  <a:solidFill>
                    <a:schemeClr val="accent1">
                      <a:lumMod val="60000"/>
                      <a:lumOff val="40000"/>
                    </a:schemeClr>
                  </a:solidFill>
                </a:ln>
                <a:solidFill>
                  <a:schemeClr val="tx2">
                    <a:lumMod val="50000"/>
                  </a:schemeClr>
                </a:solidFill>
                <a:effectLst>
                  <a:outerShdw blurRad="38100" dist="25400" dir="5400000" algn="ctr" rotWithShape="0">
                    <a:srgbClr val="6E747A">
                      <a:alpha val="43000"/>
                    </a:srgbClr>
                  </a:outerShdw>
                </a:effectLst>
                <a:latin typeface="Traditional Arabic" panose="02020603050405020304" pitchFamily="18" charset="-78"/>
                <a:cs typeface="Traditional Arabic" panose="02020603050405020304" pitchFamily="18" charset="-78"/>
              </a:endParaRPr>
            </a:p>
          </p:txBody>
        </p:sp>
        <p:cxnSp>
          <p:nvCxnSpPr>
            <p:cNvPr id="8" name="Connecteur droit 7"/>
            <p:cNvCxnSpPr/>
            <p:nvPr/>
          </p:nvCxnSpPr>
          <p:spPr>
            <a:xfrm flipH="1" flipV="1">
              <a:off x="3490176" y="914400"/>
              <a:ext cx="5074275" cy="25758"/>
            </a:xfrm>
            <a:prstGeom prst="line">
              <a:avLst/>
            </a:prstGeom>
            <a:ln w="38100"/>
          </p:spPr>
          <p:style>
            <a:lnRef idx="1">
              <a:schemeClr val="accent1"/>
            </a:lnRef>
            <a:fillRef idx="0">
              <a:schemeClr val="accent1"/>
            </a:fillRef>
            <a:effectRef idx="0">
              <a:schemeClr val="accent1"/>
            </a:effectRef>
            <a:fontRef idx="minor">
              <a:schemeClr val="tx1"/>
            </a:fontRef>
          </p:style>
        </p:cxnSp>
      </p:grpSp>
      <p:sp>
        <p:nvSpPr>
          <p:cNvPr id="11" name="Nuage 10"/>
          <p:cNvSpPr/>
          <p:nvPr/>
        </p:nvSpPr>
        <p:spPr>
          <a:xfrm>
            <a:off x="8796270" y="1197735"/>
            <a:ext cx="2395471" cy="1738648"/>
          </a:xfrm>
          <a:prstGeom prst="cloud">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000" b="1" dirty="0">
                <a:solidFill>
                  <a:schemeClr val="bg2">
                    <a:lumMod val="20000"/>
                    <a:lumOff val="80000"/>
                  </a:schemeClr>
                </a:solidFill>
              </a:rPr>
              <a:t>تأثير المستوى</a:t>
            </a:r>
            <a:endParaRPr lang="fr-FR" sz="2000" b="1" dirty="0">
              <a:solidFill>
                <a:schemeClr val="bg2">
                  <a:lumMod val="20000"/>
                  <a:lumOff val="80000"/>
                </a:schemeClr>
              </a:solidFill>
            </a:endParaRPr>
          </a:p>
        </p:txBody>
      </p:sp>
      <p:sp>
        <p:nvSpPr>
          <p:cNvPr id="12" name="Nuage 11"/>
          <p:cNvSpPr/>
          <p:nvPr/>
        </p:nvSpPr>
        <p:spPr>
          <a:xfrm>
            <a:off x="4958366" y="2936383"/>
            <a:ext cx="2395471" cy="1738648"/>
          </a:xfrm>
          <a:prstGeom prst="cloud">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000" b="1" dirty="0">
                <a:solidFill>
                  <a:schemeClr val="bg2">
                    <a:lumMod val="20000"/>
                    <a:lumOff val="80000"/>
                  </a:schemeClr>
                </a:solidFill>
              </a:rPr>
              <a:t>تأثير الكتلة</a:t>
            </a:r>
            <a:endParaRPr lang="fr-FR" sz="2000" b="1" dirty="0">
              <a:solidFill>
                <a:schemeClr val="bg2">
                  <a:lumMod val="20000"/>
                  <a:lumOff val="80000"/>
                </a:schemeClr>
              </a:solidFill>
            </a:endParaRPr>
          </a:p>
        </p:txBody>
      </p:sp>
      <p:sp>
        <p:nvSpPr>
          <p:cNvPr id="13" name="Nuage 12"/>
          <p:cNvSpPr/>
          <p:nvPr/>
        </p:nvSpPr>
        <p:spPr>
          <a:xfrm>
            <a:off x="1094704" y="1350135"/>
            <a:ext cx="2395471" cy="1738648"/>
          </a:xfrm>
          <a:prstGeom prst="cloud">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000" b="1" dirty="0">
                <a:solidFill>
                  <a:schemeClr val="bg2">
                    <a:lumMod val="20000"/>
                    <a:lumOff val="80000"/>
                  </a:schemeClr>
                </a:solidFill>
              </a:rPr>
              <a:t>تأثير التأجيل</a:t>
            </a:r>
            <a:endParaRPr lang="fr-FR" sz="2000" b="1" dirty="0">
              <a:solidFill>
                <a:schemeClr val="bg2">
                  <a:lumMod val="20000"/>
                  <a:lumOff val="80000"/>
                </a:schemeClr>
              </a:solidFill>
            </a:endParaRPr>
          </a:p>
        </p:txBody>
      </p:sp>
      <p:pic>
        <p:nvPicPr>
          <p:cNvPr id="15" name="Image 14"/>
          <p:cNvPicPr>
            <a:picLocks noChangeAspect="1"/>
          </p:cNvPicPr>
          <p:nvPr/>
        </p:nvPicPr>
        <p:blipFill>
          <a:blip r:embed="rId2"/>
          <a:stretch>
            <a:fillRect/>
          </a:stretch>
        </p:blipFill>
        <p:spPr>
          <a:xfrm>
            <a:off x="1988493" y="167007"/>
            <a:ext cx="1374927" cy="1030728"/>
          </a:xfrm>
          <a:prstGeom prst="rect">
            <a:avLst/>
          </a:prstGeom>
          <a:ln>
            <a:noFill/>
          </a:ln>
          <a:effectLst>
            <a:softEdge rad="112500"/>
          </a:effectLst>
        </p:spPr>
      </p:pic>
    </p:spTree>
    <p:extLst>
      <p:ext uri="{BB962C8B-B14F-4D97-AF65-F5344CB8AC3E}">
        <p14:creationId xmlns:p14="http://schemas.microsoft.com/office/powerpoint/2010/main" val="342202545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ircle(in)">
                                      <p:cBhvr>
                                        <p:cTn id="7" dur="2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randombar(horizontal)">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e 3"/>
          <p:cNvGrpSpPr/>
          <p:nvPr/>
        </p:nvGrpSpPr>
        <p:grpSpPr>
          <a:xfrm>
            <a:off x="3490175" y="386366"/>
            <a:ext cx="5074276" cy="553792"/>
            <a:chOff x="3490175" y="386366"/>
            <a:chExt cx="5074276" cy="553792"/>
          </a:xfrm>
        </p:grpSpPr>
        <p:sp>
          <p:nvSpPr>
            <p:cNvPr id="5" name="ZoneTexte 4"/>
            <p:cNvSpPr txBox="1"/>
            <p:nvPr/>
          </p:nvSpPr>
          <p:spPr>
            <a:xfrm>
              <a:off x="3490175" y="386366"/>
              <a:ext cx="4958367" cy="369332"/>
            </a:xfrm>
            <a:prstGeom prst="rect">
              <a:avLst/>
            </a:prstGeom>
            <a:noFill/>
          </p:spPr>
          <p:txBody>
            <a:bodyPr wrap="square" rtlCol="0">
              <a:prstTxWarp prst="textChevronInverted">
                <a:avLst/>
              </a:prstTxWarp>
              <a:spAutoFit/>
              <a:scene3d>
                <a:camera prst="orthographicFront"/>
                <a:lightRig rig="threePt" dir="t"/>
              </a:scene3d>
              <a:sp3d extrusionH="57150">
                <a:bevelT w="50800" h="38100" prst="riblet"/>
              </a:sp3d>
            </a:bodyPr>
            <a:lstStyle/>
            <a:p>
              <a:pPr algn="ctr" rtl="1"/>
              <a:r>
                <a:rPr lang="ar-DZ" sz="2800" b="1" dirty="0">
                  <a:ln w="0">
                    <a:solidFill>
                      <a:schemeClr val="accent1">
                        <a:lumMod val="60000"/>
                        <a:lumOff val="40000"/>
                      </a:schemeClr>
                    </a:solidFill>
                  </a:ln>
                  <a:solidFill>
                    <a:schemeClr val="tx2">
                      <a:lumMod val="50000"/>
                    </a:schemeClr>
                  </a:solidFill>
                  <a:effectLst>
                    <a:outerShdw blurRad="38100" dist="25400" dir="5400000" algn="ctr" rotWithShape="0">
                      <a:srgbClr val="6E747A">
                        <a:alpha val="43000"/>
                      </a:srgbClr>
                    </a:outerShdw>
                  </a:effectLst>
                  <a:latin typeface="Traditional Arabic" panose="02020603050405020304" pitchFamily="18" charset="-78"/>
                  <a:cs typeface="Traditional Arabic" panose="02020603050405020304" pitchFamily="18" charset="-78"/>
                </a:rPr>
                <a:t>تأثير الهيكل الوظيفي على الكتلة الأجرية:</a:t>
              </a:r>
              <a:endParaRPr lang="fr-FR" sz="2800" b="1" dirty="0">
                <a:ln w="0">
                  <a:solidFill>
                    <a:schemeClr val="accent1">
                      <a:lumMod val="60000"/>
                      <a:lumOff val="40000"/>
                    </a:schemeClr>
                  </a:solidFill>
                </a:ln>
                <a:solidFill>
                  <a:schemeClr val="tx2">
                    <a:lumMod val="50000"/>
                  </a:schemeClr>
                </a:solidFill>
                <a:effectLst>
                  <a:outerShdw blurRad="38100" dist="25400" dir="5400000" algn="ctr" rotWithShape="0">
                    <a:srgbClr val="6E747A">
                      <a:alpha val="43000"/>
                    </a:srgbClr>
                  </a:outerShdw>
                </a:effectLst>
                <a:latin typeface="Traditional Arabic" panose="02020603050405020304" pitchFamily="18" charset="-78"/>
                <a:cs typeface="Traditional Arabic" panose="02020603050405020304" pitchFamily="18" charset="-78"/>
              </a:endParaRPr>
            </a:p>
          </p:txBody>
        </p:sp>
        <p:cxnSp>
          <p:nvCxnSpPr>
            <p:cNvPr id="6" name="Connecteur droit 5"/>
            <p:cNvCxnSpPr/>
            <p:nvPr/>
          </p:nvCxnSpPr>
          <p:spPr>
            <a:xfrm flipH="1" flipV="1">
              <a:off x="3490176" y="914400"/>
              <a:ext cx="5074275" cy="25758"/>
            </a:xfrm>
            <a:prstGeom prst="line">
              <a:avLst/>
            </a:prstGeom>
            <a:ln w="38100"/>
          </p:spPr>
          <p:style>
            <a:lnRef idx="1">
              <a:schemeClr val="accent1"/>
            </a:lnRef>
            <a:fillRef idx="0">
              <a:schemeClr val="accent1"/>
            </a:fillRef>
            <a:effectRef idx="0">
              <a:schemeClr val="accent1"/>
            </a:effectRef>
            <a:fontRef idx="minor">
              <a:schemeClr val="tx1"/>
            </a:fontRef>
          </p:style>
        </p:cxnSp>
      </p:grpSp>
      <p:grpSp>
        <p:nvGrpSpPr>
          <p:cNvPr id="20" name="Groupe 19"/>
          <p:cNvGrpSpPr/>
          <p:nvPr/>
        </p:nvGrpSpPr>
        <p:grpSpPr>
          <a:xfrm>
            <a:off x="2221606" y="940158"/>
            <a:ext cx="7450428" cy="1004552"/>
            <a:chOff x="2221606" y="940158"/>
            <a:chExt cx="7450428" cy="1004552"/>
          </a:xfrm>
        </p:grpSpPr>
        <p:cxnSp>
          <p:nvCxnSpPr>
            <p:cNvPr id="8" name="Connecteur droit 7"/>
            <p:cNvCxnSpPr/>
            <p:nvPr/>
          </p:nvCxnSpPr>
          <p:spPr>
            <a:xfrm>
              <a:off x="5859887" y="940158"/>
              <a:ext cx="0" cy="605307"/>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Connecteur droit 9"/>
            <p:cNvCxnSpPr/>
            <p:nvPr/>
          </p:nvCxnSpPr>
          <p:spPr>
            <a:xfrm>
              <a:off x="2221606" y="1545465"/>
              <a:ext cx="7450428" cy="2575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3" name="Connecteur droit 12"/>
            <p:cNvCxnSpPr/>
            <p:nvPr/>
          </p:nvCxnSpPr>
          <p:spPr>
            <a:xfrm>
              <a:off x="2221606" y="1545465"/>
              <a:ext cx="0" cy="386366"/>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4" name="Connecteur droit 13"/>
            <p:cNvCxnSpPr/>
            <p:nvPr/>
          </p:nvCxnSpPr>
          <p:spPr>
            <a:xfrm>
              <a:off x="5859887" y="1558344"/>
              <a:ext cx="0" cy="386366"/>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5" name="Connecteur droit 14"/>
            <p:cNvCxnSpPr/>
            <p:nvPr/>
          </p:nvCxnSpPr>
          <p:spPr>
            <a:xfrm>
              <a:off x="9672034" y="1558344"/>
              <a:ext cx="0" cy="386366"/>
            </a:xfrm>
            <a:prstGeom prst="line">
              <a:avLst/>
            </a:prstGeom>
            <a:ln w="28575"/>
          </p:spPr>
          <p:style>
            <a:lnRef idx="1">
              <a:schemeClr val="accent1"/>
            </a:lnRef>
            <a:fillRef idx="0">
              <a:schemeClr val="accent1"/>
            </a:fillRef>
            <a:effectRef idx="0">
              <a:schemeClr val="accent1"/>
            </a:effectRef>
            <a:fontRef idx="minor">
              <a:schemeClr val="tx1"/>
            </a:fontRef>
          </p:style>
        </p:cxnSp>
      </p:grpSp>
      <p:sp>
        <p:nvSpPr>
          <p:cNvPr id="16" name="Rectangle 15"/>
          <p:cNvSpPr/>
          <p:nvPr/>
        </p:nvSpPr>
        <p:spPr>
          <a:xfrm>
            <a:off x="8918620" y="1931831"/>
            <a:ext cx="1506828" cy="824248"/>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000" b="1" dirty="0">
                <a:solidFill>
                  <a:schemeClr val="bg2">
                    <a:lumMod val="20000"/>
                    <a:lumOff val="80000"/>
                  </a:schemeClr>
                </a:solidFill>
              </a:rPr>
              <a:t>تأثير نوريا</a:t>
            </a:r>
            <a:endParaRPr lang="fr-FR" sz="2000" b="1" dirty="0">
              <a:solidFill>
                <a:schemeClr val="bg2">
                  <a:lumMod val="20000"/>
                  <a:lumOff val="80000"/>
                </a:schemeClr>
              </a:solidFill>
            </a:endParaRPr>
          </a:p>
        </p:txBody>
      </p:sp>
      <p:sp>
        <p:nvSpPr>
          <p:cNvPr id="18" name="Rectangle 17"/>
          <p:cNvSpPr/>
          <p:nvPr/>
        </p:nvSpPr>
        <p:spPr>
          <a:xfrm>
            <a:off x="5106473" y="1944710"/>
            <a:ext cx="1506828" cy="824248"/>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000" b="1" dirty="0">
                <a:solidFill>
                  <a:schemeClr val="bg2">
                    <a:lumMod val="20000"/>
                    <a:lumOff val="80000"/>
                  </a:schemeClr>
                </a:solidFill>
              </a:rPr>
              <a:t>تأثير الحوافز المتغيرة</a:t>
            </a:r>
            <a:endParaRPr lang="fr-FR" sz="2000" b="1" dirty="0">
              <a:solidFill>
                <a:schemeClr val="bg2">
                  <a:lumMod val="20000"/>
                  <a:lumOff val="80000"/>
                </a:schemeClr>
              </a:solidFill>
            </a:endParaRPr>
          </a:p>
        </p:txBody>
      </p:sp>
      <p:sp>
        <p:nvSpPr>
          <p:cNvPr id="19" name="Rectangle 18"/>
          <p:cNvSpPr/>
          <p:nvPr/>
        </p:nvSpPr>
        <p:spPr>
          <a:xfrm>
            <a:off x="1468192" y="1929685"/>
            <a:ext cx="1506828" cy="824248"/>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000" b="1" dirty="0">
                <a:solidFill>
                  <a:schemeClr val="bg2">
                    <a:lumMod val="20000"/>
                    <a:lumOff val="80000"/>
                  </a:schemeClr>
                </a:solidFill>
              </a:rPr>
              <a:t>تأثير ساعات العمل الإضافية</a:t>
            </a:r>
            <a:endParaRPr lang="fr-FR" sz="2000" b="1" dirty="0">
              <a:solidFill>
                <a:schemeClr val="bg2">
                  <a:lumMod val="20000"/>
                  <a:lumOff val="80000"/>
                </a:schemeClr>
              </a:solidFill>
            </a:endParaRPr>
          </a:p>
        </p:txBody>
      </p:sp>
      <p:pic>
        <p:nvPicPr>
          <p:cNvPr id="22" name="Image 21"/>
          <p:cNvPicPr>
            <a:picLocks noChangeAspect="1"/>
          </p:cNvPicPr>
          <p:nvPr/>
        </p:nvPicPr>
        <p:blipFill>
          <a:blip/>
          <a:stretch>
            <a:fillRect/>
          </a:stretch>
        </p:blipFill>
        <p:spPr>
          <a:xfrm>
            <a:off x="8873440" y="160830"/>
            <a:ext cx="927383" cy="927383"/>
          </a:xfrm>
          <a:prstGeom prst="rect">
            <a:avLst/>
          </a:prstGeom>
        </p:spPr>
      </p:pic>
    </p:spTree>
    <p:extLst>
      <p:ext uri="{BB962C8B-B14F-4D97-AF65-F5344CB8AC3E}">
        <p14:creationId xmlns:p14="http://schemas.microsoft.com/office/powerpoint/2010/main" val="2282768945"/>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down)">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8" grpId="0" animBg="1"/>
      <p:bldP spid="1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8152328" y="1596981"/>
            <a:ext cx="2665927" cy="1725769"/>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1"/>
            <a:r>
              <a:rPr lang="ar-DZ" sz="2800" b="1" dirty="0">
                <a:ln w="0">
                  <a:solidFill>
                    <a:schemeClr val="tx1"/>
                  </a:solidFill>
                </a:ln>
                <a:solidFill>
                  <a:schemeClr val="tx2">
                    <a:lumMod val="75000"/>
                  </a:schemeClr>
                </a:solidFill>
                <a:latin typeface="Traditional Arabic" panose="02020603050405020304" pitchFamily="18" charset="-78"/>
                <a:cs typeface="Traditional Arabic" panose="02020603050405020304" pitchFamily="18" charset="-78"/>
              </a:rPr>
              <a:t>إدارة الكتلة الأجرية من منظور استراتيجي: </a:t>
            </a:r>
            <a:endParaRPr lang="fr-FR" sz="2800" b="1" dirty="0">
              <a:ln w="0">
                <a:solidFill>
                  <a:schemeClr val="tx1"/>
                </a:solidFill>
              </a:ln>
              <a:solidFill>
                <a:schemeClr val="tx2">
                  <a:lumMod val="75000"/>
                </a:schemeClr>
              </a:solidFill>
              <a:latin typeface="Traditional Arabic" panose="02020603050405020304" pitchFamily="18" charset="-78"/>
              <a:cs typeface="Traditional Arabic" panose="02020603050405020304" pitchFamily="18" charset="-78"/>
            </a:endParaRPr>
          </a:p>
        </p:txBody>
      </p:sp>
      <p:grpSp>
        <p:nvGrpSpPr>
          <p:cNvPr id="19" name="Groupe 18"/>
          <p:cNvGrpSpPr/>
          <p:nvPr/>
        </p:nvGrpSpPr>
        <p:grpSpPr>
          <a:xfrm>
            <a:off x="2949262" y="1000190"/>
            <a:ext cx="5203066" cy="1459676"/>
            <a:chOff x="2949262" y="1000190"/>
            <a:chExt cx="5203066" cy="1459676"/>
          </a:xfrm>
        </p:grpSpPr>
        <p:cxnSp>
          <p:nvCxnSpPr>
            <p:cNvPr id="11" name="Connecteur droit avec flèche 10"/>
            <p:cNvCxnSpPr>
              <a:stCxn id="7" idx="1"/>
            </p:cNvCxnSpPr>
            <p:nvPr/>
          </p:nvCxnSpPr>
          <p:spPr>
            <a:xfrm flipH="1" flipV="1">
              <a:off x="6117465" y="1184856"/>
              <a:ext cx="2034863" cy="127501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ZoneTexte 15"/>
            <p:cNvSpPr txBox="1"/>
            <p:nvPr/>
          </p:nvSpPr>
          <p:spPr>
            <a:xfrm>
              <a:off x="2949262" y="1000190"/>
              <a:ext cx="3026535" cy="400110"/>
            </a:xfrm>
            <a:prstGeom prst="rect">
              <a:avLst/>
            </a:prstGeom>
            <a:noFill/>
          </p:spPr>
          <p:txBody>
            <a:bodyPr wrap="square" rtlCol="0">
              <a:spAutoFit/>
            </a:bodyPr>
            <a:lstStyle/>
            <a:p>
              <a:pPr algn="r" rtl="1"/>
              <a:r>
                <a:rPr lang="ar-DZ" sz="2000" b="1" dirty="0"/>
                <a:t>التخطيط الدقيق للميزانية.</a:t>
              </a:r>
              <a:endParaRPr lang="fr-FR" sz="2000" b="1" dirty="0"/>
            </a:p>
          </p:txBody>
        </p:sp>
      </p:grpSp>
      <p:grpSp>
        <p:nvGrpSpPr>
          <p:cNvPr id="20" name="Groupe 19"/>
          <p:cNvGrpSpPr/>
          <p:nvPr/>
        </p:nvGrpSpPr>
        <p:grpSpPr>
          <a:xfrm>
            <a:off x="3078051" y="2259810"/>
            <a:ext cx="5074277" cy="400110"/>
            <a:chOff x="3078051" y="2259810"/>
            <a:chExt cx="5074277" cy="400110"/>
          </a:xfrm>
        </p:grpSpPr>
        <p:cxnSp>
          <p:nvCxnSpPr>
            <p:cNvPr id="13" name="Connecteur droit avec flèche 12"/>
            <p:cNvCxnSpPr>
              <a:stCxn id="7" idx="1"/>
            </p:cNvCxnSpPr>
            <p:nvPr/>
          </p:nvCxnSpPr>
          <p:spPr>
            <a:xfrm flipH="1" flipV="1">
              <a:off x="6065949" y="2459865"/>
              <a:ext cx="2086379"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7" name="ZoneTexte 16"/>
            <p:cNvSpPr txBox="1"/>
            <p:nvPr/>
          </p:nvSpPr>
          <p:spPr>
            <a:xfrm>
              <a:off x="3078051" y="2259810"/>
              <a:ext cx="2833352" cy="400110"/>
            </a:xfrm>
            <a:prstGeom prst="rect">
              <a:avLst/>
            </a:prstGeom>
            <a:noFill/>
          </p:spPr>
          <p:txBody>
            <a:bodyPr wrap="square" rtlCol="0">
              <a:spAutoFit/>
            </a:bodyPr>
            <a:lstStyle/>
            <a:p>
              <a:pPr algn="r" rtl="1"/>
              <a:r>
                <a:rPr lang="ar-DZ" sz="2000" b="1" dirty="0"/>
                <a:t>مراقبة معدلات دوران الموظفين.</a:t>
              </a:r>
              <a:endParaRPr lang="fr-FR" sz="2000" b="1" dirty="0"/>
            </a:p>
          </p:txBody>
        </p:sp>
      </p:grpSp>
      <p:grpSp>
        <p:nvGrpSpPr>
          <p:cNvPr id="21" name="Groupe 20"/>
          <p:cNvGrpSpPr/>
          <p:nvPr/>
        </p:nvGrpSpPr>
        <p:grpSpPr>
          <a:xfrm>
            <a:off x="2498502" y="2459866"/>
            <a:ext cx="5653826" cy="1262994"/>
            <a:chOff x="2498502" y="2459866"/>
            <a:chExt cx="5653826" cy="1262994"/>
          </a:xfrm>
        </p:grpSpPr>
        <p:cxnSp>
          <p:nvCxnSpPr>
            <p:cNvPr id="15" name="Connecteur droit avec flèche 14"/>
            <p:cNvCxnSpPr>
              <a:stCxn id="7" idx="1"/>
            </p:cNvCxnSpPr>
            <p:nvPr/>
          </p:nvCxnSpPr>
          <p:spPr>
            <a:xfrm flipH="1">
              <a:off x="6117465" y="2459866"/>
              <a:ext cx="2034863" cy="100455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ZoneTexte 17"/>
            <p:cNvSpPr txBox="1"/>
            <p:nvPr/>
          </p:nvSpPr>
          <p:spPr>
            <a:xfrm>
              <a:off x="2498502" y="3322750"/>
              <a:ext cx="3412902" cy="400110"/>
            </a:xfrm>
            <a:prstGeom prst="rect">
              <a:avLst/>
            </a:prstGeom>
            <a:noFill/>
          </p:spPr>
          <p:txBody>
            <a:bodyPr wrap="square" rtlCol="0">
              <a:spAutoFit/>
            </a:bodyPr>
            <a:lstStyle/>
            <a:p>
              <a:pPr algn="r" rtl="1"/>
              <a:r>
                <a:rPr lang="ar-DZ" sz="2000" b="1" dirty="0"/>
                <a:t>استخدام المكافآت المتغيرة بحكمة.</a:t>
              </a:r>
              <a:endParaRPr lang="fr-FR" sz="2000" b="1" dirty="0"/>
            </a:p>
          </p:txBody>
        </p:sp>
      </p:grpSp>
      <p:pic>
        <p:nvPicPr>
          <p:cNvPr id="22" name="Image 21"/>
          <p:cNvPicPr>
            <a:picLocks noChangeAspect="1"/>
          </p:cNvPicPr>
          <p:nvPr/>
        </p:nvPicPr>
        <p:blipFill>
          <a:blip r:embed="rId2"/>
          <a:stretch>
            <a:fillRect/>
          </a:stretch>
        </p:blipFill>
        <p:spPr>
          <a:xfrm>
            <a:off x="659104" y="1596981"/>
            <a:ext cx="1839398" cy="183939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61808082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19"/>
                                        </p:tgtEl>
                                        <p:attrNameLst>
                                          <p:attrName>r</p:attrName>
                                        </p:attrNameLst>
                                      </p:cBhvr>
                                    </p:animRot>
                                    <p:animRot by="-240000">
                                      <p:cBhvr>
                                        <p:cTn id="7" dur="200" fill="hold">
                                          <p:stCondLst>
                                            <p:cond delay="200"/>
                                          </p:stCondLst>
                                        </p:cTn>
                                        <p:tgtEl>
                                          <p:spTgt spid="19"/>
                                        </p:tgtEl>
                                        <p:attrNameLst>
                                          <p:attrName>r</p:attrName>
                                        </p:attrNameLst>
                                      </p:cBhvr>
                                    </p:animRot>
                                    <p:animRot by="240000">
                                      <p:cBhvr>
                                        <p:cTn id="8" dur="200" fill="hold">
                                          <p:stCondLst>
                                            <p:cond delay="400"/>
                                          </p:stCondLst>
                                        </p:cTn>
                                        <p:tgtEl>
                                          <p:spTgt spid="19"/>
                                        </p:tgtEl>
                                        <p:attrNameLst>
                                          <p:attrName>r</p:attrName>
                                        </p:attrNameLst>
                                      </p:cBhvr>
                                    </p:animRot>
                                    <p:animRot by="-240000">
                                      <p:cBhvr>
                                        <p:cTn id="9" dur="200" fill="hold">
                                          <p:stCondLst>
                                            <p:cond delay="600"/>
                                          </p:stCondLst>
                                        </p:cTn>
                                        <p:tgtEl>
                                          <p:spTgt spid="19"/>
                                        </p:tgtEl>
                                        <p:attrNameLst>
                                          <p:attrName>r</p:attrName>
                                        </p:attrNameLst>
                                      </p:cBhvr>
                                    </p:animRot>
                                    <p:animRot by="120000">
                                      <p:cBhvr>
                                        <p:cTn id="10" dur="200" fill="hold">
                                          <p:stCondLst>
                                            <p:cond delay="800"/>
                                          </p:stCondLst>
                                        </p:cTn>
                                        <p:tgtEl>
                                          <p:spTgt spid="19"/>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32" presetClass="emph" presetSubtype="0" fill="hold" nodeType="clickEffect">
                                  <p:stCondLst>
                                    <p:cond delay="0"/>
                                  </p:stCondLst>
                                  <p:childTnLst>
                                    <p:animRot by="120000">
                                      <p:cBhvr>
                                        <p:cTn id="14" dur="100" fill="hold">
                                          <p:stCondLst>
                                            <p:cond delay="0"/>
                                          </p:stCondLst>
                                        </p:cTn>
                                        <p:tgtEl>
                                          <p:spTgt spid="20"/>
                                        </p:tgtEl>
                                        <p:attrNameLst>
                                          <p:attrName>r</p:attrName>
                                        </p:attrNameLst>
                                      </p:cBhvr>
                                    </p:animRot>
                                    <p:animRot by="-240000">
                                      <p:cBhvr>
                                        <p:cTn id="15" dur="200" fill="hold">
                                          <p:stCondLst>
                                            <p:cond delay="200"/>
                                          </p:stCondLst>
                                        </p:cTn>
                                        <p:tgtEl>
                                          <p:spTgt spid="20"/>
                                        </p:tgtEl>
                                        <p:attrNameLst>
                                          <p:attrName>r</p:attrName>
                                        </p:attrNameLst>
                                      </p:cBhvr>
                                    </p:animRot>
                                    <p:animRot by="240000">
                                      <p:cBhvr>
                                        <p:cTn id="16" dur="200" fill="hold">
                                          <p:stCondLst>
                                            <p:cond delay="400"/>
                                          </p:stCondLst>
                                        </p:cTn>
                                        <p:tgtEl>
                                          <p:spTgt spid="20"/>
                                        </p:tgtEl>
                                        <p:attrNameLst>
                                          <p:attrName>r</p:attrName>
                                        </p:attrNameLst>
                                      </p:cBhvr>
                                    </p:animRot>
                                    <p:animRot by="-240000">
                                      <p:cBhvr>
                                        <p:cTn id="17" dur="200" fill="hold">
                                          <p:stCondLst>
                                            <p:cond delay="600"/>
                                          </p:stCondLst>
                                        </p:cTn>
                                        <p:tgtEl>
                                          <p:spTgt spid="20"/>
                                        </p:tgtEl>
                                        <p:attrNameLst>
                                          <p:attrName>r</p:attrName>
                                        </p:attrNameLst>
                                      </p:cBhvr>
                                    </p:animRot>
                                    <p:animRot by="120000">
                                      <p:cBhvr>
                                        <p:cTn id="18" dur="200" fill="hold">
                                          <p:stCondLst>
                                            <p:cond delay="800"/>
                                          </p:stCondLst>
                                        </p:cTn>
                                        <p:tgtEl>
                                          <p:spTgt spid="20"/>
                                        </p:tgtEl>
                                        <p:attrNameLst>
                                          <p:attrName>r</p:attrName>
                                        </p:attrNameLst>
                                      </p:cBhvr>
                                    </p:animRot>
                                  </p:childTnLst>
                                </p:cTn>
                              </p:par>
                            </p:childTnLst>
                          </p:cTn>
                        </p:par>
                      </p:childTnLst>
                    </p:cTn>
                  </p:par>
                  <p:par>
                    <p:cTn id="19" fill="hold">
                      <p:stCondLst>
                        <p:cond delay="indefinite"/>
                      </p:stCondLst>
                      <p:childTnLst>
                        <p:par>
                          <p:cTn id="20" fill="hold">
                            <p:stCondLst>
                              <p:cond delay="0"/>
                            </p:stCondLst>
                            <p:childTnLst>
                              <p:par>
                                <p:cTn id="21" presetID="32" presetClass="emph" presetSubtype="0" fill="hold" nodeType="clickEffect">
                                  <p:stCondLst>
                                    <p:cond delay="0"/>
                                  </p:stCondLst>
                                  <p:childTnLst>
                                    <p:animRot by="120000">
                                      <p:cBhvr>
                                        <p:cTn id="22" dur="100" fill="hold">
                                          <p:stCondLst>
                                            <p:cond delay="0"/>
                                          </p:stCondLst>
                                        </p:cTn>
                                        <p:tgtEl>
                                          <p:spTgt spid="21"/>
                                        </p:tgtEl>
                                        <p:attrNameLst>
                                          <p:attrName>r</p:attrName>
                                        </p:attrNameLst>
                                      </p:cBhvr>
                                    </p:animRot>
                                    <p:animRot by="-240000">
                                      <p:cBhvr>
                                        <p:cTn id="23" dur="200" fill="hold">
                                          <p:stCondLst>
                                            <p:cond delay="200"/>
                                          </p:stCondLst>
                                        </p:cTn>
                                        <p:tgtEl>
                                          <p:spTgt spid="21"/>
                                        </p:tgtEl>
                                        <p:attrNameLst>
                                          <p:attrName>r</p:attrName>
                                        </p:attrNameLst>
                                      </p:cBhvr>
                                    </p:animRot>
                                    <p:animRot by="240000">
                                      <p:cBhvr>
                                        <p:cTn id="24" dur="200" fill="hold">
                                          <p:stCondLst>
                                            <p:cond delay="400"/>
                                          </p:stCondLst>
                                        </p:cTn>
                                        <p:tgtEl>
                                          <p:spTgt spid="21"/>
                                        </p:tgtEl>
                                        <p:attrNameLst>
                                          <p:attrName>r</p:attrName>
                                        </p:attrNameLst>
                                      </p:cBhvr>
                                    </p:animRot>
                                    <p:animRot by="-240000">
                                      <p:cBhvr>
                                        <p:cTn id="25" dur="200" fill="hold">
                                          <p:stCondLst>
                                            <p:cond delay="600"/>
                                          </p:stCondLst>
                                        </p:cTn>
                                        <p:tgtEl>
                                          <p:spTgt spid="21"/>
                                        </p:tgtEl>
                                        <p:attrNameLst>
                                          <p:attrName>r</p:attrName>
                                        </p:attrNameLst>
                                      </p:cBhvr>
                                    </p:animRot>
                                    <p:animRot by="120000">
                                      <p:cBhvr>
                                        <p:cTn id="26" dur="200" fill="hold">
                                          <p:stCondLst>
                                            <p:cond delay="800"/>
                                          </p:stCondLst>
                                        </p:cTn>
                                        <p:tgtEl>
                                          <p:spTgt spid="2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ntagone 3"/>
          <p:cNvSpPr/>
          <p:nvPr/>
        </p:nvSpPr>
        <p:spPr>
          <a:xfrm rot="8914233">
            <a:off x="8287288" y="527514"/>
            <a:ext cx="2136975" cy="927279"/>
          </a:xfrm>
          <a:prstGeom prst="homePlat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ZoneTexte 4"/>
          <p:cNvSpPr txBox="1"/>
          <p:nvPr/>
        </p:nvSpPr>
        <p:spPr>
          <a:xfrm rot="19733439">
            <a:off x="8784917" y="622700"/>
            <a:ext cx="1396785" cy="461665"/>
          </a:xfrm>
          <a:prstGeom prst="rect">
            <a:avLst/>
          </a:prstGeom>
          <a:noFill/>
        </p:spPr>
        <p:txBody>
          <a:bodyPr wrap="square" rtlCol="0">
            <a:spAutoFit/>
          </a:bodyPr>
          <a:lstStyle/>
          <a:p>
            <a:pPr algn="ctr" rtl="1"/>
            <a:r>
              <a:rPr lang="ar-DZ" sz="2400" b="1" dirty="0">
                <a:solidFill>
                  <a:schemeClr val="bg2">
                    <a:lumMod val="40000"/>
                    <a:lumOff val="60000"/>
                  </a:schemeClr>
                </a:solidFill>
              </a:rPr>
              <a:t>خلاصة</a:t>
            </a:r>
            <a:endParaRPr lang="fr-FR" sz="2400" b="1" dirty="0">
              <a:solidFill>
                <a:schemeClr val="bg2">
                  <a:lumMod val="40000"/>
                  <a:lumOff val="60000"/>
                </a:schemeClr>
              </a:solidFill>
            </a:endParaRPr>
          </a:p>
        </p:txBody>
      </p:sp>
      <p:grpSp>
        <p:nvGrpSpPr>
          <p:cNvPr id="8" name="Groupe 7"/>
          <p:cNvGrpSpPr/>
          <p:nvPr/>
        </p:nvGrpSpPr>
        <p:grpSpPr>
          <a:xfrm>
            <a:off x="1854559" y="1159099"/>
            <a:ext cx="7547018" cy="3284112"/>
            <a:chOff x="1854559" y="1159099"/>
            <a:chExt cx="7547018" cy="3284112"/>
          </a:xfrm>
        </p:grpSpPr>
        <p:sp>
          <p:nvSpPr>
            <p:cNvPr id="6" name="Organigramme : Préparation 5"/>
            <p:cNvSpPr/>
            <p:nvPr/>
          </p:nvSpPr>
          <p:spPr>
            <a:xfrm>
              <a:off x="1854559" y="1159099"/>
              <a:ext cx="7547018" cy="3284112"/>
            </a:xfrm>
            <a:prstGeom prst="flowChartPreparati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ZoneTexte 6"/>
            <p:cNvSpPr txBox="1"/>
            <p:nvPr/>
          </p:nvSpPr>
          <p:spPr>
            <a:xfrm>
              <a:off x="2614412" y="1943931"/>
              <a:ext cx="6027312" cy="1938992"/>
            </a:xfrm>
            <a:prstGeom prst="rect">
              <a:avLst/>
            </a:prstGeom>
            <a:noFill/>
          </p:spPr>
          <p:txBody>
            <a:bodyPr wrap="square" rtlCol="0">
              <a:spAutoFit/>
            </a:bodyPr>
            <a:lstStyle/>
            <a:p>
              <a:pPr algn="just" rtl="1"/>
              <a:r>
                <a:rPr lang="ar-DZ" sz="2400" b="1" dirty="0">
                  <a:ea typeface="Calibri" panose="020F0502020204030204" pitchFamily="34" charset="0"/>
                  <a:cs typeface="Traditional Arabic" panose="02020603050405020304" pitchFamily="18" charset="-78"/>
                </a:rPr>
                <a:t>-</a:t>
              </a:r>
              <a:r>
                <a:rPr lang="ar-SA" sz="2400" b="1" dirty="0">
                  <a:ea typeface="Calibri" panose="020F0502020204030204" pitchFamily="34" charset="0"/>
                  <a:cs typeface="Traditional Arabic" panose="02020603050405020304" pitchFamily="18" charset="-78"/>
                </a:rPr>
                <a:t>إدارة الكتلة الأجرية هي جزء أساسي من إدارة الموارد البشرية والمالية في أي شركة.</a:t>
              </a:r>
              <a:endParaRPr lang="ar-DZ" sz="2400" b="1" dirty="0">
                <a:ea typeface="Calibri" panose="020F0502020204030204" pitchFamily="34" charset="0"/>
                <a:cs typeface="Traditional Arabic" panose="02020603050405020304" pitchFamily="18" charset="-78"/>
              </a:endParaRPr>
            </a:p>
            <a:p>
              <a:pPr algn="just" rtl="1"/>
              <a:r>
                <a:rPr lang="ar-DZ" sz="2400" b="1" dirty="0">
                  <a:ea typeface="Calibri" panose="020F0502020204030204" pitchFamily="34" charset="0"/>
                  <a:cs typeface="Traditional Arabic" panose="02020603050405020304" pitchFamily="18" charset="-78"/>
                </a:rPr>
                <a:t>-</a:t>
              </a:r>
              <a:r>
                <a:rPr lang="ar-SA" sz="2400" b="1" dirty="0">
                  <a:ea typeface="Calibri" panose="020F0502020204030204" pitchFamily="34" charset="0"/>
                  <a:cs typeface="Traditional Arabic" panose="02020603050405020304" pitchFamily="18" charset="-78"/>
                </a:rPr>
                <a:t> الفهم العميق لتأثيرات الرواتب، الزيادات، والحوافز، بالإضافة إلى تأثيرات الهيكل الوظيفي، يُمكن الشركة من اتخاذ قرارات مالية مستنيرة تحافظ على استدامة عملياتها وتضمن ولاء الموظفين</a:t>
              </a:r>
              <a:endParaRPr lang="fr-FR" sz="2400" b="1" dirty="0"/>
            </a:p>
          </p:txBody>
        </p:sp>
      </p:grpSp>
    </p:spTree>
    <p:extLst>
      <p:ext uri="{BB962C8B-B14F-4D97-AF65-F5344CB8AC3E}">
        <p14:creationId xmlns:p14="http://schemas.microsoft.com/office/powerpoint/2010/main" val="620434215"/>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au 3"/>
          <p:cNvGraphicFramePr>
            <a:graphicFrameLocks noGrp="1"/>
          </p:cNvGraphicFramePr>
          <p:nvPr>
            <p:extLst>
              <p:ext uri="{D42A27DB-BD31-4B8C-83A1-F6EECF244321}">
                <p14:modId xmlns:p14="http://schemas.microsoft.com/office/powerpoint/2010/main" val="3620734267"/>
              </p:ext>
            </p:extLst>
          </p:nvPr>
        </p:nvGraphicFramePr>
        <p:xfrm>
          <a:off x="1877453" y="1312094"/>
          <a:ext cx="8128000" cy="2225040"/>
        </p:xfrm>
        <a:graphic>
          <a:graphicData uri="http://schemas.openxmlformats.org/drawingml/2006/table">
            <a:tbl>
              <a:tblPr firstRow="1" bandRow="1">
                <a:tableStyleId>{3C2FFA5D-87B4-456A-9821-1D502468CF0F}</a:tableStyleId>
              </a:tblPr>
              <a:tblGrid>
                <a:gridCol w="4064000">
                  <a:extLst>
                    <a:ext uri="{9D8B030D-6E8A-4147-A177-3AD203B41FA5}">
                      <a16:colId xmlns:a16="http://schemas.microsoft.com/office/drawing/2014/main" val="20000"/>
                    </a:ext>
                  </a:extLst>
                </a:gridCol>
                <a:gridCol w="4064000">
                  <a:extLst>
                    <a:ext uri="{9D8B030D-6E8A-4147-A177-3AD203B41FA5}">
                      <a16:colId xmlns:a16="http://schemas.microsoft.com/office/drawing/2014/main" val="20001"/>
                    </a:ext>
                  </a:extLst>
                </a:gridCol>
              </a:tblGrid>
              <a:tr h="370840">
                <a:tc>
                  <a:txBody>
                    <a:bodyPr/>
                    <a:lstStyle/>
                    <a:p>
                      <a:pPr algn="ctr" rtl="1"/>
                      <a:r>
                        <a:rPr lang="ar-DZ" dirty="0">
                          <a:solidFill>
                            <a:schemeClr val="tx1"/>
                          </a:solidFill>
                        </a:rPr>
                        <a:t>نقاط</a:t>
                      </a:r>
                      <a:r>
                        <a:rPr lang="ar-DZ" baseline="0" dirty="0">
                          <a:solidFill>
                            <a:schemeClr val="tx1"/>
                          </a:solidFill>
                        </a:rPr>
                        <a:t> الضعف</a:t>
                      </a:r>
                      <a:endParaRPr lang="fr-FR" dirty="0">
                        <a:solidFill>
                          <a:schemeClr val="tx1"/>
                        </a:solidFill>
                      </a:endParaRPr>
                    </a:p>
                  </a:txBody>
                  <a:tcPr>
                    <a:solidFill>
                      <a:schemeClr val="accent1">
                        <a:lumMod val="40000"/>
                        <a:lumOff val="60000"/>
                      </a:schemeClr>
                    </a:solidFill>
                  </a:tcPr>
                </a:tc>
                <a:tc>
                  <a:txBody>
                    <a:bodyPr/>
                    <a:lstStyle/>
                    <a:p>
                      <a:pPr algn="ctr" rtl="1"/>
                      <a:r>
                        <a:rPr lang="ar-DZ" dirty="0">
                          <a:solidFill>
                            <a:schemeClr val="tx1"/>
                          </a:solidFill>
                        </a:rPr>
                        <a:t>نقاط القوة</a:t>
                      </a:r>
                      <a:endParaRPr lang="fr-FR" dirty="0">
                        <a:solidFill>
                          <a:schemeClr val="tx1"/>
                        </a:solidFill>
                      </a:endParaRPr>
                    </a:p>
                  </a:txBody>
                  <a:tcPr>
                    <a:solidFill>
                      <a:schemeClr val="accent5">
                        <a:lumMod val="20000"/>
                        <a:lumOff val="80000"/>
                      </a:schemeClr>
                    </a:solidFill>
                  </a:tcPr>
                </a:tc>
                <a:extLst>
                  <a:ext uri="{0D108BD9-81ED-4DB2-BD59-A6C34878D82A}">
                    <a16:rowId xmlns:a16="http://schemas.microsoft.com/office/drawing/2014/main" val="10000"/>
                  </a:ext>
                </a:extLst>
              </a:tr>
              <a:tr h="370840">
                <a:tc>
                  <a:txBody>
                    <a:bodyPr/>
                    <a:lstStyle/>
                    <a:p>
                      <a:pPr algn="r" rtl="1"/>
                      <a:r>
                        <a:rPr lang="ar-DZ" dirty="0"/>
                        <a:t>تعقيد المصطلحات</a:t>
                      </a:r>
                      <a:endParaRPr lang="fr-FR" dirty="0"/>
                    </a:p>
                  </a:txBody>
                  <a:tcPr/>
                </a:tc>
                <a:tc>
                  <a:txBody>
                    <a:bodyPr/>
                    <a:lstStyle/>
                    <a:p>
                      <a:pPr algn="just" rtl="1"/>
                      <a:r>
                        <a:rPr lang="ar-DZ" dirty="0"/>
                        <a:t>التفصيل الشامل</a:t>
                      </a:r>
                      <a:endParaRPr lang="fr-FR" dirty="0"/>
                    </a:p>
                  </a:txBody>
                  <a:tcPr/>
                </a:tc>
                <a:extLst>
                  <a:ext uri="{0D108BD9-81ED-4DB2-BD59-A6C34878D82A}">
                    <a16:rowId xmlns:a16="http://schemas.microsoft.com/office/drawing/2014/main" val="10001"/>
                  </a:ext>
                </a:extLst>
              </a:tr>
              <a:tr h="370840">
                <a:tc>
                  <a:txBody>
                    <a:bodyPr/>
                    <a:lstStyle/>
                    <a:p>
                      <a:pPr algn="r" rtl="1"/>
                      <a:r>
                        <a:rPr lang="ar-DZ" dirty="0"/>
                        <a:t>قلة التركيز على الجانب الإنساني</a:t>
                      </a:r>
                      <a:endParaRPr lang="fr-FR" dirty="0"/>
                    </a:p>
                  </a:txBody>
                  <a:tcPr/>
                </a:tc>
                <a:tc>
                  <a:txBody>
                    <a:bodyPr/>
                    <a:lstStyle/>
                    <a:p>
                      <a:pPr algn="r" rtl="1"/>
                      <a:r>
                        <a:rPr lang="ar-DZ" dirty="0"/>
                        <a:t>تنوع العوامل المؤثرة</a:t>
                      </a:r>
                    </a:p>
                  </a:txBody>
                  <a:tcPr/>
                </a:tc>
                <a:extLst>
                  <a:ext uri="{0D108BD9-81ED-4DB2-BD59-A6C34878D82A}">
                    <a16:rowId xmlns:a16="http://schemas.microsoft.com/office/drawing/2014/main" val="10002"/>
                  </a:ext>
                </a:extLst>
              </a:tr>
              <a:tr h="370840">
                <a:tc>
                  <a:txBody>
                    <a:bodyPr/>
                    <a:lstStyle/>
                    <a:p>
                      <a:pPr algn="r" rtl="1"/>
                      <a:r>
                        <a:rPr lang="ar-DZ" dirty="0"/>
                        <a:t>الاعتماد الكبير على الأنظمة الفرنسية</a:t>
                      </a:r>
                      <a:endParaRPr lang="fr-FR" dirty="0"/>
                    </a:p>
                  </a:txBody>
                  <a:tcPr/>
                </a:tc>
                <a:tc>
                  <a:txBody>
                    <a:bodyPr/>
                    <a:lstStyle/>
                    <a:p>
                      <a:pPr algn="r" rtl="1"/>
                      <a:r>
                        <a:rPr lang="ar-DZ" dirty="0"/>
                        <a:t>شرح تأثيرات السياسات</a:t>
                      </a:r>
                      <a:endParaRPr lang="fr-FR" dirty="0"/>
                    </a:p>
                  </a:txBody>
                  <a:tcPr/>
                </a:tc>
                <a:extLst>
                  <a:ext uri="{0D108BD9-81ED-4DB2-BD59-A6C34878D82A}">
                    <a16:rowId xmlns:a16="http://schemas.microsoft.com/office/drawing/2014/main" val="10003"/>
                  </a:ext>
                </a:extLst>
              </a:tr>
              <a:tr h="370840">
                <a:tc>
                  <a:txBody>
                    <a:bodyPr/>
                    <a:lstStyle/>
                    <a:p>
                      <a:pPr algn="r" rtl="1"/>
                      <a:r>
                        <a:rPr lang="ar-DZ" dirty="0"/>
                        <a:t>نقص في النقاش حول الحلول البديلة</a:t>
                      </a:r>
                      <a:endParaRPr lang="fr-FR" dirty="0"/>
                    </a:p>
                  </a:txBody>
                  <a:tcPr/>
                </a:tc>
                <a:tc>
                  <a:txBody>
                    <a:bodyPr/>
                    <a:lstStyle/>
                    <a:p>
                      <a:pPr algn="r" rtl="1"/>
                      <a:r>
                        <a:rPr lang="ar-DZ" dirty="0"/>
                        <a:t>نقاش تأثير الهيكل الوظيفي</a:t>
                      </a:r>
                      <a:endParaRPr lang="fr-FR" dirty="0"/>
                    </a:p>
                  </a:txBody>
                  <a:tcPr/>
                </a:tc>
                <a:extLst>
                  <a:ext uri="{0D108BD9-81ED-4DB2-BD59-A6C34878D82A}">
                    <a16:rowId xmlns:a16="http://schemas.microsoft.com/office/drawing/2014/main" val="10004"/>
                  </a:ext>
                </a:extLst>
              </a:tr>
              <a:tr h="370840">
                <a:tc>
                  <a:txBody>
                    <a:bodyPr/>
                    <a:lstStyle/>
                    <a:p>
                      <a:pPr algn="r" rtl="1"/>
                      <a:r>
                        <a:rPr lang="ar-DZ" dirty="0"/>
                        <a:t>التركيز المفرط على الأرقام</a:t>
                      </a:r>
                      <a:endParaRPr lang="fr-FR" dirty="0"/>
                    </a:p>
                  </a:txBody>
                  <a:tcPr/>
                </a:tc>
                <a:tc>
                  <a:txBody>
                    <a:bodyPr/>
                    <a:lstStyle/>
                    <a:p>
                      <a:pPr algn="r" rtl="1"/>
                      <a:r>
                        <a:rPr lang="ar-DZ" dirty="0"/>
                        <a:t>أسلوب عملي</a:t>
                      </a:r>
                      <a:endParaRPr lang="fr-FR" dirty="0"/>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264059907"/>
      </p:ext>
    </p:extLst>
  </p:cSld>
  <p:clrMapOvr>
    <a:masterClrMapping/>
  </p:clrMapOvr>
  <p:transition spd="slow">
    <p:wheel spokes="1"/>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rganigramme : Terminateur 3"/>
          <p:cNvSpPr/>
          <p:nvPr/>
        </p:nvSpPr>
        <p:spPr>
          <a:xfrm>
            <a:off x="8010660" y="257577"/>
            <a:ext cx="3296992" cy="862885"/>
          </a:xfrm>
          <a:prstGeom prst="flowChartTerminator">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lnSpc>
                <a:spcPct val="150000"/>
              </a:lnSpc>
              <a:spcAft>
                <a:spcPts val="0"/>
              </a:spcAft>
            </a:pPr>
            <a:r>
              <a:rPr lang="ar-SA" sz="2400" b="1" dirty="0">
                <a:solidFill>
                  <a:schemeClr val="tx1"/>
                </a:solidFill>
                <a:latin typeface="Calibri" panose="020F0502020204030204" pitchFamily="34" charset="0"/>
                <a:ea typeface="Calibri" panose="020F0502020204030204" pitchFamily="34" charset="0"/>
                <a:cs typeface="Traditional Arabic" panose="02020603050405020304" pitchFamily="18" charset="-78"/>
              </a:rPr>
              <a:t>مناقشة الأفكار الرئيسية</a:t>
            </a:r>
            <a:r>
              <a:rPr lang="en-US" sz="2400" b="1" dirty="0">
                <a:solidFill>
                  <a:schemeClr val="tx1"/>
                </a:solidFill>
                <a:latin typeface="Traditional Arabic" panose="02020603050405020304" pitchFamily="18" charset="-78"/>
                <a:ea typeface="Calibri" panose="020F0502020204030204" pitchFamily="34" charset="0"/>
                <a:cs typeface="Arial" panose="020B0604020202020204" pitchFamily="34" charset="0"/>
              </a:rPr>
              <a:t>:</a:t>
            </a:r>
            <a:endParaRPr lang="fr-FR" b="1"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p:txBody>
      </p:sp>
      <p:grpSp>
        <p:nvGrpSpPr>
          <p:cNvPr id="7" name="Groupe 6"/>
          <p:cNvGrpSpPr/>
          <p:nvPr/>
        </p:nvGrpSpPr>
        <p:grpSpPr>
          <a:xfrm>
            <a:off x="1403798" y="1326524"/>
            <a:ext cx="8255358" cy="3515933"/>
            <a:chOff x="1403798" y="1326524"/>
            <a:chExt cx="8255358" cy="3515933"/>
          </a:xfrm>
        </p:grpSpPr>
        <p:sp>
          <p:nvSpPr>
            <p:cNvPr id="5" name="Rectangle à coins arrondis 4"/>
            <p:cNvSpPr/>
            <p:nvPr/>
          </p:nvSpPr>
          <p:spPr>
            <a:xfrm>
              <a:off x="1403798" y="1326524"/>
              <a:ext cx="8255358" cy="3515933"/>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fr-FR"/>
            </a:p>
          </p:txBody>
        </p:sp>
        <p:sp>
          <p:nvSpPr>
            <p:cNvPr id="6" name="ZoneTexte 5"/>
            <p:cNvSpPr txBox="1"/>
            <p:nvPr/>
          </p:nvSpPr>
          <p:spPr>
            <a:xfrm>
              <a:off x="1803042" y="1558344"/>
              <a:ext cx="7443989" cy="2954655"/>
            </a:xfrm>
            <a:prstGeom prst="rect">
              <a:avLst/>
            </a:prstGeom>
            <a:noFill/>
          </p:spPr>
          <p:txBody>
            <a:bodyPr wrap="square" rtlCol="0">
              <a:spAutoFit/>
            </a:bodyPr>
            <a:lstStyle/>
            <a:p>
              <a:pPr algn="just" rtl="1">
                <a:lnSpc>
                  <a:spcPct val="150000"/>
                </a:lnSpc>
                <a:spcAft>
                  <a:spcPts val="0"/>
                </a:spcAft>
              </a:pPr>
              <a:r>
                <a:rPr lang="ar-SA" sz="2400" b="1" u="sng" dirty="0">
                  <a:solidFill>
                    <a:schemeClr val="accent1"/>
                  </a:solidFill>
                  <a:latin typeface="Traditional Arabic" panose="02020603050405020304" pitchFamily="18" charset="-78"/>
                  <a:ea typeface="Calibri" panose="020F0502020204030204" pitchFamily="34" charset="0"/>
                  <a:cs typeface="Traditional Arabic" panose="02020603050405020304" pitchFamily="18" charset="-78"/>
                </a:rPr>
                <a:t>التركيز على الكتلة الأجرية كمحور مركزي</a:t>
              </a:r>
              <a:r>
                <a:rPr lang="en-US" sz="2400" b="1" u="sng" dirty="0">
                  <a:solidFill>
                    <a:schemeClr val="accent1"/>
                  </a:solidFill>
                  <a:latin typeface="Traditional Arabic" panose="02020603050405020304" pitchFamily="18" charset="-78"/>
                  <a:ea typeface="Calibri" panose="020F0502020204030204" pitchFamily="34" charset="0"/>
                  <a:cs typeface="Traditional Arabic" panose="02020603050405020304" pitchFamily="18" charset="-78"/>
                </a:rPr>
                <a:t>:</a:t>
              </a:r>
              <a:endParaRPr lang="fr-FR" b="1" u="sng" dirty="0">
                <a:solidFill>
                  <a:schemeClr val="accent1"/>
                </a:solidFill>
                <a:latin typeface="Traditional Arabic" panose="02020603050405020304" pitchFamily="18" charset="-78"/>
                <a:ea typeface="Calibri" panose="020F0502020204030204" pitchFamily="34" charset="0"/>
                <a:cs typeface="Traditional Arabic" panose="02020603050405020304" pitchFamily="18" charset="-78"/>
              </a:endParaRPr>
            </a:p>
            <a:p>
              <a:pPr algn="just" rtl="1">
                <a:lnSpc>
                  <a:spcPct val="150000"/>
                </a:lnSpc>
                <a:spcAft>
                  <a:spcPts val="0"/>
                </a:spcAft>
              </a:pPr>
              <a:r>
                <a:rPr lang="ar-SA" sz="2000" b="1" dirty="0">
                  <a:solidFill>
                    <a:srgbClr val="9BBB59"/>
                  </a:solidFill>
                  <a:latin typeface="Traditional Arabic" panose="02020603050405020304" pitchFamily="18" charset="-78"/>
                  <a:ea typeface="Calibri" panose="020F0502020204030204" pitchFamily="34" charset="0"/>
                  <a:cs typeface="Traditional Arabic" panose="02020603050405020304" pitchFamily="18" charset="-78"/>
                </a:rPr>
                <a:t>الفكرة: </a:t>
              </a:r>
              <a:r>
                <a:rPr lang="ar-SA" sz="2000" dirty="0">
                  <a:latin typeface="Traditional Arabic" panose="02020603050405020304" pitchFamily="18" charset="-78"/>
                  <a:ea typeface="Calibri" panose="020F0502020204030204" pitchFamily="34" charset="0"/>
                  <a:cs typeface="Traditional Arabic" panose="02020603050405020304" pitchFamily="18" charset="-78"/>
                </a:rPr>
                <a:t>الكتلة الأجرية تعتبر المحور الأساسي للتحكم في التكاليف في الشركات. يتم تحليل كل جوانبها مثل الرواتب، المكافآت، الحوافز، والتكاليف المتغيرة</a:t>
              </a:r>
              <a:r>
                <a:rPr lang="en-US" sz="2000" dirty="0">
                  <a:latin typeface="Traditional Arabic" panose="02020603050405020304" pitchFamily="18" charset="-78"/>
                  <a:ea typeface="Calibri" panose="020F0502020204030204" pitchFamily="34" charset="0"/>
                  <a:cs typeface="Traditional Arabic" panose="02020603050405020304" pitchFamily="18" charset="-78"/>
                </a:rPr>
                <a:t>.</a:t>
              </a:r>
              <a:endParaRPr lang="fr-FR" sz="1600" dirty="0">
                <a:latin typeface="Traditional Arabic" panose="02020603050405020304" pitchFamily="18" charset="-78"/>
                <a:ea typeface="Calibri" panose="020F0502020204030204" pitchFamily="34" charset="0"/>
                <a:cs typeface="Traditional Arabic" panose="02020603050405020304" pitchFamily="18" charset="-78"/>
              </a:endParaRPr>
            </a:p>
            <a:p>
              <a:pPr algn="just" rtl="1">
                <a:lnSpc>
                  <a:spcPct val="150000"/>
                </a:lnSpc>
                <a:spcAft>
                  <a:spcPts val="0"/>
                </a:spcAft>
              </a:pPr>
              <a:r>
                <a:rPr lang="ar-SA" sz="2000" b="1" dirty="0">
                  <a:solidFill>
                    <a:srgbClr val="9BBB59"/>
                  </a:solidFill>
                  <a:latin typeface="Traditional Arabic" panose="02020603050405020304" pitchFamily="18" charset="-78"/>
                  <a:ea typeface="Calibri" panose="020F0502020204030204" pitchFamily="34" charset="0"/>
                  <a:cs typeface="Traditional Arabic" panose="02020603050405020304" pitchFamily="18" charset="-78"/>
                </a:rPr>
                <a:t>التعليق: </a:t>
              </a:r>
              <a:r>
                <a:rPr lang="ar-SA" sz="2000" dirty="0">
                  <a:latin typeface="Traditional Arabic" panose="02020603050405020304" pitchFamily="18" charset="-78"/>
                  <a:ea typeface="Calibri" panose="020F0502020204030204" pitchFamily="34" charset="0"/>
                  <a:cs typeface="Traditional Arabic" panose="02020603050405020304" pitchFamily="18" charset="-78"/>
                </a:rPr>
                <a:t>التركيز على الكتلة الأجرية هو أمر بالغ الأهمية خاصة للشركات الكبيرة التي تعتمد على تخطيط مالي دقيق. ومع ذلك، يمكن أن يؤدي هذا التركيز إلى إغفال بعض الجوانب الأخرى المتعلقة بالموارد البشرية، مثل الاستثمار في تطوير الموظفين، والذي قد يعود بنتائج إيجابية على الشركة على المدى الطويل</a:t>
              </a:r>
              <a:r>
                <a:rPr lang="en-US" sz="2000" dirty="0">
                  <a:latin typeface="Traditional Arabic" panose="02020603050405020304" pitchFamily="18" charset="-78"/>
                  <a:ea typeface="Calibri" panose="020F0502020204030204" pitchFamily="34" charset="0"/>
                  <a:cs typeface="Traditional Arabic" panose="02020603050405020304" pitchFamily="18" charset="-78"/>
                </a:rPr>
                <a:t>.</a:t>
              </a:r>
              <a:endParaRPr lang="fr-FR" sz="1600" dirty="0">
                <a:effectLst/>
                <a:latin typeface="Traditional Arabic" panose="02020603050405020304" pitchFamily="18" charset="-78"/>
                <a:ea typeface="Calibri" panose="020F0502020204030204" pitchFamily="34" charset="0"/>
                <a:cs typeface="Traditional Arabic" panose="02020603050405020304" pitchFamily="18" charset="-78"/>
              </a:endParaRPr>
            </a:p>
          </p:txBody>
        </p:sp>
      </p:grpSp>
    </p:spTree>
    <p:extLst>
      <p:ext uri="{BB962C8B-B14F-4D97-AF65-F5344CB8AC3E}">
        <p14:creationId xmlns:p14="http://schemas.microsoft.com/office/powerpoint/2010/main" val="135362046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Grand événement">
  <a:themeElements>
    <a:clrScheme name="Main Event">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Main Event">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1EFBDE3-1A95-4E3D-81AD-1F53D65BEA01}"/>
    </a:ext>
  </a:extLst>
</a:theme>
</file>

<file path=docProps/app.xml><?xml version="1.0" encoding="utf-8"?>
<Properties xmlns="http://schemas.openxmlformats.org/officeDocument/2006/extended-properties" xmlns:vt="http://schemas.openxmlformats.org/officeDocument/2006/docPropsVTypes">
  <TotalTime>0</TotalTime>
  <Words>1112</Words>
  <Application>Microsoft Office PowerPoint</Application>
  <PresentationFormat>Widescreen</PresentationFormat>
  <Paragraphs>89</Paragraphs>
  <Slides>17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Calibri</vt:lpstr>
      <vt:lpstr>Impact</vt:lpstr>
      <vt:lpstr>Traditional Arabic</vt:lpstr>
      <vt:lpstr>Wingdings</vt:lpstr>
      <vt:lpstr>Grand événement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Asus</dc:creator>
  <cp:lastModifiedBy>Fateh I. Debla</cp:lastModifiedBy>
  <cp:revision>1</cp:revision>
  <dcterms:modified xsi:type="dcterms:W3CDTF">2024-10-13T08:21:19Z</dcterms:modified>
</cp:coreProperties>
</file>