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9.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12">
  <p:sldMasterIdLst>
    <p:sldMasterId id="2147483660" r:id="rId1"/>
  </p:sldMasterIdLst>
  <p:notesMasterIdLst>
    <p:notesMasterId r:id="rId81"/>
  </p:notesMasterIdLst>
  <p:sldIdLst>
    <p:sldId id="397" r:id="rId2"/>
    <p:sldId id="398" r:id="rId3"/>
    <p:sldId id="396" r:id="rId4"/>
    <p:sldId id="399" r:id="rId5"/>
    <p:sldId id="400" r:id="rId6"/>
    <p:sldId id="535" r:id="rId7"/>
    <p:sldId id="540" r:id="rId8"/>
    <p:sldId id="536" r:id="rId9"/>
    <p:sldId id="537" r:id="rId10"/>
    <p:sldId id="538" r:id="rId11"/>
    <p:sldId id="539" r:id="rId12"/>
    <p:sldId id="402" r:id="rId13"/>
    <p:sldId id="408" r:id="rId14"/>
    <p:sldId id="409" r:id="rId15"/>
    <p:sldId id="410" r:id="rId16"/>
    <p:sldId id="417" r:id="rId17"/>
    <p:sldId id="418" r:id="rId18"/>
    <p:sldId id="419" r:id="rId19"/>
    <p:sldId id="420" r:id="rId20"/>
    <p:sldId id="472" r:id="rId21"/>
    <p:sldId id="443" r:id="rId22"/>
    <p:sldId id="469" r:id="rId23"/>
    <p:sldId id="470" r:id="rId24"/>
    <p:sldId id="471" r:id="rId25"/>
    <p:sldId id="421" r:id="rId26"/>
    <p:sldId id="422" r:id="rId27"/>
    <p:sldId id="411" r:id="rId28"/>
    <p:sldId id="412" r:id="rId29"/>
    <p:sldId id="413" r:id="rId30"/>
    <p:sldId id="414" r:id="rId31"/>
    <p:sldId id="416" r:id="rId32"/>
    <p:sldId id="491" r:id="rId33"/>
    <p:sldId id="492" r:id="rId34"/>
    <p:sldId id="493" r:id="rId35"/>
    <p:sldId id="494" r:id="rId36"/>
    <p:sldId id="495" r:id="rId37"/>
    <p:sldId id="533" r:id="rId38"/>
    <p:sldId id="534" r:id="rId39"/>
    <p:sldId id="496" r:id="rId40"/>
    <p:sldId id="497" r:id="rId41"/>
    <p:sldId id="529" r:id="rId42"/>
    <p:sldId id="531" r:id="rId43"/>
    <p:sldId id="530" r:id="rId44"/>
    <p:sldId id="498" r:id="rId45"/>
    <p:sldId id="499" r:id="rId46"/>
    <p:sldId id="500" r:id="rId47"/>
    <p:sldId id="501" r:id="rId48"/>
    <p:sldId id="502" r:id="rId49"/>
    <p:sldId id="503" r:id="rId50"/>
    <p:sldId id="504" r:id="rId51"/>
    <p:sldId id="505" r:id="rId52"/>
    <p:sldId id="507" r:id="rId53"/>
    <p:sldId id="514" r:id="rId54"/>
    <p:sldId id="515" r:id="rId55"/>
    <p:sldId id="516" r:id="rId56"/>
    <p:sldId id="517" r:id="rId57"/>
    <p:sldId id="518" r:id="rId58"/>
    <p:sldId id="519" r:id="rId59"/>
    <p:sldId id="520" r:id="rId60"/>
    <p:sldId id="521" r:id="rId61"/>
    <p:sldId id="522" r:id="rId62"/>
    <p:sldId id="523" r:id="rId63"/>
    <p:sldId id="524" r:id="rId64"/>
    <p:sldId id="525" r:id="rId65"/>
    <p:sldId id="526" r:id="rId66"/>
    <p:sldId id="527" r:id="rId67"/>
    <p:sldId id="528" r:id="rId68"/>
    <p:sldId id="508" r:id="rId69"/>
    <p:sldId id="509" r:id="rId70"/>
    <p:sldId id="510" r:id="rId71"/>
    <p:sldId id="511" r:id="rId72"/>
    <p:sldId id="512" r:id="rId73"/>
    <p:sldId id="513" r:id="rId74"/>
    <p:sldId id="429" r:id="rId75"/>
    <p:sldId id="430" r:id="rId76"/>
    <p:sldId id="431" r:id="rId77"/>
    <p:sldId id="432" r:id="rId78"/>
    <p:sldId id="433" r:id="rId79"/>
    <p:sldId id="439" r:id="rId80"/>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CCFF"/>
    <a:srgbClr val="FFCC99"/>
    <a:srgbClr val="008000"/>
    <a:srgbClr val="FF3300"/>
  </p:clrMru>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5653" autoAdjust="0"/>
    <p:restoredTop sz="93369" autoAdjust="0"/>
  </p:normalViewPr>
  <p:slideViewPr>
    <p:cSldViewPr>
      <p:cViewPr>
        <p:scale>
          <a:sx n="70" d="100"/>
          <a:sy n="70" d="100"/>
        </p:scale>
        <p:origin x="-1296" y="-1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presProps" Target="presProps.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36EDE82-8A37-4434-A2CC-EEE1BE14F250}" type="datetimeFigureOut">
              <a:rPr lang="fr-FR" smtClean="0"/>
              <a:pPr/>
              <a:t>01/01/2013</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D4A2339-9DB1-4831-AD04-FD93F1C12894}" type="slidenum">
              <a:rPr lang="fr-FR" smtClean="0"/>
              <a:pPr/>
              <a:t>‹N°›</a:t>
            </a:fld>
            <a:endParaRPr lang="fr-F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7" name="Connecteur droit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re 28"/>
          <p:cNvSpPr>
            <a:spLocks noGrp="1"/>
          </p:cNvSpPr>
          <p:nvPr>
            <p:ph type="ctrTitle"/>
          </p:nvPr>
        </p:nvSpPr>
        <p:spPr>
          <a:xfrm>
            <a:off x="381000" y="4853411"/>
            <a:ext cx="8458200" cy="1222375"/>
          </a:xfrm>
        </p:spPr>
        <p:txBody>
          <a:bodyPr anchor="t"/>
          <a:lstStyle/>
          <a:p>
            <a:r>
              <a:rPr kumimoji="0" lang="fr-FR" smtClean="0"/>
              <a:t>Cliquez pour modifier le style du titre</a:t>
            </a:r>
            <a:endParaRPr kumimoji="0" lang="en-US"/>
          </a:p>
        </p:txBody>
      </p:sp>
      <p:sp>
        <p:nvSpPr>
          <p:cNvPr id="9" name="Sous-titr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smtClean="0"/>
              <a:t>Cliquez pour modifier le style des sous-titres du masque</a:t>
            </a:r>
            <a:endParaRPr kumimoji="0" lang="en-US"/>
          </a:p>
        </p:txBody>
      </p:sp>
      <p:sp>
        <p:nvSpPr>
          <p:cNvPr id="16" name="Espace réservé de la date 15"/>
          <p:cNvSpPr>
            <a:spLocks noGrp="1"/>
          </p:cNvSpPr>
          <p:nvPr>
            <p:ph type="dt" sz="half" idx="10"/>
          </p:nvPr>
        </p:nvSpPr>
        <p:spPr/>
        <p:txBody>
          <a:bodyPr/>
          <a:lstStyle/>
          <a:p>
            <a:fld id="{E45077AE-3300-4524-9ED9-91FB27F2C1D5}" type="datetimeFigureOut">
              <a:rPr lang="fr-FR" smtClean="0"/>
              <a:pPr/>
              <a:t>01/01/2013</a:t>
            </a:fld>
            <a:endParaRPr lang="fr-FR"/>
          </a:p>
        </p:txBody>
      </p:sp>
      <p:sp>
        <p:nvSpPr>
          <p:cNvPr id="2" name="Espace réservé du pied de page 1"/>
          <p:cNvSpPr>
            <a:spLocks noGrp="1"/>
          </p:cNvSpPr>
          <p:nvPr>
            <p:ph type="ftr" sz="quarter" idx="11"/>
          </p:nvPr>
        </p:nvSpPr>
        <p:spPr/>
        <p:txBody>
          <a:bodyPr/>
          <a:lstStyle/>
          <a:p>
            <a:endParaRPr lang="fr-FR"/>
          </a:p>
        </p:txBody>
      </p:sp>
      <p:sp>
        <p:nvSpPr>
          <p:cNvPr id="15" name="Espace réservé du numéro de diapositive 14"/>
          <p:cNvSpPr>
            <a:spLocks noGrp="1"/>
          </p:cNvSpPr>
          <p:nvPr>
            <p:ph type="sldNum" sz="quarter" idx="12"/>
          </p:nvPr>
        </p:nvSpPr>
        <p:spPr>
          <a:xfrm>
            <a:off x="8229600" y="6473952"/>
            <a:ext cx="758952" cy="246888"/>
          </a:xfrm>
        </p:spPr>
        <p:txBody>
          <a:bodyPr/>
          <a:lstStyle/>
          <a:p>
            <a:fld id="{19242A63-54AA-4C02-98B1-1FAC68502D1E}"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E45077AE-3300-4524-9ED9-91FB27F2C1D5}" type="datetimeFigureOut">
              <a:rPr lang="fr-FR" smtClean="0"/>
              <a:pPr/>
              <a:t>01/01/2013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9242A63-54AA-4C02-98B1-1FAC68502D1E}"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858000" y="549276"/>
            <a:ext cx="1828800" cy="5851525"/>
          </a:xfrm>
        </p:spPr>
        <p:txBody>
          <a:bodyPr vert="eaVer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457200" y="549276"/>
            <a:ext cx="6248400" cy="5851525"/>
          </a:xfrm>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E45077AE-3300-4524-9ED9-91FB27F2C1D5}" type="datetimeFigureOut">
              <a:rPr lang="fr-FR" smtClean="0"/>
              <a:pPr/>
              <a:t>01/01/2013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9242A63-54AA-4C02-98B1-1FAC68502D1E}"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2" name="Titre 21"/>
          <p:cNvSpPr>
            <a:spLocks noGrp="1"/>
          </p:cNvSpPr>
          <p:nvPr>
            <p:ph type="title"/>
          </p:nvPr>
        </p:nvSpPr>
        <p:spPr/>
        <p:txBody>
          <a:bodyPr/>
          <a:lstStyle/>
          <a:p>
            <a:r>
              <a:rPr kumimoji="0" lang="fr-FR" smtClean="0"/>
              <a:t>Cliquez pour modifier le style du titre</a:t>
            </a:r>
            <a:endParaRPr kumimoji="0" lang="en-US"/>
          </a:p>
        </p:txBody>
      </p:sp>
      <p:sp>
        <p:nvSpPr>
          <p:cNvPr id="27" name="Espace réservé du contenu 26"/>
          <p:cNvSpPr>
            <a:spLocks noGrp="1"/>
          </p:cNvSpPr>
          <p:nvPr>
            <p:ph idx="1"/>
          </p:nvPr>
        </p:nvSpPr>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25" name="Espace réservé de la date 24"/>
          <p:cNvSpPr>
            <a:spLocks noGrp="1"/>
          </p:cNvSpPr>
          <p:nvPr>
            <p:ph type="dt" sz="half" idx="10"/>
          </p:nvPr>
        </p:nvSpPr>
        <p:spPr/>
        <p:txBody>
          <a:bodyPr/>
          <a:lstStyle/>
          <a:p>
            <a:fld id="{E45077AE-3300-4524-9ED9-91FB27F2C1D5}" type="datetimeFigureOut">
              <a:rPr lang="fr-FR" smtClean="0"/>
              <a:pPr/>
              <a:t>01/01/2013</a:t>
            </a:fld>
            <a:endParaRPr lang="fr-FR"/>
          </a:p>
        </p:txBody>
      </p:sp>
      <p:sp>
        <p:nvSpPr>
          <p:cNvPr id="19" name="Espace réservé du pied de page 18"/>
          <p:cNvSpPr>
            <a:spLocks noGrp="1"/>
          </p:cNvSpPr>
          <p:nvPr>
            <p:ph type="ftr" sz="quarter" idx="11"/>
          </p:nvPr>
        </p:nvSpPr>
        <p:spPr>
          <a:xfrm>
            <a:off x="3581400" y="76200"/>
            <a:ext cx="2895600" cy="288925"/>
          </a:xfrm>
        </p:spPr>
        <p:txBody>
          <a:bodyPr/>
          <a:lstStyle/>
          <a:p>
            <a:endParaRPr lang="fr-FR"/>
          </a:p>
        </p:txBody>
      </p:sp>
      <p:sp>
        <p:nvSpPr>
          <p:cNvPr id="16" name="Espace réservé du numéro de diapositive 15"/>
          <p:cNvSpPr>
            <a:spLocks noGrp="1"/>
          </p:cNvSpPr>
          <p:nvPr>
            <p:ph type="sldNum" sz="quarter" idx="12"/>
          </p:nvPr>
        </p:nvSpPr>
        <p:spPr>
          <a:xfrm>
            <a:off x="8229600" y="6473952"/>
            <a:ext cx="758952" cy="246888"/>
          </a:xfrm>
        </p:spPr>
        <p:txBody>
          <a:bodyPr/>
          <a:lstStyle/>
          <a:p>
            <a:fld id="{19242A63-54AA-4C02-98B1-1FAC68502D1E}"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7" name="Connecteur droit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Espace réservé du texte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smtClean="0"/>
              <a:t>Cliquez pour modifier les styles du texte du masque</a:t>
            </a:r>
          </a:p>
        </p:txBody>
      </p:sp>
      <p:sp>
        <p:nvSpPr>
          <p:cNvPr id="19" name="Espace réservé de la date 18"/>
          <p:cNvSpPr>
            <a:spLocks noGrp="1"/>
          </p:cNvSpPr>
          <p:nvPr>
            <p:ph type="dt" sz="half" idx="10"/>
          </p:nvPr>
        </p:nvSpPr>
        <p:spPr/>
        <p:txBody>
          <a:bodyPr/>
          <a:lstStyle/>
          <a:p>
            <a:fld id="{E45077AE-3300-4524-9ED9-91FB27F2C1D5}" type="datetimeFigureOut">
              <a:rPr lang="fr-FR" smtClean="0"/>
              <a:pPr/>
              <a:t>01/01/2013</a:t>
            </a:fld>
            <a:endParaRPr lang="fr-FR"/>
          </a:p>
        </p:txBody>
      </p:sp>
      <p:sp>
        <p:nvSpPr>
          <p:cNvPr id="11" name="Espace réservé du pied de page 10"/>
          <p:cNvSpPr>
            <a:spLocks noGrp="1"/>
          </p:cNvSpPr>
          <p:nvPr>
            <p:ph type="ftr" sz="quarter" idx="11"/>
          </p:nvPr>
        </p:nvSpPr>
        <p:spPr/>
        <p:txBody>
          <a:bodyPr/>
          <a:lstStyle/>
          <a:p>
            <a:endParaRPr lang="fr-FR"/>
          </a:p>
        </p:txBody>
      </p:sp>
      <p:sp>
        <p:nvSpPr>
          <p:cNvPr id="16" name="Espace réservé du numéro de diapositive 15"/>
          <p:cNvSpPr>
            <a:spLocks noGrp="1"/>
          </p:cNvSpPr>
          <p:nvPr>
            <p:ph type="sldNum" sz="quarter" idx="12"/>
          </p:nvPr>
        </p:nvSpPr>
        <p:spPr/>
        <p:txBody>
          <a:bodyPr/>
          <a:lstStyle/>
          <a:p>
            <a:fld id="{19242A63-54AA-4C02-98B1-1FAC68502D1E}" type="slidenum">
              <a:rPr lang="fr-FR" smtClean="0"/>
              <a:pPr/>
              <a:t>‹N°›</a:t>
            </a:fld>
            <a:endParaRPr lang="fr-FR"/>
          </a:p>
        </p:txBody>
      </p:sp>
      <p:sp>
        <p:nvSpPr>
          <p:cNvPr id="8" name="Titre 7"/>
          <p:cNvSpPr>
            <a:spLocks noGrp="1"/>
          </p:cNvSpPr>
          <p:nvPr>
            <p:ph type="title"/>
          </p:nvPr>
        </p:nvSpPr>
        <p:spPr>
          <a:xfrm>
            <a:off x="180475" y="2947085"/>
            <a:ext cx="8686800" cy="1184825"/>
          </a:xfrm>
        </p:spPr>
        <p:txBody>
          <a:bodyPr rtlCol="0" anchor="t"/>
          <a:lstStyle>
            <a:lvl1pPr algn="r">
              <a:defRPr/>
            </a:lvl1pPr>
          </a:lstStyle>
          <a:p>
            <a:r>
              <a:rPr kumimoji="0" lang="fr-FR" smtClean="0"/>
              <a:t>Cliquez pour modifier le style du titre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0" name="Titre 19"/>
          <p:cNvSpPr>
            <a:spLocks noGrp="1"/>
          </p:cNvSpPr>
          <p:nvPr>
            <p:ph type="title"/>
          </p:nvPr>
        </p:nvSpPr>
        <p:spPr>
          <a:xfrm>
            <a:off x="301752" y="457200"/>
            <a:ext cx="8686800" cy="841248"/>
          </a:xfrm>
        </p:spPr>
        <p:txBody>
          <a:bodyPr/>
          <a:lstStyle/>
          <a:p>
            <a:r>
              <a:rPr kumimoji="0" lang="fr-FR" smtClean="0"/>
              <a:t>Cliquez pour modifier le style du titre</a:t>
            </a:r>
            <a:endParaRPr kumimoji="0" lang="en-US"/>
          </a:p>
        </p:txBody>
      </p:sp>
      <p:sp>
        <p:nvSpPr>
          <p:cNvPr id="14" name="Espace réservé du contenu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3" name="Espace réservé du contenu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21" name="Espace réservé de la date 20"/>
          <p:cNvSpPr>
            <a:spLocks noGrp="1"/>
          </p:cNvSpPr>
          <p:nvPr>
            <p:ph type="dt" sz="half" idx="10"/>
          </p:nvPr>
        </p:nvSpPr>
        <p:spPr/>
        <p:txBody>
          <a:bodyPr/>
          <a:lstStyle/>
          <a:p>
            <a:fld id="{E45077AE-3300-4524-9ED9-91FB27F2C1D5}" type="datetimeFigureOut">
              <a:rPr lang="fr-FR" smtClean="0"/>
              <a:pPr/>
              <a:t>01/01/2013</a:t>
            </a:fld>
            <a:endParaRPr lang="fr-FR"/>
          </a:p>
        </p:txBody>
      </p:sp>
      <p:sp>
        <p:nvSpPr>
          <p:cNvPr id="10" name="Espace réservé du pied de page 9"/>
          <p:cNvSpPr>
            <a:spLocks noGrp="1"/>
          </p:cNvSpPr>
          <p:nvPr>
            <p:ph type="ftr" sz="quarter" idx="11"/>
          </p:nvPr>
        </p:nvSpPr>
        <p:spPr/>
        <p:txBody>
          <a:bodyPr/>
          <a:lstStyle/>
          <a:p>
            <a:endParaRPr lang="fr-FR"/>
          </a:p>
        </p:txBody>
      </p:sp>
      <p:sp>
        <p:nvSpPr>
          <p:cNvPr id="31" name="Espace réservé du numéro de diapositive 30"/>
          <p:cNvSpPr>
            <a:spLocks noGrp="1"/>
          </p:cNvSpPr>
          <p:nvPr>
            <p:ph type="sldNum" sz="quarter" idx="12"/>
          </p:nvPr>
        </p:nvSpPr>
        <p:spPr/>
        <p:txBody>
          <a:bodyPr/>
          <a:lstStyle/>
          <a:p>
            <a:fld id="{19242A63-54AA-4C02-98B1-1FAC68502D1E}"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9" name="Titre 28"/>
          <p:cNvSpPr>
            <a:spLocks noGrp="1"/>
          </p:cNvSpPr>
          <p:nvPr>
            <p:ph type="title"/>
          </p:nvPr>
        </p:nvSpPr>
        <p:spPr>
          <a:xfrm>
            <a:off x="304800" y="5410200"/>
            <a:ext cx="8610600" cy="882650"/>
          </a:xfrm>
        </p:spPr>
        <p:txBody>
          <a:bodyPr anchor="ctr"/>
          <a:lstStyle>
            <a:lvl1pPr>
              <a:defRPr/>
            </a:lvl1pPr>
          </a:lstStyle>
          <a:p>
            <a:r>
              <a:rPr kumimoji="0" lang="fr-FR" smtClean="0"/>
              <a:t>Cliquez pour modifier le style du titre</a:t>
            </a:r>
            <a:endParaRPr kumimoji="0" lang="en-US"/>
          </a:p>
        </p:txBody>
      </p:sp>
      <p:sp>
        <p:nvSpPr>
          <p:cNvPr id="13" name="Espace réservé du texte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25" name="Espace réservé du texte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4" name="Espace réservé du contenu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28" name="Espace réservé du contenu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0" name="Espace réservé de la date 9"/>
          <p:cNvSpPr>
            <a:spLocks noGrp="1"/>
          </p:cNvSpPr>
          <p:nvPr>
            <p:ph type="dt" sz="half" idx="10"/>
          </p:nvPr>
        </p:nvSpPr>
        <p:spPr/>
        <p:txBody>
          <a:bodyPr/>
          <a:lstStyle/>
          <a:p>
            <a:fld id="{E45077AE-3300-4524-9ED9-91FB27F2C1D5}" type="datetimeFigureOut">
              <a:rPr lang="fr-FR" smtClean="0"/>
              <a:pPr/>
              <a:t>01/01/2013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a:xfrm>
            <a:off x="8229600" y="6477000"/>
            <a:ext cx="762000" cy="246888"/>
          </a:xfrm>
        </p:spPr>
        <p:txBody>
          <a:bodyPr/>
          <a:lstStyle/>
          <a:p>
            <a:fld id="{19242A63-54AA-4C02-98B1-1FAC68502D1E}" type="slidenum">
              <a:rPr lang="fr-FR" smtClean="0"/>
              <a:pPr/>
              <a:t>‹N°›</a:t>
            </a:fld>
            <a:endParaRPr lang="fr-FR"/>
          </a:p>
        </p:txBody>
      </p:sp>
      <p:sp>
        <p:nvSpPr>
          <p:cNvPr id="11" name="Connecteur droit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30" name="Titre 29"/>
          <p:cNvSpPr>
            <a:spLocks noGrp="1"/>
          </p:cNvSpPr>
          <p:nvPr>
            <p:ph type="title"/>
          </p:nvPr>
        </p:nvSpPr>
        <p:spPr>
          <a:xfrm>
            <a:off x="301752" y="457200"/>
            <a:ext cx="8686800" cy="841248"/>
          </a:xfrm>
        </p:spPr>
        <p:txBody>
          <a:bodyPr/>
          <a:lstStyle/>
          <a:p>
            <a:r>
              <a:rPr kumimoji="0" lang="fr-FR" smtClean="0"/>
              <a:t>Cliquez pour modifier le style du titre</a:t>
            </a:r>
            <a:endParaRPr kumimoji="0" lang="en-US"/>
          </a:p>
        </p:txBody>
      </p:sp>
      <p:sp>
        <p:nvSpPr>
          <p:cNvPr id="12" name="Espace réservé de la date 11"/>
          <p:cNvSpPr>
            <a:spLocks noGrp="1"/>
          </p:cNvSpPr>
          <p:nvPr>
            <p:ph type="dt" sz="half" idx="10"/>
          </p:nvPr>
        </p:nvSpPr>
        <p:spPr/>
        <p:txBody>
          <a:bodyPr/>
          <a:lstStyle/>
          <a:p>
            <a:fld id="{E45077AE-3300-4524-9ED9-91FB27F2C1D5}" type="datetimeFigureOut">
              <a:rPr lang="fr-FR" smtClean="0"/>
              <a:pPr/>
              <a:t>01/01/2013</a:t>
            </a:fld>
            <a:endParaRPr lang="fr-FR"/>
          </a:p>
        </p:txBody>
      </p:sp>
      <p:sp>
        <p:nvSpPr>
          <p:cNvPr id="21" name="Espace réservé du pied de page 20"/>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9242A63-54AA-4C02-98B1-1FAC68502D1E}"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3" name="Espace réservé de la date 2"/>
          <p:cNvSpPr>
            <a:spLocks noGrp="1"/>
          </p:cNvSpPr>
          <p:nvPr>
            <p:ph type="dt" sz="half" idx="10"/>
          </p:nvPr>
        </p:nvSpPr>
        <p:spPr/>
        <p:txBody>
          <a:bodyPr/>
          <a:lstStyle/>
          <a:p>
            <a:fld id="{E45077AE-3300-4524-9ED9-91FB27F2C1D5}" type="datetimeFigureOut">
              <a:rPr lang="fr-FR" smtClean="0"/>
              <a:pPr/>
              <a:t>01/01/2013</a:t>
            </a:fld>
            <a:endParaRPr lang="fr-FR"/>
          </a:p>
        </p:txBody>
      </p:sp>
      <p:sp>
        <p:nvSpPr>
          <p:cNvPr id="24" name="Espace réservé du pied de page 23"/>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19242A63-54AA-4C02-98B1-1FAC68502D1E}"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8" name="Connecteur droit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re 11"/>
          <p:cNvSpPr>
            <a:spLocks noGrp="1"/>
          </p:cNvSpPr>
          <p:nvPr>
            <p:ph type="title"/>
          </p:nvPr>
        </p:nvSpPr>
        <p:spPr>
          <a:xfrm>
            <a:off x="457200" y="5486400"/>
            <a:ext cx="8458200" cy="520700"/>
          </a:xfrm>
        </p:spPr>
        <p:txBody>
          <a:bodyPr anchor="ctr"/>
          <a:lstStyle>
            <a:lvl1pPr algn="l">
              <a:buNone/>
              <a:defRPr sz="2000" b="1"/>
            </a:lvl1pPr>
          </a:lstStyle>
          <a:p>
            <a:r>
              <a:rPr kumimoji="0" lang="fr-FR" smtClean="0"/>
              <a:t>Cliquez pour modifier le style du titre</a:t>
            </a:r>
            <a:endParaRPr kumimoji="0" lang="en-US"/>
          </a:p>
        </p:txBody>
      </p:sp>
      <p:sp>
        <p:nvSpPr>
          <p:cNvPr id="26" name="Espace réservé du texte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fr-FR" smtClean="0"/>
              <a:t>Cliquez pour modifier les styles du texte du masque</a:t>
            </a:r>
          </a:p>
        </p:txBody>
      </p:sp>
      <p:sp>
        <p:nvSpPr>
          <p:cNvPr id="14" name="Espace réservé du contenu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25" name="Espace réservé de la date 24"/>
          <p:cNvSpPr>
            <a:spLocks noGrp="1"/>
          </p:cNvSpPr>
          <p:nvPr>
            <p:ph type="dt" sz="half" idx="10"/>
          </p:nvPr>
        </p:nvSpPr>
        <p:spPr/>
        <p:txBody>
          <a:bodyPr/>
          <a:lstStyle/>
          <a:p>
            <a:fld id="{E45077AE-3300-4524-9ED9-91FB27F2C1D5}" type="datetimeFigureOut">
              <a:rPr lang="fr-FR" smtClean="0"/>
              <a:pPr/>
              <a:t>01/01/2013</a:t>
            </a:fld>
            <a:endParaRPr lang="fr-FR"/>
          </a:p>
        </p:txBody>
      </p:sp>
      <p:sp>
        <p:nvSpPr>
          <p:cNvPr id="29" name="Espace réservé du pied de page 28"/>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19242A63-54AA-4C02-98B1-1FAC68502D1E}"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13" name="Espace réservé pour une image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fr-FR" smtClean="0"/>
              <a:t>Cliquez sur l'icône pour ajouter une image</a:t>
            </a:r>
            <a:endParaRPr kumimoji="0" lang="en-US" dirty="0"/>
          </a:p>
        </p:txBody>
      </p:sp>
      <p:sp>
        <p:nvSpPr>
          <p:cNvPr id="7" name="Espace réservé de la date 6"/>
          <p:cNvSpPr>
            <a:spLocks noGrp="1"/>
          </p:cNvSpPr>
          <p:nvPr>
            <p:ph type="dt" sz="half" idx="10"/>
          </p:nvPr>
        </p:nvSpPr>
        <p:spPr/>
        <p:txBody>
          <a:bodyPr/>
          <a:lstStyle/>
          <a:p>
            <a:fld id="{E45077AE-3300-4524-9ED9-91FB27F2C1D5}" type="datetimeFigureOut">
              <a:rPr lang="fr-FR" smtClean="0"/>
              <a:pPr/>
              <a:t>01/01/2013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31" name="Espace réservé du numéro de diapositive 30"/>
          <p:cNvSpPr>
            <a:spLocks noGrp="1"/>
          </p:cNvSpPr>
          <p:nvPr>
            <p:ph type="sldNum" sz="quarter" idx="12"/>
          </p:nvPr>
        </p:nvSpPr>
        <p:spPr/>
        <p:txBody>
          <a:bodyPr/>
          <a:lstStyle/>
          <a:p>
            <a:fld id="{19242A63-54AA-4C02-98B1-1FAC68502D1E}" type="slidenum">
              <a:rPr lang="fr-FR" smtClean="0"/>
              <a:pPr/>
              <a:t>‹N°›</a:t>
            </a:fld>
            <a:endParaRPr lang="fr-FR"/>
          </a:p>
        </p:txBody>
      </p:sp>
      <p:sp>
        <p:nvSpPr>
          <p:cNvPr id="17" name="Titre 16"/>
          <p:cNvSpPr>
            <a:spLocks noGrp="1"/>
          </p:cNvSpPr>
          <p:nvPr>
            <p:ph type="title"/>
          </p:nvPr>
        </p:nvSpPr>
        <p:spPr>
          <a:xfrm>
            <a:off x="381000" y="4993760"/>
            <a:ext cx="5867400" cy="522288"/>
          </a:xfrm>
        </p:spPr>
        <p:txBody>
          <a:bodyPr anchor="ctr"/>
          <a:lstStyle>
            <a:lvl1pPr algn="l">
              <a:buNone/>
              <a:defRPr sz="2000" b="1"/>
            </a:lvl1pPr>
          </a:lstStyle>
          <a:p>
            <a:r>
              <a:rPr kumimoji="0" lang="fr-FR" smtClean="0"/>
              <a:t>Cliquez pour modifier le style du titre</a:t>
            </a:r>
            <a:endParaRPr kumimoji="0" lang="en-US"/>
          </a:p>
        </p:txBody>
      </p:sp>
      <p:sp>
        <p:nvSpPr>
          <p:cNvPr id="26" name="Espace réservé du texte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fr-FR" smtClean="0"/>
              <a:t>Cliquez pour modifier les styles du texte du masque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75000"/>
            <a:lum/>
          </a:blip>
          <a:srcRect/>
          <a:tile tx="0" ty="0" sx="100000" sy="100000" flip="none" algn="tl"/>
        </a:blipFill>
        <a:effectLst/>
      </p:bgPr>
    </p:bg>
    <p:spTree>
      <p:nvGrpSpPr>
        <p:cNvPr id="1" name=""/>
        <p:cNvGrpSpPr/>
        <p:nvPr/>
      </p:nvGrpSpPr>
      <p:grpSpPr>
        <a:xfrm>
          <a:off x="0" y="0"/>
          <a:ext cx="0" cy="0"/>
          <a:chOff x="0" y="0"/>
          <a:chExt cx="0" cy="0"/>
        </a:xfrm>
      </p:grpSpPr>
      <p:sp>
        <p:nvSpPr>
          <p:cNvPr id="7" name="Connecteur droit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Espace réservé du texte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1" name="Espace réservé de la date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E45077AE-3300-4524-9ED9-91FB27F2C1D5}" type="datetimeFigureOut">
              <a:rPr lang="fr-FR" smtClean="0"/>
              <a:pPr/>
              <a:t>01/01/2013</a:t>
            </a:fld>
            <a:endParaRPr lang="fr-FR"/>
          </a:p>
        </p:txBody>
      </p:sp>
      <p:sp>
        <p:nvSpPr>
          <p:cNvPr id="28" name="Espace réservé du pied de page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fr-FR"/>
          </a:p>
        </p:txBody>
      </p:sp>
      <p:sp>
        <p:nvSpPr>
          <p:cNvPr id="5" name="Espace réservé du numéro de diapositive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19242A63-54AA-4C02-98B1-1FAC68502D1E}" type="slidenum">
              <a:rPr lang="fr-FR" smtClean="0"/>
              <a:pPr/>
              <a:t>‹N°›</a:t>
            </a:fld>
            <a:endParaRPr lang="fr-FR"/>
          </a:p>
        </p:txBody>
      </p:sp>
      <p:sp>
        <p:nvSpPr>
          <p:cNvPr id="10" name="Espace réservé du titre 9"/>
          <p:cNvSpPr>
            <a:spLocks noGrp="1"/>
          </p:cNvSpPr>
          <p:nvPr>
            <p:ph type="title"/>
          </p:nvPr>
        </p:nvSpPr>
        <p:spPr>
          <a:xfrm>
            <a:off x="304800" y="457200"/>
            <a:ext cx="8686800" cy="838200"/>
          </a:xfrm>
          <a:prstGeom prst="rect">
            <a:avLst/>
          </a:prstGeom>
        </p:spPr>
        <p:txBody>
          <a:bodyPr vert="horz" anchor="ctr">
            <a:normAutofit/>
          </a:bodyPr>
          <a:lstStyle/>
          <a:p>
            <a:r>
              <a:rPr kumimoji="0" lang="fr-FR" smtClean="0"/>
              <a:t>Cliquez pour modifier le style du titre</a:t>
            </a:r>
            <a:endParaRPr kumimoji="0" lang="en-US"/>
          </a:p>
        </p:txBody>
      </p:sp>
      <p:sp>
        <p:nvSpPr>
          <p:cNvPr id="9" name="Connecteur droit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Connecteur droit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shipspotting.com/photos/gallery?buildYear=1996" TargetMode="External"/><Relationship Id="rId2" Type="http://schemas.openxmlformats.org/officeDocument/2006/relationships/image" Target="../media/image12.jpeg"/><Relationship Id="rId1" Type="http://schemas.openxmlformats.org/officeDocument/2006/relationships/slideLayout" Target="../slideLayouts/slideLayout2.xml"/><Relationship Id="rId6" Type="http://schemas.openxmlformats.org/officeDocument/2006/relationships/hyperlink" Target="https://www.shipspotting.com/photos/gallery?owner=COSTAMARE%20SHIPPING%20-%20ATHENS,%20GREECE" TargetMode="External"/><Relationship Id="rId5" Type="http://schemas.openxmlformats.org/officeDocument/2006/relationships/hyperlink" Target="https://www.shipspotting.com/photos/gallery?manager=COSTAMARE%20SHIPPING%20-%20ATHENS,%20GREECE" TargetMode="External"/><Relationship Id="rId4" Type="http://schemas.openxmlformats.org/officeDocument/2006/relationships/hyperlink" Target="https://www.shipspotting.com/photos/gallery?builder=ODENSE%20STEEL%20SHIPYARD%20-%20ODENSE,%20DENMARK"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en.wikipedia.org/wiki/Maersk_Line" TargetMode="External"/><Relationship Id="rId7" Type="http://schemas.openxmlformats.org/officeDocument/2006/relationships/image" Target="../media/image13.png"/><Relationship Id="rId2" Type="http://schemas.openxmlformats.org/officeDocument/2006/relationships/hyperlink" Target="https://en.wikipedia.org/wiki/Twenty-foot_equivalent_unit" TargetMode="External"/><Relationship Id="rId1" Type="http://schemas.openxmlformats.org/officeDocument/2006/relationships/slideLayout" Target="../slideLayouts/slideLayout2.xml"/><Relationship Id="rId6" Type="http://schemas.openxmlformats.org/officeDocument/2006/relationships/hyperlink" Target="https://en.wikipedia.org/wiki/Deadweight_tonnage" TargetMode="External"/><Relationship Id="rId5" Type="http://schemas.openxmlformats.org/officeDocument/2006/relationships/hyperlink" Target="https://en.wikipedia.org/wiki/Gross_tonnage" TargetMode="External"/><Relationship Id="rId4" Type="http://schemas.openxmlformats.org/officeDocument/2006/relationships/hyperlink" Target="https://en.wikipedia.org/wiki/Sovereign_Maersk-class_container_ship" TargetMode="Externa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hyperlink" Target="https://fr.wikipedia.org/wiki/Ta%C3%AFwan" TargetMode="External"/><Relationship Id="rId3" Type="http://schemas.openxmlformats.org/officeDocument/2006/relationships/hyperlink" Target="https://fr.wikipedia.org/wiki/Longueur_hors-tout" TargetMode="External"/><Relationship Id="rId7" Type="http://schemas.openxmlformats.org/officeDocument/2006/relationships/hyperlink" Target="https://fr.wikipedia.org/wiki/Evergreen_Marine_Corporation" TargetMode="External"/><Relationship Id="rId12" Type="http://schemas.openxmlformats.org/officeDocument/2006/relationships/hyperlink" Target="https://fr.wikipedia.org/wiki/Hong_Kong" TargetMode="External"/><Relationship Id="rId2" Type="http://schemas.openxmlformats.org/officeDocument/2006/relationships/hyperlink" Target="https://fr.wikipedia.org/wiki/%C3%89quivalent_vingt_pieds" TargetMode="External"/><Relationship Id="rId1" Type="http://schemas.openxmlformats.org/officeDocument/2006/relationships/slideLayout" Target="../slideLayouts/slideLayout2.xml"/><Relationship Id="rId6" Type="http://schemas.openxmlformats.org/officeDocument/2006/relationships/hyperlink" Target="https://fr.wikipedia.org/wiki/Suisse" TargetMode="External"/><Relationship Id="rId11" Type="http://schemas.openxmlformats.org/officeDocument/2006/relationships/hyperlink" Target="https://fr.wikipedia.org/wiki/OOCL" TargetMode="External"/><Relationship Id="rId5" Type="http://schemas.openxmlformats.org/officeDocument/2006/relationships/hyperlink" Target="https://fr.wikipedia.org/wiki/Mediterranean_Shipping_Company" TargetMode="External"/><Relationship Id="rId10" Type="http://schemas.openxmlformats.org/officeDocument/2006/relationships/hyperlink" Target="https://fr.wikipedia.org/wiki/Cor%C3%A9e_du_Sud" TargetMode="External"/><Relationship Id="rId4" Type="http://schemas.openxmlformats.org/officeDocument/2006/relationships/hyperlink" Target="https://fr.wikipedia.org/wiki/Armateur" TargetMode="External"/><Relationship Id="rId9" Type="http://schemas.openxmlformats.org/officeDocument/2006/relationships/hyperlink" Target="https://fr.wikipedia.org/wiki/Hyundai_Merchant_Marine" TargetMode="External"/></Relationships>
</file>

<file path=ppt/slides/_rels/slide23.xml.rels><?xml version="1.0" encoding="UTF-8" standalone="yes"?>
<Relationships xmlns="http://schemas.openxmlformats.org/package/2006/relationships"><Relationship Id="rId8" Type="http://schemas.openxmlformats.org/officeDocument/2006/relationships/hyperlink" Target="https://fr.wikipedia.org/wiki/CMA_CGM_Marco_Polo" TargetMode="External"/><Relationship Id="rId13" Type="http://schemas.openxmlformats.org/officeDocument/2006/relationships/hyperlink" Target="https://fr.wikipedia.org/wiki/MSC_Pamela" TargetMode="External"/><Relationship Id="rId3" Type="http://schemas.openxmlformats.org/officeDocument/2006/relationships/hyperlink" Target="https://fr.wikipedia.org/wiki/Longueur_hors-tout" TargetMode="External"/><Relationship Id="rId7" Type="http://schemas.openxmlformats.org/officeDocument/2006/relationships/hyperlink" Target="https://fr.wikipedia.org/wiki/Danemark" TargetMode="External"/><Relationship Id="rId12" Type="http://schemas.openxmlformats.org/officeDocument/2006/relationships/hyperlink" Target="https://fr.wikipedia.org/wiki/Cosco_Guangzhou" TargetMode="External"/><Relationship Id="rId17" Type="http://schemas.openxmlformats.org/officeDocument/2006/relationships/hyperlink" Target="https://fr.wikipedia.org/w/index.php?title=CSCL_Europe&amp;action=edit&amp;redlink=1" TargetMode="External"/><Relationship Id="rId2" Type="http://schemas.openxmlformats.org/officeDocument/2006/relationships/hyperlink" Target="https://fr.wikipedia.org/wiki/%C3%89quivalent_vingt_pieds" TargetMode="External"/><Relationship Id="rId16" Type="http://schemas.openxmlformats.org/officeDocument/2006/relationships/hyperlink" Target="https://fr.wikipedia.org/wiki/Allemagne" TargetMode="External"/><Relationship Id="rId1" Type="http://schemas.openxmlformats.org/officeDocument/2006/relationships/slideLayout" Target="../slideLayouts/slideLayout2.xml"/><Relationship Id="rId6" Type="http://schemas.openxmlformats.org/officeDocument/2006/relationships/hyperlink" Target="https://fr.wikipedia.org/wiki/M%C3%A6rsk" TargetMode="External"/><Relationship Id="rId11" Type="http://schemas.openxmlformats.org/officeDocument/2006/relationships/hyperlink" Target="https://fr.wikipedia.org/wiki/Liste_des_plus_grands_porte-conteneurs" TargetMode="External"/><Relationship Id="rId5" Type="http://schemas.openxmlformats.org/officeDocument/2006/relationships/hyperlink" Target="https://fr.wikipedia.org/wiki/M%C3%A6rsk_Mc-Kinney_M%C3%B8ller_(porte-conteneurs)" TargetMode="External"/><Relationship Id="rId15" Type="http://schemas.openxmlformats.org/officeDocument/2006/relationships/hyperlink" Target="https://fr.wikipedia.org/wiki/Hapag-Lloyd" TargetMode="External"/><Relationship Id="rId10" Type="http://schemas.openxmlformats.org/officeDocument/2006/relationships/hyperlink" Target="https://fr.wikipedia.org/wiki/Emma_M%C3%A6rsk" TargetMode="External"/><Relationship Id="rId4" Type="http://schemas.openxmlformats.org/officeDocument/2006/relationships/hyperlink" Target="https://fr.wikipedia.org/wiki/Armateur" TargetMode="External"/><Relationship Id="rId9" Type="http://schemas.openxmlformats.org/officeDocument/2006/relationships/hyperlink" Target="https://fr.wikipedia.org/wiki/Compagnie_maritime_d'affr%C3%A8tement_-_Compagnie_g%C3%A9n%C3%A9rale_maritime" TargetMode="External"/><Relationship Id="rId14" Type="http://schemas.openxmlformats.org/officeDocument/2006/relationships/hyperlink" Target="https://fr.wikipedia.org/wiki/Colombo_Express" TargetMode="External"/></Relationships>
</file>

<file path=ppt/slides/_rels/slide24.xml.rels><?xml version="1.0" encoding="UTF-8" standalone="yes"?>
<Relationships xmlns="http://schemas.openxmlformats.org/package/2006/relationships"><Relationship Id="rId8" Type="http://schemas.openxmlformats.org/officeDocument/2006/relationships/hyperlink" Target="https://fr.wikipedia.org/wiki/Royaume-Uni" TargetMode="External"/><Relationship Id="rId3" Type="http://schemas.openxmlformats.org/officeDocument/2006/relationships/hyperlink" Target="https://fr.wikipedia.org/wiki/Longueur_hors-tout" TargetMode="External"/><Relationship Id="rId7" Type="http://schemas.openxmlformats.org/officeDocument/2006/relationships/hyperlink" Target="https://fr.wikipedia.org/wiki/Peninsular_and_Oriental_Steam_Navigation_Company" TargetMode="External"/><Relationship Id="rId2" Type="http://schemas.openxmlformats.org/officeDocument/2006/relationships/hyperlink" Target="https://fr.wikipedia.org/wiki/%C3%89quivalent_vingt_pieds" TargetMode="External"/><Relationship Id="rId1" Type="http://schemas.openxmlformats.org/officeDocument/2006/relationships/slideLayout" Target="../slideLayouts/slideLayout2.xml"/><Relationship Id="rId6" Type="http://schemas.openxmlformats.org/officeDocument/2006/relationships/hyperlink" Target="https://en.wikipedia.org/wiki/Overseas_Containers" TargetMode="External"/><Relationship Id="rId5" Type="http://schemas.openxmlformats.org/officeDocument/2006/relationships/hyperlink" Target="https://fr.wikipedia.org/w/index.php?title=Overseas_Containers&amp;action=edit&amp;redlink=1" TargetMode="External"/><Relationship Id="rId10" Type="http://schemas.openxmlformats.org/officeDocument/2006/relationships/hyperlink" Target="https://fr.wikipedia.org/wiki/Japon" TargetMode="External"/><Relationship Id="rId4" Type="http://schemas.openxmlformats.org/officeDocument/2006/relationships/hyperlink" Target="https://fr.wikipedia.org/wiki/Armateur" TargetMode="External"/><Relationship Id="rId9" Type="http://schemas.openxmlformats.org/officeDocument/2006/relationships/hyperlink" Target="https://fr.wikipedia.org/wiki/Nippon_Yusen_Kaisha"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png"/><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png"/></Relationships>
</file>

<file path=ppt/slides/_rels/slide3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34.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 Id="rId5" Type="http://schemas.openxmlformats.org/officeDocument/2006/relationships/image" Target="../media/image39.png"/><Relationship Id="rId4" Type="http://schemas.openxmlformats.org/officeDocument/2006/relationships/image" Target="../media/image38.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8" Type="http://schemas.openxmlformats.org/officeDocument/2006/relationships/hyperlink" Target="https://fr.wikipedia.org/wiki/Evergreen_Marine_Corporation" TargetMode="External"/><Relationship Id="rId3" Type="http://schemas.openxmlformats.org/officeDocument/2006/relationships/hyperlink" Target="https://fr.wikipedia.org/wiki/A.P._M%C3%B8ller-M%C3%A6rsk" TargetMode="External"/><Relationship Id="rId7" Type="http://schemas.openxmlformats.org/officeDocument/2006/relationships/hyperlink" Target="https://fr.wikipedia.org/wiki/Ocean_Network_Express" TargetMode="External"/><Relationship Id="rId2" Type="http://schemas.openxmlformats.org/officeDocument/2006/relationships/hyperlink" Target="https://fr.wikipedia.org/wiki/Mediterranean_Shipping_Company" TargetMode="External"/><Relationship Id="rId1" Type="http://schemas.openxmlformats.org/officeDocument/2006/relationships/slideLayout" Target="../slideLayouts/slideLayout2.xml"/><Relationship Id="rId6" Type="http://schemas.openxmlformats.org/officeDocument/2006/relationships/hyperlink" Target="https://fr.wikipedia.org/wiki/Hapag-Lloyd" TargetMode="External"/><Relationship Id="rId11" Type="http://schemas.openxmlformats.org/officeDocument/2006/relationships/hyperlink" Target="https://fr.wikipedia.org/wiki/Zim_Integrated_Shipping_Services" TargetMode="External"/><Relationship Id="rId5" Type="http://schemas.openxmlformats.org/officeDocument/2006/relationships/hyperlink" Target="https://fr.wikipedia.org/wiki/China_Ocean_Shipping_Company" TargetMode="External"/><Relationship Id="rId10" Type="http://schemas.openxmlformats.org/officeDocument/2006/relationships/hyperlink" Target="https://fr.wikipedia.org/wiki/Yang_Ming_Marine_Transport" TargetMode="External"/><Relationship Id="rId4" Type="http://schemas.openxmlformats.org/officeDocument/2006/relationships/hyperlink" Target="https://fr.wikipedia.org/wiki/Compagnie_maritime_d'affr%C3%A8tement_-_Compagnie_g%C3%A9n%C3%A9rale_maritime" TargetMode="External"/><Relationship Id="rId9" Type="http://schemas.openxmlformats.org/officeDocument/2006/relationships/hyperlink" Target="https://fr.wikipedia.org/wiki/Hyundai_Merchant_Marine" TargetMode="Externa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46.emf"/><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47.emf"/><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49.emf"/><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contenu 5"/>
          <p:cNvSpPr>
            <a:spLocks noGrp="1"/>
          </p:cNvSpPr>
          <p:nvPr>
            <p:ph type="subTitle" idx="1"/>
          </p:nvPr>
        </p:nvSpPr>
        <p:spPr>
          <a:xfrm>
            <a:off x="304800" y="304800"/>
            <a:ext cx="8458200" cy="3200400"/>
          </a:xfrm>
        </p:spPr>
        <p:txBody>
          <a:bodyPr>
            <a:noAutofit/>
          </a:bodyPr>
          <a:lstStyle/>
          <a:p>
            <a:pPr algn="ctr" rtl="1">
              <a:spcBef>
                <a:spcPts val="0"/>
              </a:spcBef>
            </a:pPr>
            <a:r>
              <a:rPr lang="ar-DZ" b="1" i="1" dirty="0" smtClean="0">
                <a:solidFill>
                  <a:schemeClr val="tx1"/>
                </a:solidFill>
                <a:latin typeface="Times New Roman" pitchFamily="18" charset="0"/>
                <a:cs typeface="Times New Roman" pitchFamily="18" charset="0"/>
              </a:rPr>
              <a:t>الجمهــورية الجزائــرية الديمقــراطية الشعبيـــة</a:t>
            </a:r>
            <a:endParaRPr lang="en-US" b="1" dirty="0" smtClean="0">
              <a:solidFill>
                <a:schemeClr val="tx1"/>
              </a:solidFill>
              <a:latin typeface="Times New Roman" pitchFamily="18" charset="0"/>
              <a:cs typeface="Times New Roman" pitchFamily="18" charset="0"/>
            </a:endParaRPr>
          </a:p>
          <a:p>
            <a:pPr algn="ctr">
              <a:spcBef>
                <a:spcPts val="0"/>
              </a:spcBef>
            </a:pPr>
            <a:r>
              <a:rPr lang="ar-DZ" b="1" dirty="0" smtClean="0">
                <a:solidFill>
                  <a:schemeClr val="tx1"/>
                </a:solidFill>
                <a:latin typeface="Times New Roman" pitchFamily="18" charset="0"/>
                <a:cs typeface="Times New Roman" pitchFamily="18" charset="0"/>
              </a:rPr>
              <a:t>وزارة التعليــم العــالي والبحــث العلمـي</a:t>
            </a:r>
            <a:endParaRPr lang="en-US" b="1" dirty="0" smtClean="0">
              <a:solidFill>
                <a:schemeClr val="tx1"/>
              </a:solidFill>
              <a:latin typeface="Times New Roman" pitchFamily="18" charset="0"/>
              <a:cs typeface="Times New Roman" pitchFamily="18" charset="0"/>
            </a:endParaRPr>
          </a:p>
          <a:p>
            <a:pPr algn="ctr">
              <a:spcBef>
                <a:spcPts val="0"/>
              </a:spcBef>
            </a:pPr>
            <a:r>
              <a:rPr lang="ar-DZ" b="1" i="1" dirty="0" smtClean="0">
                <a:solidFill>
                  <a:schemeClr val="tx1"/>
                </a:solidFill>
                <a:latin typeface="Times New Roman" pitchFamily="18" charset="0"/>
                <a:cs typeface="Times New Roman" pitchFamily="18" charset="0"/>
              </a:rPr>
              <a:t>جــامعة محــمد خيضــر – بسكرة –</a:t>
            </a:r>
            <a:endParaRPr lang="en-US" b="1" dirty="0" smtClean="0">
              <a:solidFill>
                <a:schemeClr val="tx1"/>
              </a:solidFill>
              <a:latin typeface="Times New Roman" pitchFamily="18" charset="0"/>
              <a:cs typeface="Times New Roman" pitchFamily="18" charset="0"/>
            </a:endParaRPr>
          </a:p>
          <a:p>
            <a:pPr algn="ctr">
              <a:spcBef>
                <a:spcPts val="0"/>
              </a:spcBef>
            </a:pPr>
            <a:r>
              <a:rPr lang="ar-DZ" b="1" i="1" dirty="0" smtClean="0">
                <a:solidFill>
                  <a:schemeClr val="tx1"/>
                </a:solidFill>
                <a:latin typeface="Times New Roman" pitchFamily="18" charset="0"/>
                <a:cs typeface="Times New Roman" pitchFamily="18" charset="0"/>
              </a:rPr>
              <a:t>كــلية العلــوم الاقتصــادية والتجــارية وعلــوم التسييــر</a:t>
            </a:r>
            <a:endParaRPr lang="en-US" b="1" dirty="0" smtClean="0">
              <a:solidFill>
                <a:schemeClr val="tx1"/>
              </a:solidFill>
              <a:latin typeface="Times New Roman" pitchFamily="18" charset="0"/>
              <a:cs typeface="Times New Roman" pitchFamily="18" charset="0"/>
            </a:endParaRPr>
          </a:p>
          <a:p>
            <a:pPr algn="ctr">
              <a:spcBef>
                <a:spcPts val="0"/>
              </a:spcBef>
            </a:pPr>
            <a:r>
              <a:rPr lang="ar-DZ" b="1" i="1" dirty="0" smtClean="0">
                <a:solidFill>
                  <a:schemeClr val="tx1"/>
                </a:solidFill>
                <a:latin typeface="Times New Roman" pitchFamily="18" charset="0"/>
                <a:cs typeface="Times New Roman" pitchFamily="18" charset="0"/>
              </a:rPr>
              <a:t>قسم العلوم التجارية</a:t>
            </a:r>
            <a:endParaRPr lang="en-US" b="1" dirty="0" smtClean="0">
              <a:solidFill>
                <a:schemeClr val="tx1"/>
              </a:solidFill>
              <a:latin typeface="Times New Roman" pitchFamily="18" charset="0"/>
              <a:cs typeface="Times New Roman" pitchFamily="18" charset="0"/>
            </a:endParaRPr>
          </a:p>
          <a:p>
            <a:pPr algn="ctr" rtl="1">
              <a:spcBef>
                <a:spcPts val="0"/>
              </a:spcBef>
            </a:pPr>
            <a:r>
              <a:rPr lang="ar-DZ" b="1" dirty="0" smtClean="0">
                <a:solidFill>
                  <a:schemeClr val="tx1"/>
                </a:solidFill>
                <a:latin typeface="Times New Roman" pitchFamily="18" charset="0"/>
                <a:ea typeface="Tahoma" pitchFamily="34" charset="0"/>
                <a:cs typeface="Times New Roman" pitchFamily="18" charset="0"/>
              </a:rPr>
              <a:t>سنة أولى ماستر لوجستيك ونقل دولي</a:t>
            </a:r>
          </a:p>
          <a:p>
            <a:pPr algn="ctr" rtl="1">
              <a:spcBef>
                <a:spcPts val="0"/>
              </a:spcBef>
            </a:pPr>
            <a:r>
              <a:rPr lang="ar-DZ" sz="3600" b="1" dirty="0" smtClean="0">
                <a:solidFill>
                  <a:srgbClr val="FF0000"/>
                </a:solidFill>
                <a:latin typeface="Times New Roman" pitchFamily="18" charset="0"/>
                <a:ea typeface="Tahoma" pitchFamily="34" charset="0"/>
                <a:cs typeface="Times New Roman" pitchFamily="18" charset="0"/>
              </a:rPr>
              <a:t>مقياس: اللوجستيات البحرية</a:t>
            </a:r>
          </a:p>
          <a:p>
            <a:pPr algn="ctr" rtl="1" fontAlgn="ctr"/>
            <a:r>
              <a:rPr lang="ar-DZ" sz="2000" b="1" dirty="0" smtClean="0">
                <a:solidFill>
                  <a:schemeClr val="tx1"/>
                </a:solidFill>
                <a:latin typeface="Times New Roman" pitchFamily="18" charset="0"/>
                <a:cs typeface="Times New Roman" pitchFamily="18" charset="0"/>
              </a:rPr>
              <a:t>الموسم الجامعي: </a:t>
            </a:r>
            <a:r>
              <a:rPr lang="fr-FR" sz="2000" b="1" dirty="0" smtClean="0">
                <a:solidFill>
                  <a:schemeClr val="tx1"/>
                </a:solidFill>
                <a:latin typeface="Times New Roman" pitchFamily="18" charset="0"/>
                <a:cs typeface="Times New Roman" pitchFamily="18" charset="0"/>
              </a:rPr>
              <a:t>2024/2023</a:t>
            </a:r>
            <a:endParaRPr lang="ar-DZ" b="1" dirty="0" smtClean="0">
              <a:solidFill>
                <a:schemeClr val="tx1"/>
              </a:solidFill>
              <a:latin typeface="Times New Roman" pitchFamily="18" charset="0"/>
              <a:cs typeface="Times New Roman" pitchFamily="18" charset="0"/>
            </a:endParaRPr>
          </a:p>
        </p:txBody>
      </p:sp>
      <p:sp>
        <p:nvSpPr>
          <p:cNvPr id="7" name="Espace réservé du contenu 5"/>
          <p:cNvSpPr txBox="1">
            <a:spLocks/>
          </p:cNvSpPr>
          <p:nvPr/>
        </p:nvSpPr>
        <p:spPr>
          <a:xfrm>
            <a:off x="381000" y="4724400"/>
            <a:ext cx="8458200" cy="1828800"/>
          </a:xfrm>
          <a:prstGeom prst="rect">
            <a:avLst/>
          </a:prstGeom>
        </p:spPr>
        <p:txBody>
          <a:bodyPr vert="horz" anchor="b">
            <a:noAutofit/>
          </a:bodyPr>
          <a:lstStyle/>
          <a:p>
            <a:pPr marL="0" marR="0" lvl="0" indent="0" algn="ctr" defTabSz="914400" rtl="1" eaLnBrk="1" fontAlgn="ctr" latinLnBrk="0" hangingPunct="1">
              <a:lnSpc>
                <a:spcPct val="100000"/>
              </a:lnSpc>
              <a:spcBef>
                <a:spcPct val="20000"/>
              </a:spcBef>
              <a:spcAft>
                <a:spcPts val="0"/>
              </a:spcAft>
              <a:buClr>
                <a:schemeClr val="accent1"/>
              </a:buClr>
              <a:buSzPct val="70000"/>
              <a:buFont typeface="Wingdings 2"/>
              <a:buNone/>
              <a:tabLst/>
              <a:defRPr/>
            </a:pPr>
            <a:endParaRPr kumimoji="0" lang="fr-FR" sz="2400" b="1" i="0" u="none" strike="noStrike" kern="1200" cap="none" spc="0" normalizeH="0" baseline="0" noProof="0" dirty="0" smtClean="0">
              <a:ln>
                <a:noFill/>
              </a:ln>
              <a:effectLst/>
              <a:uLnTx/>
              <a:uFillTx/>
              <a:latin typeface="Adobe Arabic" pitchFamily="18" charset="-78"/>
              <a:ea typeface="+mn-ea"/>
              <a:cs typeface="Adobe Arabic" pitchFamily="18" charset="-78"/>
            </a:endParaRPr>
          </a:p>
          <a:p>
            <a:pPr lvl="0" algn="ctr" rtl="1" fontAlgn="ctr">
              <a:spcBef>
                <a:spcPct val="20000"/>
              </a:spcBef>
              <a:buClr>
                <a:schemeClr val="accent1"/>
              </a:buClr>
              <a:buSzPct val="70000"/>
            </a:pPr>
            <a:endParaRPr lang="ar-DZ" sz="2400" b="1" dirty="0" smtClean="0">
              <a:latin typeface="Adobe Arabic" pitchFamily="18" charset="-78"/>
              <a:cs typeface="Adobe Arabic" pitchFamily="18" charset="-78"/>
            </a:endParaRPr>
          </a:p>
          <a:p>
            <a:pPr lvl="0" algn="ctr" rtl="1" fontAlgn="ctr">
              <a:spcBef>
                <a:spcPct val="20000"/>
              </a:spcBef>
              <a:buClr>
                <a:schemeClr val="accent1"/>
              </a:buClr>
              <a:buSzPct val="70000"/>
            </a:pPr>
            <a:endParaRPr lang="ar-DZ" sz="2400" b="1" dirty="0" smtClean="0">
              <a:latin typeface="Adobe Arabic" pitchFamily="18" charset="-78"/>
              <a:cs typeface="Adobe Arabic" pitchFamily="18" charset="-78"/>
            </a:endParaRPr>
          </a:p>
          <a:p>
            <a:pPr lvl="0" algn="ctr" rtl="1" fontAlgn="ctr">
              <a:spcBef>
                <a:spcPct val="20000"/>
              </a:spcBef>
              <a:buClr>
                <a:schemeClr val="accent1"/>
              </a:buClr>
              <a:buSzPct val="70000"/>
            </a:pPr>
            <a:endParaRPr kumimoji="0" lang="ar-DZ" sz="2400" b="1" i="0" u="none" strike="noStrike" kern="1200" cap="none" spc="0" normalizeH="0" baseline="0" noProof="0" dirty="0" smtClean="0">
              <a:ln>
                <a:noFill/>
              </a:ln>
              <a:effectLst/>
              <a:uLnTx/>
              <a:uFillTx/>
              <a:latin typeface="Adobe Arabic" pitchFamily="18" charset="-78"/>
              <a:ea typeface="+mn-ea"/>
              <a:cs typeface="Adobe Arabic" pitchFamily="18" charset="-78"/>
            </a:endParaRPr>
          </a:p>
          <a:p>
            <a:pPr marL="0" marR="0" lvl="0" indent="0" algn="ctr" defTabSz="914400" rtl="1" eaLnBrk="1" fontAlgn="ctr" latinLnBrk="0" hangingPunct="1">
              <a:lnSpc>
                <a:spcPct val="100000"/>
              </a:lnSpc>
              <a:spcBef>
                <a:spcPct val="20000"/>
              </a:spcBef>
              <a:spcAft>
                <a:spcPts val="0"/>
              </a:spcAft>
              <a:buClr>
                <a:schemeClr val="accent1"/>
              </a:buClr>
              <a:buSzPct val="70000"/>
              <a:buFont typeface="Wingdings 2"/>
              <a:buNone/>
              <a:tabLst/>
              <a:defRPr/>
            </a:pPr>
            <a:endParaRPr kumimoji="0" lang="ar-DZ" sz="2400" b="1" i="0" u="none" strike="noStrike" kern="1200" cap="none" spc="0" normalizeH="0" baseline="0" noProof="0" dirty="0" smtClean="0">
              <a:ln>
                <a:noFill/>
              </a:ln>
              <a:effectLst/>
              <a:uLnTx/>
              <a:uFillTx/>
              <a:latin typeface="Times New Roman" pitchFamily="18" charset="0"/>
              <a:ea typeface="+mn-ea"/>
              <a:cs typeface="Times New Roman" pitchFamily="18" charset="0"/>
            </a:endParaRPr>
          </a:p>
        </p:txBody>
      </p:sp>
      <p:sp>
        <p:nvSpPr>
          <p:cNvPr id="9" name="Rectangle 8"/>
          <p:cNvSpPr/>
          <p:nvPr/>
        </p:nvSpPr>
        <p:spPr>
          <a:xfrm>
            <a:off x="533400" y="4186940"/>
            <a:ext cx="8001000" cy="1680460"/>
          </a:xfrm>
          <a:prstGeom prst="rect">
            <a:avLst/>
          </a:prstGeom>
        </p:spPr>
        <p:txBody>
          <a:bodyPr wrap="square">
            <a:spAutoFit/>
          </a:bodyPr>
          <a:lstStyle/>
          <a:p>
            <a:pPr lvl="0" algn="ctr" rtl="1" fontAlgn="ctr">
              <a:spcBef>
                <a:spcPct val="20000"/>
              </a:spcBef>
              <a:buClr>
                <a:srgbClr val="F0A22E"/>
              </a:buClr>
              <a:buSzPct val="70000"/>
              <a:defRPr/>
            </a:pPr>
            <a:r>
              <a:rPr lang="ar-DZ" sz="2800" b="1" dirty="0" smtClean="0">
                <a:solidFill>
                  <a:prstClr val="black"/>
                </a:solidFill>
                <a:latin typeface="Adobe Arabic" pitchFamily="18" charset="-78"/>
                <a:cs typeface="Adobe Arabic" pitchFamily="18" charset="-78"/>
              </a:rPr>
              <a:t>المحاضرة الثامنة:</a:t>
            </a:r>
            <a:endParaRPr lang="ar-DZ" sz="2800" b="1" dirty="0">
              <a:solidFill>
                <a:prstClr val="black"/>
              </a:solidFill>
              <a:latin typeface="Adobe Arabic" pitchFamily="18" charset="-78"/>
              <a:cs typeface="Adobe Arabic" pitchFamily="18" charset="-78"/>
            </a:endParaRPr>
          </a:p>
          <a:p>
            <a:pPr lvl="0" algn="ctr" rtl="1" fontAlgn="ctr">
              <a:spcBef>
                <a:spcPct val="20000"/>
              </a:spcBef>
              <a:buClr>
                <a:srgbClr val="F0A22E"/>
              </a:buClr>
              <a:buSzPct val="70000"/>
            </a:pPr>
            <a:r>
              <a:rPr lang="ar-DZ" sz="3600" b="1" dirty="0" smtClean="0">
                <a:solidFill>
                  <a:srgbClr val="C00000"/>
                </a:solidFill>
                <a:latin typeface="Adobe Arabic" pitchFamily="18" charset="-78"/>
                <a:cs typeface="Adobe Arabic" pitchFamily="18" charset="-78"/>
              </a:rPr>
              <a:t>استراتيجية الخدمات اللوجستية في شحن</a:t>
            </a:r>
            <a:r>
              <a:rPr lang="fr-FR" sz="3600" b="1" dirty="0" smtClean="0">
                <a:solidFill>
                  <a:srgbClr val="C00000"/>
                </a:solidFill>
                <a:latin typeface="Adobe Arabic" pitchFamily="18" charset="-78"/>
                <a:cs typeface="Adobe Arabic" pitchFamily="18" charset="-78"/>
              </a:rPr>
              <a:t> </a:t>
            </a:r>
            <a:r>
              <a:rPr lang="ar-DZ" sz="3600" b="1" dirty="0" smtClean="0">
                <a:solidFill>
                  <a:srgbClr val="C00000"/>
                </a:solidFill>
                <a:latin typeface="Adobe Arabic" pitchFamily="18" charset="-78"/>
                <a:cs typeface="Adobe Arabic" pitchFamily="18" charset="-78"/>
              </a:rPr>
              <a:t>الحاويات</a:t>
            </a:r>
            <a:endParaRPr lang="fr-FR" sz="3600" b="1" dirty="0" smtClean="0">
              <a:solidFill>
                <a:srgbClr val="C00000"/>
              </a:solidFill>
              <a:latin typeface="Adobe Arabic" pitchFamily="18" charset="-78"/>
              <a:cs typeface="Adobe Arabic" pitchFamily="18" charset="-78"/>
            </a:endParaRPr>
          </a:p>
          <a:p>
            <a:pPr algn="ctr" rtl="1"/>
            <a:r>
              <a:rPr lang="fr-FR" sz="3200" b="1" dirty="0" smtClean="0">
                <a:solidFill>
                  <a:srgbClr val="FF0000"/>
                </a:solidFill>
              </a:rPr>
              <a:t>Logistics strategy in container shipping</a:t>
            </a:r>
            <a:endParaRPr lang="fr-FR" sz="2800" dirty="0">
              <a:solidFill>
                <a:srgbClr val="FF0000"/>
              </a:solidFill>
            </a:endParaRPr>
          </a:p>
        </p:txBody>
      </p:sp>
      <p:grpSp>
        <p:nvGrpSpPr>
          <p:cNvPr id="2" name="Group 1"/>
          <p:cNvGrpSpPr>
            <a:grpSpLocks/>
          </p:cNvGrpSpPr>
          <p:nvPr/>
        </p:nvGrpSpPr>
        <p:grpSpPr bwMode="auto">
          <a:xfrm>
            <a:off x="457200" y="304800"/>
            <a:ext cx="989398" cy="1143000"/>
            <a:chOff x="4041" y="5842"/>
            <a:chExt cx="1056" cy="1375"/>
          </a:xfrm>
        </p:grpSpPr>
        <p:sp>
          <p:nvSpPr>
            <p:cNvPr id="8" name="Oval 2"/>
            <p:cNvSpPr>
              <a:spLocks noChangeArrowheads="1"/>
            </p:cNvSpPr>
            <p:nvPr/>
          </p:nvSpPr>
          <p:spPr bwMode="auto">
            <a:xfrm>
              <a:off x="4041" y="5842"/>
              <a:ext cx="1056" cy="1375"/>
            </a:xfrm>
            <a:prstGeom prst="ellipse">
              <a:avLst/>
            </a:prstGeom>
            <a:solidFill>
              <a:srgbClr val="FFFFFF"/>
            </a:solidFill>
            <a:ln w="19050">
              <a:solidFill>
                <a:srgbClr val="333399"/>
              </a:solidFill>
              <a:round/>
              <a:headEnd/>
              <a:tailEnd/>
            </a:ln>
          </p:spPr>
          <p:txBody>
            <a:bodyPr vert="horz" wrap="square" lIns="91440" tIns="45720" rIns="91440" bIns="45720" numCol="1" anchor="t" anchorCtr="0" compatLnSpc="1">
              <a:prstTxWarp prst="textNoShape">
                <a:avLst/>
              </a:prstTxWarp>
            </a:bodyPr>
            <a:lstStyle/>
            <a:p>
              <a:endParaRPr lang="ar-DZ" dirty="0"/>
            </a:p>
          </p:txBody>
        </p:sp>
        <p:pic>
          <p:nvPicPr>
            <p:cNvPr id="10" name="Picture 3" descr="SigleUNI4"/>
            <p:cNvPicPr>
              <a:picLocks noChangeAspect="1" noChangeArrowheads="1"/>
            </p:cNvPicPr>
            <p:nvPr/>
          </p:nvPicPr>
          <p:blipFill>
            <a:blip r:embed="rId2" cstate="print">
              <a:extLst>
                <a:ext uri="{28A0092B-C50C-407E-A947-70E740481C1C}">
                  <a14:useLocalDpi xmlns="" xmlns:a14="http://schemas.microsoft.com/office/drawing/2010/main" val="0"/>
                </a:ext>
              </a:extLst>
            </a:blip>
            <a:srcRect l="2623" t="1465" r="1811"/>
            <a:stretch>
              <a:fillRect/>
            </a:stretch>
          </p:blipFill>
          <p:spPr bwMode="auto">
            <a:xfrm>
              <a:off x="4193" y="6073"/>
              <a:ext cx="742" cy="904"/>
            </a:xfrm>
            <a:prstGeom prst="rect">
              <a:avLst/>
            </a:prstGeom>
            <a:noFill/>
            <a:extLst>
              <a:ext uri="{909E8E84-426E-40DD-AFC4-6F175D3DCCD1}">
                <a14:hiddenFill xmlns="" xmlns:a14="http://schemas.microsoft.com/office/drawing/2010/main">
                  <a:solidFill>
                    <a:srgbClr val="FFFFFF"/>
                  </a:solidFill>
                </a14:hiddenFill>
              </a:ext>
            </a:extLst>
          </p:spPr>
        </p:pic>
        <p:sp>
          <p:nvSpPr>
            <p:cNvPr id="11" name="WordArt 4"/>
            <p:cNvSpPr>
              <a:spLocks noChangeArrowheads="1" noChangeShapeType="1" noTextEdit="1"/>
            </p:cNvSpPr>
            <p:nvPr/>
          </p:nvSpPr>
          <p:spPr bwMode="auto">
            <a:xfrm>
              <a:off x="4190" y="5978"/>
              <a:ext cx="733" cy="746"/>
            </a:xfrm>
            <a:prstGeom prst="rect">
              <a:avLst/>
            </a:prstGeom>
            <a:extLs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14:hiddenEffects>
              </a:ext>
            </a:extLst>
          </p:spPr>
          <p:txBody>
            <a:bodyPr wrap="none" fromWordArt="1">
              <a:prstTxWarp prst="textArchUp">
                <a:avLst>
                  <a:gd name="adj" fmla="val 10800000"/>
                </a:avLst>
              </a:prstTxWarp>
            </a:bodyPr>
            <a:lstStyle/>
            <a:p>
              <a:pPr algn="ctr" rtl="1">
                <a:buNone/>
              </a:pPr>
              <a:r>
                <a:rPr lang="ar-DZ" sz="3600" kern="10" spc="0" dirty="0" smtClean="0">
                  <a:ln>
                    <a:noFill/>
                  </a:ln>
                  <a:solidFill>
                    <a:srgbClr val="000080"/>
                  </a:solidFill>
                  <a:effectLst/>
                  <a:latin typeface="AF_Aseer"/>
                </a:rPr>
                <a:t>جامعــــــة محمد خيضــــــــــــر</a:t>
              </a:r>
              <a:endParaRPr lang="ar-DZ" sz="3600" kern="10" spc="0" dirty="0">
                <a:ln>
                  <a:noFill/>
                </a:ln>
                <a:solidFill>
                  <a:srgbClr val="000080"/>
                </a:solidFill>
                <a:effectLst/>
                <a:latin typeface="AF_Aseer"/>
              </a:endParaRPr>
            </a:p>
          </p:txBody>
        </p:sp>
        <p:sp>
          <p:nvSpPr>
            <p:cNvPr id="12" name="WordArt 5"/>
            <p:cNvSpPr>
              <a:spLocks noChangeArrowheads="1" noChangeShapeType="1" noTextEdit="1"/>
            </p:cNvSpPr>
            <p:nvPr/>
          </p:nvSpPr>
          <p:spPr bwMode="auto">
            <a:xfrm>
              <a:off x="4316" y="7018"/>
              <a:ext cx="490" cy="123"/>
            </a:xfrm>
            <a:prstGeom prst="rect">
              <a:avLst/>
            </a:prstGeom>
            <a:extLs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14:hiddenEffects>
              </a:ext>
            </a:extLst>
          </p:spPr>
          <p:txBody>
            <a:bodyPr wrap="none" fromWordArt="1">
              <a:prstTxWarp prst="textPlain">
                <a:avLst>
                  <a:gd name="adj" fmla="val 50000"/>
                </a:avLst>
              </a:prstTxWarp>
            </a:bodyPr>
            <a:lstStyle/>
            <a:p>
              <a:pPr algn="ctr" rtl="1">
                <a:buNone/>
              </a:pPr>
              <a:r>
                <a:rPr lang="ar-DZ" sz="3600" kern="10" spc="0" dirty="0" smtClean="0">
                  <a:ln>
                    <a:noFill/>
                  </a:ln>
                  <a:solidFill>
                    <a:srgbClr val="000080"/>
                  </a:solidFill>
                  <a:effectLst/>
                  <a:latin typeface="AF_Aseer"/>
                </a:rPr>
                <a:t>بــســكــــــــــــرة</a:t>
              </a:r>
              <a:endParaRPr lang="ar-DZ" sz="3600" kern="10" spc="0" dirty="0">
                <a:ln>
                  <a:noFill/>
                </a:ln>
                <a:solidFill>
                  <a:srgbClr val="000080"/>
                </a:solidFill>
                <a:effectLst/>
                <a:latin typeface="AF_Aseer"/>
              </a:endParaRPr>
            </a:p>
          </p:txBody>
        </p:sp>
      </p:grpSp>
      <p:grpSp>
        <p:nvGrpSpPr>
          <p:cNvPr id="3" name="Group 1"/>
          <p:cNvGrpSpPr>
            <a:grpSpLocks/>
          </p:cNvGrpSpPr>
          <p:nvPr/>
        </p:nvGrpSpPr>
        <p:grpSpPr bwMode="auto">
          <a:xfrm>
            <a:off x="7467600" y="381000"/>
            <a:ext cx="989398" cy="1143000"/>
            <a:chOff x="4041" y="5842"/>
            <a:chExt cx="1056" cy="1375"/>
          </a:xfrm>
        </p:grpSpPr>
        <p:sp>
          <p:nvSpPr>
            <p:cNvPr id="19" name="Oval 2"/>
            <p:cNvSpPr>
              <a:spLocks noChangeArrowheads="1"/>
            </p:cNvSpPr>
            <p:nvPr/>
          </p:nvSpPr>
          <p:spPr bwMode="auto">
            <a:xfrm>
              <a:off x="4041" y="5842"/>
              <a:ext cx="1056" cy="1375"/>
            </a:xfrm>
            <a:prstGeom prst="ellipse">
              <a:avLst/>
            </a:prstGeom>
            <a:solidFill>
              <a:srgbClr val="FFFFFF"/>
            </a:solidFill>
            <a:ln w="19050">
              <a:solidFill>
                <a:srgbClr val="333399"/>
              </a:solidFill>
              <a:round/>
              <a:headEnd/>
              <a:tailEnd/>
            </a:ln>
          </p:spPr>
          <p:txBody>
            <a:bodyPr vert="horz" wrap="square" lIns="91440" tIns="45720" rIns="91440" bIns="45720" numCol="1" anchor="t" anchorCtr="0" compatLnSpc="1">
              <a:prstTxWarp prst="textNoShape">
                <a:avLst/>
              </a:prstTxWarp>
            </a:bodyPr>
            <a:lstStyle/>
            <a:p>
              <a:endParaRPr lang="ar-DZ" dirty="0"/>
            </a:p>
          </p:txBody>
        </p:sp>
        <p:pic>
          <p:nvPicPr>
            <p:cNvPr id="20" name="Picture 3" descr="SigleUNI4"/>
            <p:cNvPicPr>
              <a:picLocks noChangeAspect="1" noChangeArrowheads="1"/>
            </p:cNvPicPr>
            <p:nvPr/>
          </p:nvPicPr>
          <p:blipFill>
            <a:blip r:embed="rId2" cstate="print">
              <a:extLst>
                <a:ext uri="{28A0092B-C50C-407E-A947-70E740481C1C}">
                  <a14:useLocalDpi xmlns="" xmlns:a14="http://schemas.microsoft.com/office/drawing/2010/main" val="0"/>
                </a:ext>
              </a:extLst>
            </a:blip>
            <a:srcRect l="2623" t="1465" r="1811"/>
            <a:stretch>
              <a:fillRect/>
            </a:stretch>
          </p:blipFill>
          <p:spPr bwMode="auto">
            <a:xfrm>
              <a:off x="4193" y="6073"/>
              <a:ext cx="742" cy="904"/>
            </a:xfrm>
            <a:prstGeom prst="rect">
              <a:avLst/>
            </a:prstGeom>
            <a:noFill/>
            <a:extLst>
              <a:ext uri="{909E8E84-426E-40DD-AFC4-6F175D3DCCD1}">
                <a14:hiddenFill xmlns="" xmlns:a14="http://schemas.microsoft.com/office/drawing/2010/main">
                  <a:solidFill>
                    <a:srgbClr val="FFFFFF"/>
                  </a:solidFill>
                </a14:hiddenFill>
              </a:ext>
            </a:extLst>
          </p:spPr>
        </p:pic>
        <p:sp>
          <p:nvSpPr>
            <p:cNvPr id="21" name="WordArt 4"/>
            <p:cNvSpPr>
              <a:spLocks noChangeArrowheads="1" noChangeShapeType="1" noTextEdit="1"/>
            </p:cNvSpPr>
            <p:nvPr/>
          </p:nvSpPr>
          <p:spPr bwMode="auto">
            <a:xfrm>
              <a:off x="4190" y="5978"/>
              <a:ext cx="733" cy="746"/>
            </a:xfrm>
            <a:prstGeom prst="rect">
              <a:avLst/>
            </a:prstGeom>
            <a:extLs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14:hiddenEffects>
              </a:ext>
            </a:extLst>
          </p:spPr>
          <p:txBody>
            <a:bodyPr wrap="none" fromWordArt="1">
              <a:prstTxWarp prst="textArchUp">
                <a:avLst>
                  <a:gd name="adj" fmla="val 10800000"/>
                </a:avLst>
              </a:prstTxWarp>
            </a:bodyPr>
            <a:lstStyle/>
            <a:p>
              <a:pPr algn="ctr" rtl="1">
                <a:buNone/>
              </a:pPr>
              <a:r>
                <a:rPr lang="ar-DZ" sz="3600" kern="10" spc="0" dirty="0" smtClean="0">
                  <a:ln>
                    <a:noFill/>
                  </a:ln>
                  <a:solidFill>
                    <a:srgbClr val="000080"/>
                  </a:solidFill>
                  <a:effectLst/>
                  <a:latin typeface="AF_Aseer"/>
                </a:rPr>
                <a:t>جامعــــــة محمد خيضــــــــــــر</a:t>
              </a:r>
              <a:endParaRPr lang="ar-DZ" sz="3600" kern="10" spc="0" dirty="0">
                <a:ln>
                  <a:noFill/>
                </a:ln>
                <a:solidFill>
                  <a:srgbClr val="000080"/>
                </a:solidFill>
                <a:effectLst/>
                <a:latin typeface="AF_Aseer"/>
              </a:endParaRPr>
            </a:p>
          </p:txBody>
        </p:sp>
        <p:sp>
          <p:nvSpPr>
            <p:cNvPr id="22" name="WordArt 5"/>
            <p:cNvSpPr>
              <a:spLocks noChangeArrowheads="1" noChangeShapeType="1" noTextEdit="1"/>
            </p:cNvSpPr>
            <p:nvPr/>
          </p:nvSpPr>
          <p:spPr bwMode="auto">
            <a:xfrm>
              <a:off x="4316" y="7018"/>
              <a:ext cx="490" cy="123"/>
            </a:xfrm>
            <a:prstGeom prst="rect">
              <a:avLst/>
            </a:prstGeom>
            <a:extLs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14:hiddenEffects>
              </a:ext>
            </a:extLst>
          </p:spPr>
          <p:txBody>
            <a:bodyPr wrap="none" fromWordArt="1">
              <a:prstTxWarp prst="textPlain">
                <a:avLst>
                  <a:gd name="adj" fmla="val 50000"/>
                </a:avLst>
              </a:prstTxWarp>
            </a:bodyPr>
            <a:lstStyle/>
            <a:p>
              <a:pPr algn="ctr" rtl="1">
                <a:buNone/>
              </a:pPr>
              <a:r>
                <a:rPr lang="ar-DZ" sz="3600" kern="10" spc="0" dirty="0" smtClean="0">
                  <a:ln>
                    <a:noFill/>
                  </a:ln>
                  <a:solidFill>
                    <a:srgbClr val="000080"/>
                  </a:solidFill>
                  <a:effectLst/>
                  <a:latin typeface="AF_Aseer"/>
                </a:rPr>
                <a:t>بــســكــــــــــــرة</a:t>
              </a:r>
              <a:endParaRPr lang="ar-DZ" sz="3600" kern="10" spc="0" dirty="0">
                <a:ln>
                  <a:noFill/>
                </a:ln>
                <a:solidFill>
                  <a:srgbClr val="000080"/>
                </a:solidFill>
                <a:effectLst/>
                <a:latin typeface="AF_Aseer"/>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 calcmode="lin" valueType="num">
                                      <p:cBhvr additive="base">
                                        <p:cTn id="11"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 calcmode="lin" valueType="num">
                                      <p:cBhvr additive="base">
                                        <p:cTn id="15"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6">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anim calcmode="lin" valueType="num">
                                      <p:cBhvr additive="base">
                                        <p:cTn id="19"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anim calcmode="lin" valueType="num">
                                      <p:cBhvr additive="base">
                                        <p:cTn id="23"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6">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anim calcmode="lin" valueType="num">
                                      <p:cBhvr additive="base">
                                        <p:cTn id="27"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6">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6">
                                            <p:txEl>
                                              <p:pRg st="6" end="6"/>
                                            </p:txEl>
                                          </p:spTgt>
                                        </p:tgtEl>
                                        <p:attrNameLst>
                                          <p:attrName>style.visibility</p:attrName>
                                        </p:attrNameLst>
                                      </p:cBhvr>
                                      <p:to>
                                        <p:strVal val="visible"/>
                                      </p:to>
                                    </p:set>
                                    <p:anim calcmode="lin" valueType="num">
                                      <p:cBhvr additive="base">
                                        <p:cTn id="31"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6" end="6"/>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6">
                                            <p:txEl>
                                              <p:pRg st="7" end="7"/>
                                            </p:txEl>
                                          </p:spTgt>
                                        </p:tgtEl>
                                        <p:attrNameLst>
                                          <p:attrName>style.visibility</p:attrName>
                                        </p:attrNameLst>
                                      </p:cBhvr>
                                      <p:to>
                                        <p:strVal val="visible"/>
                                      </p:to>
                                    </p:set>
                                    <p:anim calcmode="lin" valueType="num">
                                      <p:cBhvr additive="base">
                                        <p:cTn id="35" dur="500" fill="hold"/>
                                        <p:tgtEl>
                                          <p:spTgt spid="6">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6">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86" name="Picture 2"/>
          <p:cNvPicPr>
            <a:picLocks noChangeAspect="1" noChangeArrowheads="1"/>
          </p:cNvPicPr>
          <p:nvPr/>
        </p:nvPicPr>
        <p:blipFill>
          <a:blip r:embed="rId2"/>
          <a:srcRect/>
          <a:stretch>
            <a:fillRect/>
          </a:stretch>
        </p:blipFill>
        <p:spPr bwMode="auto">
          <a:xfrm>
            <a:off x="0" y="1"/>
            <a:ext cx="4343400" cy="2514600"/>
          </a:xfrm>
          <a:prstGeom prst="rect">
            <a:avLst/>
          </a:prstGeom>
          <a:noFill/>
          <a:ln w="9525">
            <a:noFill/>
            <a:miter lim="800000"/>
            <a:headEnd/>
            <a:tailEnd/>
          </a:ln>
          <a:effectLst/>
        </p:spPr>
      </p:pic>
      <p:pic>
        <p:nvPicPr>
          <p:cNvPr id="93187" name="Picture 3"/>
          <p:cNvPicPr>
            <a:picLocks noChangeAspect="1" noChangeArrowheads="1"/>
          </p:cNvPicPr>
          <p:nvPr/>
        </p:nvPicPr>
        <p:blipFill>
          <a:blip r:embed="rId3"/>
          <a:srcRect/>
          <a:stretch>
            <a:fillRect/>
          </a:stretch>
        </p:blipFill>
        <p:spPr bwMode="auto">
          <a:xfrm>
            <a:off x="4495801" y="0"/>
            <a:ext cx="4648200" cy="2514600"/>
          </a:xfrm>
          <a:prstGeom prst="rect">
            <a:avLst/>
          </a:prstGeom>
          <a:noFill/>
          <a:ln w="9525">
            <a:noFill/>
            <a:miter lim="800000"/>
            <a:headEnd/>
            <a:tailEnd/>
          </a:ln>
          <a:effectLst/>
        </p:spPr>
      </p:pic>
      <p:pic>
        <p:nvPicPr>
          <p:cNvPr id="93188" name="Picture 4"/>
          <p:cNvPicPr>
            <a:picLocks noChangeAspect="1" noChangeArrowheads="1"/>
          </p:cNvPicPr>
          <p:nvPr/>
        </p:nvPicPr>
        <p:blipFill>
          <a:blip r:embed="rId4"/>
          <a:srcRect/>
          <a:stretch>
            <a:fillRect/>
          </a:stretch>
        </p:blipFill>
        <p:spPr bwMode="auto">
          <a:xfrm>
            <a:off x="0" y="4343400"/>
            <a:ext cx="4343400" cy="2514600"/>
          </a:xfrm>
          <a:prstGeom prst="rect">
            <a:avLst/>
          </a:prstGeom>
          <a:noFill/>
          <a:ln w="9525">
            <a:noFill/>
            <a:miter lim="800000"/>
            <a:headEnd/>
            <a:tailEnd/>
          </a:ln>
          <a:effectLst/>
        </p:spPr>
      </p:pic>
      <p:pic>
        <p:nvPicPr>
          <p:cNvPr id="93189" name="Picture 5"/>
          <p:cNvPicPr>
            <a:picLocks noChangeAspect="1" noChangeArrowheads="1"/>
          </p:cNvPicPr>
          <p:nvPr/>
        </p:nvPicPr>
        <p:blipFill>
          <a:blip r:embed="rId5"/>
          <a:srcRect/>
          <a:stretch>
            <a:fillRect/>
          </a:stretch>
        </p:blipFill>
        <p:spPr bwMode="auto">
          <a:xfrm>
            <a:off x="4495800" y="4343400"/>
            <a:ext cx="4648200" cy="2514600"/>
          </a:xfrm>
          <a:prstGeom prst="rect">
            <a:avLst/>
          </a:prstGeom>
          <a:noFill/>
          <a:ln w="9525">
            <a:noFill/>
            <a:miter lim="800000"/>
            <a:headEnd/>
            <a:tailEnd/>
          </a:ln>
          <a:effectLst/>
        </p:spPr>
      </p:pic>
      <p:pic>
        <p:nvPicPr>
          <p:cNvPr id="93190" name="Picture 6"/>
          <p:cNvPicPr>
            <a:picLocks noChangeAspect="1" noChangeArrowheads="1"/>
          </p:cNvPicPr>
          <p:nvPr/>
        </p:nvPicPr>
        <p:blipFill>
          <a:blip r:embed="rId6"/>
          <a:srcRect/>
          <a:stretch>
            <a:fillRect/>
          </a:stretch>
        </p:blipFill>
        <p:spPr bwMode="auto">
          <a:xfrm>
            <a:off x="381000" y="1981200"/>
            <a:ext cx="3457575" cy="2971800"/>
          </a:xfrm>
          <a:prstGeom prst="rect">
            <a:avLst/>
          </a:prstGeom>
          <a:noFill/>
          <a:ln w="9525">
            <a:noFill/>
            <a:miter lim="800000"/>
            <a:headEnd/>
            <a:tailEnd/>
          </a:ln>
          <a:effectLst/>
        </p:spPr>
      </p:pic>
      <p:pic>
        <p:nvPicPr>
          <p:cNvPr id="93191" name="Picture 7"/>
          <p:cNvPicPr>
            <a:picLocks noChangeAspect="1" noChangeArrowheads="1"/>
          </p:cNvPicPr>
          <p:nvPr/>
        </p:nvPicPr>
        <p:blipFill>
          <a:blip r:embed="rId7"/>
          <a:srcRect/>
          <a:stretch>
            <a:fillRect/>
          </a:stretch>
        </p:blipFill>
        <p:spPr bwMode="auto">
          <a:xfrm>
            <a:off x="4724400" y="2286000"/>
            <a:ext cx="4152900" cy="2286000"/>
          </a:xfrm>
          <a:prstGeom prst="rect">
            <a:avLst/>
          </a:prstGeom>
          <a:noFill/>
          <a:ln w="9525">
            <a:noFill/>
            <a:miter lim="800000"/>
            <a:headEnd/>
            <a:tailEnd/>
          </a:ln>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210" name="Picture 2"/>
          <p:cNvPicPr>
            <a:picLocks noChangeAspect="1" noChangeArrowheads="1"/>
          </p:cNvPicPr>
          <p:nvPr/>
        </p:nvPicPr>
        <p:blipFill>
          <a:blip r:embed="rId2"/>
          <a:srcRect/>
          <a:stretch>
            <a:fillRect/>
          </a:stretch>
        </p:blipFill>
        <p:spPr bwMode="auto">
          <a:xfrm>
            <a:off x="76200" y="1371600"/>
            <a:ext cx="8915400" cy="5410201"/>
          </a:xfrm>
          <a:prstGeom prst="rect">
            <a:avLst/>
          </a:prstGeom>
          <a:noFill/>
          <a:ln w="9525">
            <a:noFill/>
            <a:miter lim="800000"/>
            <a:headEnd/>
            <a:tailEnd/>
          </a:ln>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1"/>
          <p:cNvSpPr>
            <a:spLocks noChangeArrowheads="1"/>
          </p:cNvSpPr>
          <p:nvPr/>
        </p:nvSpPr>
        <p:spPr bwMode="auto">
          <a:xfrm>
            <a:off x="152399" y="478334"/>
            <a:ext cx="8458201"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1" eaLnBrk="1" fontAlgn="base" latinLnBrk="0" hangingPunct="1">
              <a:lnSpc>
                <a:spcPct val="100000"/>
              </a:lnSpc>
              <a:spcBef>
                <a:spcPct val="0"/>
              </a:spcBef>
              <a:spcAft>
                <a:spcPct val="0"/>
              </a:spcAft>
              <a:buClrTx/>
              <a:buSzTx/>
              <a:buFontTx/>
              <a:buNone/>
              <a:tabLst/>
            </a:pPr>
            <a:r>
              <a:rPr kumimoji="0" lang="ar-DZ" sz="2800" b="1" i="0" u="none" strike="noStrike" cap="none" normalizeH="0" baseline="0" dirty="0" smtClean="0">
                <a:ln>
                  <a:noFill/>
                </a:ln>
                <a:solidFill>
                  <a:srgbClr val="FF0000"/>
                </a:solidFill>
                <a:effectLst/>
                <a:latin typeface="Simplified Arabic" pitchFamily="18" charset="-78"/>
                <a:ea typeface="Times New Roman" pitchFamily="18" charset="0"/>
                <a:cs typeface="Simplified Arabic" pitchFamily="18" charset="-78"/>
              </a:rPr>
              <a:t>2. نظام النقل الدولي بسفن الحاويات:</a:t>
            </a:r>
            <a:endParaRPr kumimoji="0" lang="fr-FR" sz="2800" b="1" i="0" u="none" strike="noStrike" cap="none" normalizeH="0" baseline="0" dirty="0" smtClean="0">
              <a:ln>
                <a:noFill/>
              </a:ln>
              <a:solidFill>
                <a:schemeClr val="tx1"/>
              </a:solidFill>
              <a:effectLst/>
              <a:latin typeface="Arial" pitchFamily="34" charset="0"/>
              <a:cs typeface="Arial" pitchFamily="34" charset="0"/>
            </a:endParaRPr>
          </a:p>
        </p:txBody>
      </p:sp>
      <p:sp>
        <p:nvSpPr>
          <p:cNvPr id="5" name="Rectangle 1"/>
          <p:cNvSpPr>
            <a:spLocks noChangeArrowheads="1"/>
          </p:cNvSpPr>
          <p:nvPr/>
        </p:nvSpPr>
        <p:spPr bwMode="auto">
          <a:xfrm>
            <a:off x="152399" y="4965918"/>
            <a:ext cx="8458201" cy="181588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1" eaLnBrk="1" fontAlgn="base" latinLnBrk="0" hangingPunct="1">
              <a:lnSpc>
                <a:spcPct val="100000"/>
              </a:lnSpc>
              <a:spcBef>
                <a:spcPct val="0"/>
              </a:spcBef>
              <a:spcAft>
                <a:spcPct val="0"/>
              </a:spcAft>
              <a:buClrTx/>
              <a:buSzTx/>
              <a:buFontTx/>
              <a:buNone/>
              <a:tabLst/>
            </a:pPr>
            <a:r>
              <a:rPr kumimoji="0" lang="ar-DZ" sz="2800" b="1" i="0" u="none" strike="noStrike" cap="none" normalizeH="0" baseline="0" dirty="0" smtClean="0">
                <a:ln>
                  <a:noFill/>
                </a:ln>
                <a:solidFill>
                  <a:schemeClr val="tx1"/>
                </a:solidFill>
                <a:effectLst/>
                <a:latin typeface="Simplified Arabic" pitchFamily="18" charset="-78"/>
                <a:ea typeface="Times New Roman" pitchFamily="18" charset="0"/>
                <a:cs typeface="Simplified Arabic" pitchFamily="18" charset="-78"/>
              </a:rPr>
              <a:t>     كما شهدت الموانئ بدورها تطورات كبيرة على المستوى التنظيمي والتكنولوجي، وخاصة ظهور موانئ متخصصة في تداول الحاويات، وما شملته من ساحات تخزينية ووحدات خدمية ذات نشاط مكمل لتداول الحاويات، مثل صيانة وإصلاح الحاويات وتأجيرها</a:t>
            </a:r>
            <a:r>
              <a:rPr kumimoji="0" lang="fr-FR" sz="2800" b="1" i="0" u="none" strike="noStrike" cap="none" normalizeH="0" baseline="0" dirty="0" smtClean="0">
                <a:ln>
                  <a:noFill/>
                </a:ln>
                <a:solidFill>
                  <a:schemeClr val="tx1"/>
                </a:solidFill>
                <a:effectLst/>
                <a:latin typeface="Simplified Arabic" pitchFamily="18" charset="-78"/>
                <a:ea typeface="Times New Roman" pitchFamily="18" charset="0"/>
                <a:cs typeface="Simplified Arabic" pitchFamily="18" charset="-78"/>
              </a:rPr>
              <a:t>.</a:t>
            </a:r>
            <a:r>
              <a:rPr kumimoji="0" lang="fr-FR" sz="2800" b="1" i="0" u="none" strike="noStrike" cap="none" normalizeH="0" baseline="0" dirty="0" smtClean="0">
                <a:ln>
                  <a:noFill/>
                </a:ln>
                <a:solidFill>
                  <a:schemeClr val="tx1"/>
                </a:solidFill>
                <a:effectLst/>
                <a:latin typeface="Arial" pitchFamily="34" charset="0"/>
                <a:cs typeface="Arial" pitchFamily="34" charset="0"/>
              </a:rPr>
              <a:t> </a:t>
            </a:r>
          </a:p>
        </p:txBody>
      </p:sp>
      <p:sp>
        <p:nvSpPr>
          <p:cNvPr id="6" name="Rectangle 1"/>
          <p:cNvSpPr>
            <a:spLocks noChangeArrowheads="1"/>
          </p:cNvSpPr>
          <p:nvPr/>
        </p:nvSpPr>
        <p:spPr bwMode="auto">
          <a:xfrm>
            <a:off x="152399" y="1261170"/>
            <a:ext cx="8458201" cy="35394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1" eaLnBrk="1" fontAlgn="base" latinLnBrk="0" hangingPunct="1">
              <a:lnSpc>
                <a:spcPct val="100000"/>
              </a:lnSpc>
              <a:spcBef>
                <a:spcPct val="0"/>
              </a:spcBef>
              <a:spcAft>
                <a:spcPct val="0"/>
              </a:spcAft>
              <a:buClrTx/>
              <a:buSzTx/>
              <a:buFontTx/>
              <a:buNone/>
              <a:tabLst/>
            </a:pPr>
            <a:r>
              <a:rPr kumimoji="0" lang="ar-DZ" sz="2800" b="1" i="0" u="none" strike="noStrike" cap="none" normalizeH="0" baseline="0" dirty="0" smtClean="0">
                <a:ln>
                  <a:noFill/>
                </a:ln>
                <a:solidFill>
                  <a:schemeClr val="tx1"/>
                </a:solidFill>
                <a:effectLst/>
                <a:latin typeface="Simplified Arabic" pitchFamily="18" charset="-78"/>
                <a:ea typeface="Times New Roman" pitchFamily="18" charset="0"/>
                <a:cs typeface="Simplified Arabic" pitchFamily="18" charset="-78"/>
              </a:rPr>
              <a:t>    يتألف نظام النقل الدولي بالحاويات من ثلاث عناصر أساسية هي:</a:t>
            </a:r>
          </a:p>
          <a:p>
            <a:pPr marL="0" marR="0" lvl="0" indent="0" algn="just" defTabSz="914400" rtl="1" eaLnBrk="0" fontAlgn="base" latinLnBrk="0" hangingPunct="0">
              <a:lnSpc>
                <a:spcPct val="100000"/>
              </a:lnSpc>
              <a:spcBef>
                <a:spcPct val="0"/>
              </a:spcBef>
              <a:spcAft>
                <a:spcPct val="0"/>
              </a:spcAft>
              <a:buClrTx/>
              <a:buSzTx/>
              <a:buFontTx/>
              <a:buNone/>
              <a:tabLst/>
            </a:pPr>
            <a:r>
              <a:rPr kumimoji="0" lang="ar-DZ" sz="2800" b="1" i="0" u="none" strike="noStrike" cap="none" normalizeH="0" baseline="0" dirty="0" smtClean="0">
                <a:ln>
                  <a:noFill/>
                </a:ln>
                <a:solidFill>
                  <a:schemeClr val="tx1"/>
                </a:solidFill>
                <a:effectLst/>
                <a:latin typeface="Simplified Arabic" pitchFamily="18" charset="-78"/>
                <a:ea typeface="Times New Roman" pitchFamily="18" charset="0"/>
                <a:cs typeface="Simplified Arabic" pitchFamily="18" charset="-78"/>
              </a:rPr>
              <a:t> - الحاويات؛</a:t>
            </a:r>
          </a:p>
          <a:p>
            <a:pPr marL="0" marR="0" lvl="0" indent="0" algn="just" defTabSz="914400" rtl="1" eaLnBrk="0" fontAlgn="base" latinLnBrk="0" hangingPunct="0">
              <a:lnSpc>
                <a:spcPct val="100000"/>
              </a:lnSpc>
              <a:spcBef>
                <a:spcPct val="0"/>
              </a:spcBef>
              <a:spcAft>
                <a:spcPct val="0"/>
              </a:spcAft>
              <a:buClrTx/>
              <a:buSzTx/>
              <a:buFontTx/>
              <a:buNone/>
              <a:tabLst/>
            </a:pPr>
            <a:r>
              <a:rPr kumimoji="0" lang="ar-DZ" sz="2800" b="1" i="0" u="none" strike="noStrike" cap="none" normalizeH="0" baseline="0" dirty="0" smtClean="0">
                <a:ln>
                  <a:noFill/>
                </a:ln>
                <a:solidFill>
                  <a:schemeClr val="tx1"/>
                </a:solidFill>
                <a:effectLst/>
                <a:latin typeface="Simplified Arabic" pitchFamily="18" charset="-78"/>
                <a:ea typeface="Times New Roman" pitchFamily="18" charset="0"/>
                <a:cs typeface="Simplified Arabic" pitchFamily="18" charset="-78"/>
              </a:rPr>
              <a:t> -</a:t>
            </a:r>
            <a:r>
              <a:rPr kumimoji="0" lang="ar-DZ" sz="2800" b="1" i="0" u="none" strike="noStrike" cap="none" normalizeH="0" dirty="0" smtClean="0">
                <a:ln>
                  <a:noFill/>
                </a:ln>
                <a:solidFill>
                  <a:schemeClr val="tx1"/>
                </a:solidFill>
                <a:effectLst/>
                <a:latin typeface="Simplified Arabic" pitchFamily="18" charset="-78"/>
                <a:ea typeface="Times New Roman" pitchFamily="18" charset="0"/>
                <a:cs typeface="Simplified Arabic" pitchFamily="18" charset="-78"/>
              </a:rPr>
              <a:t> </a:t>
            </a:r>
            <a:r>
              <a:rPr kumimoji="0" lang="ar-DZ" sz="2800" b="1" i="0" u="none" strike="noStrike" cap="none" normalizeH="0" baseline="0" dirty="0" smtClean="0">
                <a:ln>
                  <a:noFill/>
                </a:ln>
                <a:solidFill>
                  <a:schemeClr val="tx1"/>
                </a:solidFill>
                <a:effectLst/>
                <a:latin typeface="Simplified Arabic" pitchFamily="18" charset="-78"/>
                <a:ea typeface="Times New Roman" pitchFamily="18" charset="0"/>
                <a:cs typeface="Simplified Arabic" pitchFamily="18" charset="-78"/>
              </a:rPr>
              <a:t>سفن الحاويات؛</a:t>
            </a:r>
          </a:p>
          <a:p>
            <a:pPr marL="0" marR="0" lvl="0" indent="0" algn="just" defTabSz="914400" rtl="1" eaLnBrk="0" fontAlgn="base" latinLnBrk="0" hangingPunct="0">
              <a:lnSpc>
                <a:spcPct val="100000"/>
              </a:lnSpc>
              <a:spcBef>
                <a:spcPct val="0"/>
              </a:spcBef>
              <a:spcAft>
                <a:spcPct val="0"/>
              </a:spcAft>
              <a:buClrTx/>
              <a:buSzTx/>
              <a:buFontTx/>
              <a:buNone/>
              <a:tabLst/>
            </a:pPr>
            <a:r>
              <a:rPr kumimoji="0" lang="ar-DZ" sz="2800" b="1" i="0" u="none" strike="noStrike" cap="none" normalizeH="0" baseline="0" dirty="0" smtClean="0">
                <a:ln>
                  <a:noFill/>
                </a:ln>
                <a:solidFill>
                  <a:schemeClr val="tx1"/>
                </a:solidFill>
                <a:effectLst/>
                <a:latin typeface="Simplified Arabic" pitchFamily="18" charset="-78"/>
                <a:ea typeface="Times New Roman" pitchFamily="18" charset="0"/>
                <a:cs typeface="Simplified Arabic" pitchFamily="18" charset="-78"/>
              </a:rPr>
              <a:t>- الموانئ المتخصصة (نهائي الحاويات= محطات طرفية).</a:t>
            </a:r>
          </a:p>
          <a:p>
            <a:pPr marL="0" marR="0" lvl="0" indent="0" algn="just" defTabSz="914400" rtl="1" eaLnBrk="0" fontAlgn="base" latinLnBrk="0" hangingPunct="0">
              <a:lnSpc>
                <a:spcPct val="100000"/>
              </a:lnSpc>
              <a:spcBef>
                <a:spcPct val="0"/>
              </a:spcBef>
              <a:spcAft>
                <a:spcPct val="0"/>
              </a:spcAft>
              <a:buClrTx/>
              <a:buSzTx/>
              <a:buFontTx/>
              <a:buNone/>
              <a:tabLst/>
            </a:pPr>
            <a:r>
              <a:rPr kumimoji="0" lang="ar-DZ" sz="2800" b="1" i="0" u="none" strike="noStrike" cap="none" normalizeH="0" baseline="0" dirty="0" smtClean="0">
                <a:ln>
                  <a:noFill/>
                </a:ln>
                <a:solidFill>
                  <a:schemeClr val="tx1"/>
                </a:solidFill>
                <a:effectLst/>
                <a:latin typeface="Simplified Arabic" pitchFamily="18" charset="-78"/>
                <a:ea typeface="Times New Roman" pitchFamily="18" charset="0"/>
                <a:cs typeface="Simplified Arabic" pitchFamily="18" charset="-78"/>
              </a:rPr>
              <a:t> ونتيجة لظهور الحاويات بأنواعها وأبعادها المختلفة، فقط تطورت سفن خاصة بنقل الحاويات مع ظهور أجيال وطرازات مختلفة منها، وكانت السمة الأساسية لهذا التطور هو زيادة سعة سفن الحاويات لنقل أكبر عدد من الحاويات، بما يحقق الاستفادة من اقتصاديات الحجم.</a:t>
            </a:r>
            <a:endParaRPr kumimoji="0" lang="fr-FR" sz="2800" b="1"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1"/>
          <p:cNvSpPr>
            <a:spLocks noChangeArrowheads="1"/>
          </p:cNvSpPr>
          <p:nvPr/>
        </p:nvSpPr>
        <p:spPr bwMode="auto">
          <a:xfrm>
            <a:off x="228600" y="1066800"/>
            <a:ext cx="8305800" cy="39703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ar-DZ" sz="28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تمثل الأبعاد الرئيسة لسفن الحاويات واحدة من المؤشرات العامة </a:t>
            </a:r>
            <a:r>
              <a:rPr kumimoji="0" lang="ar-DZ" sz="28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المحددة </a:t>
            </a:r>
            <a:r>
              <a:rPr kumimoji="0" lang="ar-DZ" sz="28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لأجيال سفن الحاويات المختلفة من هذه السفن، وهذه الأبعاد تتمثل:</a:t>
            </a:r>
          </a:p>
          <a:p>
            <a:pPr marL="0" marR="0" lvl="0" indent="0" algn="justLow" defTabSz="914400" rtl="1" eaLnBrk="1" fontAlgn="base" latinLnBrk="0" hangingPunct="1">
              <a:lnSpc>
                <a:spcPct val="100000"/>
              </a:lnSpc>
              <a:spcBef>
                <a:spcPct val="0"/>
              </a:spcBef>
              <a:spcAft>
                <a:spcPct val="0"/>
              </a:spcAft>
              <a:buClrTx/>
              <a:buSzTx/>
              <a:buFontTx/>
              <a:buChar char="-"/>
              <a:tabLst/>
            </a:pPr>
            <a:r>
              <a:rPr kumimoji="0" lang="ar-DZ" sz="28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الطول؛</a:t>
            </a:r>
          </a:p>
          <a:p>
            <a:pPr marL="0" marR="0" lvl="0" indent="0" algn="justLow" defTabSz="914400" rtl="1" eaLnBrk="1" fontAlgn="base" latinLnBrk="0" hangingPunct="1">
              <a:lnSpc>
                <a:spcPct val="100000"/>
              </a:lnSpc>
              <a:spcBef>
                <a:spcPct val="0"/>
              </a:spcBef>
              <a:spcAft>
                <a:spcPct val="0"/>
              </a:spcAft>
              <a:buClrTx/>
              <a:buSzTx/>
              <a:buFontTx/>
              <a:buChar char="-"/>
              <a:tabLst/>
            </a:pPr>
            <a:r>
              <a:rPr kumimoji="0" lang="ar-DZ" sz="28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العرض الأقصى؛</a:t>
            </a:r>
          </a:p>
          <a:p>
            <a:pPr marL="0" marR="0" lvl="0" indent="0" algn="justLow" defTabSz="914400" rtl="1" eaLnBrk="1" fontAlgn="base" latinLnBrk="0" hangingPunct="1">
              <a:lnSpc>
                <a:spcPct val="100000"/>
              </a:lnSpc>
              <a:spcBef>
                <a:spcPct val="0"/>
              </a:spcBef>
              <a:spcAft>
                <a:spcPct val="0"/>
              </a:spcAft>
              <a:buClrTx/>
              <a:buSzTx/>
              <a:buFontTx/>
              <a:buChar char="-"/>
              <a:tabLst/>
            </a:pPr>
            <a:r>
              <a:rPr kumimoji="0" lang="ar-DZ" sz="28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الغاطس.</a:t>
            </a:r>
          </a:p>
          <a:p>
            <a:pPr marL="0" marR="0" lvl="0" indent="0" algn="justLow" defTabSz="914400" rtl="1" eaLnBrk="1" fontAlgn="base" latinLnBrk="0" hangingPunct="1">
              <a:lnSpc>
                <a:spcPct val="100000"/>
              </a:lnSpc>
              <a:spcBef>
                <a:spcPct val="0"/>
              </a:spcBef>
              <a:spcAft>
                <a:spcPct val="0"/>
              </a:spcAft>
              <a:buClrTx/>
              <a:buSzTx/>
              <a:tabLst/>
            </a:pPr>
            <a:r>
              <a:rPr lang="ar-DZ" sz="2800" b="1" dirty="0" smtClean="0">
                <a:latin typeface="Arial" pitchFamily="34" charset="0"/>
                <a:ea typeface="Times New Roman" pitchFamily="18" charset="0"/>
                <a:cs typeface="Arial" pitchFamily="34" charset="0"/>
              </a:rPr>
              <a:t>     </a:t>
            </a:r>
            <a:r>
              <a:rPr kumimoji="0" lang="ar-DZ" sz="28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وترجع أهمية تلك الأبعاد إلى أنها تعكس </a:t>
            </a:r>
            <a:r>
              <a:rPr kumimoji="0" lang="ar-DZ" sz="2800"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القدرة التشغيلية والطاقة الاستيعابية</a:t>
            </a:r>
            <a:r>
              <a:rPr kumimoji="0" lang="ar-DZ" sz="28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من </a:t>
            </a:r>
            <a:r>
              <a:rPr kumimoji="0" lang="ar-DZ" sz="28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الحاويات، </a:t>
            </a:r>
            <a:r>
              <a:rPr kumimoji="0" lang="ar-DZ" sz="28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سواء داخل بدن السفينة أو عدد الرصات العرضية وارتفاعها على ظهر السفينة.</a:t>
            </a:r>
            <a:endParaRPr kumimoji="0" lang="ar-DZ" sz="2800" b="1" i="0" u="none" strike="noStrike" cap="none" normalizeH="0" baseline="0" dirty="0" smtClean="0">
              <a:ln>
                <a:noFill/>
              </a:ln>
              <a:solidFill>
                <a:schemeClr val="tx1"/>
              </a:solidFill>
              <a:effectLst/>
              <a:latin typeface="Arial" pitchFamily="34" charset="0"/>
              <a:cs typeface="Arial" pitchFamily="34" charset="0"/>
            </a:endParaRPr>
          </a:p>
        </p:txBody>
      </p:sp>
      <p:sp>
        <p:nvSpPr>
          <p:cNvPr id="3" name="Rectangle 2"/>
          <p:cNvSpPr/>
          <p:nvPr/>
        </p:nvSpPr>
        <p:spPr>
          <a:xfrm>
            <a:off x="6094973" y="457200"/>
            <a:ext cx="2323072" cy="523220"/>
          </a:xfrm>
          <a:prstGeom prst="rect">
            <a:avLst/>
          </a:prstGeom>
        </p:spPr>
        <p:txBody>
          <a:bodyPr wrap="none">
            <a:spAutoFit/>
          </a:bodyPr>
          <a:lstStyle/>
          <a:p>
            <a:pPr algn="r" rtl="1"/>
            <a:r>
              <a:rPr lang="ar-DZ" sz="2800" b="1" dirty="0" smtClean="0">
                <a:solidFill>
                  <a:srgbClr val="FF0000"/>
                </a:solidFill>
                <a:latin typeface="Arial" pitchFamily="34" charset="0"/>
                <a:ea typeface="Times New Roman" pitchFamily="18" charset="0"/>
                <a:cs typeface="Arial" pitchFamily="34" charset="0"/>
              </a:rPr>
              <a:t>أ. سفن الحاويات: </a:t>
            </a:r>
            <a:endParaRPr lang="fr-FR" sz="2800" dirty="0">
              <a:solidFill>
                <a:srgbClr val="FF0000"/>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1"/>
          <p:cNvSpPr>
            <a:spLocks noChangeArrowheads="1"/>
          </p:cNvSpPr>
          <p:nvPr/>
        </p:nvSpPr>
        <p:spPr bwMode="auto">
          <a:xfrm>
            <a:off x="2997189" y="391180"/>
            <a:ext cx="3251211" cy="52322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DZ" sz="2800" b="1" i="0" u="none" strike="noStrike" cap="none" normalizeH="0" baseline="0" smtClean="0">
                <a:ln>
                  <a:noFill/>
                </a:ln>
                <a:solidFill>
                  <a:srgbClr val="FF0000"/>
                </a:solidFill>
                <a:effectLst/>
                <a:latin typeface="Arial" pitchFamily="34" charset="0"/>
                <a:ea typeface="Times New Roman" pitchFamily="18" charset="0"/>
                <a:cs typeface="Arial" pitchFamily="34" charset="0"/>
              </a:rPr>
              <a:t>تطور أجيال سفن الحاويات</a:t>
            </a:r>
            <a:endParaRPr kumimoji="0" lang="ar-DZ" sz="3600" b="0" i="0" u="none" strike="noStrike" cap="none" normalizeH="0" baseline="0" smtClean="0">
              <a:ln>
                <a:noFill/>
              </a:ln>
              <a:solidFill>
                <a:srgbClr val="FF0000"/>
              </a:solidFill>
              <a:effectLst/>
              <a:latin typeface="Arial" pitchFamily="34" charset="0"/>
              <a:cs typeface="Arial" pitchFamily="34" charset="0"/>
            </a:endParaRPr>
          </a:p>
        </p:txBody>
      </p:sp>
      <p:sp>
        <p:nvSpPr>
          <p:cNvPr id="45058" name="Rectangle 2"/>
          <p:cNvSpPr>
            <a:spLocks noChangeArrowheads="1"/>
          </p:cNvSpPr>
          <p:nvPr/>
        </p:nvSpPr>
        <p:spPr bwMode="auto">
          <a:xfrm>
            <a:off x="152400" y="3657600"/>
            <a:ext cx="8610600"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DZ" sz="2000" b="1" i="0" u="none" strike="noStrike" cap="none" normalizeH="0" baseline="0" dirty="0" smtClean="0">
                <a:ln>
                  <a:noFill/>
                </a:ln>
                <a:solidFill>
                  <a:schemeClr val="tx1"/>
                </a:solidFill>
                <a:effectLst/>
                <a:latin typeface="Simplified Arabic" pitchFamily="18" charset="-78"/>
                <a:ea typeface="Times New Roman" pitchFamily="18" charset="0"/>
                <a:cs typeface="Simplified Arabic" pitchFamily="18" charset="-78"/>
              </a:rPr>
              <a:t>المصدر: </a:t>
            </a:r>
            <a:r>
              <a:rPr kumimoji="0" lang="ar-SY" sz="2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أيمن النحراوي، </a:t>
            </a:r>
            <a:r>
              <a:rPr kumimoji="0" lang="ar-SY" sz="2000" b="1" i="0" u="sng" strike="noStrike" cap="none" normalizeH="0" baseline="0" dirty="0" smtClean="0">
                <a:ln>
                  <a:noFill/>
                </a:ln>
                <a:solidFill>
                  <a:schemeClr val="tx1"/>
                </a:solidFill>
                <a:effectLst/>
                <a:latin typeface="Arial" pitchFamily="34" charset="0"/>
                <a:ea typeface="Times New Roman" pitchFamily="18" charset="0"/>
                <a:cs typeface="Arial" pitchFamily="34" charset="0"/>
              </a:rPr>
              <a:t>اقتصاديات وسياسات النقل البحري</a:t>
            </a:r>
            <a:r>
              <a:rPr kumimoji="0" lang="ar-SY" sz="2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دار الفكر الجامعي، الاسكندرية، 2015، </a:t>
            </a:r>
            <a:r>
              <a:rPr kumimoji="0" lang="ar-DZ" sz="2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ص 254.</a:t>
            </a:r>
            <a:endParaRPr kumimoji="0" lang="ar-DZ" sz="2000" b="1"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7" name="Tableau 6"/>
          <p:cNvGraphicFramePr>
            <a:graphicFrameLocks noGrp="1"/>
          </p:cNvGraphicFramePr>
          <p:nvPr/>
        </p:nvGraphicFramePr>
        <p:xfrm>
          <a:off x="-2" y="1143000"/>
          <a:ext cx="9144002" cy="2438400"/>
        </p:xfrm>
        <a:graphic>
          <a:graphicData uri="http://schemas.openxmlformats.org/drawingml/2006/table">
            <a:tbl>
              <a:tblPr rtl="1"/>
              <a:tblGrid>
                <a:gridCol w="776163"/>
                <a:gridCol w="737618"/>
                <a:gridCol w="625485"/>
                <a:gridCol w="707832"/>
                <a:gridCol w="884790"/>
                <a:gridCol w="744626"/>
                <a:gridCol w="745502"/>
                <a:gridCol w="674954"/>
                <a:gridCol w="772236"/>
                <a:gridCol w="2474796"/>
              </a:tblGrid>
              <a:tr h="588692">
                <a:tc>
                  <a:txBody>
                    <a:bodyPr/>
                    <a:lstStyle/>
                    <a:p>
                      <a:pPr algn="ctr" rtl="1">
                        <a:spcAft>
                          <a:spcPts val="0"/>
                        </a:spcAft>
                      </a:pPr>
                      <a:r>
                        <a:rPr lang="ar-DZ" sz="2000" b="1">
                          <a:latin typeface="Times New Roman"/>
                          <a:ea typeface="Times New Roman"/>
                          <a:cs typeface="Times New Roman"/>
                        </a:rPr>
                        <a:t>الجيل</a:t>
                      </a:r>
                      <a:endParaRPr lang="fr-FR" sz="2000" b="1">
                        <a:latin typeface="Times New Roman"/>
                        <a:ea typeface="Times New Roman"/>
                        <a:cs typeface="Arial"/>
                      </a:endParaRPr>
                    </a:p>
                  </a:txBody>
                  <a:tcPr marL="63074" marR="630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r>
                        <a:rPr lang="ar-DZ" sz="2000" b="1">
                          <a:latin typeface="Times New Roman"/>
                          <a:ea typeface="Times New Roman"/>
                          <a:cs typeface="Times New Roman"/>
                        </a:rPr>
                        <a:t>سنة</a:t>
                      </a:r>
                      <a:endParaRPr lang="fr-FR" sz="2000" b="1">
                        <a:latin typeface="Times New Roman"/>
                        <a:ea typeface="Times New Roman"/>
                        <a:cs typeface="Arial"/>
                      </a:endParaRPr>
                    </a:p>
                    <a:p>
                      <a:pPr algn="ctr" rtl="1">
                        <a:spcAft>
                          <a:spcPts val="0"/>
                        </a:spcAft>
                      </a:pPr>
                      <a:r>
                        <a:rPr lang="ar-DZ" sz="2000" b="1">
                          <a:latin typeface="Times New Roman"/>
                          <a:ea typeface="Times New Roman"/>
                          <a:cs typeface="Times New Roman"/>
                        </a:rPr>
                        <a:t>البناء</a:t>
                      </a:r>
                      <a:endParaRPr lang="fr-FR" sz="2000" b="1">
                        <a:latin typeface="Times New Roman"/>
                        <a:ea typeface="Times New Roman"/>
                        <a:cs typeface="Arial"/>
                      </a:endParaRPr>
                    </a:p>
                  </a:txBody>
                  <a:tcPr marL="63074" marR="630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r>
                        <a:rPr lang="ar-DZ" sz="2000" b="1">
                          <a:latin typeface="Times New Roman"/>
                          <a:ea typeface="Times New Roman"/>
                          <a:cs typeface="Times New Roman"/>
                        </a:rPr>
                        <a:t>طول</a:t>
                      </a:r>
                      <a:endParaRPr lang="fr-FR" sz="2000" b="1">
                        <a:latin typeface="Times New Roman"/>
                        <a:ea typeface="Times New Roman"/>
                        <a:cs typeface="Arial"/>
                      </a:endParaRPr>
                    </a:p>
                    <a:p>
                      <a:pPr algn="ctr" rtl="1">
                        <a:spcAft>
                          <a:spcPts val="0"/>
                        </a:spcAft>
                      </a:pPr>
                      <a:r>
                        <a:rPr lang="ar-DZ" sz="2000" b="1">
                          <a:latin typeface="Times New Roman"/>
                          <a:ea typeface="Times New Roman"/>
                          <a:cs typeface="Times New Roman"/>
                        </a:rPr>
                        <a:t>(م)</a:t>
                      </a:r>
                      <a:endParaRPr lang="fr-FR" sz="2000" b="1">
                        <a:latin typeface="Times New Roman"/>
                        <a:ea typeface="Times New Roman"/>
                        <a:cs typeface="Arial"/>
                      </a:endParaRPr>
                    </a:p>
                  </a:txBody>
                  <a:tcPr marL="63074" marR="630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r>
                        <a:rPr lang="ar-DZ" sz="2000" b="1">
                          <a:latin typeface="Times New Roman"/>
                          <a:ea typeface="Times New Roman"/>
                          <a:cs typeface="Times New Roman"/>
                        </a:rPr>
                        <a:t>عرض</a:t>
                      </a:r>
                      <a:endParaRPr lang="fr-FR" sz="2000" b="1">
                        <a:latin typeface="Times New Roman"/>
                        <a:ea typeface="Times New Roman"/>
                        <a:cs typeface="Arial"/>
                      </a:endParaRPr>
                    </a:p>
                    <a:p>
                      <a:pPr marL="914400" indent="-914400" algn="ctr" rtl="1">
                        <a:spcAft>
                          <a:spcPts val="0"/>
                        </a:spcAft>
                      </a:pPr>
                      <a:r>
                        <a:rPr lang="ar-DZ" sz="2000" b="1">
                          <a:latin typeface="Times New Roman"/>
                          <a:ea typeface="Times New Roman"/>
                          <a:cs typeface="Times New Roman"/>
                        </a:rPr>
                        <a:t>(م)</a:t>
                      </a:r>
                      <a:endParaRPr lang="fr-FR" sz="2000" b="1">
                        <a:latin typeface="Times New Roman"/>
                        <a:ea typeface="Times New Roman"/>
                        <a:cs typeface="Arial"/>
                      </a:endParaRPr>
                    </a:p>
                  </a:txBody>
                  <a:tcPr marL="63074" marR="630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14400" indent="-914400" algn="ctr" rtl="1">
                        <a:spcAft>
                          <a:spcPts val="0"/>
                        </a:spcAft>
                      </a:pPr>
                      <a:r>
                        <a:rPr lang="ar-DZ" sz="2000" b="1">
                          <a:latin typeface="Times New Roman"/>
                          <a:ea typeface="Times New Roman"/>
                          <a:cs typeface="Times New Roman"/>
                        </a:rPr>
                        <a:t>سعة</a:t>
                      </a:r>
                      <a:endParaRPr lang="fr-FR" sz="2000" b="1">
                        <a:latin typeface="Times New Roman"/>
                        <a:ea typeface="Times New Roman"/>
                        <a:cs typeface="Arial"/>
                      </a:endParaRPr>
                    </a:p>
                    <a:p>
                      <a:pPr algn="ctr" rtl="1">
                        <a:spcAft>
                          <a:spcPts val="0"/>
                        </a:spcAft>
                      </a:pPr>
                      <a:r>
                        <a:rPr lang="fr-FR" sz="2000" b="1">
                          <a:latin typeface="Times New Roman"/>
                          <a:ea typeface="Times New Roman"/>
                          <a:cs typeface="Times New Roman"/>
                        </a:rPr>
                        <a:t>TEU</a:t>
                      </a:r>
                      <a:r>
                        <a:rPr lang="fr-FR" sz="2000" b="1" baseline="-25000">
                          <a:latin typeface="Times New Roman"/>
                          <a:ea typeface="Times New Roman"/>
                          <a:cs typeface="Times New Roman"/>
                        </a:rPr>
                        <a:t>S</a:t>
                      </a:r>
                      <a:endParaRPr lang="fr-FR" sz="2000" b="1">
                        <a:latin typeface="Times New Roman"/>
                        <a:ea typeface="Times New Roman"/>
                        <a:cs typeface="Arial"/>
                      </a:endParaRPr>
                    </a:p>
                  </a:txBody>
                  <a:tcPr marL="63074" marR="630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r>
                        <a:rPr lang="ar-DZ" sz="2000" b="1">
                          <a:latin typeface="Times New Roman"/>
                          <a:ea typeface="Times New Roman"/>
                          <a:cs typeface="Times New Roman"/>
                        </a:rPr>
                        <a:t>سرعة</a:t>
                      </a:r>
                      <a:endParaRPr lang="fr-FR" sz="2000" b="1">
                        <a:latin typeface="Times New Roman"/>
                        <a:ea typeface="Times New Roman"/>
                        <a:cs typeface="Arial"/>
                      </a:endParaRPr>
                    </a:p>
                    <a:p>
                      <a:pPr algn="ctr" rtl="1">
                        <a:spcAft>
                          <a:spcPts val="0"/>
                        </a:spcAft>
                      </a:pPr>
                      <a:r>
                        <a:rPr lang="ar-DZ" sz="2000" b="1">
                          <a:latin typeface="Times New Roman"/>
                          <a:ea typeface="Times New Roman"/>
                          <a:cs typeface="Times New Roman"/>
                        </a:rPr>
                        <a:t>(عقدة)</a:t>
                      </a:r>
                      <a:endParaRPr lang="fr-FR" sz="2000" b="1">
                        <a:latin typeface="Times New Roman"/>
                        <a:ea typeface="Times New Roman"/>
                        <a:cs typeface="Arial"/>
                      </a:endParaRPr>
                    </a:p>
                  </a:txBody>
                  <a:tcPr marL="63074" marR="630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r>
                        <a:rPr lang="ar-DZ" sz="2000" b="1">
                          <a:latin typeface="Times New Roman"/>
                          <a:ea typeface="Times New Roman"/>
                          <a:cs typeface="Times New Roman"/>
                        </a:rPr>
                        <a:t>غاطس</a:t>
                      </a:r>
                      <a:endParaRPr lang="fr-FR" sz="2000" b="1">
                        <a:latin typeface="Times New Roman"/>
                        <a:ea typeface="Times New Roman"/>
                        <a:cs typeface="Arial"/>
                      </a:endParaRPr>
                    </a:p>
                    <a:p>
                      <a:pPr algn="ctr" rtl="1">
                        <a:spcAft>
                          <a:spcPts val="0"/>
                        </a:spcAft>
                      </a:pPr>
                      <a:r>
                        <a:rPr lang="ar-DZ" sz="2000" b="1">
                          <a:latin typeface="Times New Roman"/>
                          <a:ea typeface="Times New Roman"/>
                          <a:cs typeface="Times New Roman"/>
                        </a:rPr>
                        <a:t>(م)</a:t>
                      </a:r>
                      <a:endParaRPr lang="fr-FR" sz="2000" b="1">
                        <a:latin typeface="Times New Roman"/>
                        <a:ea typeface="Times New Roman"/>
                        <a:cs typeface="Arial"/>
                      </a:endParaRPr>
                    </a:p>
                  </a:txBody>
                  <a:tcPr marL="63074" marR="630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r>
                        <a:rPr lang="ar-DZ" sz="2000" b="1" dirty="0">
                          <a:latin typeface="Times New Roman"/>
                          <a:ea typeface="Times New Roman"/>
                          <a:cs typeface="Times New Roman"/>
                        </a:rPr>
                        <a:t>عدد</a:t>
                      </a:r>
                      <a:endParaRPr lang="fr-FR" sz="2000" b="1" dirty="0">
                        <a:latin typeface="Times New Roman"/>
                        <a:ea typeface="Times New Roman"/>
                        <a:cs typeface="Arial"/>
                      </a:endParaRPr>
                    </a:p>
                    <a:p>
                      <a:pPr algn="ctr" rtl="1">
                        <a:spcAft>
                          <a:spcPts val="0"/>
                        </a:spcAft>
                      </a:pPr>
                      <a:r>
                        <a:rPr lang="ar-DZ" sz="2000" b="1" dirty="0" smtClean="0">
                          <a:latin typeface="Times New Roman"/>
                          <a:ea typeface="Times New Roman"/>
                          <a:cs typeface="Times New Roman"/>
                        </a:rPr>
                        <a:t>خلايا</a:t>
                      </a:r>
                      <a:endParaRPr lang="fr-FR" sz="2000" b="1" dirty="0">
                        <a:latin typeface="Times New Roman"/>
                        <a:ea typeface="Times New Roman"/>
                        <a:cs typeface="Arial"/>
                      </a:endParaRPr>
                    </a:p>
                  </a:txBody>
                  <a:tcPr marL="63074" marR="630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r>
                        <a:rPr lang="ar-DZ" sz="2000" b="1" dirty="0">
                          <a:latin typeface="Times New Roman"/>
                          <a:ea typeface="Times New Roman"/>
                          <a:cs typeface="Times New Roman"/>
                        </a:rPr>
                        <a:t>عدد</a:t>
                      </a:r>
                      <a:endParaRPr lang="fr-FR" sz="2000" b="1" dirty="0">
                        <a:latin typeface="Times New Roman"/>
                        <a:ea typeface="Times New Roman"/>
                        <a:cs typeface="Arial"/>
                      </a:endParaRPr>
                    </a:p>
                    <a:p>
                      <a:pPr algn="ctr" rtl="1">
                        <a:spcAft>
                          <a:spcPts val="0"/>
                        </a:spcAft>
                      </a:pPr>
                      <a:r>
                        <a:rPr lang="ar-DZ" sz="2000" b="1" dirty="0" smtClean="0">
                          <a:latin typeface="Times New Roman"/>
                          <a:ea typeface="Times New Roman"/>
                          <a:cs typeface="Times New Roman"/>
                        </a:rPr>
                        <a:t>رصات</a:t>
                      </a:r>
                      <a:endParaRPr lang="fr-FR" sz="2000" b="1" dirty="0">
                        <a:latin typeface="Times New Roman"/>
                        <a:ea typeface="Times New Roman"/>
                        <a:cs typeface="Arial"/>
                      </a:endParaRPr>
                    </a:p>
                  </a:txBody>
                  <a:tcPr marL="63074" marR="630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r>
                        <a:rPr lang="ar-DZ" sz="2000" b="1">
                          <a:latin typeface="Times New Roman"/>
                          <a:ea typeface="Times New Roman"/>
                          <a:cs typeface="Times New Roman"/>
                        </a:rPr>
                        <a:t>تسمية</a:t>
                      </a:r>
                      <a:endParaRPr lang="fr-FR" sz="2000" b="1">
                        <a:latin typeface="Times New Roman"/>
                        <a:ea typeface="Times New Roman"/>
                        <a:cs typeface="Arial"/>
                      </a:endParaRPr>
                    </a:p>
                  </a:txBody>
                  <a:tcPr marL="63074" marR="630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77384">
                <a:tc>
                  <a:txBody>
                    <a:bodyPr/>
                    <a:lstStyle/>
                    <a:p>
                      <a:pPr algn="r" rtl="1">
                        <a:spcAft>
                          <a:spcPts val="0"/>
                        </a:spcAft>
                      </a:pPr>
                      <a:r>
                        <a:rPr lang="ar-DZ" sz="2000" b="1">
                          <a:latin typeface="Times New Roman"/>
                          <a:ea typeface="Times New Roman"/>
                          <a:cs typeface="Times New Roman"/>
                        </a:rPr>
                        <a:t>الأول</a:t>
                      </a:r>
                      <a:endParaRPr lang="fr-FR" sz="2000" b="1">
                        <a:latin typeface="Times New Roman"/>
                        <a:ea typeface="Times New Roman"/>
                        <a:cs typeface="Arial"/>
                      </a:endParaRPr>
                    </a:p>
                    <a:p>
                      <a:pPr algn="r" rtl="1">
                        <a:spcAft>
                          <a:spcPts val="0"/>
                        </a:spcAft>
                      </a:pPr>
                      <a:r>
                        <a:rPr lang="ar-DZ" sz="2000" b="1">
                          <a:latin typeface="Times New Roman"/>
                          <a:ea typeface="Times New Roman"/>
                          <a:cs typeface="Times New Roman"/>
                        </a:rPr>
                        <a:t>الثاني</a:t>
                      </a:r>
                      <a:endParaRPr lang="fr-FR" sz="2000" b="1">
                        <a:latin typeface="Times New Roman"/>
                        <a:ea typeface="Times New Roman"/>
                        <a:cs typeface="Arial"/>
                      </a:endParaRPr>
                    </a:p>
                    <a:p>
                      <a:pPr algn="r" rtl="1">
                        <a:spcAft>
                          <a:spcPts val="0"/>
                        </a:spcAft>
                      </a:pPr>
                      <a:r>
                        <a:rPr lang="ar-DZ" sz="2000" b="1">
                          <a:latin typeface="Times New Roman"/>
                          <a:ea typeface="Times New Roman"/>
                          <a:cs typeface="Times New Roman"/>
                        </a:rPr>
                        <a:t>الثالث</a:t>
                      </a:r>
                      <a:endParaRPr lang="fr-FR" sz="2000" b="1">
                        <a:latin typeface="Times New Roman"/>
                        <a:ea typeface="Times New Roman"/>
                        <a:cs typeface="Arial"/>
                      </a:endParaRPr>
                    </a:p>
                    <a:p>
                      <a:pPr algn="r" rtl="1">
                        <a:spcAft>
                          <a:spcPts val="0"/>
                        </a:spcAft>
                      </a:pPr>
                      <a:r>
                        <a:rPr lang="ar-DZ" sz="2000" b="1">
                          <a:highlight>
                            <a:srgbClr val="FFFF00"/>
                          </a:highlight>
                          <a:latin typeface="Times New Roman"/>
                          <a:ea typeface="Times New Roman"/>
                          <a:cs typeface="Times New Roman"/>
                        </a:rPr>
                        <a:t>الرابع</a:t>
                      </a:r>
                      <a:endParaRPr lang="fr-FR" sz="2000" b="1">
                        <a:latin typeface="Times New Roman"/>
                        <a:ea typeface="Times New Roman"/>
                        <a:cs typeface="Arial"/>
                      </a:endParaRPr>
                    </a:p>
                    <a:p>
                      <a:pPr algn="r" rtl="1">
                        <a:spcAft>
                          <a:spcPts val="0"/>
                        </a:spcAft>
                      </a:pPr>
                      <a:r>
                        <a:rPr lang="ar-DZ" sz="2000" b="1">
                          <a:latin typeface="Times New Roman"/>
                          <a:ea typeface="Times New Roman"/>
                          <a:cs typeface="Times New Roman"/>
                        </a:rPr>
                        <a:t>الخامس</a:t>
                      </a:r>
                      <a:endParaRPr lang="fr-FR" sz="2000" b="1">
                        <a:latin typeface="Times New Roman"/>
                        <a:ea typeface="Times New Roman"/>
                        <a:cs typeface="Arial"/>
                      </a:endParaRPr>
                    </a:p>
                    <a:p>
                      <a:pPr algn="r" rtl="1">
                        <a:spcAft>
                          <a:spcPts val="0"/>
                        </a:spcAft>
                      </a:pPr>
                      <a:r>
                        <a:rPr lang="ar-DZ" sz="2000" b="1">
                          <a:latin typeface="Times New Roman"/>
                          <a:ea typeface="Times New Roman"/>
                          <a:cs typeface="Times New Roman"/>
                        </a:rPr>
                        <a:t>السادس</a:t>
                      </a:r>
                      <a:endParaRPr lang="fr-FR" sz="2000" b="1">
                        <a:latin typeface="Times New Roman"/>
                        <a:ea typeface="Times New Roman"/>
                        <a:cs typeface="Arial"/>
                      </a:endParaRPr>
                    </a:p>
                  </a:txBody>
                  <a:tcPr marL="63074" marR="630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r>
                        <a:rPr lang="ar-DZ" sz="2000" b="1">
                          <a:latin typeface="Times New Roman"/>
                          <a:ea typeface="Times New Roman"/>
                          <a:cs typeface="Times New Roman"/>
                        </a:rPr>
                        <a:t>1968</a:t>
                      </a:r>
                      <a:endParaRPr lang="fr-FR" sz="2000" b="1">
                        <a:latin typeface="Times New Roman"/>
                        <a:ea typeface="Times New Roman"/>
                        <a:cs typeface="Arial"/>
                      </a:endParaRPr>
                    </a:p>
                    <a:p>
                      <a:pPr algn="ctr" rtl="1">
                        <a:spcAft>
                          <a:spcPts val="0"/>
                        </a:spcAft>
                      </a:pPr>
                      <a:r>
                        <a:rPr lang="ar-DZ" sz="2000" b="1">
                          <a:latin typeface="Times New Roman"/>
                          <a:ea typeface="Times New Roman"/>
                          <a:cs typeface="Times New Roman"/>
                        </a:rPr>
                        <a:t>1972</a:t>
                      </a:r>
                      <a:endParaRPr lang="fr-FR" sz="2000" b="1">
                        <a:latin typeface="Times New Roman"/>
                        <a:ea typeface="Times New Roman"/>
                        <a:cs typeface="Arial"/>
                      </a:endParaRPr>
                    </a:p>
                    <a:p>
                      <a:pPr algn="ctr" rtl="1">
                        <a:spcAft>
                          <a:spcPts val="0"/>
                        </a:spcAft>
                      </a:pPr>
                      <a:r>
                        <a:rPr lang="ar-DZ" sz="2000" b="1">
                          <a:latin typeface="Times New Roman"/>
                          <a:ea typeface="Times New Roman"/>
                          <a:cs typeface="Times New Roman"/>
                        </a:rPr>
                        <a:t>1980</a:t>
                      </a:r>
                      <a:endParaRPr lang="fr-FR" sz="2000" b="1">
                        <a:latin typeface="Times New Roman"/>
                        <a:ea typeface="Times New Roman"/>
                        <a:cs typeface="Arial"/>
                      </a:endParaRPr>
                    </a:p>
                    <a:p>
                      <a:pPr algn="ctr" rtl="1">
                        <a:spcAft>
                          <a:spcPts val="0"/>
                        </a:spcAft>
                      </a:pPr>
                      <a:r>
                        <a:rPr lang="ar-DZ" sz="2000" b="1">
                          <a:highlight>
                            <a:srgbClr val="FFFF00"/>
                          </a:highlight>
                          <a:latin typeface="Times New Roman"/>
                          <a:ea typeface="Times New Roman"/>
                          <a:cs typeface="Times New Roman"/>
                        </a:rPr>
                        <a:t>1987</a:t>
                      </a:r>
                      <a:endParaRPr lang="fr-FR" sz="2000" b="1">
                        <a:latin typeface="Times New Roman"/>
                        <a:ea typeface="Times New Roman"/>
                        <a:cs typeface="Arial"/>
                      </a:endParaRPr>
                    </a:p>
                    <a:p>
                      <a:pPr algn="ctr" rtl="1">
                        <a:spcAft>
                          <a:spcPts val="0"/>
                        </a:spcAft>
                      </a:pPr>
                      <a:r>
                        <a:rPr lang="ar-DZ" sz="2000" b="1">
                          <a:latin typeface="Times New Roman"/>
                          <a:ea typeface="Times New Roman"/>
                          <a:cs typeface="Times New Roman"/>
                        </a:rPr>
                        <a:t>1998</a:t>
                      </a:r>
                      <a:endParaRPr lang="fr-FR" sz="2000" b="1">
                        <a:latin typeface="Times New Roman"/>
                        <a:ea typeface="Times New Roman"/>
                        <a:cs typeface="Arial"/>
                      </a:endParaRPr>
                    </a:p>
                    <a:p>
                      <a:pPr algn="ctr" rtl="1">
                        <a:spcAft>
                          <a:spcPts val="0"/>
                        </a:spcAft>
                      </a:pPr>
                      <a:r>
                        <a:rPr lang="ar-DZ" sz="2000" b="1">
                          <a:latin typeface="Times New Roman"/>
                          <a:ea typeface="Times New Roman"/>
                          <a:cs typeface="Times New Roman"/>
                        </a:rPr>
                        <a:t>2001</a:t>
                      </a:r>
                      <a:endParaRPr lang="fr-FR" sz="2000" b="1">
                        <a:latin typeface="Times New Roman"/>
                        <a:ea typeface="Times New Roman"/>
                        <a:cs typeface="Arial"/>
                      </a:endParaRPr>
                    </a:p>
                  </a:txBody>
                  <a:tcPr marL="63074" marR="630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r>
                        <a:rPr lang="ar-DZ" sz="2000" b="1">
                          <a:latin typeface="Times New Roman"/>
                          <a:ea typeface="Times New Roman"/>
                          <a:cs typeface="Times New Roman"/>
                        </a:rPr>
                        <a:t>180</a:t>
                      </a:r>
                      <a:endParaRPr lang="fr-FR" sz="2000" b="1">
                        <a:latin typeface="Times New Roman"/>
                        <a:ea typeface="Times New Roman"/>
                        <a:cs typeface="Arial"/>
                      </a:endParaRPr>
                    </a:p>
                    <a:p>
                      <a:pPr algn="ctr" rtl="1">
                        <a:spcAft>
                          <a:spcPts val="0"/>
                        </a:spcAft>
                      </a:pPr>
                      <a:r>
                        <a:rPr lang="ar-DZ" sz="2000" b="1">
                          <a:latin typeface="Times New Roman"/>
                          <a:ea typeface="Times New Roman"/>
                          <a:cs typeface="Times New Roman"/>
                        </a:rPr>
                        <a:t>225</a:t>
                      </a:r>
                      <a:endParaRPr lang="fr-FR" sz="2000" b="1">
                        <a:latin typeface="Times New Roman"/>
                        <a:ea typeface="Times New Roman"/>
                        <a:cs typeface="Arial"/>
                      </a:endParaRPr>
                    </a:p>
                    <a:p>
                      <a:pPr algn="ctr" rtl="1">
                        <a:spcAft>
                          <a:spcPts val="0"/>
                        </a:spcAft>
                      </a:pPr>
                      <a:r>
                        <a:rPr lang="ar-DZ" sz="2000" b="1">
                          <a:latin typeface="Times New Roman"/>
                          <a:ea typeface="Times New Roman"/>
                          <a:cs typeface="Times New Roman"/>
                        </a:rPr>
                        <a:t>275</a:t>
                      </a:r>
                      <a:endParaRPr lang="fr-FR" sz="2000" b="1">
                        <a:latin typeface="Times New Roman"/>
                        <a:ea typeface="Times New Roman"/>
                        <a:cs typeface="Arial"/>
                      </a:endParaRPr>
                    </a:p>
                    <a:p>
                      <a:pPr algn="ctr" rtl="1">
                        <a:spcAft>
                          <a:spcPts val="0"/>
                        </a:spcAft>
                      </a:pPr>
                      <a:r>
                        <a:rPr lang="ar-DZ" sz="2000" b="1">
                          <a:highlight>
                            <a:srgbClr val="FFFF00"/>
                          </a:highlight>
                          <a:latin typeface="Times New Roman"/>
                          <a:ea typeface="Times New Roman"/>
                          <a:cs typeface="Times New Roman"/>
                        </a:rPr>
                        <a:t>275</a:t>
                      </a:r>
                      <a:endParaRPr lang="fr-FR" sz="2000" b="1">
                        <a:latin typeface="Times New Roman"/>
                        <a:ea typeface="Times New Roman"/>
                        <a:cs typeface="Arial"/>
                      </a:endParaRPr>
                    </a:p>
                    <a:p>
                      <a:pPr algn="ctr" rtl="1">
                        <a:spcAft>
                          <a:spcPts val="0"/>
                        </a:spcAft>
                      </a:pPr>
                      <a:r>
                        <a:rPr lang="ar-DZ" sz="2000" b="1">
                          <a:latin typeface="Times New Roman"/>
                          <a:ea typeface="Times New Roman"/>
                          <a:cs typeface="Times New Roman"/>
                        </a:rPr>
                        <a:t>347</a:t>
                      </a:r>
                      <a:endParaRPr lang="fr-FR" sz="2000" b="1">
                        <a:latin typeface="Times New Roman"/>
                        <a:ea typeface="Times New Roman"/>
                        <a:cs typeface="Arial"/>
                      </a:endParaRPr>
                    </a:p>
                    <a:p>
                      <a:pPr algn="ctr" rtl="1">
                        <a:spcAft>
                          <a:spcPts val="0"/>
                        </a:spcAft>
                      </a:pPr>
                      <a:r>
                        <a:rPr lang="ar-DZ" sz="2000" b="1">
                          <a:latin typeface="Times New Roman"/>
                          <a:ea typeface="Times New Roman"/>
                          <a:cs typeface="Times New Roman"/>
                        </a:rPr>
                        <a:t>360</a:t>
                      </a:r>
                      <a:endParaRPr lang="fr-FR" sz="2000" b="1">
                        <a:latin typeface="Times New Roman"/>
                        <a:ea typeface="Times New Roman"/>
                        <a:cs typeface="Arial"/>
                      </a:endParaRPr>
                    </a:p>
                  </a:txBody>
                  <a:tcPr marL="63074" marR="630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r>
                        <a:rPr lang="ar-DZ" sz="2000" b="1">
                          <a:latin typeface="Times New Roman"/>
                          <a:ea typeface="Times New Roman"/>
                          <a:cs typeface="Times New Roman"/>
                        </a:rPr>
                        <a:t>25</a:t>
                      </a:r>
                      <a:endParaRPr lang="fr-FR" sz="2000" b="1">
                        <a:latin typeface="Times New Roman"/>
                        <a:ea typeface="Times New Roman"/>
                        <a:cs typeface="Arial"/>
                      </a:endParaRPr>
                    </a:p>
                    <a:p>
                      <a:pPr algn="ctr" rtl="1">
                        <a:spcAft>
                          <a:spcPts val="0"/>
                        </a:spcAft>
                      </a:pPr>
                      <a:r>
                        <a:rPr lang="ar-DZ" sz="2000" b="1">
                          <a:latin typeface="Times New Roman"/>
                          <a:ea typeface="Times New Roman"/>
                          <a:cs typeface="Times New Roman"/>
                        </a:rPr>
                        <a:t>29</a:t>
                      </a:r>
                      <a:endParaRPr lang="fr-FR" sz="2000" b="1">
                        <a:latin typeface="Times New Roman"/>
                        <a:ea typeface="Times New Roman"/>
                        <a:cs typeface="Arial"/>
                      </a:endParaRPr>
                    </a:p>
                    <a:p>
                      <a:pPr algn="ctr" rtl="1">
                        <a:spcAft>
                          <a:spcPts val="0"/>
                        </a:spcAft>
                      </a:pPr>
                      <a:r>
                        <a:rPr lang="ar-DZ" sz="2000" b="1">
                          <a:latin typeface="Times New Roman"/>
                          <a:ea typeface="Times New Roman"/>
                          <a:cs typeface="Times New Roman"/>
                        </a:rPr>
                        <a:t>32</a:t>
                      </a:r>
                      <a:endParaRPr lang="fr-FR" sz="2000" b="1">
                        <a:latin typeface="Times New Roman"/>
                        <a:ea typeface="Times New Roman"/>
                        <a:cs typeface="Arial"/>
                      </a:endParaRPr>
                    </a:p>
                    <a:p>
                      <a:pPr algn="ctr" rtl="1">
                        <a:spcAft>
                          <a:spcPts val="0"/>
                        </a:spcAft>
                      </a:pPr>
                      <a:r>
                        <a:rPr lang="ar-DZ" sz="2000" b="1">
                          <a:highlight>
                            <a:srgbClr val="FFFF00"/>
                          </a:highlight>
                          <a:latin typeface="Times New Roman"/>
                          <a:ea typeface="Times New Roman"/>
                          <a:cs typeface="Times New Roman"/>
                        </a:rPr>
                        <a:t>39</a:t>
                      </a:r>
                      <a:endParaRPr lang="fr-FR" sz="2000" b="1">
                        <a:latin typeface="Times New Roman"/>
                        <a:ea typeface="Times New Roman"/>
                        <a:cs typeface="Arial"/>
                      </a:endParaRPr>
                    </a:p>
                    <a:p>
                      <a:pPr algn="ctr" rtl="1">
                        <a:spcAft>
                          <a:spcPts val="0"/>
                        </a:spcAft>
                      </a:pPr>
                      <a:r>
                        <a:rPr lang="ar-DZ" sz="2000" b="1">
                          <a:latin typeface="Times New Roman"/>
                          <a:ea typeface="Times New Roman"/>
                          <a:cs typeface="Times New Roman"/>
                        </a:rPr>
                        <a:t>43</a:t>
                      </a:r>
                      <a:endParaRPr lang="fr-FR" sz="2000" b="1">
                        <a:latin typeface="Times New Roman"/>
                        <a:ea typeface="Times New Roman"/>
                        <a:cs typeface="Arial"/>
                      </a:endParaRPr>
                    </a:p>
                    <a:p>
                      <a:pPr algn="ctr" rtl="1">
                        <a:spcAft>
                          <a:spcPts val="0"/>
                        </a:spcAft>
                      </a:pPr>
                      <a:r>
                        <a:rPr lang="ar-DZ" sz="2000" b="1">
                          <a:latin typeface="Times New Roman"/>
                          <a:ea typeface="Times New Roman"/>
                          <a:cs typeface="Times New Roman"/>
                        </a:rPr>
                        <a:t>55</a:t>
                      </a:r>
                      <a:endParaRPr lang="fr-FR" sz="2000" b="1">
                        <a:latin typeface="Times New Roman"/>
                        <a:ea typeface="Times New Roman"/>
                        <a:cs typeface="Arial"/>
                      </a:endParaRPr>
                    </a:p>
                  </a:txBody>
                  <a:tcPr marL="63074" marR="630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r>
                        <a:rPr lang="ar-DZ" sz="2000" b="1">
                          <a:latin typeface="Times New Roman"/>
                          <a:ea typeface="Times New Roman"/>
                          <a:cs typeface="Times New Roman"/>
                        </a:rPr>
                        <a:t>750</a:t>
                      </a:r>
                      <a:endParaRPr lang="fr-FR" sz="2000" b="1">
                        <a:latin typeface="Times New Roman"/>
                        <a:ea typeface="Times New Roman"/>
                        <a:cs typeface="Arial"/>
                      </a:endParaRPr>
                    </a:p>
                    <a:p>
                      <a:pPr algn="ctr" rtl="1">
                        <a:spcAft>
                          <a:spcPts val="0"/>
                        </a:spcAft>
                      </a:pPr>
                      <a:r>
                        <a:rPr lang="ar-DZ" sz="2000" b="1">
                          <a:latin typeface="Times New Roman"/>
                          <a:ea typeface="Times New Roman"/>
                          <a:cs typeface="Times New Roman"/>
                        </a:rPr>
                        <a:t>1500</a:t>
                      </a:r>
                      <a:endParaRPr lang="fr-FR" sz="2000" b="1">
                        <a:latin typeface="Times New Roman"/>
                        <a:ea typeface="Times New Roman"/>
                        <a:cs typeface="Arial"/>
                      </a:endParaRPr>
                    </a:p>
                    <a:p>
                      <a:pPr algn="ctr" rtl="1">
                        <a:spcAft>
                          <a:spcPts val="0"/>
                        </a:spcAft>
                      </a:pPr>
                      <a:r>
                        <a:rPr lang="ar-DZ" sz="2000" b="1">
                          <a:latin typeface="Times New Roman"/>
                          <a:ea typeface="Times New Roman"/>
                          <a:cs typeface="Times New Roman"/>
                        </a:rPr>
                        <a:t>3000</a:t>
                      </a:r>
                      <a:endParaRPr lang="fr-FR" sz="2000" b="1">
                        <a:latin typeface="Times New Roman"/>
                        <a:ea typeface="Times New Roman"/>
                        <a:cs typeface="Arial"/>
                      </a:endParaRPr>
                    </a:p>
                    <a:p>
                      <a:pPr algn="ctr" rtl="1">
                        <a:spcAft>
                          <a:spcPts val="0"/>
                        </a:spcAft>
                      </a:pPr>
                      <a:r>
                        <a:rPr lang="ar-DZ" sz="2000" b="1">
                          <a:highlight>
                            <a:srgbClr val="FFFF00"/>
                          </a:highlight>
                          <a:latin typeface="Times New Roman"/>
                          <a:ea typeface="Times New Roman"/>
                          <a:cs typeface="Times New Roman"/>
                        </a:rPr>
                        <a:t>4500</a:t>
                      </a:r>
                      <a:endParaRPr lang="fr-FR" sz="2000" b="1">
                        <a:latin typeface="Times New Roman"/>
                        <a:ea typeface="Times New Roman"/>
                        <a:cs typeface="Arial"/>
                      </a:endParaRPr>
                    </a:p>
                    <a:p>
                      <a:pPr algn="ctr" rtl="1">
                        <a:spcAft>
                          <a:spcPts val="0"/>
                        </a:spcAft>
                      </a:pPr>
                      <a:r>
                        <a:rPr lang="ar-DZ" sz="2000" b="1">
                          <a:latin typeface="Times New Roman"/>
                          <a:ea typeface="Times New Roman"/>
                          <a:cs typeface="Times New Roman"/>
                        </a:rPr>
                        <a:t>7900</a:t>
                      </a:r>
                      <a:endParaRPr lang="fr-FR" sz="2000" b="1">
                        <a:latin typeface="Times New Roman"/>
                        <a:ea typeface="Times New Roman"/>
                        <a:cs typeface="Arial"/>
                      </a:endParaRPr>
                    </a:p>
                    <a:p>
                      <a:pPr algn="ctr" rtl="1">
                        <a:spcAft>
                          <a:spcPts val="0"/>
                        </a:spcAft>
                      </a:pPr>
                      <a:r>
                        <a:rPr lang="ar-DZ" sz="2000" b="1">
                          <a:latin typeface="Times New Roman"/>
                          <a:ea typeface="Times New Roman"/>
                          <a:cs typeface="Times New Roman"/>
                        </a:rPr>
                        <a:t>11000</a:t>
                      </a:r>
                      <a:endParaRPr lang="fr-FR" sz="2000" b="1">
                        <a:latin typeface="Times New Roman"/>
                        <a:ea typeface="Times New Roman"/>
                        <a:cs typeface="Arial"/>
                      </a:endParaRPr>
                    </a:p>
                  </a:txBody>
                  <a:tcPr marL="63074" marR="630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r>
                        <a:rPr lang="ar-DZ" sz="2000" b="1">
                          <a:latin typeface="Times New Roman"/>
                          <a:ea typeface="Times New Roman"/>
                          <a:cs typeface="Times New Roman"/>
                        </a:rPr>
                        <a:t>20.6</a:t>
                      </a:r>
                      <a:endParaRPr lang="fr-FR" sz="2000" b="1">
                        <a:latin typeface="Times New Roman"/>
                        <a:ea typeface="Times New Roman"/>
                        <a:cs typeface="Arial"/>
                      </a:endParaRPr>
                    </a:p>
                    <a:p>
                      <a:pPr algn="ctr" rtl="1">
                        <a:spcAft>
                          <a:spcPts val="0"/>
                        </a:spcAft>
                      </a:pPr>
                      <a:r>
                        <a:rPr lang="ar-DZ" sz="2000" b="1">
                          <a:latin typeface="Times New Roman"/>
                          <a:ea typeface="Times New Roman"/>
                          <a:cs typeface="Times New Roman"/>
                        </a:rPr>
                        <a:t>21.5</a:t>
                      </a:r>
                      <a:endParaRPr lang="fr-FR" sz="2000" b="1">
                        <a:latin typeface="Times New Roman"/>
                        <a:ea typeface="Times New Roman"/>
                        <a:cs typeface="Arial"/>
                      </a:endParaRPr>
                    </a:p>
                    <a:p>
                      <a:pPr algn="ctr" rtl="1">
                        <a:spcAft>
                          <a:spcPts val="0"/>
                        </a:spcAft>
                      </a:pPr>
                      <a:r>
                        <a:rPr lang="ar-DZ" sz="2000" b="1">
                          <a:latin typeface="Times New Roman"/>
                          <a:ea typeface="Times New Roman"/>
                          <a:cs typeface="Times New Roman"/>
                        </a:rPr>
                        <a:t>26</a:t>
                      </a:r>
                      <a:endParaRPr lang="fr-FR" sz="2000" b="1">
                        <a:latin typeface="Times New Roman"/>
                        <a:ea typeface="Times New Roman"/>
                        <a:cs typeface="Arial"/>
                      </a:endParaRPr>
                    </a:p>
                    <a:p>
                      <a:pPr algn="ctr" rtl="1">
                        <a:spcAft>
                          <a:spcPts val="0"/>
                        </a:spcAft>
                      </a:pPr>
                      <a:r>
                        <a:rPr lang="ar-DZ" sz="2000" b="1">
                          <a:highlight>
                            <a:srgbClr val="FFFF00"/>
                          </a:highlight>
                          <a:latin typeface="Times New Roman"/>
                          <a:ea typeface="Times New Roman"/>
                          <a:cs typeface="Times New Roman"/>
                        </a:rPr>
                        <a:t>16.5</a:t>
                      </a:r>
                      <a:endParaRPr lang="fr-FR" sz="2000" b="1">
                        <a:latin typeface="Times New Roman"/>
                        <a:ea typeface="Times New Roman"/>
                        <a:cs typeface="Arial"/>
                      </a:endParaRPr>
                    </a:p>
                    <a:p>
                      <a:pPr algn="ctr" rtl="1">
                        <a:spcAft>
                          <a:spcPts val="0"/>
                        </a:spcAft>
                      </a:pPr>
                      <a:r>
                        <a:rPr lang="ar-DZ" sz="2000" b="1">
                          <a:latin typeface="Times New Roman"/>
                          <a:ea typeface="Times New Roman"/>
                          <a:cs typeface="Times New Roman"/>
                        </a:rPr>
                        <a:t>16.5</a:t>
                      </a:r>
                      <a:endParaRPr lang="fr-FR" sz="2000" b="1">
                        <a:latin typeface="Times New Roman"/>
                        <a:ea typeface="Times New Roman"/>
                        <a:cs typeface="Arial"/>
                      </a:endParaRPr>
                    </a:p>
                    <a:p>
                      <a:pPr algn="ctr" rtl="1">
                        <a:spcAft>
                          <a:spcPts val="0"/>
                        </a:spcAft>
                      </a:pPr>
                      <a:r>
                        <a:rPr lang="ar-DZ" sz="2000" b="1">
                          <a:latin typeface="Times New Roman"/>
                          <a:ea typeface="Times New Roman"/>
                          <a:cs typeface="Times New Roman"/>
                        </a:rPr>
                        <a:t>23.1</a:t>
                      </a:r>
                      <a:endParaRPr lang="fr-FR" sz="2000" b="1">
                        <a:latin typeface="Times New Roman"/>
                        <a:ea typeface="Times New Roman"/>
                        <a:cs typeface="Arial"/>
                      </a:endParaRPr>
                    </a:p>
                  </a:txBody>
                  <a:tcPr marL="63074" marR="630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r>
                        <a:rPr lang="ar-DZ" sz="2000" b="1">
                          <a:latin typeface="Times New Roman"/>
                          <a:ea typeface="Times New Roman"/>
                          <a:cs typeface="Times New Roman"/>
                        </a:rPr>
                        <a:t>7.85</a:t>
                      </a:r>
                      <a:endParaRPr lang="fr-FR" sz="2000" b="1">
                        <a:latin typeface="Times New Roman"/>
                        <a:ea typeface="Times New Roman"/>
                        <a:cs typeface="Arial"/>
                      </a:endParaRPr>
                    </a:p>
                    <a:p>
                      <a:pPr algn="ctr" rtl="1">
                        <a:spcAft>
                          <a:spcPts val="0"/>
                        </a:spcAft>
                      </a:pPr>
                      <a:r>
                        <a:rPr lang="ar-DZ" sz="2000" b="1">
                          <a:latin typeface="Times New Roman"/>
                          <a:ea typeface="Times New Roman"/>
                          <a:cs typeface="Times New Roman"/>
                        </a:rPr>
                        <a:t>11.9</a:t>
                      </a:r>
                      <a:endParaRPr lang="fr-FR" sz="2000" b="1">
                        <a:latin typeface="Times New Roman"/>
                        <a:ea typeface="Times New Roman"/>
                        <a:cs typeface="Arial"/>
                      </a:endParaRPr>
                    </a:p>
                    <a:p>
                      <a:pPr algn="ctr" rtl="1">
                        <a:spcAft>
                          <a:spcPts val="0"/>
                        </a:spcAft>
                      </a:pPr>
                      <a:r>
                        <a:rPr lang="ar-DZ" sz="2000" b="1">
                          <a:highlight>
                            <a:srgbClr val="FFFF00"/>
                          </a:highlight>
                          <a:latin typeface="Times New Roman"/>
                          <a:ea typeface="Times New Roman"/>
                          <a:cs typeface="Times New Roman"/>
                        </a:rPr>
                        <a:t>11.6</a:t>
                      </a:r>
                      <a:endParaRPr lang="fr-FR" sz="2000" b="1">
                        <a:latin typeface="Times New Roman"/>
                        <a:ea typeface="Times New Roman"/>
                        <a:cs typeface="Arial"/>
                      </a:endParaRPr>
                    </a:p>
                    <a:p>
                      <a:pPr algn="ctr" rtl="1">
                        <a:spcAft>
                          <a:spcPts val="0"/>
                        </a:spcAft>
                      </a:pPr>
                      <a:r>
                        <a:rPr lang="fr-FR" sz="2000" b="1">
                          <a:latin typeface="Times New Roman"/>
                          <a:ea typeface="Times New Roman"/>
                          <a:cs typeface="Times New Roman"/>
                        </a:rPr>
                        <a:t>14</a:t>
                      </a:r>
                      <a:endParaRPr lang="fr-FR" sz="2000" b="1">
                        <a:latin typeface="Times New Roman"/>
                        <a:ea typeface="Times New Roman"/>
                        <a:cs typeface="Arial"/>
                      </a:endParaRPr>
                    </a:p>
                  </a:txBody>
                  <a:tcPr marL="63074" marR="630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r>
                        <a:rPr lang="ar-DZ" sz="2000" b="1">
                          <a:latin typeface="Times New Roman"/>
                          <a:ea typeface="Times New Roman"/>
                          <a:cs typeface="Times New Roman"/>
                        </a:rPr>
                        <a:t>3</a:t>
                      </a:r>
                      <a:endParaRPr lang="fr-FR" sz="2000" b="1">
                        <a:latin typeface="Times New Roman"/>
                        <a:ea typeface="Times New Roman"/>
                        <a:cs typeface="Arial"/>
                      </a:endParaRPr>
                    </a:p>
                    <a:p>
                      <a:pPr algn="ctr" rtl="1">
                        <a:spcAft>
                          <a:spcPts val="0"/>
                        </a:spcAft>
                      </a:pPr>
                      <a:r>
                        <a:rPr lang="ar-DZ" sz="2000" b="1">
                          <a:latin typeface="Times New Roman"/>
                          <a:ea typeface="Times New Roman"/>
                          <a:cs typeface="Times New Roman"/>
                        </a:rPr>
                        <a:t>7</a:t>
                      </a:r>
                      <a:endParaRPr lang="fr-FR" sz="2000" b="1">
                        <a:latin typeface="Times New Roman"/>
                        <a:ea typeface="Times New Roman"/>
                        <a:cs typeface="Arial"/>
                      </a:endParaRPr>
                    </a:p>
                    <a:p>
                      <a:pPr algn="ctr" rtl="1">
                        <a:spcAft>
                          <a:spcPts val="0"/>
                        </a:spcAft>
                      </a:pPr>
                      <a:r>
                        <a:rPr lang="ar-DZ" sz="2000" b="1">
                          <a:highlight>
                            <a:srgbClr val="FFFF00"/>
                          </a:highlight>
                          <a:latin typeface="Times New Roman"/>
                          <a:ea typeface="Times New Roman"/>
                          <a:cs typeface="Times New Roman"/>
                        </a:rPr>
                        <a:t>8</a:t>
                      </a:r>
                      <a:endParaRPr lang="fr-FR" sz="2000" b="1">
                        <a:latin typeface="Times New Roman"/>
                        <a:ea typeface="Times New Roman"/>
                        <a:cs typeface="Arial"/>
                      </a:endParaRPr>
                    </a:p>
                    <a:p>
                      <a:pPr algn="ctr" rtl="1">
                        <a:spcAft>
                          <a:spcPts val="0"/>
                        </a:spcAft>
                      </a:pPr>
                      <a:r>
                        <a:rPr lang="ar-DZ" sz="2000" b="1">
                          <a:latin typeface="Times New Roman"/>
                          <a:ea typeface="Times New Roman"/>
                          <a:cs typeface="Times New Roman"/>
                        </a:rPr>
                        <a:t>10</a:t>
                      </a:r>
                      <a:endParaRPr lang="fr-FR" sz="2000" b="1">
                        <a:latin typeface="Times New Roman"/>
                        <a:ea typeface="Times New Roman"/>
                        <a:cs typeface="Arial"/>
                      </a:endParaRPr>
                    </a:p>
                  </a:txBody>
                  <a:tcPr marL="63074" marR="630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r>
                        <a:rPr lang="ar-DZ" sz="2000" b="1">
                          <a:latin typeface="Times New Roman"/>
                          <a:ea typeface="Times New Roman"/>
                          <a:cs typeface="Times New Roman"/>
                        </a:rPr>
                        <a:t>3</a:t>
                      </a:r>
                      <a:endParaRPr lang="fr-FR" sz="2000" b="1">
                        <a:latin typeface="Times New Roman"/>
                        <a:ea typeface="Times New Roman"/>
                        <a:cs typeface="Arial"/>
                      </a:endParaRPr>
                    </a:p>
                    <a:p>
                      <a:pPr algn="ctr" rtl="1">
                        <a:spcAft>
                          <a:spcPts val="0"/>
                        </a:spcAft>
                      </a:pPr>
                      <a:r>
                        <a:rPr lang="ar-DZ" sz="2000" b="1">
                          <a:latin typeface="Times New Roman"/>
                          <a:ea typeface="Times New Roman"/>
                          <a:cs typeface="Times New Roman"/>
                        </a:rPr>
                        <a:t>5</a:t>
                      </a:r>
                      <a:endParaRPr lang="fr-FR" sz="2000" b="1">
                        <a:latin typeface="Times New Roman"/>
                        <a:ea typeface="Times New Roman"/>
                        <a:cs typeface="Arial"/>
                      </a:endParaRPr>
                    </a:p>
                    <a:p>
                      <a:pPr algn="ctr" rtl="1">
                        <a:spcAft>
                          <a:spcPts val="0"/>
                        </a:spcAft>
                      </a:pPr>
                      <a:r>
                        <a:rPr lang="ar-DZ" sz="2000" b="1">
                          <a:highlight>
                            <a:srgbClr val="FFFF00"/>
                          </a:highlight>
                          <a:latin typeface="Times New Roman"/>
                          <a:ea typeface="Times New Roman"/>
                          <a:cs typeface="Times New Roman"/>
                        </a:rPr>
                        <a:t>5</a:t>
                      </a:r>
                      <a:endParaRPr lang="fr-FR" sz="2000" b="1">
                        <a:latin typeface="Times New Roman"/>
                        <a:ea typeface="Times New Roman"/>
                        <a:cs typeface="Arial"/>
                      </a:endParaRPr>
                    </a:p>
                    <a:p>
                      <a:pPr algn="ctr" rtl="1">
                        <a:spcAft>
                          <a:spcPts val="0"/>
                        </a:spcAft>
                      </a:pPr>
                      <a:r>
                        <a:rPr lang="ar-DZ" sz="2000" b="1">
                          <a:latin typeface="Times New Roman"/>
                          <a:ea typeface="Times New Roman"/>
                          <a:cs typeface="Times New Roman"/>
                        </a:rPr>
                        <a:t>6</a:t>
                      </a:r>
                      <a:endParaRPr lang="fr-FR" sz="2000" b="1">
                        <a:latin typeface="Times New Roman"/>
                        <a:ea typeface="Times New Roman"/>
                        <a:cs typeface="Arial"/>
                      </a:endParaRPr>
                    </a:p>
                  </a:txBody>
                  <a:tcPr marL="63074" marR="630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spcAft>
                          <a:spcPts val="0"/>
                        </a:spcAft>
                      </a:pPr>
                      <a:r>
                        <a:rPr lang="ar-DZ" sz="2000" b="1" dirty="0">
                          <a:latin typeface="Times New Roman"/>
                          <a:ea typeface="Times New Roman"/>
                          <a:cs typeface="Times New Roman"/>
                        </a:rPr>
                        <a:t>/</a:t>
                      </a:r>
                      <a:endParaRPr lang="fr-FR" sz="2000" b="1" dirty="0">
                        <a:latin typeface="Times New Roman"/>
                        <a:ea typeface="Times New Roman"/>
                        <a:cs typeface="Arial"/>
                      </a:endParaRPr>
                    </a:p>
                    <a:p>
                      <a:pPr algn="ctr" rtl="0">
                        <a:spcAft>
                          <a:spcPts val="0"/>
                        </a:spcAft>
                      </a:pPr>
                      <a:r>
                        <a:rPr lang="ar-DZ" sz="2000" b="1" dirty="0">
                          <a:latin typeface="Times New Roman"/>
                          <a:ea typeface="Times New Roman"/>
                          <a:cs typeface="Times New Roman"/>
                        </a:rPr>
                        <a:t>/</a:t>
                      </a:r>
                      <a:endParaRPr lang="fr-FR" sz="2000" b="1" dirty="0">
                        <a:latin typeface="Times New Roman"/>
                        <a:ea typeface="Times New Roman"/>
                        <a:cs typeface="Arial"/>
                      </a:endParaRPr>
                    </a:p>
                    <a:p>
                      <a:pPr algn="ctr" rtl="0">
                        <a:spcAft>
                          <a:spcPts val="0"/>
                        </a:spcAft>
                      </a:pPr>
                      <a:r>
                        <a:rPr lang="ar-DZ" sz="2000" b="1" dirty="0">
                          <a:latin typeface="Times New Roman"/>
                          <a:ea typeface="Times New Roman"/>
                          <a:cs typeface="Times New Roman"/>
                        </a:rPr>
                        <a:t>/</a:t>
                      </a:r>
                      <a:endParaRPr lang="fr-FR" sz="2000" b="1" dirty="0">
                        <a:latin typeface="Times New Roman"/>
                        <a:ea typeface="Times New Roman"/>
                        <a:cs typeface="Arial"/>
                      </a:endParaRPr>
                    </a:p>
                    <a:p>
                      <a:pPr algn="ctr" rtl="0">
                        <a:spcAft>
                          <a:spcPts val="0"/>
                        </a:spcAft>
                      </a:pPr>
                      <a:r>
                        <a:rPr lang="fr-FR" sz="2000" b="1" dirty="0">
                          <a:highlight>
                            <a:srgbClr val="FFFF00"/>
                          </a:highlight>
                          <a:latin typeface="Times New Roman"/>
                          <a:ea typeface="Times New Roman"/>
                          <a:cs typeface="Times New Roman"/>
                        </a:rPr>
                        <a:t>Panamax</a:t>
                      </a:r>
                      <a:endParaRPr lang="fr-FR" sz="2000" b="1" dirty="0">
                        <a:latin typeface="Times New Roman"/>
                        <a:ea typeface="Times New Roman"/>
                        <a:cs typeface="Arial"/>
                      </a:endParaRPr>
                    </a:p>
                    <a:p>
                      <a:pPr algn="ctr" rtl="0">
                        <a:spcAft>
                          <a:spcPts val="0"/>
                        </a:spcAft>
                      </a:pPr>
                      <a:r>
                        <a:rPr lang="fr-FR" sz="2000" b="1" dirty="0">
                          <a:latin typeface="Times New Roman"/>
                          <a:ea typeface="Times New Roman"/>
                          <a:cs typeface="Times New Roman"/>
                        </a:rPr>
                        <a:t>Post-</a:t>
                      </a:r>
                      <a:r>
                        <a:rPr lang="fr-FR" sz="2000" b="1" dirty="0" err="1">
                          <a:latin typeface="Times New Roman"/>
                          <a:ea typeface="Times New Roman"/>
                          <a:cs typeface="Times New Roman"/>
                        </a:rPr>
                        <a:t>Panamax</a:t>
                      </a:r>
                      <a:endParaRPr lang="fr-FR" sz="2000" b="1" dirty="0">
                        <a:latin typeface="Times New Roman"/>
                        <a:ea typeface="Times New Roman"/>
                        <a:cs typeface="Arial"/>
                      </a:endParaRPr>
                    </a:p>
                    <a:p>
                      <a:pPr algn="ctr" rtl="0">
                        <a:spcAft>
                          <a:spcPts val="0"/>
                        </a:spcAft>
                      </a:pPr>
                      <a:r>
                        <a:rPr lang="fr-FR" sz="2000" b="1" dirty="0">
                          <a:latin typeface="Times New Roman"/>
                          <a:ea typeface="Times New Roman"/>
                          <a:cs typeface="Times New Roman"/>
                        </a:rPr>
                        <a:t>Super Post Panamax</a:t>
                      </a:r>
                      <a:endParaRPr lang="fr-FR" sz="2000" b="1" dirty="0">
                        <a:latin typeface="Times New Roman"/>
                        <a:ea typeface="Times New Roman"/>
                        <a:cs typeface="Arial"/>
                      </a:endParaRPr>
                    </a:p>
                  </a:txBody>
                  <a:tcPr marL="63074" marR="630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8" name="Rectangle 7"/>
          <p:cNvSpPr/>
          <p:nvPr/>
        </p:nvSpPr>
        <p:spPr>
          <a:xfrm>
            <a:off x="152400" y="4114800"/>
            <a:ext cx="7620000" cy="2677656"/>
          </a:xfrm>
          <a:prstGeom prst="rect">
            <a:avLst/>
          </a:prstGeom>
        </p:spPr>
        <p:txBody>
          <a:bodyPr wrap="square">
            <a:spAutoFit/>
          </a:bodyPr>
          <a:lstStyle/>
          <a:p>
            <a:r>
              <a:rPr lang="fr-FR" sz="2400" b="1" dirty="0" smtClean="0">
                <a:solidFill>
                  <a:srgbClr val="FF0000"/>
                </a:solidFill>
                <a:latin typeface="Times New Roman" pitchFamily="18" charset="0"/>
                <a:cs typeface="Times New Roman" pitchFamily="18" charset="0"/>
              </a:rPr>
              <a:t>C</a:t>
            </a:r>
            <a:r>
              <a:rPr lang="en-US" sz="2400" b="1" dirty="0" err="1" smtClean="0">
                <a:solidFill>
                  <a:srgbClr val="FF0000"/>
                </a:solidFill>
                <a:latin typeface="Times New Roman" pitchFamily="18" charset="0"/>
                <a:cs typeface="Times New Roman" pitchFamily="18" charset="0"/>
              </a:rPr>
              <a:t>ontainer</a:t>
            </a:r>
            <a:r>
              <a:rPr lang="en-US" sz="2400" b="1" dirty="0" smtClean="0">
                <a:solidFill>
                  <a:srgbClr val="FF0000"/>
                </a:solidFill>
                <a:latin typeface="Times New Roman" pitchFamily="18" charset="0"/>
                <a:cs typeface="Times New Roman" pitchFamily="18" charset="0"/>
              </a:rPr>
              <a:t> ships are classified by six date ranges:</a:t>
            </a:r>
          </a:p>
          <a:p>
            <a:r>
              <a:rPr lang="en-US" sz="2400" b="1" dirty="0" smtClean="0">
                <a:latin typeface="Times New Roman" pitchFamily="18" charset="0"/>
                <a:cs typeface="Times New Roman" pitchFamily="18" charset="0"/>
              </a:rPr>
              <a:t>First Generation: 1956 to 1970 </a:t>
            </a:r>
          </a:p>
          <a:p>
            <a:r>
              <a:rPr lang="en-US" sz="2400" b="1" dirty="0" smtClean="0">
                <a:latin typeface="Times New Roman" pitchFamily="18" charset="0"/>
                <a:cs typeface="Times New Roman" pitchFamily="18" charset="0"/>
              </a:rPr>
              <a:t>Second Generation: 1970 to 1980 </a:t>
            </a:r>
          </a:p>
          <a:p>
            <a:r>
              <a:rPr lang="en-US" sz="2400" b="1" dirty="0" smtClean="0">
                <a:latin typeface="Times New Roman" pitchFamily="18" charset="0"/>
                <a:cs typeface="Times New Roman" pitchFamily="18" charset="0"/>
              </a:rPr>
              <a:t>Third Generation: 1980 to 1988 </a:t>
            </a:r>
          </a:p>
          <a:p>
            <a:r>
              <a:rPr lang="en-US" sz="2400" b="1" dirty="0" smtClean="0">
                <a:latin typeface="Times New Roman" pitchFamily="18" charset="0"/>
                <a:cs typeface="Times New Roman" pitchFamily="18" charset="0"/>
              </a:rPr>
              <a:t>Fourth Generation: 1988 to 2000 </a:t>
            </a:r>
          </a:p>
          <a:p>
            <a:r>
              <a:rPr lang="en-US" sz="2400" b="1" dirty="0" smtClean="0">
                <a:latin typeface="Times New Roman" pitchFamily="18" charset="0"/>
                <a:cs typeface="Times New Roman" pitchFamily="18" charset="0"/>
              </a:rPr>
              <a:t>Fifth Generation: 2000 to 2005 </a:t>
            </a:r>
          </a:p>
          <a:p>
            <a:r>
              <a:rPr lang="en-US" sz="2400" b="1" dirty="0" smtClean="0">
                <a:latin typeface="Times New Roman" pitchFamily="18" charset="0"/>
                <a:cs typeface="Times New Roman" pitchFamily="18" charset="0"/>
              </a:rPr>
              <a:t>Sixth Generation: 2006 to current  </a:t>
            </a:r>
            <a:endParaRPr lang="en-US" sz="2400" b="1" dirty="0">
              <a:latin typeface="Times New Roman" pitchFamily="18" charset="0"/>
              <a:cs typeface="Times New Roman"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457200"/>
            <a:ext cx="8534400" cy="523220"/>
          </a:xfrm>
          <a:prstGeom prst="rect">
            <a:avLst/>
          </a:prstGeom>
        </p:spPr>
        <p:txBody>
          <a:bodyPr wrap="square">
            <a:spAutoFit/>
          </a:bodyPr>
          <a:lstStyle/>
          <a:p>
            <a:pPr algn="just" rtl="1"/>
            <a:r>
              <a:rPr lang="ar-DZ" sz="2800" b="1" dirty="0" smtClean="0">
                <a:solidFill>
                  <a:srgbClr val="FF0000"/>
                </a:solidFill>
                <a:latin typeface="Arial" pitchFamily="34" charset="0"/>
                <a:cs typeface="Arial" pitchFamily="34" charset="0"/>
              </a:rPr>
              <a:t>حجم سفن الحاويات: وحدةات مكافئة لعشرين قدم </a:t>
            </a:r>
            <a:r>
              <a:rPr lang="ar-DZ" sz="2800" b="1" dirty="0" smtClean="0">
                <a:solidFill>
                  <a:srgbClr val="FF0000"/>
                </a:solidFill>
                <a:latin typeface="Times New Roman" pitchFamily="18" charset="0"/>
                <a:cs typeface="Times New Roman" pitchFamily="18" charset="0"/>
              </a:rPr>
              <a:t>(</a:t>
            </a:r>
            <a:r>
              <a:rPr lang="fr-FR" sz="2800" b="1" dirty="0" smtClean="0">
                <a:solidFill>
                  <a:srgbClr val="FF0000"/>
                </a:solidFill>
                <a:latin typeface="Times New Roman" pitchFamily="18" charset="0"/>
                <a:cs typeface="Times New Roman" pitchFamily="18" charset="0"/>
              </a:rPr>
              <a:t>TEU </a:t>
            </a:r>
            <a:r>
              <a:rPr lang="ar-DZ" sz="2800" b="1" dirty="0" smtClean="0">
                <a:solidFill>
                  <a:srgbClr val="FF0000"/>
                </a:solidFill>
                <a:latin typeface="Times New Roman" pitchFamily="18" charset="0"/>
                <a:cs typeface="Times New Roman" pitchFamily="18" charset="0"/>
              </a:rPr>
              <a:t>)</a:t>
            </a:r>
            <a:endParaRPr lang="fr-FR" sz="2800" b="1" dirty="0">
              <a:solidFill>
                <a:srgbClr val="FF0000"/>
              </a:solidFill>
              <a:latin typeface="Times New Roman" pitchFamily="18" charset="0"/>
              <a:cs typeface="Times New Roman" pitchFamily="18" charset="0"/>
            </a:endParaRPr>
          </a:p>
        </p:txBody>
      </p:sp>
      <p:sp>
        <p:nvSpPr>
          <p:cNvPr id="5" name="Rectangle 4"/>
          <p:cNvSpPr/>
          <p:nvPr/>
        </p:nvSpPr>
        <p:spPr>
          <a:xfrm>
            <a:off x="228600" y="1219200"/>
            <a:ext cx="7315200" cy="2677656"/>
          </a:xfrm>
          <a:prstGeom prst="rect">
            <a:avLst/>
          </a:prstGeom>
        </p:spPr>
        <p:txBody>
          <a:bodyPr wrap="square">
            <a:spAutoFit/>
          </a:bodyPr>
          <a:lstStyle/>
          <a:p>
            <a:r>
              <a:rPr lang="fr-FR" sz="2400" b="1" dirty="0" smtClean="0">
                <a:latin typeface="Times New Roman" pitchFamily="18" charset="0"/>
                <a:cs typeface="Times New Roman" pitchFamily="18" charset="0"/>
              </a:rPr>
              <a:t>Earliest Container Ships: 500 to 800</a:t>
            </a:r>
          </a:p>
          <a:p>
            <a:r>
              <a:rPr lang="fr-FR" sz="2400" b="1" dirty="0" smtClean="0">
                <a:latin typeface="Times New Roman" pitchFamily="18" charset="0"/>
                <a:cs typeface="Times New Roman" pitchFamily="18" charset="0"/>
              </a:rPr>
              <a:t>Panamax: 3,000 to 3,400</a:t>
            </a:r>
          </a:p>
          <a:p>
            <a:r>
              <a:rPr lang="fr-FR" sz="2400" b="1" dirty="0" smtClean="0">
                <a:latin typeface="Times New Roman" pitchFamily="18" charset="0"/>
                <a:cs typeface="Times New Roman" pitchFamily="18" charset="0"/>
              </a:rPr>
              <a:t>Post-</a:t>
            </a:r>
            <a:r>
              <a:rPr lang="fr-FR" sz="2400" b="1" dirty="0" err="1" smtClean="0">
                <a:latin typeface="Times New Roman" pitchFamily="18" charset="0"/>
                <a:cs typeface="Times New Roman" pitchFamily="18" charset="0"/>
              </a:rPr>
              <a:t>Panamax</a:t>
            </a:r>
            <a:r>
              <a:rPr lang="fr-FR" sz="2400" b="1" dirty="0" smtClean="0">
                <a:latin typeface="Times New Roman" pitchFamily="18" charset="0"/>
                <a:cs typeface="Times New Roman" pitchFamily="18" charset="0"/>
              </a:rPr>
              <a:t>: 4,000 to 6,000</a:t>
            </a:r>
          </a:p>
          <a:p>
            <a:r>
              <a:rPr lang="fr-FR" sz="2400" b="1" dirty="0" smtClean="0">
                <a:latin typeface="Times New Roman" pitchFamily="18" charset="0"/>
                <a:cs typeface="Times New Roman" pitchFamily="18" charset="0"/>
              </a:rPr>
              <a:t>Very Large Container Ships(VLCS): 11,000 to 14,500</a:t>
            </a:r>
          </a:p>
          <a:p>
            <a:r>
              <a:rPr lang="fr-FR" sz="2400" b="1" dirty="0" smtClean="0">
                <a:latin typeface="Times New Roman" pitchFamily="18" charset="0"/>
                <a:cs typeface="Times New Roman" pitchFamily="18" charset="0"/>
              </a:rPr>
              <a:t>New-</a:t>
            </a:r>
            <a:r>
              <a:rPr lang="fr-FR" sz="2400" b="1" dirty="0" err="1" smtClean="0">
                <a:latin typeface="Times New Roman" pitchFamily="18" charset="0"/>
                <a:cs typeface="Times New Roman" pitchFamily="18" charset="0"/>
              </a:rPr>
              <a:t>Panamax</a:t>
            </a:r>
            <a:r>
              <a:rPr lang="fr-FR" sz="2400" b="1" dirty="0" smtClean="0">
                <a:latin typeface="Times New Roman" pitchFamily="18" charset="0"/>
                <a:cs typeface="Times New Roman" pitchFamily="18" charset="0"/>
              </a:rPr>
              <a:t>: 12,500 TEU </a:t>
            </a:r>
          </a:p>
          <a:p>
            <a:r>
              <a:rPr lang="fr-FR" sz="2400" b="1" dirty="0" smtClean="0">
                <a:latin typeface="Times New Roman" pitchFamily="18" charset="0"/>
                <a:cs typeface="Times New Roman" pitchFamily="18" charset="0"/>
              </a:rPr>
              <a:t>Ultra Large Container Ships(ULCS): 18,000 to 20,000</a:t>
            </a:r>
          </a:p>
          <a:p>
            <a:r>
              <a:rPr lang="fr-FR" sz="2400" b="1" dirty="0" err="1" smtClean="0">
                <a:latin typeface="Times New Roman" pitchFamily="18" charset="0"/>
                <a:cs typeface="Times New Roman" pitchFamily="18" charset="0"/>
              </a:rPr>
              <a:t>Megamax</a:t>
            </a:r>
            <a:r>
              <a:rPr lang="fr-FR" sz="2400" b="1" dirty="0" smtClean="0">
                <a:latin typeface="Times New Roman" pitchFamily="18" charset="0"/>
                <a:cs typeface="Times New Roman" pitchFamily="18" charset="0"/>
              </a:rPr>
              <a:t>: 21,000+</a:t>
            </a:r>
            <a:endParaRPr lang="fr-FR" sz="2400" b="1" dirty="0">
              <a:latin typeface="Times New Roman" pitchFamily="18" charset="0"/>
              <a:cs typeface="Times New Roman" pitchFamily="18"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1"/>
          <p:cNvSpPr>
            <a:spLocks noChangeArrowheads="1"/>
          </p:cNvSpPr>
          <p:nvPr/>
        </p:nvSpPr>
        <p:spPr bwMode="auto">
          <a:xfrm>
            <a:off x="152400" y="1410831"/>
            <a:ext cx="8534400" cy="224676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ar-DZ" sz="28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*حتى 1996، كانت أكبر سفينة حاويات تم بناؤها تراوحت سعتها بين 4500 و5000 حاوية مكافئة، وذلك لاعتبارات تتعلق بأبعاد وغاطس قناة بنما، حيث كان عرض أكبر سفينة قادرة على عبور  قناة بنما في حدود 32.3 م، وبطول أقصى 294.1 م، وبغاطس أقصى 12 م، وهذا سميت السفن التي سعتها بين 4500 و5000 حاوية بسفن </a:t>
            </a:r>
            <a:r>
              <a:rPr kumimoji="0" lang="fr-FR" sz="28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Panamax</a:t>
            </a:r>
            <a:r>
              <a:rPr kumimoji="0" lang="ar-DZ" sz="28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t>
            </a:r>
            <a:endParaRPr kumimoji="0" lang="ar-DZ" sz="2800" b="1"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6" name="Rectangle 1"/>
          <p:cNvSpPr>
            <a:spLocks noChangeArrowheads="1"/>
          </p:cNvSpPr>
          <p:nvPr/>
        </p:nvSpPr>
        <p:spPr bwMode="auto">
          <a:xfrm>
            <a:off x="152400" y="4127718"/>
            <a:ext cx="8534400" cy="181588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ar-DZ" sz="2800" b="1" i="0" u="none" strike="noStrike" cap="none" normalizeH="0" dirty="0" smtClean="0">
                <a:ln>
                  <a:noFill/>
                </a:ln>
                <a:solidFill>
                  <a:schemeClr val="tx1"/>
                </a:solidFill>
                <a:effectLst/>
                <a:latin typeface="Times New Roman" pitchFamily="18" charset="0"/>
                <a:ea typeface="Times New Roman" pitchFamily="18" charset="0"/>
                <a:cs typeface="Times New Roman" pitchFamily="18" charset="0"/>
              </a:rPr>
              <a:t>    </a:t>
            </a:r>
            <a:r>
              <a:rPr kumimoji="0" lang="ar-DZ" sz="28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لكن تطور أحجام سفن الحاويات استمر في النمو، وكانت سفينة </a:t>
            </a:r>
            <a:r>
              <a:rPr kumimoji="0" lang="fr-FR" sz="2800" b="1"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Regina Maersk</a:t>
            </a:r>
            <a:r>
              <a:rPr kumimoji="0" lang="ar-DZ" sz="2800" b="1"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a:t>
            </a:r>
            <a:r>
              <a:rPr kumimoji="0" lang="ar-DZ" sz="28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باكورة هذا الطراز العملاق من سفن الحاويات، حيث بلغت حمولتها لـ 6400 حاوية مكافئة، وبما أن هذه السفينة لا تستطيع العبور بقناة بنما، لذى سمي هذا النموذج بسفن  </a:t>
            </a:r>
            <a:r>
              <a:rPr kumimoji="0" lang="fr-FR" sz="28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Post-Panamax</a:t>
            </a:r>
            <a:r>
              <a:rPr kumimoji="0" lang="ar-DZ" sz="28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t>
            </a:r>
            <a:endParaRPr kumimoji="0" lang="ar-DZ" sz="2800" b="1"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1" name="Picture 1"/>
          <p:cNvPicPr>
            <a:picLocks noChangeAspect="1" noChangeArrowheads="1"/>
          </p:cNvPicPr>
          <p:nvPr/>
        </p:nvPicPr>
        <p:blipFill>
          <a:blip r:embed="rId2"/>
          <a:srcRect/>
          <a:stretch>
            <a:fillRect/>
          </a:stretch>
        </p:blipFill>
        <p:spPr bwMode="auto">
          <a:xfrm>
            <a:off x="0" y="152400"/>
            <a:ext cx="5867400" cy="2176462"/>
          </a:xfrm>
          <a:prstGeom prst="rect">
            <a:avLst/>
          </a:prstGeom>
          <a:noFill/>
          <a:ln w="9525">
            <a:noFill/>
            <a:miter lim="800000"/>
            <a:headEnd/>
            <a:tailEnd/>
          </a:ln>
          <a:effectLst/>
        </p:spPr>
      </p:pic>
      <p:sp>
        <p:nvSpPr>
          <p:cNvPr id="6" name="Rectangle 5"/>
          <p:cNvSpPr/>
          <p:nvPr/>
        </p:nvSpPr>
        <p:spPr>
          <a:xfrm>
            <a:off x="533400" y="2590800"/>
            <a:ext cx="8001000" cy="1569660"/>
          </a:xfrm>
          <a:prstGeom prst="rect">
            <a:avLst/>
          </a:prstGeom>
        </p:spPr>
        <p:txBody>
          <a:bodyPr wrap="square">
            <a:spAutoFit/>
          </a:bodyPr>
          <a:lstStyle/>
          <a:p>
            <a:r>
              <a:rPr lang="en-US" sz="2400" b="1" dirty="0" smtClean="0">
                <a:latin typeface="Times New Roman" pitchFamily="18" charset="0"/>
                <a:cs typeface="Times New Roman" pitchFamily="18" charset="0"/>
              </a:rPr>
              <a:t>Build year:</a:t>
            </a:r>
            <a:r>
              <a:rPr lang="en-US" sz="2400" b="1" dirty="0" smtClean="0">
                <a:latin typeface="Times New Roman" pitchFamily="18" charset="0"/>
                <a:cs typeface="Times New Roman" pitchFamily="18" charset="0"/>
                <a:hlinkClick r:id="rId3"/>
              </a:rPr>
              <a:t>1996</a:t>
            </a:r>
            <a:endParaRPr lang="en-US" sz="2400" b="1" dirty="0" smtClean="0">
              <a:latin typeface="Times New Roman" pitchFamily="18" charset="0"/>
              <a:cs typeface="Times New Roman" pitchFamily="18" charset="0"/>
            </a:endParaRPr>
          </a:p>
          <a:p>
            <a:r>
              <a:rPr lang="en-US" sz="2400" b="1" dirty="0" err="1" smtClean="0">
                <a:latin typeface="Times New Roman" pitchFamily="18" charset="0"/>
                <a:cs typeface="Times New Roman" pitchFamily="18" charset="0"/>
              </a:rPr>
              <a:t>Builder:</a:t>
            </a:r>
            <a:r>
              <a:rPr lang="en-US" sz="2400" b="1" dirty="0" err="1" smtClean="0">
                <a:latin typeface="Times New Roman" pitchFamily="18" charset="0"/>
                <a:cs typeface="Times New Roman" pitchFamily="18" charset="0"/>
                <a:hlinkClick r:id="rId4"/>
              </a:rPr>
              <a:t>Odense</a:t>
            </a:r>
            <a:r>
              <a:rPr lang="en-US" sz="2400" b="1" dirty="0" smtClean="0">
                <a:latin typeface="Times New Roman" pitchFamily="18" charset="0"/>
                <a:cs typeface="Times New Roman" pitchFamily="18" charset="0"/>
                <a:hlinkClick r:id="rId4"/>
              </a:rPr>
              <a:t> Steel Shipyard - Odense, Denmark</a:t>
            </a:r>
            <a:endParaRPr lang="en-US" sz="2400" b="1" dirty="0" smtClean="0">
              <a:latin typeface="Times New Roman" pitchFamily="18" charset="0"/>
              <a:cs typeface="Times New Roman" pitchFamily="18" charset="0"/>
            </a:endParaRPr>
          </a:p>
          <a:p>
            <a:r>
              <a:rPr lang="en-US" sz="2400" b="1" dirty="0" err="1" smtClean="0">
                <a:latin typeface="Times New Roman" pitchFamily="18" charset="0"/>
                <a:cs typeface="Times New Roman" pitchFamily="18" charset="0"/>
              </a:rPr>
              <a:t>Manager:</a:t>
            </a:r>
            <a:r>
              <a:rPr lang="en-US" sz="2400" b="1" dirty="0" err="1" smtClean="0">
                <a:latin typeface="Times New Roman" pitchFamily="18" charset="0"/>
                <a:cs typeface="Times New Roman" pitchFamily="18" charset="0"/>
                <a:hlinkClick r:id="rId5"/>
              </a:rPr>
              <a:t>Costamare</a:t>
            </a:r>
            <a:r>
              <a:rPr lang="en-US" sz="2400" b="1" dirty="0" smtClean="0">
                <a:latin typeface="Times New Roman" pitchFamily="18" charset="0"/>
                <a:cs typeface="Times New Roman" pitchFamily="18" charset="0"/>
                <a:hlinkClick r:id="rId5"/>
              </a:rPr>
              <a:t> Shipping - Athens, Greece</a:t>
            </a:r>
            <a:endParaRPr lang="en-US" sz="2400" b="1" dirty="0" smtClean="0">
              <a:latin typeface="Times New Roman" pitchFamily="18" charset="0"/>
              <a:cs typeface="Times New Roman" pitchFamily="18" charset="0"/>
            </a:endParaRPr>
          </a:p>
          <a:p>
            <a:r>
              <a:rPr lang="en-US" sz="2400" b="1" dirty="0" err="1" smtClean="0">
                <a:latin typeface="Times New Roman" pitchFamily="18" charset="0"/>
                <a:cs typeface="Times New Roman" pitchFamily="18" charset="0"/>
              </a:rPr>
              <a:t>Owner:</a:t>
            </a:r>
            <a:r>
              <a:rPr lang="en-US" sz="2400" b="1" dirty="0" err="1" smtClean="0">
                <a:latin typeface="Times New Roman" pitchFamily="18" charset="0"/>
                <a:cs typeface="Times New Roman" pitchFamily="18" charset="0"/>
                <a:hlinkClick r:id="rId6"/>
              </a:rPr>
              <a:t>Costamare</a:t>
            </a:r>
            <a:r>
              <a:rPr lang="en-US" sz="2400" b="1" dirty="0" smtClean="0">
                <a:latin typeface="Times New Roman" pitchFamily="18" charset="0"/>
                <a:cs typeface="Times New Roman" pitchFamily="18" charset="0"/>
                <a:hlinkClick r:id="rId6"/>
              </a:rPr>
              <a:t> Shipping - Athens, Greece</a:t>
            </a:r>
            <a:endParaRPr lang="en-US" sz="2400" b="1" dirty="0">
              <a:latin typeface="Times New Roman" pitchFamily="18" charset="0"/>
              <a:cs typeface="Times New Roman" pitchFamily="18" charset="0"/>
            </a:endParaRPr>
          </a:p>
        </p:txBody>
      </p:sp>
      <p:sp>
        <p:nvSpPr>
          <p:cNvPr id="7" name="Rectangle 6"/>
          <p:cNvSpPr/>
          <p:nvPr/>
        </p:nvSpPr>
        <p:spPr>
          <a:xfrm>
            <a:off x="457200" y="4267200"/>
            <a:ext cx="8382000" cy="2308324"/>
          </a:xfrm>
          <a:prstGeom prst="rect">
            <a:avLst/>
          </a:prstGeom>
        </p:spPr>
        <p:txBody>
          <a:bodyPr wrap="square">
            <a:spAutoFit/>
          </a:bodyPr>
          <a:lstStyle/>
          <a:p>
            <a:r>
              <a:rPr lang="en-US" sz="2400" b="1" dirty="0" smtClean="0">
                <a:latin typeface="Times New Roman" pitchFamily="18" charset="0"/>
                <a:cs typeface="Times New Roman" pitchFamily="18" charset="0"/>
              </a:rPr>
              <a:t>Vessel Type: Container Ship</a:t>
            </a:r>
          </a:p>
          <a:p>
            <a:r>
              <a:rPr lang="en-US" sz="2400" b="1" dirty="0" smtClean="0">
                <a:latin typeface="Times New Roman" pitchFamily="18" charset="0"/>
                <a:cs typeface="Times New Roman" pitchFamily="18" charset="0"/>
              </a:rPr>
              <a:t>Gross tonnage: 81,488 tons</a:t>
            </a:r>
          </a:p>
          <a:p>
            <a:r>
              <a:rPr lang="en-US" sz="2400" b="1" dirty="0" smtClean="0">
                <a:latin typeface="Times New Roman" pitchFamily="18" charset="0"/>
                <a:cs typeface="Times New Roman" pitchFamily="18" charset="0"/>
              </a:rPr>
              <a:t>Summer DWT: 84,900 tons</a:t>
            </a:r>
          </a:p>
          <a:p>
            <a:r>
              <a:rPr lang="en-US" sz="2400" b="1" dirty="0" smtClean="0">
                <a:latin typeface="Times New Roman" pitchFamily="18" charset="0"/>
                <a:cs typeface="Times New Roman" pitchFamily="18" charset="0"/>
              </a:rPr>
              <a:t>Length: 318 m</a:t>
            </a:r>
          </a:p>
          <a:p>
            <a:r>
              <a:rPr lang="en-US" sz="2400" b="1" dirty="0" smtClean="0">
                <a:latin typeface="Times New Roman" pitchFamily="18" charset="0"/>
                <a:cs typeface="Times New Roman" pitchFamily="18" charset="0"/>
              </a:rPr>
              <a:t>Beam: 43 m</a:t>
            </a:r>
          </a:p>
          <a:p>
            <a:r>
              <a:rPr lang="en-US" sz="2400" b="1" dirty="0" smtClean="0">
                <a:latin typeface="Times New Roman" pitchFamily="18" charset="0"/>
                <a:cs typeface="Times New Roman" pitchFamily="18" charset="0"/>
              </a:rPr>
              <a:t>Draught: 13.2 m</a:t>
            </a:r>
            <a:endParaRPr lang="en-US" sz="2400" b="1" dirty="0">
              <a:latin typeface="Times New Roman" pitchFamily="18" charset="0"/>
              <a:cs typeface="Times New Roman" pitchFamily="18" charset="0"/>
            </a:endParaRPr>
          </a:p>
        </p:txBody>
      </p:sp>
      <p:sp>
        <p:nvSpPr>
          <p:cNvPr id="8" name="Rectangle 7"/>
          <p:cNvSpPr/>
          <p:nvPr/>
        </p:nvSpPr>
        <p:spPr>
          <a:xfrm>
            <a:off x="5943600" y="1214735"/>
            <a:ext cx="3007555" cy="461665"/>
          </a:xfrm>
          <a:prstGeom prst="rect">
            <a:avLst/>
          </a:prstGeom>
        </p:spPr>
        <p:txBody>
          <a:bodyPr wrap="none">
            <a:spAutoFit/>
          </a:bodyPr>
          <a:lstStyle/>
          <a:p>
            <a:r>
              <a:rPr lang="fr-FR" sz="2400" b="1" dirty="0" smtClean="0"/>
              <a:t>Capacity: 6,000 (TEU)</a:t>
            </a:r>
            <a:endParaRPr lang="fr-FR" sz="2400" b="1" dirty="0"/>
          </a:p>
        </p:txBody>
      </p:sp>
      <p:sp>
        <p:nvSpPr>
          <p:cNvPr id="9" name="Rectangle 8"/>
          <p:cNvSpPr/>
          <p:nvPr/>
        </p:nvSpPr>
        <p:spPr>
          <a:xfrm>
            <a:off x="6096000" y="457200"/>
            <a:ext cx="2568524" cy="523220"/>
          </a:xfrm>
          <a:prstGeom prst="rect">
            <a:avLst/>
          </a:prstGeom>
        </p:spPr>
        <p:txBody>
          <a:bodyPr wrap="none">
            <a:spAutoFit/>
          </a:bodyPr>
          <a:lstStyle/>
          <a:p>
            <a:r>
              <a:rPr lang="fr-FR" sz="2800" b="1" i="1" dirty="0" smtClean="0">
                <a:solidFill>
                  <a:srgbClr val="FF0000"/>
                </a:solidFill>
              </a:rPr>
              <a:t>Regina Maersk</a:t>
            </a:r>
            <a:r>
              <a:rPr lang="fr-FR" sz="2800" b="1" dirty="0" smtClean="0">
                <a:solidFill>
                  <a:srgbClr val="FF0000"/>
                </a:solidFill>
              </a:rPr>
              <a:t> </a:t>
            </a:r>
            <a:endParaRPr lang="fr-FR" sz="2800" b="1" dirty="0">
              <a:solidFill>
                <a:srgbClr val="FF0000"/>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152400" y="381000"/>
            <a:ext cx="8534400" cy="224676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ar-DZ" sz="2800" b="1" i="0" u="none" strike="noStrike" cap="none" normalizeH="0" dirty="0" smtClean="0">
                <a:ln>
                  <a:noFill/>
                </a:ln>
                <a:solidFill>
                  <a:schemeClr val="tx1"/>
                </a:solidFill>
                <a:effectLst/>
                <a:latin typeface="Times New Roman" pitchFamily="18" charset="0"/>
                <a:ea typeface="Times New Roman" pitchFamily="18" charset="0"/>
                <a:cs typeface="Times New Roman" pitchFamily="18" charset="0"/>
              </a:rPr>
              <a:t>    </a:t>
            </a:r>
            <a:r>
              <a:rPr kumimoji="0" lang="ar-DZ" sz="28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وفي 1997، تم بناء سفينة </a:t>
            </a:r>
            <a:r>
              <a:rPr kumimoji="0" lang="fr-FR" sz="2800" b="1" i="0" u="none" strike="noStrike" cap="none" normalizeH="0" baseline="0" dirty="0" err="1" smtClean="0">
                <a:ln>
                  <a:noFill/>
                </a:ln>
                <a:solidFill>
                  <a:srgbClr val="FF0000"/>
                </a:solidFill>
                <a:effectLst/>
                <a:latin typeface="Times New Roman" pitchFamily="18" charset="0"/>
                <a:ea typeface="Times New Roman" pitchFamily="18" charset="0"/>
                <a:cs typeface="Times New Roman" pitchFamily="18" charset="0"/>
              </a:rPr>
              <a:t>Souvereign</a:t>
            </a:r>
            <a:r>
              <a:rPr kumimoji="0" lang="fr-FR" sz="2800" b="1"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a:t>
            </a:r>
            <a:r>
              <a:rPr kumimoji="0" lang="fr-FR" sz="2800" b="1" i="0" u="none" strike="noStrike" cap="none" normalizeH="0" baseline="0" dirty="0" err="1" smtClean="0">
                <a:ln>
                  <a:noFill/>
                </a:ln>
                <a:solidFill>
                  <a:srgbClr val="FF0000"/>
                </a:solidFill>
                <a:effectLst/>
                <a:latin typeface="Times New Roman" pitchFamily="18" charset="0"/>
                <a:ea typeface="Times New Roman" pitchFamily="18" charset="0"/>
                <a:cs typeface="Times New Roman" pitchFamily="18" charset="0"/>
              </a:rPr>
              <a:t>Maersek</a:t>
            </a:r>
            <a:r>
              <a:rPr kumimoji="0" lang="ar-DZ" sz="28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التي تصل حمولتها إلى 6700 حاوية، وفي 1998، انظمت سفينة حاويات عملاقة أخرى إلى الأسطول العالمي للحاويات بسعة 7200 حاوية مكافئة، لتصل سعة السفن إلى 9000 حاوية مكافئة، وبعرض يتجاوز عرض قناة بنما بـ 10م، وهي النموذج المعرف بـ </a:t>
            </a:r>
            <a:r>
              <a:rPr kumimoji="0" lang="fr-FR" sz="28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Super Post Panamax</a:t>
            </a:r>
            <a:r>
              <a:rPr kumimoji="0" lang="ar-DZ" sz="28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t>
            </a:r>
            <a:endParaRPr kumimoji="0" lang="ar-DZ" sz="2800" b="1"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5" name="Rectangle 3"/>
          <p:cNvSpPr>
            <a:spLocks noChangeArrowheads="1"/>
          </p:cNvSpPr>
          <p:nvPr/>
        </p:nvSpPr>
        <p:spPr bwMode="auto">
          <a:xfrm>
            <a:off x="0" y="2590800"/>
            <a:ext cx="4724400" cy="378565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00000"/>
              </a:lnSpc>
              <a:spcBef>
                <a:spcPct val="0"/>
              </a:spcBef>
              <a:spcAft>
                <a:spcPct val="0"/>
              </a:spcAft>
              <a:buClrTx/>
              <a:buSzTx/>
              <a:buFontTx/>
              <a:buNone/>
              <a:tabLst/>
            </a:pPr>
            <a:r>
              <a:rPr kumimoji="0" lang="fr-FR" sz="20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Name : </a:t>
            </a:r>
            <a:r>
              <a:rPr kumimoji="0" lang="fr-FR" sz="2000" b="1" i="1"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a:t>
            </a:r>
            <a:r>
              <a:rPr kumimoji="0" lang="fr-FR" sz="2000" b="1" i="1" u="none" strike="noStrike" cap="none" normalizeH="0" baseline="0" dirty="0" err="1" smtClean="0">
                <a:ln>
                  <a:noFill/>
                </a:ln>
                <a:solidFill>
                  <a:schemeClr val="tx1"/>
                </a:solidFill>
                <a:effectLst/>
                <a:latin typeface="Calibri" pitchFamily="34" charset="0"/>
                <a:ea typeface="Times New Roman" pitchFamily="18" charset="0"/>
                <a:cs typeface="Arial" pitchFamily="34" charset="0"/>
              </a:rPr>
              <a:t>Sovereign</a:t>
            </a:r>
            <a:r>
              <a:rPr kumimoji="0" lang="fr-FR" sz="2000" b="1" i="1"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Maersk</a:t>
            </a:r>
            <a:endParaRPr kumimoji="0" lang="fr-FR" sz="20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None/>
              <a:tabLst/>
            </a:pPr>
            <a:r>
              <a:rPr kumimoji="0" lang="fr-FR" sz="20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Capacity : 8,160 </a:t>
            </a:r>
            <a:r>
              <a:rPr kumimoji="0" lang="fr-FR" sz="2000" b="1" i="0" u="none" strike="noStrike" cap="none" normalizeH="0" baseline="0" dirty="0" smtClean="0">
                <a:ln>
                  <a:noFill/>
                </a:ln>
                <a:solidFill>
                  <a:srgbClr val="0000FF"/>
                </a:solidFill>
                <a:effectLst/>
                <a:latin typeface="Calibri" pitchFamily="34" charset="0"/>
                <a:ea typeface="Times New Roman" pitchFamily="18" charset="0"/>
                <a:cs typeface="Arial" pitchFamily="34" charset="0"/>
                <a:hlinkClick r:id="rId2" tooltip="Twenty-foot equivalent unit"/>
              </a:rPr>
              <a:t>TEU</a:t>
            </a:r>
            <a:endParaRPr kumimoji="0" lang="fr-FR" sz="20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None/>
              <a:tabLst/>
            </a:pPr>
            <a:r>
              <a:rPr kumimoji="0" lang="fr-FR" sz="2000" b="1" i="0" u="none" strike="noStrike" cap="none" normalizeH="0" baseline="0" dirty="0" err="1" smtClean="0">
                <a:ln>
                  <a:noFill/>
                </a:ln>
                <a:solidFill>
                  <a:schemeClr val="tx1"/>
                </a:solidFill>
                <a:effectLst/>
                <a:latin typeface="Calibri" pitchFamily="34" charset="0"/>
                <a:ea typeface="Times New Roman" pitchFamily="18" charset="0"/>
                <a:cs typeface="Arial" pitchFamily="34" charset="0"/>
              </a:rPr>
              <a:t>Operator</a:t>
            </a:r>
            <a:r>
              <a:rPr kumimoji="0" lang="fr-FR" sz="20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 </a:t>
            </a:r>
            <a:r>
              <a:rPr kumimoji="0" lang="fr-FR" sz="2000" b="1" i="0" u="none" strike="noStrike" cap="none" normalizeH="0" baseline="0" dirty="0" err="1" smtClean="0">
                <a:ln>
                  <a:noFill/>
                </a:ln>
                <a:solidFill>
                  <a:srgbClr val="0000FF"/>
                </a:solidFill>
                <a:effectLst/>
                <a:latin typeface="Calibri" pitchFamily="34" charset="0"/>
                <a:ea typeface="Times New Roman" pitchFamily="18" charset="0"/>
                <a:cs typeface="Arial" pitchFamily="34" charset="0"/>
                <a:hlinkClick r:id="rId3" tooltip="Maersk Line"/>
              </a:rPr>
              <a:t>Ap</a:t>
            </a:r>
            <a:r>
              <a:rPr kumimoji="0" lang="fr-FR" sz="2000" b="1" i="0" u="none" strike="noStrike" cap="none" normalizeH="0" baseline="0" dirty="0" smtClean="0">
                <a:ln>
                  <a:noFill/>
                </a:ln>
                <a:solidFill>
                  <a:srgbClr val="0000FF"/>
                </a:solidFill>
                <a:effectLst/>
                <a:latin typeface="Calibri" pitchFamily="34" charset="0"/>
                <a:ea typeface="Times New Roman" pitchFamily="18" charset="0"/>
                <a:cs typeface="Arial" pitchFamily="34" charset="0"/>
                <a:hlinkClick r:id="rId3" tooltip="Maersk Line"/>
              </a:rPr>
              <a:t> </a:t>
            </a:r>
            <a:r>
              <a:rPr kumimoji="0" lang="fr-FR" sz="2000" b="1" i="0" u="none" strike="noStrike" cap="none" normalizeH="0" baseline="0" dirty="0" err="1" smtClean="0">
                <a:ln>
                  <a:noFill/>
                </a:ln>
                <a:solidFill>
                  <a:srgbClr val="0000FF"/>
                </a:solidFill>
                <a:effectLst/>
                <a:latin typeface="Calibri" pitchFamily="34" charset="0"/>
                <a:ea typeface="Times New Roman" pitchFamily="18" charset="0"/>
                <a:cs typeface="Arial" pitchFamily="34" charset="0"/>
                <a:hlinkClick r:id="rId3" tooltip="Maersk Line"/>
              </a:rPr>
              <a:t>Moller</a:t>
            </a:r>
            <a:r>
              <a:rPr kumimoji="0" lang="fr-FR" sz="2000" b="1" i="0" u="none" strike="noStrike" cap="none" normalizeH="0" baseline="0" dirty="0" smtClean="0">
                <a:ln>
                  <a:noFill/>
                </a:ln>
                <a:solidFill>
                  <a:srgbClr val="0000FF"/>
                </a:solidFill>
                <a:effectLst/>
                <a:latin typeface="Calibri" pitchFamily="34" charset="0"/>
                <a:ea typeface="Times New Roman" pitchFamily="18" charset="0"/>
                <a:cs typeface="Arial" pitchFamily="34" charset="0"/>
                <a:hlinkClick r:id="rId3" tooltip="Maersk Line"/>
              </a:rPr>
              <a:t> Maersk</a:t>
            </a:r>
            <a:r>
              <a:rPr kumimoji="0" lang="fr-FR" sz="20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a:t>
            </a:r>
            <a:r>
              <a:rPr kumimoji="0" lang="fr-FR" sz="2000" b="1" i="0" u="none" strike="noStrike" cap="none" normalizeH="0" baseline="0" dirty="0" err="1" smtClean="0">
                <a:ln>
                  <a:noFill/>
                </a:ln>
                <a:solidFill>
                  <a:schemeClr val="tx1"/>
                </a:solidFill>
                <a:effectLst/>
                <a:latin typeface="Calibri" pitchFamily="34" charset="0"/>
                <a:ea typeface="Times New Roman" pitchFamily="18" charset="0"/>
                <a:cs typeface="Arial" pitchFamily="34" charset="0"/>
              </a:rPr>
              <a:t>Denmark</a:t>
            </a:r>
            <a:endParaRPr kumimoji="0" lang="fr-FR" sz="20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None/>
              <a:tabLst/>
            </a:pPr>
            <a:r>
              <a:rPr kumimoji="0" lang="fr-FR" sz="20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Laid down : 14 March 1997 </a:t>
            </a:r>
            <a:endParaRPr kumimoji="0" lang="fr-FR" sz="20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None/>
              <a:tabLst/>
            </a:pPr>
            <a:r>
              <a:rPr kumimoji="0" lang="fr-FR" sz="2000" b="1" i="0" u="none" strike="noStrike" cap="none" normalizeH="0" baseline="0" dirty="0" err="1" smtClean="0">
                <a:ln>
                  <a:noFill/>
                </a:ln>
                <a:solidFill>
                  <a:schemeClr val="tx1"/>
                </a:solidFill>
                <a:effectLst/>
                <a:latin typeface="Calibri" pitchFamily="34" charset="0"/>
                <a:ea typeface="Times New Roman" pitchFamily="18" charset="0"/>
                <a:cs typeface="Arial" pitchFamily="34" charset="0"/>
              </a:rPr>
              <a:t>Launched</a:t>
            </a:r>
            <a:r>
              <a:rPr kumimoji="0" lang="fr-FR" sz="20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 31 July 1997</a:t>
            </a:r>
            <a:endParaRPr kumimoji="0" lang="fr-FR" sz="20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None/>
              <a:tabLst/>
            </a:pPr>
            <a:r>
              <a:rPr kumimoji="0" lang="fr-FR" sz="20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a:t>
            </a:r>
            <a:r>
              <a:rPr kumimoji="0" lang="fr-FR" sz="2000" b="1" i="0" u="none" strike="noStrike" cap="none" normalizeH="0" baseline="0" dirty="0" err="1" smtClean="0">
                <a:ln>
                  <a:noFill/>
                </a:ln>
                <a:solidFill>
                  <a:schemeClr val="tx1"/>
                </a:solidFill>
                <a:effectLst/>
                <a:latin typeface="Calibri" pitchFamily="34" charset="0"/>
                <a:ea typeface="Times New Roman" pitchFamily="18" charset="0"/>
                <a:cs typeface="Arial" pitchFamily="34" charset="0"/>
              </a:rPr>
              <a:t>Completed</a:t>
            </a:r>
            <a:r>
              <a:rPr kumimoji="0" lang="fr-FR" sz="20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 17 </a:t>
            </a:r>
            <a:r>
              <a:rPr kumimoji="0" lang="fr-FR" sz="2000" b="1" i="0" u="none" strike="noStrike" cap="none" normalizeH="0" baseline="0" dirty="0" err="1" smtClean="0">
                <a:ln>
                  <a:noFill/>
                </a:ln>
                <a:solidFill>
                  <a:schemeClr val="tx1"/>
                </a:solidFill>
                <a:effectLst/>
                <a:latin typeface="Calibri" pitchFamily="34" charset="0"/>
                <a:ea typeface="Times New Roman" pitchFamily="18" charset="0"/>
                <a:cs typeface="Arial" pitchFamily="34" charset="0"/>
              </a:rPr>
              <a:t>September</a:t>
            </a:r>
            <a:r>
              <a:rPr kumimoji="0" lang="fr-FR" sz="20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1997</a:t>
            </a:r>
            <a:endParaRPr kumimoji="0" lang="fr-FR" sz="20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None/>
              <a:tabLst/>
            </a:pPr>
            <a:r>
              <a:rPr lang="fr-FR" sz="2000" b="1" dirty="0" smtClean="0">
                <a:latin typeface="Calibri" pitchFamily="34" charset="0"/>
                <a:ea typeface="Times New Roman" pitchFamily="18" charset="0"/>
                <a:cs typeface="Arial" pitchFamily="34" charset="0"/>
              </a:rPr>
              <a:t>T</a:t>
            </a:r>
            <a:r>
              <a:rPr kumimoji="0" lang="fr-FR" sz="20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ype : </a:t>
            </a:r>
            <a:r>
              <a:rPr kumimoji="0" lang="fr-FR" sz="2000" b="1" i="0" u="none" strike="noStrike" cap="none" normalizeH="0" baseline="0" dirty="0" smtClean="0">
                <a:ln>
                  <a:noFill/>
                </a:ln>
                <a:solidFill>
                  <a:srgbClr val="0000FF"/>
                </a:solidFill>
                <a:effectLst/>
                <a:latin typeface="Calibri" pitchFamily="34" charset="0"/>
                <a:ea typeface="Times New Roman" pitchFamily="18" charset="0"/>
                <a:cs typeface="Arial" pitchFamily="34" charset="0"/>
                <a:hlinkClick r:id="rId4" tooltip="Sovereign Maersk-class container ship"/>
              </a:rPr>
              <a:t>container </a:t>
            </a:r>
            <a:r>
              <a:rPr kumimoji="0" lang="fr-FR" sz="2000" b="1" i="0" u="none" strike="noStrike" cap="none" normalizeH="0" baseline="0" dirty="0" err="1" smtClean="0">
                <a:ln>
                  <a:noFill/>
                </a:ln>
                <a:solidFill>
                  <a:srgbClr val="0000FF"/>
                </a:solidFill>
                <a:effectLst/>
                <a:latin typeface="Calibri" pitchFamily="34" charset="0"/>
                <a:ea typeface="Times New Roman" pitchFamily="18" charset="0"/>
                <a:cs typeface="Arial" pitchFamily="34" charset="0"/>
                <a:hlinkClick r:id="rId4" tooltip="Sovereign Maersk-class container ship"/>
              </a:rPr>
              <a:t>ship</a:t>
            </a:r>
            <a:endParaRPr kumimoji="0" lang="fr-FR" sz="20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None/>
              <a:tabLst/>
            </a:pPr>
            <a:r>
              <a:rPr kumimoji="0" lang="fr-FR" sz="20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Tonnage : 91,560 </a:t>
            </a:r>
            <a:r>
              <a:rPr kumimoji="0" lang="fr-FR" sz="2000" b="1" i="0" u="none" strike="noStrike" cap="none" normalizeH="0" baseline="0" dirty="0" smtClean="0">
                <a:ln>
                  <a:noFill/>
                </a:ln>
                <a:solidFill>
                  <a:srgbClr val="0000FF"/>
                </a:solidFill>
                <a:effectLst/>
                <a:latin typeface="Calibri" pitchFamily="34" charset="0"/>
                <a:ea typeface="Times New Roman" pitchFamily="18" charset="0"/>
                <a:cs typeface="Arial" pitchFamily="34" charset="0"/>
                <a:hlinkClick r:id="rId5" tooltip="Gross tonnage"/>
              </a:rPr>
              <a:t>GT</a:t>
            </a:r>
            <a:r>
              <a:rPr kumimoji="0" lang="fr-FR" sz="20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104,690 </a:t>
            </a:r>
            <a:r>
              <a:rPr kumimoji="0" lang="fr-FR" sz="2000" b="1" i="0" u="none" strike="noStrike" cap="none" normalizeH="0" baseline="0" dirty="0" smtClean="0">
                <a:ln>
                  <a:noFill/>
                </a:ln>
                <a:solidFill>
                  <a:srgbClr val="0000FF"/>
                </a:solidFill>
                <a:effectLst/>
                <a:latin typeface="Calibri" pitchFamily="34" charset="0"/>
                <a:ea typeface="Times New Roman" pitchFamily="18" charset="0"/>
                <a:cs typeface="Arial" pitchFamily="34" charset="0"/>
                <a:hlinkClick r:id="rId6" tooltip="Deadweight tonnage"/>
              </a:rPr>
              <a:t>DWT</a:t>
            </a:r>
            <a:endParaRPr kumimoji="0" lang="fr-FR" sz="20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None/>
              <a:tabLst/>
            </a:pPr>
            <a:r>
              <a:rPr kumimoji="0" lang="fr-FR" sz="2000" b="1" i="0" u="none" strike="noStrike" cap="none" normalizeH="0" baseline="0" dirty="0" err="1" smtClean="0">
                <a:ln>
                  <a:noFill/>
                </a:ln>
                <a:solidFill>
                  <a:schemeClr val="tx1"/>
                </a:solidFill>
                <a:effectLst/>
                <a:latin typeface="Calibri" pitchFamily="34" charset="0"/>
                <a:ea typeface="Times New Roman" pitchFamily="18" charset="0"/>
                <a:cs typeface="Arial" pitchFamily="34" charset="0"/>
              </a:rPr>
              <a:t>Length</a:t>
            </a:r>
            <a:r>
              <a:rPr kumimoji="0" lang="fr-FR" sz="20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 346 m (1,135 </a:t>
            </a:r>
            <a:r>
              <a:rPr kumimoji="0" lang="fr-FR" sz="2000" b="1" i="0" u="none" strike="noStrike" cap="none" normalizeH="0" baseline="0" dirty="0" err="1" smtClean="0">
                <a:ln>
                  <a:noFill/>
                </a:ln>
                <a:solidFill>
                  <a:schemeClr val="tx1"/>
                </a:solidFill>
                <a:effectLst/>
                <a:latin typeface="Calibri" pitchFamily="34" charset="0"/>
                <a:ea typeface="Times New Roman" pitchFamily="18" charset="0"/>
                <a:cs typeface="Arial" pitchFamily="34" charset="0"/>
              </a:rPr>
              <a:t>ft</a:t>
            </a:r>
            <a:r>
              <a:rPr kumimoji="0" lang="fr-FR" sz="20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a:t>
            </a:r>
            <a:endParaRPr kumimoji="0" lang="fr-FR" sz="20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None/>
              <a:tabLst/>
            </a:pPr>
            <a:r>
              <a:rPr kumimoji="0" lang="fr-FR" sz="2000" b="1" i="0" u="none" strike="noStrike" cap="none" normalizeH="0" baseline="0" dirty="0" err="1" smtClean="0">
                <a:ln>
                  <a:noFill/>
                </a:ln>
                <a:solidFill>
                  <a:schemeClr val="tx1"/>
                </a:solidFill>
                <a:effectLst/>
                <a:latin typeface="Calibri" pitchFamily="34" charset="0"/>
                <a:ea typeface="Times New Roman" pitchFamily="18" charset="0"/>
                <a:cs typeface="Arial" pitchFamily="34" charset="0"/>
              </a:rPr>
              <a:t>Beam</a:t>
            </a:r>
            <a:r>
              <a:rPr kumimoji="0" lang="fr-FR" sz="20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 42.80 m (140.4 </a:t>
            </a:r>
            <a:r>
              <a:rPr kumimoji="0" lang="fr-FR" sz="2000" b="1" i="0" u="none" strike="noStrike" cap="none" normalizeH="0" baseline="0" dirty="0" err="1" smtClean="0">
                <a:ln>
                  <a:noFill/>
                </a:ln>
                <a:solidFill>
                  <a:schemeClr val="tx1"/>
                </a:solidFill>
                <a:effectLst/>
                <a:latin typeface="Calibri" pitchFamily="34" charset="0"/>
                <a:ea typeface="Times New Roman" pitchFamily="18" charset="0"/>
                <a:cs typeface="Arial" pitchFamily="34" charset="0"/>
              </a:rPr>
              <a:t>ft</a:t>
            </a:r>
            <a:r>
              <a:rPr kumimoji="0" lang="fr-FR" sz="20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a:t>
            </a:r>
            <a:endParaRPr kumimoji="0" lang="fr-FR" sz="20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None/>
              <a:tabLst/>
            </a:pPr>
            <a:r>
              <a:rPr kumimoji="0" lang="fr-FR" sz="2000" b="1" i="0" u="none" strike="noStrike" cap="none" normalizeH="0" baseline="0" dirty="0" err="1" smtClean="0">
                <a:ln>
                  <a:noFill/>
                </a:ln>
                <a:solidFill>
                  <a:schemeClr val="tx1"/>
                </a:solidFill>
                <a:effectLst/>
                <a:latin typeface="Calibri" pitchFamily="34" charset="0"/>
                <a:ea typeface="Times New Roman" pitchFamily="18" charset="0"/>
                <a:cs typeface="Arial" pitchFamily="34" charset="0"/>
              </a:rPr>
              <a:t>Draught</a:t>
            </a:r>
            <a:r>
              <a:rPr kumimoji="0" lang="fr-FR" sz="20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 14.5 m (48 </a:t>
            </a:r>
            <a:r>
              <a:rPr kumimoji="0" lang="fr-FR" sz="2000" b="1" i="0" u="none" strike="noStrike" cap="none" normalizeH="0" baseline="0" dirty="0" err="1" smtClean="0">
                <a:ln>
                  <a:noFill/>
                </a:ln>
                <a:solidFill>
                  <a:schemeClr val="tx1"/>
                </a:solidFill>
                <a:effectLst/>
                <a:latin typeface="Calibri" pitchFamily="34" charset="0"/>
                <a:ea typeface="Times New Roman" pitchFamily="18" charset="0"/>
                <a:cs typeface="Arial" pitchFamily="34" charset="0"/>
              </a:rPr>
              <a:t>ft</a:t>
            </a:r>
            <a:r>
              <a:rPr kumimoji="0" lang="fr-FR" sz="20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a:t>
            </a:r>
            <a:endParaRPr kumimoji="0" lang="fr-FR" sz="20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None/>
              <a:tabLst/>
            </a:pPr>
            <a:r>
              <a:rPr kumimoji="0" lang="fr-FR" sz="20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Speed : 24.7 </a:t>
            </a:r>
            <a:r>
              <a:rPr kumimoji="0" lang="fr-FR" sz="2000" b="1" i="0" u="none" strike="noStrike" cap="none" normalizeH="0" baseline="0" dirty="0" err="1" smtClean="0">
                <a:ln>
                  <a:noFill/>
                </a:ln>
                <a:solidFill>
                  <a:schemeClr val="tx1"/>
                </a:solidFill>
                <a:effectLst/>
                <a:latin typeface="Calibri" pitchFamily="34" charset="0"/>
                <a:ea typeface="Times New Roman" pitchFamily="18" charset="0"/>
                <a:cs typeface="Arial" pitchFamily="34" charset="0"/>
              </a:rPr>
              <a:t>knots</a:t>
            </a:r>
            <a:r>
              <a:rPr kumimoji="0" lang="fr-FR" sz="20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(45.7 km/h)</a:t>
            </a:r>
            <a:endParaRPr kumimoji="0" lang="fr-FR" sz="2000" b="1" i="0" u="none" strike="noStrike" cap="none" normalizeH="0" baseline="0" dirty="0" smtClean="0">
              <a:ln>
                <a:noFill/>
              </a:ln>
              <a:solidFill>
                <a:schemeClr val="tx1"/>
              </a:solidFill>
              <a:effectLst/>
              <a:latin typeface="Arial" pitchFamily="34" charset="0"/>
              <a:cs typeface="Arial" pitchFamily="34" charset="0"/>
            </a:endParaRPr>
          </a:p>
        </p:txBody>
      </p:sp>
      <p:pic>
        <p:nvPicPr>
          <p:cNvPr id="6" name="Picture 4"/>
          <p:cNvPicPr>
            <a:picLocks noChangeAspect="1" noChangeArrowheads="1"/>
          </p:cNvPicPr>
          <p:nvPr/>
        </p:nvPicPr>
        <p:blipFill>
          <a:blip r:embed="rId7"/>
          <a:srcRect/>
          <a:stretch>
            <a:fillRect/>
          </a:stretch>
        </p:blipFill>
        <p:spPr bwMode="auto">
          <a:xfrm>
            <a:off x="4343400" y="2819400"/>
            <a:ext cx="4800600" cy="3276600"/>
          </a:xfrm>
          <a:prstGeom prst="rect">
            <a:avLst/>
          </a:prstGeom>
          <a:noFill/>
          <a:ln w="9525">
            <a:noFill/>
            <a:miter lim="800000"/>
            <a:headEnd/>
            <a:tailEnd/>
          </a:ln>
          <a:effec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1"/>
          <p:cNvSpPr>
            <a:spLocks noChangeArrowheads="1"/>
          </p:cNvSpPr>
          <p:nvPr/>
        </p:nvSpPr>
        <p:spPr bwMode="auto">
          <a:xfrm>
            <a:off x="152400" y="1066800"/>
            <a:ext cx="8610600" cy="224676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ar-DZ" sz="28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في 2005 أعلنت ترسانة هيونداي لبناء السفن  في كوريا ج عن بناء 4 سفن حاويات عملاقة، سعة كل منها 10000 حاوية مكافئة لصالح الشركة الملاحية  </a:t>
            </a:r>
            <a:r>
              <a:rPr kumimoji="0" lang="fr-FR" sz="28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China </a:t>
            </a:r>
            <a:r>
              <a:rPr kumimoji="0" lang="fr-FR" sz="2800" b="1"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Ocean</a:t>
            </a:r>
            <a:r>
              <a:rPr kumimoji="0" lang="fr-FR" sz="28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Shipping Company(CSC)</a:t>
            </a:r>
            <a:r>
              <a:rPr kumimoji="0" lang="ar-DZ" sz="28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وبموجب العقد فقد تم تسلم هذه السفن بين 2007- 2008، وهذه السفن ذات طول 349م وعرض أقصى 45.6 م وغاطس 17.2 م وسرعة 25.8 عقدة.</a:t>
            </a:r>
            <a:endParaRPr kumimoji="0" lang="ar-DZ" sz="2800" b="1"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54277" name="Picture 5"/>
          <p:cNvPicPr>
            <a:picLocks noChangeAspect="1" noChangeArrowheads="1"/>
          </p:cNvPicPr>
          <p:nvPr/>
        </p:nvPicPr>
        <p:blipFill>
          <a:blip r:embed="rId2"/>
          <a:srcRect/>
          <a:stretch>
            <a:fillRect/>
          </a:stretch>
        </p:blipFill>
        <p:spPr bwMode="auto">
          <a:xfrm>
            <a:off x="0" y="3276600"/>
            <a:ext cx="6629400" cy="3581400"/>
          </a:xfrm>
          <a:prstGeom prst="rect">
            <a:avLst/>
          </a:prstGeom>
          <a:noFill/>
          <a:ln w="9525">
            <a:noFill/>
            <a:miter lim="800000"/>
            <a:headEnd/>
            <a:tailEnd/>
          </a:ln>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52400" y="1143000"/>
            <a:ext cx="8610600" cy="3048000"/>
          </a:xfrm>
        </p:spPr>
        <p:txBody>
          <a:bodyPr>
            <a:noAutofit/>
          </a:bodyPr>
          <a:lstStyle/>
          <a:p>
            <a:pPr marL="279400" indent="-277813" algn="r" rtl="1">
              <a:buClr>
                <a:schemeClr val="tx1"/>
              </a:buClr>
              <a:buSzPct val="80000"/>
              <a:buAutoNum type="arabicPeriod"/>
            </a:pPr>
            <a:r>
              <a:rPr lang="ar-DZ" sz="2800" b="1" dirty="0" smtClean="0">
                <a:solidFill>
                  <a:schemeClr val="tx1"/>
                </a:solidFill>
                <a:latin typeface="Times New Roman" pitchFamily="18" charset="0"/>
                <a:cs typeface="Times New Roman" pitchFamily="18" charset="0"/>
              </a:rPr>
              <a:t>تمهيد؛</a:t>
            </a:r>
            <a:endParaRPr lang="ar-DZ" sz="2800" b="1" dirty="0" smtClean="0">
              <a:solidFill>
                <a:srgbClr val="FF0000"/>
              </a:solidFill>
              <a:latin typeface="Times New Roman" pitchFamily="18" charset="0"/>
              <a:cs typeface="Times New Roman" pitchFamily="18" charset="0"/>
            </a:endParaRPr>
          </a:p>
          <a:p>
            <a:pPr marL="279400" indent="-277813" algn="r" rtl="1">
              <a:buClr>
                <a:schemeClr val="tx1"/>
              </a:buClr>
              <a:buSzPct val="80000"/>
              <a:buAutoNum type="arabicPeriod"/>
            </a:pPr>
            <a:r>
              <a:rPr lang="ar-DZ" sz="2800" b="1" dirty="0" smtClean="0">
                <a:solidFill>
                  <a:schemeClr val="tx1"/>
                </a:solidFill>
                <a:latin typeface="Times New Roman" pitchFamily="18" charset="0"/>
                <a:ea typeface="Times New Roman" pitchFamily="18" charset="0"/>
                <a:cs typeface="Times New Roman" pitchFamily="18" charset="0"/>
              </a:rPr>
              <a:t>ماهية الإستراتيجية اللوجستية</a:t>
            </a:r>
          </a:p>
          <a:p>
            <a:pPr marL="279400" indent="-277813" algn="r" rtl="1">
              <a:buClr>
                <a:schemeClr val="tx1"/>
              </a:buClr>
              <a:buSzPct val="80000"/>
              <a:buAutoNum type="arabicPeriod"/>
            </a:pPr>
            <a:r>
              <a:rPr lang="ar-DZ" sz="2800" b="1" dirty="0" smtClean="0">
                <a:solidFill>
                  <a:schemeClr val="tx1"/>
                </a:solidFill>
                <a:latin typeface="Times New Roman" pitchFamily="18" charset="0"/>
                <a:ea typeface="Times New Roman" pitchFamily="18" charset="0"/>
                <a:cs typeface="Times New Roman" pitchFamily="18" charset="0"/>
              </a:rPr>
              <a:t>نظام النقل الدولي بسفن الحاويات </a:t>
            </a:r>
            <a:r>
              <a:rPr lang="ar-DZ" sz="2400" b="1" dirty="0" smtClean="0">
                <a:solidFill>
                  <a:schemeClr val="tx1"/>
                </a:solidFill>
                <a:latin typeface="Times New Roman" pitchFamily="18" charset="0"/>
                <a:ea typeface="Times New Roman" pitchFamily="18" charset="0"/>
                <a:cs typeface="Times New Roman" pitchFamily="18" charset="0"/>
              </a:rPr>
              <a:t>(الحاوية، سفن الحاويات، موانئ الحاويات)</a:t>
            </a:r>
            <a:r>
              <a:rPr lang="ar-DZ" sz="2800" b="1" dirty="0" smtClean="0">
                <a:solidFill>
                  <a:schemeClr val="tx1"/>
                </a:solidFill>
                <a:latin typeface="Times New Roman" pitchFamily="18" charset="0"/>
                <a:ea typeface="Times New Roman" pitchFamily="18" charset="0"/>
                <a:cs typeface="Times New Roman" pitchFamily="18" charset="0"/>
              </a:rPr>
              <a:t>؛</a:t>
            </a:r>
          </a:p>
          <a:p>
            <a:pPr marL="279400" indent="-277813" algn="r" rtl="1">
              <a:buClr>
                <a:schemeClr val="tx1"/>
              </a:buClr>
              <a:buSzPct val="80000"/>
              <a:buAutoNum type="arabicPeriod"/>
            </a:pPr>
            <a:r>
              <a:rPr lang="ar-DZ" sz="2800" b="1" dirty="0" smtClean="0">
                <a:solidFill>
                  <a:schemeClr val="tx1"/>
                </a:solidFill>
                <a:latin typeface="Times New Roman" pitchFamily="18" charset="0"/>
                <a:ea typeface="Times New Roman" pitchFamily="18" charset="0"/>
                <a:cs typeface="Times New Roman" pitchFamily="18" charset="0"/>
              </a:rPr>
              <a:t>الخطوط الملاحية (خطوط الشحن)؛</a:t>
            </a:r>
          </a:p>
          <a:p>
            <a:pPr marL="279400" lvl="0" indent="-277813" algn="r" rtl="1">
              <a:buClr>
                <a:schemeClr val="tx1"/>
              </a:buClr>
              <a:buSzPct val="80000"/>
              <a:buFont typeface="Wingdings 2"/>
              <a:buAutoNum type="arabicPeriod"/>
            </a:pPr>
            <a:r>
              <a:rPr lang="ar-SA" sz="2800" b="1" dirty="0" smtClean="0">
                <a:solidFill>
                  <a:schemeClr val="tx1"/>
                </a:solidFill>
                <a:latin typeface="Times New Roman" pitchFamily="18" charset="0"/>
                <a:ea typeface="Calibri" pitchFamily="34" charset="0"/>
                <a:cs typeface="Times New Roman" pitchFamily="18" charset="0"/>
              </a:rPr>
              <a:t>المجموعات الإستراتيجية القائمة على تقديم الخدمات اللوجستية</a:t>
            </a:r>
            <a:endParaRPr lang="ar-DZ" sz="2800" b="1" dirty="0" smtClean="0">
              <a:solidFill>
                <a:schemeClr val="tx1"/>
              </a:solidFill>
              <a:latin typeface="Times New Roman" pitchFamily="18" charset="0"/>
              <a:ea typeface="Times New Roman" pitchFamily="18" charset="0"/>
              <a:cs typeface="Times New Roman" pitchFamily="18" charset="0"/>
            </a:endParaRPr>
          </a:p>
          <a:p>
            <a:pPr marL="279400" indent="-277813" algn="r" rtl="1">
              <a:buClr>
                <a:schemeClr val="tx1"/>
              </a:buClr>
              <a:buSzPct val="80000"/>
              <a:buAutoNum type="arabicPeriod"/>
            </a:pPr>
            <a:r>
              <a:rPr lang="ar-DZ" sz="2800" b="1" dirty="0" smtClean="0">
                <a:solidFill>
                  <a:schemeClr val="tx1"/>
                </a:solidFill>
                <a:latin typeface="Times New Roman" pitchFamily="18" charset="0"/>
                <a:cs typeface="Times New Roman" pitchFamily="18" charset="0"/>
              </a:rPr>
              <a:t>مسارات سفن الخطوط المنتظمة؛</a:t>
            </a:r>
            <a:endParaRPr lang="fr-FR" sz="2800" b="1" dirty="0" smtClean="0">
              <a:solidFill>
                <a:schemeClr val="tx1"/>
              </a:solidFill>
              <a:latin typeface="Times New Roman" pitchFamily="18" charset="0"/>
              <a:cs typeface="Times New Roman" pitchFamily="18" charset="0"/>
            </a:endParaRPr>
          </a:p>
        </p:txBody>
      </p:sp>
      <p:sp>
        <p:nvSpPr>
          <p:cNvPr id="4" name="Rectangle 3"/>
          <p:cNvSpPr/>
          <p:nvPr/>
        </p:nvSpPr>
        <p:spPr>
          <a:xfrm>
            <a:off x="6019800" y="457200"/>
            <a:ext cx="2653290" cy="584775"/>
          </a:xfrm>
          <a:prstGeom prst="rect">
            <a:avLst/>
          </a:prstGeom>
        </p:spPr>
        <p:txBody>
          <a:bodyPr wrap="none">
            <a:spAutoFit/>
          </a:bodyPr>
          <a:lstStyle/>
          <a:p>
            <a:r>
              <a:rPr lang="ar-DZ" sz="3200" b="1" dirty="0" smtClean="0">
                <a:latin typeface="Times New Roman" pitchFamily="18" charset="0"/>
                <a:cs typeface="Times New Roman" pitchFamily="18" charset="0"/>
              </a:rPr>
              <a:t>عناصر المحاضرة:</a:t>
            </a:r>
            <a:endParaRPr lang="fr-FR" sz="32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522" name="Picture 2"/>
          <p:cNvPicPr>
            <a:picLocks noChangeAspect="1" noChangeArrowheads="1"/>
          </p:cNvPicPr>
          <p:nvPr/>
        </p:nvPicPr>
        <p:blipFill>
          <a:blip r:embed="rId2"/>
          <a:srcRect/>
          <a:stretch>
            <a:fillRect/>
          </a:stretch>
        </p:blipFill>
        <p:spPr bwMode="auto">
          <a:xfrm>
            <a:off x="0" y="2971800"/>
            <a:ext cx="6781800" cy="3810000"/>
          </a:xfrm>
          <a:prstGeom prst="rect">
            <a:avLst/>
          </a:prstGeom>
          <a:noFill/>
          <a:ln w="9525">
            <a:noFill/>
            <a:miter lim="800000"/>
            <a:headEnd/>
            <a:tailEnd/>
          </a:ln>
          <a:effectLst/>
        </p:spPr>
      </p:pic>
      <p:sp>
        <p:nvSpPr>
          <p:cNvPr id="5" name="Rectangle 4"/>
          <p:cNvSpPr/>
          <p:nvPr/>
        </p:nvSpPr>
        <p:spPr>
          <a:xfrm>
            <a:off x="228600" y="990600"/>
            <a:ext cx="8610600" cy="1938992"/>
          </a:xfrm>
          <a:prstGeom prst="rect">
            <a:avLst/>
          </a:prstGeom>
        </p:spPr>
        <p:txBody>
          <a:bodyPr wrap="square">
            <a:spAutoFit/>
          </a:bodyPr>
          <a:lstStyle/>
          <a:p>
            <a:pPr algn="just" rtl="1"/>
            <a:r>
              <a:rPr lang="ar-DZ" sz="2400" b="1" dirty="0" smtClean="0">
                <a:latin typeface="Times New Roman" pitchFamily="18" charset="0"/>
                <a:cs typeface="Times New Roman" pitchFamily="18" charset="0"/>
              </a:rPr>
              <a:t>في 21 فيفري 2024، قام الجيل الجديد من سفن الحاويات الضخمة، المسماة "</a:t>
            </a:r>
            <a:r>
              <a:rPr lang="fr-FR" sz="2400" b="1" dirty="0" smtClean="0">
                <a:latin typeface="Times New Roman" pitchFamily="18" charset="0"/>
                <a:cs typeface="Times New Roman" pitchFamily="18" charset="0"/>
              </a:rPr>
              <a:t>OOCL SPAIN"، </a:t>
            </a:r>
            <a:r>
              <a:rPr lang="ar-DZ" sz="2400" b="1" dirty="0" smtClean="0">
                <a:latin typeface="Times New Roman" pitchFamily="18" charset="0"/>
                <a:cs typeface="Times New Roman" pitchFamily="18" charset="0"/>
              </a:rPr>
              <a:t>برحلات تجريبية من نانتونغ في مقاطعة جيانغسو. ويبلغ طول السفينة 399.99 مترًا، وعرضها 61.3 مترًا، وتبلغ قدرتها الاستيعابية 228 ألف طن. يمكنها حمل 24,188 حاوية قياسية. إنها أكبر سفينة حاويات خضراء وصديقة للبيئة في العالم.</a:t>
            </a:r>
            <a:endParaRPr lang="ar-DZ" sz="2400" b="1" dirty="0">
              <a:latin typeface="Times New Roman" pitchFamily="18" charset="0"/>
              <a:cs typeface="Times New Roman" pitchFamily="18"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581400" y="457200"/>
            <a:ext cx="5346335" cy="523220"/>
          </a:xfrm>
          <a:prstGeom prst="rect">
            <a:avLst/>
          </a:prstGeom>
        </p:spPr>
        <p:txBody>
          <a:bodyPr wrap="none">
            <a:spAutoFit/>
          </a:bodyPr>
          <a:lstStyle/>
          <a:p>
            <a:pPr algn="just" rtl="1"/>
            <a:r>
              <a:rPr lang="ar-DZ" sz="2800" b="1" dirty="0" smtClean="0">
                <a:solidFill>
                  <a:srgbClr val="FF0000"/>
                </a:solidFill>
                <a:latin typeface="Arial" pitchFamily="34" charset="0"/>
                <a:cs typeface="Arial" pitchFamily="34" charset="0"/>
              </a:rPr>
              <a:t>تطور السعة القصوى للسفن على مر السنين:</a:t>
            </a:r>
            <a:endParaRPr lang="ar-DZ" sz="2800" b="1" dirty="0">
              <a:solidFill>
                <a:srgbClr val="FF0000"/>
              </a:solidFill>
              <a:latin typeface="Arial" pitchFamily="34" charset="0"/>
              <a:cs typeface="Arial" pitchFamily="34" charset="0"/>
            </a:endParaRPr>
          </a:p>
        </p:txBody>
      </p:sp>
      <p:grpSp>
        <p:nvGrpSpPr>
          <p:cNvPr id="11" name="Groupe 10"/>
          <p:cNvGrpSpPr/>
          <p:nvPr/>
        </p:nvGrpSpPr>
        <p:grpSpPr>
          <a:xfrm>
            <a:off x="304800" y="1002268"/>
            <a:ext cx="8458200" cy="4636532"/>
            <a:chOff x="609600" y="838200"/>
            <a:chExt cx="8458200" cy="4636532"/>
          </a:xfrm>
        </p:grpSpPr>
        <p:grpSp>
          <p:nvGrpSpPr>
            <p:cNvPr id="9" name="Groupe 8"/>
            <p:cNvGrpSpPr/>
            <p:nvPr/>
          </p:nvGrpSpPr>
          <p:grpSpPr>
            <a:xfrm>
              <a:off x="609600" y="1066800"/>
              <a:ext cx="8458200" cy="4407932"/>
              <a:chOff x="457200" y="1066800"/>
              <a:chExt cx="8458200" cy="4407932"/>
            </a:xfrm>
          </p:grpSpPr>
          <p:pic>
            <p:nvPicPr>
              <p:cNvPr id="79874" name="Picture 2"/>
              <p:cNvPicPr>
                <a:picLocks noChangeAspect="1" noChangeArrowheads="1"/>
              </p:cNvPicPr>
              <p:nvPr/>
            </p:nvPicPr>
            <p:blipFill>
              <a:blip r:embed="rId2"/>
              <a:srcRect/>
              <a:stretch>
                <a:fillRect/>
              </a:stretch>
            </p:blipFill>
            <p:spPr bwMode="auto">
              <a:xfrm>
                <a:off x="457200" y="1066800"/>
                <a:ext cx="8458200" cy="3962400"/>
              </a:xfrm>
              <a:prstGeom prst="rect">
                <a:avLst/>
              </a:prstGeom>
              <a:noFill/>
              <a:ln w="9525">
                <a:noFill/>
                <a:miter lim="800000"/>
                <a:headEnd/>
                <a:tailEnd/>
              </a:ln>
              <a:effectLst/>
            </p:spPr>
          </p:pic>
          <p:sp>
            <p:nvSpPr>
              <p:cNvPr id="6" name="Rectangle 5"/>
              <p:cNvSpPr/>
              <p:nvPr/>
            </p:nvSpPr>
            <p:spPr>
              <a:xfrm>
                <a:off x="1295400" y="5029200"/>
                <a:ext cx="697627" cy="369332"/>
              </a:xfrm>
              <a:prstGeom prst="rect">
                <a:avLst/>
              </a:prstGeom>
            </p:spPr>
            <p:txBody>
              <a:bodyPr wrap="none">
                <a:spAutoFit/>
              </a:bodyPr>
              <a:lstStyle/>
              <a:p>
                <a:r>
                  <a:rPr lang="fr-FR" b="1" dirty="0" smtClean="0">
                    <a:latin typeface="Arial" pitchFamily="34" charset="0"/>
                    <a:cs typeface="Arial" pitchFamily="34" charset="0"/>
                  </a:rPr>
                  <a:t>1969</a:t>
                </a:r>
                <a:endParaRPr lang="fr-FR" dirty="0"/>
              </a:p>
            </p:txBody>
          </p:sp>
          <p:sp>
            <p:nvSpPr>
              <p:cNvPr id="7" name="Rectangle 6"/>
              <p:cNvSpPr/>
              <p:nvPr/>
            </p:nvSpPr>
            <p:spPr>
              <a:xfrm>
                <a:off x="5943600" y="5105400"/>
                <a:ext cx="697627" cy="369332"/>
              </a:xfrm>
              <a:prstGeom prst="rect">
                <a:avLst/>
              </a:prstGeom>
            </p:spPr>
            <p:txBody>
              <a:bodyPr wrap="none">
                <a:spAutoFit/>
              </a:bodyPr>
              <a:lstStyle/>
              <a:p>
                <a:r>
                  <a:rPr lang="fr-FR" b="1" dirty="0" smtClean="0">
                    <a:latin typeface="Arial" pitchFamily="34" charset="0"/>
                    <a:cs typeface="Arial" pitchFamily="34" charset="0"/>
                  </a:rPr>
                  <a:t>2006</a:t>
                </a:r>
                <a:endParaRPr lang="fr-FR" dirty="0"/>
              </a:p>
            </p:txBody>
          </p:sp>
          <p:sp>
            <p:nvSpPr>
              <p:cNvPr id="8" name="Rectangle 7"/>
              <p:cNvSpPr/>
              <p:nvPr/>
            </p:nvSpPr>
            <p:spPr>
              <a:xfrm>
                <a:off x="8153400" y="5105400"/>
                <a:ext cx="697627" cy="369332"/>
              </a:xfrm>
              <a:prstGeom prst="rect">
                <a:avLst/>
              </a:prstGeom>
            </p:spPr>
            <p:txBody>
              <a:bodyPr wrap="none">
                <a:spAutoFit/>
              </a:bodyPr>
              <a:lstStyle/>
              <a:p>
                <a:r>
                  <a:rPr lang="fr-FR" b="1" dirty="0" smtClean="0">
                    <a:latin typeface="Arial" pitchFamily="34" charset="0"/>
                    <a:cs typeface="Arial" pitchFamily="34" charset="0"/>
                  </a:rPr>
                  <a:t>2023</a:t>
                </a:r>
                <a:endParaRPr lang="fr-FR" dirty="0"/>
              </a:p>
            </p:txBody>
          </p:sp>
        </p:grpSp>
        <p:sp>
          <p:nvSpPr>
            <p:cNvPr id="10" name="Rectangle 9"/>
            <p:cNvSpPr/>
            <p:nvPr/>
          </p:nvSpPr>
          <p:spPr>
            <a:xfrm>
              <a:off x="1371600" y="838200"/>
              <a:ext cx="699230" cy="400110"/>
            </a:xfrm>
            <a:prstGeom prst="rect">
              <a:avLst/>
            </a:prstGeom>
          </p:spPr>
          <p:txBody>
            <a:bodyPr wrap="none">
              <a:spAutoFit/>
            </a:bodyPr>
            <a:lstStyle/>
            <a:p>
              <a:r>
                <a:rPr lang="fr-FR" sz="2000" b="1" dirty="0" smtClean="0">
                  <a:latin typeface="Arial" pitchFamily="34" charset="0"/>
                  <a:cs typeface="Arial" pitchFamily="34" charset="0"/>
                </a:rPr>
                <a:t>EVP</a:t>
              </a:r>
              <a:endParaRPr lang="fr-FR" sz="2000" dirty="0"/>
            </a:p>
          </p:txBody>
        </p:sp>
      </p:grpSp>
      <p:sp>
        <p:nvSpPr>
          <p:cNvPr id="12" name="Rectangle 11"/>
          <p:cNvSpPr/>
          <p:nvPr/>
        </p:nvSpPr>
        <p:spPr>
          <a:xfrm>
            <a:off x="533400" y="5638800"/>
            <a:ext cx="8305800" cy="830997"/>
          </a:xfrm>
          <a:prstGeom prst="rect">
            <a:avLst/>
          </a:prstGeom>
        </p:spPr>
        <p:txBody>
          <a:bodyPr wrap="square">
            <a:spAutoFit/>
          </a:bodyPr>
          <a:lstStyle/>
          <a:p>
            <a:r>
              <a:rPr lang="fr-FR" sz="2400" b="1" dirty="0" smtClean="0">
                <a:solidFill>
                  <a:srgbClr val="FF0000"/>
                </a:solidFill>
                <a:latin typeface="Times New Roman" pitchFamily="18" charset="0"/>
                <a:cs typeface="Times New Roman" pitchFamily="18" charset="0"/>
              </a:rPr>
              <a:t>EVP</a:t>
            </a:r>
            <a:r>
              <a:rPr lang="fr-FR" sz="2400" b="1" dirty="0" smtClean="0">
                <a:latin typeface="Times New Roman" pitchFamily="18" charset="0"/>
                <a:cs typeface="Times New Roman" pitchFamily="18" charset="0"/>
              </a:rPr>
              <a:t>: équivalent vingt pieds</a:t>
            </a:r>
          </a:p>
          <a:p>
            <a:r>
              <a:rPr lang="fr-FR" sz="2400" b="1" dirty="0" smtClean="0">
                <a:solidFill>
                  <a:srgbClr val="FF0000"/>
                </a:solidFill>
                <a:latin typeface="Times New Roman" pitchFamily="18" charset="0"/>
                <a:cs typeface="Times New Roman" pitchFamily="18" charset="0"/>
              </a:rPr>
              <a:t>TEU</a:t>
            </a:r>
            <a:r>
              <a:rPr lang="fr-FR" sz="2400" b="1" dirty="0" smtClean="0">
                <a:latin typeface="Times New Roman" pitchFamily="18" charset="0"/>
                <a:cs typeface="Times New Roman" pitchFamily="18" charset="0"/>
              </a:rPr>
              <a:t>: twenty-foot equivalent unit </a:t>
            </a:r>
            <a:endParaRPr lang="fr-FR" sz="2400" b="1" dirty="0">
              <a:latin typeface="Times New Roman" pitchFamily="18" charset="0"/>
              <a:cs typeface="Times New Roman" pitchFamily="18"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381000"/>
            <a:ext cx="8686800" cy="523220"/>
          </a:xfrm>
          <a:prstGeom prst="rect">
            <a:avLst/>
          </a:prstGeom>
        </p:spPr>
        <p:txBody>
          <a:bodyPr wrap="square">
            <a:spAutoFit/>
          </a:bodyPr>
          <a:lstStyle/>
          <a:p>
            <a:pPr algn="just" rtl="1"/>
            <a:r>
              <a:rPr lang="ar-DZ" sz="2800" b="1" dirty="0" smtClean="0">
                <a:solidFill>
                  <a:srgbClr val="FF0000"/>
                </a:solidFill>
                <a:latin typeface="Arial" pitchFamily="34" charset="0"/>
                <a:cs typeface="Arial" pitchFamily="34" charset="0"/>
              </a:rPr>
              <a:t>تطور حجم سفن الحاويات، اعتماداً على عدد الحاويات المكافئة المنقولة</a:t>
            </a:r>
            <a:endParaRPr lang="ar-DZ" sz="2800" b="1" dirty="0">
              <a:solidFill>
                <a:srgbClr val="FF0000"/>
              </a:solidFill>
              <a:latin typeface="Arial" pitchFamily="34" charset="0"/>
              <a:cs typeface="Arial" pitchFamily="34" charset="0"/>
            </a:endParaRPr>
          </a:p>
        </p:txBody>
      </p:sp>
      <p:graphicFrame>
        <p:nvGraphicFramePr>
          <p:cNvPr id="7" name="Tableau 6"/>
          <p:cNvGraphicFramePr>
            <a:graphicFrameLocks noGrp="1"/>
          </p:cNvGraphicFramePr>
          <p:nvPr/>
        </p:nvGraphicFramePr>
        <p:xfrm>
          <a:off x="-2" y="1066800"/>
          <a:ext cx="9144001" cy="4594168"/>
        </p:xfrm>
        <a:graphic>
          <a:graphicData uri="http://schemas.openxmlformats.org/drawingml/2006/table">
            <a:tbl>
              <a:tblPr/>
              <a:tblGrid>
                <a:gridCol w="728279"/>
                <a:gridCol w="1884293"/>
                <a:gridCol w="786081"/>
                <a:gridCol w="809204"/>
                <a:gridCol w="1278545"/>
                <a:gridCol w="1078523"/>
                <a:gridCol w="2579076"/>
              </a:tblGrid>
              <a:tr h="107932">
                <a:tc>
                  <a:txBody>
                    <a:bodyPr/>
                    <a:lstStyle/>
                    <a:p>
                      <a:pPr algn="l">
                        <a:lnSpc>
                          <a:spcPct val="115000"/>
                        </a:lnSpc>
                        <a:spcAft>
                          <a:spcPts val="0"/>
                        </a:spcAft>
                      </a:pPr>
                      <a:r>
                        <a:rPr lang="fr-FR" sz="2000" b="1" dirty="0">
                          <a:latin typeface="Times New Roman"/>
                          <a:ea typeface="Times New Roman"/>
                          <a:cs typeface="Arial"/>
                        </a:rPr>
                        <a:t>Année </a:t>
                      </a:r>
                      <a:endParaRPr lang="fr-FR" sz="2000" b="1" dirty="0">
                        <a:latin typeface="Calibri"/>
                        <a:ea typeface="Calibri"/>
                        <a:cs typeface="Arial"/>
                      </a:endParaRPr>
                    </a:p>
                  </a:txBody>
                  <a:tcPr marL="2338" marR="2338" marT="2338" marB="233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fr-FR" sz="2000" b="1">
                          <a:latin typeface="Times New Roman"/>
                          <a:ea typeface="Times New Roman"/>
                          <a:cs typeface="Arial"/>
                        </a:rPr>
                        <a:t>Nom </a:t>
                      </a:r>
                      <a:endParaRPr lang="fr-FR" sz="2000" b="1">
                        <a:latin typeface="Calibri"/>
                        <a:ea typeface="Calibri"/>
                        <a:cs typeface="Arial"/>
                      </a:endParaRPr>
                    </a:p>
                  </a:txBody>
                  <a:tcPr marL="2338" marR="2338" marT="2338" marB="233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fr-FR" sz="2000" b="1" u="sng">
                          <a:solidFill>
                            <a:srgbClr val="0000FF"/>
                          </a:solidFill>
                          <a:latin typeface="Times New Roman"/>
                          <a:ea typeface="Times New Roman"/>
                          <a:cs typeface="Arial"/>
                          <a:hlinkClick r:id="rId2" tooltip="Équivalent vingt pieds"/>
                        </a:rPr>
                        <a:t>EVP</a:t>
                      </a:r>
                      <a:r>
                        <a:rPr lang="fr-FR" sz="2000" b="1">
                          <a:latin typeface="Times New Roman"/>
                          <a:ea typeface="Times New Roman"/>
                          <a:cs typeface="Arial"/>
                        </a:rPr>
                        <a:t> </a:t>
                      </a:r>
                      <a:endParaRPr lang="fr-FR" sz="2000" b="1">
                        <a:latin typeface="Calibri"/>
                        <a:ea typeface="Calibri"/>
                        <a:cs typeface="Arial"/>
                      </a:endParaRPr>
                    </a:p>
                  </a:txBody>
                  <a:tcPr marL="2338" marR="2338" marT="2338" marB="233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fr-FR" sz="2000" b="1" u="sng">
                          <a:solidFill>
                            <a:srgbClr val="0000FF"/>
                          </a:solidFill>
                          <a:latin typeface="Times New Roman"/>
                          <a:ea typeface="Times New Roman"/>
                          <a:cs typeface="Arial"/>
                          <a:hlinkClick r:id="rId3" tooltip="Longueur hors-tout"/>
                        </a:rPr>
                        <a:t>LOA</a:t>
                      </a:r>
                      <a:r>
                        <a:rPr lang="fr-FR" sz="2000" b="1">
                          <a:latin typeface="Times New Roman"/>
                          <a:ea typeface="Times New Roman"/>
                          <a:cs typeface="Arial"/>
                        </a:rPr>
                        <a:t/>
                      </a:r>
                      <a:br>
                        <a:rPr lang="fr-FR" sz="2000" b="1">
                          <a:latin typeface="Times New Roman"/>
                          <a:ea typeface="Times New Roman"/>
                          <a:cs typeface="Arial"/>
                        </a:rPr>
                      </a:br>
                      <a:r>
                        <a:rPr lang="fr-FR" sz="2000" b="1">
                          <a:latin typeface="Times New Roman"/>
                          <a:ea typeface="Times New Roman"/>
                          <a:cs typeface="Arial"/>
                        </a:rPr>
                        <a:t>(m) </a:t>
                      </a:r>
                      <a:endParaRPr lang="fr-FR" sz="2000" b="1">
                        <a:latin typeface="Calibri"/>
                        <a:ea typeface="Calibri"/>
                        <a:cs typeface="Arial"/>
                      </a:endParaRPr>
                    </a:p>
                  </a:txBody>
                  <a:tcPr marL="2338" marR="2338" marT="2338" marB="233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fr-FR" sz="2000" b="1">
                          <a:latin typeface="Times New Roman"/>
                          <a:ea typeface="Times New Roman"/>
                          <a:cs typeface="Arial"/>
                        </a:rPr>
                        <a:t>Largeur</a:t>
                      </a:r>
                      <a:br>
                        <a:rPr lang="fr-FR" sz="2000" b="1">
                          <a:latin typeface="Times New Roman"/>
                          <a:ea typeface="Times New Roman"/>
                          <a:cs typeface="Arial"/>
                        </a:rPr>
                      </a:br>
                      <a:r>
                        <a:rPr lang="fr-FR" sz="2000" b="1">
                          <a:latin typeface="Times New Roman"/>
                          <a:ea typeface="Times New Roman"/>
                          <a:cs typeface="Arial"/>
                        </a:rPr>
                        <a:t>(m) </a:t>
                      </a:r>
                      <a:endParaRPr lang="fr-FR" sz="2000" b="1">
                        <a:latin typeface="Calibri"/>
                        <a:ea typeface="Calibri"/>
                        <a:cs typeface="Arial"/>
                      </a:endParaRPr>
                    </a:p>
                  </a:txBody>
                  <a:tcPr marL="2338" marR="2338" marT="2338" marB="233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fr-FR" sz="2000" b="1">
                          <a:latin typeface="Times New Roman"/>
                          <a:ea typeface="Times New Roman"/>
                          <a:cs typeface="Arial"/>
                        </a:rPr>
                        <a:t>Tonnage </a:t>
                      </a:r>
                      <a:endParaRPr lang="fr-FR" sz="2000" b="1">
                        <a:latin typeface="Calibri"/>
                        <a:ea typeface="Calibri"/>
                        <a:cs typeface="Arial"/>
                      </a:endParaRPr>
                    </a:p>
                  </a:txBody>
                  <a:tcPr marL="2338" marR="2338" marT="2338" marB="233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fr-FR" sz="2000" b="1" u="sng">
                          <a:solidFill>
                            <a:srgbClr val="0000FF"/>
                          </a:solidFill>
                          <a:latin typeface="Times New Roman"/>
                          <a:ea typeface="Times New Roman"/>
                          <a:cs typeface="Arial"/>
                          <a:hlinkClick r:id="rId4" tooltip="Armateur"/>
                        </a:rPr>
                        <a:t>Armateur</a:t>
                      </a:r>
                      <a:r>
                        <a:rPr lang="fr-FR" sz="2000" b="1">
                          <a:latin typeface="Times New Roman"/>
                          <a:ea typeface="Times New Roman"/>
                          <a:cs typeface="Arial"/>
                        </a:rPr>
                        <a:t> </a:t>
                      </a:r>
                      <a:endParaRPr lang="fr-FR" sz="2000" b="1">
                        <a:latin typeface="Calibri"/>
                        <a:ea typeface="Calibri"/>
                        <a:cs typeface="Arial"/>
                      </a:endParaRPr>
                    </a:p>
                  </a:txBody>
                  <a:tcPr marL="2338" marR="2338" marT="2338" marB="233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6304">
                <a:tc>
                  <a:txBody>
                    <a:bodyPr/>
                    <a:lstStyle/>
                    <a:p>
                      <a:pPr algn="l">
                        <a:lnSpc>
                          <a:spcPct val="115000"/>
                        </a:lnSpc>
                        <a:spcAft>
                          <a:spcPts val="0"/>
                        </a:spcAft>
                      </a:pPr>
                      <a:r>
                        <a:rPr lang="fr-FR" sz="2000" b="1">
                          <a:latin typeface="Times New Roman"/>
                          <a:ea typeface="Times New Roman"/>
                          <a:cs typeface="Arial"/>
                        </a:rPr>
                        <a:t>2023 </a:t>
                      </a:r>
                      <a:endParaRPr lang="fr-FR" sz="2000" b="1">
                        <a:latin typeface="Calibri"/>
                        <a:ea typeface="Calibri"/>
                        <a:cs typeface="Arial"/>
                      </a:endParaRPr>
                    </a:p>
                  </a:txBody>
                  <a:tcPr marL="2338" marR="2338" marT="2338" marB="233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fr-FR" sz="2000" b="1" i="1">
                          <a:latin typeface="Times New Roman"/>
                          <a:ea typeface="Times New Roman"/>
                          <a:cs typeface="Arial"/>
                        </a:rPr>
                        <a:t>MSC Irina</a:t>
                      </a:r>
                      <a:r>
                        <a:rPr lang="fr-FR" sz="2000" b="1">
                          <a:latin typeface="Times New Roman"/>
                          <a:ea typeface="Times New Roman"/>
                          <a:cs typeface="Arial"/>
                        </a:rPr>
                        <a:t> </a:t>
                      </a:r>
                      <a:endParaRPr lang="fr-FR" sz="2000" b="1">
                        <a:latin typeface="Calibri"/>
                        <a:ea typeface="Calibri"/>
                        <a:cs typeface="Arial"/>
                      </a:endParaRPr>
                    </a:p>
                  </a:txBody>
                  <a:tcPr marL="2338" marR="2338" marT="2338" marB="233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fr-FR" sz="2000" b="1">
                          <a:latin typeface="Times New Roman"/>
                          <a:ea typeface="Times New Roman"/>
                          <a:cs typeface="Arial"/>
                        </a:rPr>
                        <a:t>24 346 </a:t>
                      </a:r>
                      <a:endParaRPr lang="fr-FR" sz="2000" b="1">
                        <a:latin typeface="Calibri"/>
                        <a:ea typeface="Calibri"/>
                        <a:cs typeface="Arial"/>
                      </a:endParaRPr>
                    </a:p>
                  </a:txBody>
                  <a:tcPr marL="2338" marR="2338" marT="2338" marB="233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fr-FR" sz="2000" b="1">
                          <a:latin typeface="Times New Roman"/>
                          <a:ea typeface="Times New Roman"/>
                          <a:cs typeface="Arial"/>
                        </a:rPr>
                        <a:t>399,93 </a:t>
                      </a:r>
                      <a:endParaRPr lang="fr-FR" sz="2000" b="1">
                        <a:latin typeface="Calibri"/>
                        <a:ea typeface="Calibri"/>
                        <a:cs typeface="Arial"/>
                      </a:endParaRPr>
                    </a:p>
                  </a:txBody>
                  <a:tcPr marL="2338" marR="2338" marT="2338" marB="233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fr-FR" sz="2000" b="1">
                          <a:latin typeface="Times New Roman"/>
                          <a:ea typeface="Times New Roman"/>
                          <a:cs typeface="Arial"/>
                        </a:rPr>
                        <a:t>61,33 </a:t>
                      </a:r>
                      <a:endParaRPr lang="fr-FR" sz="2000" b="1">
                        <a:latin typeface="Calibri"/>
                        <a:ea typeface="Calibri"/>
                        <a:cs typeface="Arial"/>
                      </a:endParaRPr>
                    </a:p>
                  </a:txBody>
                  <a:tcPr marL="2338" marR="2338" marT="2338" marB="233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fr-FR" sz="2000" b="1">
                          <a:latin typeface="Times New Roman"/>
                          <a:ea typeface="Times New Roman"/>
                          <a:cs typeface="Arial"/>
                        </a:rPr>
                        <a:t>240 739 </a:t>
                      </a:r>
                      <a:endParaRPr lang="fr-FR" sz="2000" b="1">
                        <a:latin typeface="Calibri"/>
                        <a:ea typeface="Calibri"/>
                        <a:cs typeface="Arial"/>
                      </a:endParaRPr>
                    </a:p>
                  </a:txBody>
                  <a:tcPr marL="2338" marR="2338" marT="2338" marB="233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fr-FR" sz="2000" b="1" u="sng">
                          <a:solidFill>
                            <a:srgbClr val="0000FF"/>
                          </a:solidFill>
                          <a:latin typeface="Times New Roman"/>
                          <a:ea typeface="Times New Roman"/>
                          <a:cs typeface="Arial"/>
                          <a:hlinkClick r:id="rId5" tooltip="Mediterranean Shipping Company"/>
                        </a:rPr>
                        <a:t>MSC</a:t>
                      </a:r>
                      <a:r>
                        <a:rPr lang="fr-FR" sz="2000" b="1">
                          <a:latin typeface="Times New Roman"/>
                          <a:ea typeface="Times New Roman"/>
                          <a:cs typeface="Arial"/>
                        </a:rPr>
                        <a:t>/</a:t>
                      </a:r>
                      <a:r>
                        <a:rPr lang="fr-FR" sz="2000" b="1" u="sng">
                          <a:solidFill>
                            <a:srgbClr val="0000FF"/>
                          </a:solidFill>
                          <a:latin typeface="Times New Roman"/>
                          <a:ea typeface="Times New Roman"/>
                          <a:cs typeface="Arial"/>
                          <a:hlinkClick r:id="rId6" tooltip="Suisse"/>
                        </a:rPr>
                        <a:t>Suisse</a:t>
                      </a:r>
                      <a:r>
                        <a:rPr lang="fr-FR" sz="2000" b="1">
                          <a:latin typeface="Times New Roman"/>
                          <a:ea typeface="Times New Roman"/>
                          <a:cs typeface="Arial"/>
                        </a:rPr>
                        <a:t> </a:t>
                      </a:r>
                      <a:endParaRPr lang="fr-FR" sz="2000" b="1">
                        <a:latin typeface="Calibri"/>
                        <a:ea typeface="Calibri"/>
                        <a:cs typeface="Arial"/>
                      </a:endParaRPr>
                    </a:p>
                  </a:txBody>
                  <a:tcPr marL="2338" marR="2338" marT="2338" marB="233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1187">
                <a:tc>
                  <a:txBody>
                    <a:bodyPr/>
                    <a:lstStyle/>
                    <a:p>
                      <a:pPr algn="l">
                        <a:lnSpc>
                          <a:spcPct val="115000"/>
                        </a:lnSpc>
                        <a:spcAft>
                          <a:spcPts val="0"/>
                        </a:spcAft>
                      </a:pPr>
                      <a:r>
                        <a:rPr lang="fr-FR" sz="2000" b="1">
                          <a:latin typeface="Times New Roman"/>
                          <a:ea typeface="Times New Roman"/>
                          <a:cs typeface="Arial"/>
                        </a:rPr>
                        <a:t>2022 </a:t>
                      </a:r>
                      <a:endParaRPr lang="fr-FR" sz="2000" b="1">
                        <a:latin typeface="Calibri"/>
                        <a:ea typeface="Calibri"/>
                        <a:cs typeface="Arial"/>
                      </a:endParaRPr>
                    </a:p>
                  </a:txBody>
                  <a:tcPr marL="2338" marR="2338" marT="2338" marB="233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fr-FR" sz="2000" b="1" i="1">
                          <a:latin typeface="Times New Roman"/>
                          <a:ea typeface="Times New Roman"/>
                          <a:cs typeface="Arial"/>
                        </a:rPr>
                        <a:t>Ever Alot</a:t>
                      </a:r>
                      <a:r>
                        <a:rPr lang="fr-FR" sz="2000" b="1">
                          <a:latin typeface="Times New Roman"/>
                          <a:ea typeface="Times New Roman"/>
                          <a:cs typeface="Arial"/>
                        </a:rPr>
                        <a:t> </a:t>
                      </a:r>
                      <a:endParaRPr lang="fr-FR" sz="2000" b="1">
                        <a:latin typeface="Calibri"/>
                        <a:ea typeface="Calibri"/>
                        <a:cs typeface="Arial"/>
                      </a:endParaRPr>
                    </a:p>
                  </a:txBody>
                  <a:tcPr marL="2338" marR="2338" marT="2338" marB="233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fr-FR" sz="2000" b="1">
                          <a:latin typeface="Times New Roman"/>
                          <a:ea typeface="Times New Roman"/>
                          <a:cs typeface="Arial"/>
                        </a:rPr>
                        <a:t>24 004 </a:t>
                      </a:r>
                      <a:endParaRPr lang="fr-FR" sz="2000" b="1">
                        <a:latin typeface="Calibri"/>
                        <a:ea typeface="Calibri"/>
                        <a:cs typeface="Arial"/>
                      </a:endParaRPr>
                    </a:p>
                  </a:txBody>
                  <a:tcPr marL="2338" marR="2338" marT="2338" marB="233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fr-FR" sz="2000" b="1">
                          <a:latin typeface="Times New Roman"/>
                          <a:ea typeface="Times New Roman"/>
                          <a:cs typeface="Arial"/>
                        </a:rPr>
                        <a:t>399,99 </a:t>
                      </a:r>
                      <a:endParaRPr lang="fr-FR" sz="2000" b="1">
                        <a:latin typeface="Calibri"/>
                        <a:ea typeface="Calibri"/>
                        <a:cs typeface="Arial"/>
                      </a:endParaRPr>
                    </a:p>
                  </a:txBody>
                  <a:tcPr marL="2338" marR="2338" marT="2338" marB="233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fr-FR" sz="2000" b="1">
                          <a:latin typeface="Times New Roman"/>
                          <a:ea typeface="Times New Roman"/>
                          <a:cs typeface="Arial"/>
                        </a:rPr>
                        <a:t>61,50 </a:t>
                      </a:r>
                      <a:endParaRPr lang="fr-FR" sz="2000" b="1">
                        <a:latin typeface="Calibri"/>
                        <a:ea typeface="Calibri"/>
                        <a:cs typeface="Arial"/>
                      </a:endParaRPr>
                    </a:p>
                  </a:txBody>
                  <a:tcPr marL="2338" marR="2338" marT="2338" marB="233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fr-FR" sz="2000" b="1">
                          <a:latin typeface="Times New Roman"/>
                          <a:ea typeface="Times New Roman"/>
                          <a:cs typeface="Arial"/>
                        </a:rPr>
                        <a:t>236 228 </a:t>
                      </a:r>
                      <a:endParaRPr lang="fr-FR" sz="2000" b="1">
                        <a:latin typeface="Calibri"/>
                        <a:ea typeface="Calibri"/>
                        <a:cs typeface="Arial"/>
                      </a:endParaRPr>
                    </a:p>
                  </a:txBody>
                  <a:tcPr marL="2338" marR="2338" marT="2338" marB="233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fr-FR" sz="2000" b="1" u="sng">
                          <a:solidFill>
                            <a:srgbClr val="0000FF"/>
                          </a:solidFill>
                          <a:latin typeface="Times New Roman"/>
                          <a:ea typeface="Times New Roman"/>
                          <a:cs typeface="Arial"/>
                          <a:hlinkClick r:id="rId7" tooltip="Evergreen Marine Corporation"/>
                        </a:rPr>
                        <a:t>Evergreen Marine Corporation</a:t>
                      </a:r>
                      <a:r>
                        <a:rPr lang="fr-FR" sz="2000" b="1">
                          <a:latin typeface="Times New Roman"/>
                          <a:ea typeface="Times New Roman"/>
                          <a:cs typeface="Arial"/>
                        </a:rPr>
                        <a:t>/</a:t>
                      </a:r>
                      <a:r>
                        <a:rPr lang="fr-FR" sz="2000" b="1" u="sng">
                          <a:solidFill>
                            <a:srgbClr val="0000FF"/>
                          </a:solidFill>
                          <a:latin typeface="Times New Roman"/>
                          <a:ea typeface="Times New Roman"/>
                          <a:cs typeface="Arial"/>
                          <a:hlinkClick r:id="rId8" tooltip="Taïwan"/>
                        </a:rPr>
                        <a:t>Taïwan</a:t>
                      </a:r>
                      <a:r>
                        <a:rPr lang="fr-FR" sz="2000" b="1">
                          <a:latin typeface="Times New Roman"/>
                          <a:ea typeface="Times New Roman"/>
                          <a:cs typeface="Arial"/>
                        </a:rPr>
                        <a:t> </a:t>
                      </a:r>
                      <a:endParaRPr lang="fr-FR" sz="2000" b="1">
                        <a:latin typeface="Calibri"/>
                        <a:ea typeface="Calibri"/>
                        <a:cs typeface="Arial"/>
                      </a:endParaRPr>
                    </a:p>
                  </a:txBody>
                  <a:tcPr marL="2338" marR="2338" marT="2338" marB="233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1187">
                <a:tc>
                  <a:txBody>
                    <a:bodyPr/>
                    <a:lstStyle/>
                    <a:p>
                      <a:pPr algn="l">
                        <a:lnSpc>
                          <a:spcPct val="115000"/>
                        </a:lnSpc>
                        <a:spcAft>
                          <a:spcPts val="0"/>
                        </a:spcAft>
                      </a:pPr>
                      <a:r>
                        <a:rPr lang="fr-FR" sz="2000" b="1">
                          <a:latin typeface="Times New Roman"/>
                          <a:ea typeface="Times New Roman"/>
                          <a:cs typeface="Arial"/>
                        </a:rPr>
                        <a:t>2021 </a:t>
                      </a:r>
                      <a:endParaRPr lang="fr-FR" sz="2000" b="1">
                        <a:latin typeface="Calibri"/>
                        <a:ea typeface="Calibri"/>
                        <a:cs typeface="Arial"/>
                      </a:endParaRPr>
                    </a:p>
                  </a:txBody>
                  <a:tcPr marL="2338" marR="2338" marT="2338" marB="233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fr-FR" sz="2000" b="1" i="1">
                          <a:latin typeface="Times New Roman"/>
                          <a:ea typeface="Times New Roman"/>
                          <a:cs typeface="Arial"/>
                        </a:rPr>
                        <a:t>Ever Ace</a:t>
                      </a:r>
                      <a:r>
                        <a:rPr lang="fr-FR" sz="2000" b="1">
                          <a:latin typeface="Times New Roman"/>
                          <a:ea typeface="Times New Roman"/>
                          <a:cs typeface="Arial"/>
                        </a:rPr>
                        <a:t> </a:t>
                      </a:r>
                      <a:endParaRPr lang="fr-FR" sz="2000" b="1">
                        <a:latin typeface="Calibri"/>
                        <a:ea typeface="Calibri"/>
                        <a:cs typeface="Arial"/>
                      </a:endParaRPr>
                    </a:p>
                  </a:txBody>
                  <a:tcPr marL="2338" marR="2338" marT="2338" marB="233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fr-FR" sz="2000" b="1">
                          <a:latin typeface="Times New Roman"/>
                          <a:ea typeface="Times New Roman"/>
                          <a:cs typeface="Arial"/>
                        </a:rPr>
                        <a:t>23 992 </a:t>
                      </a:r>
                      <a:endParaRPr lang="fr-FR" sz="2000" b="1">
                        <a:latin typeface="Calibri"/>
                        <a:ea typeface="Calibri"/>
                        <a:cs typeface="Arial"/>
                      </a:endParaRPr>
                    </a:p>
                  </a:txBody>
                  <a:tcPr marL="2338" marR="2338" marT="2338" marB="233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fr-FR" sz="2000" b="1">
                          <a:latin typeface="Times New Roman"/>
                          <a:ea typeface="Times New Roman"/>
                          <a:cs typeface="Arial"/>
                        </a:rPr>
                        <a:t>399,99 </a:t>
                      </a:r>
                      <a:endParaRPr lang="fr-FR" sz="2000" b="1">
                        <a:latin typeface="Calibri"/>
                        <a:ea typeface="Calibri"/>
                        <a:cs typeface="Arial"/>
                      </a:endParaRPr>
                    </a:p>
                  </a:txBody>
                  <a:tcPr marL="2338" marR="2338" marT="2338" marB="233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fr-FR" sz="2000" b="1">
                          <a:latin typeface="Times New Roman"/>
                          <a:ea typeface="Times New Roman"/>
                          <a:cs typeface="Arial"/>
                        </a:rPr>
                        <a:t>61,50 </a:t>
                      </a:r>
                      <a:endParaRPr lang="fr-FR" sz="2000" b="1">
                        <a:latin typeface="Calibri"/>
                        <a:ea typeface="Calibri"/>
                        <a:cs typeface="Arial"/>
                      </a:endParaRPr>
                    </a:p>
                  </a:txBody>
                  <a:tcPr marL="2338" marR="2338" marT="2338" marB="233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fr-FR" sz="2000" b="1">
                          <a:latin typeface="Times New Roman"/>
                          <a:ea typeface="Times New Roman"/>
                          <a:cs typeface="Arial"/>
                        </a:rPr>
                        <a:t>235 579 </a:t>
                      </a:r>
                      <a:endParaRPr lang="fr-FR" sz="2000" b="1">
                        <a:latin typeface="Calibri"/>
                        <a:ea typeface="Calibri"/>
                        <a:cs typeface="Arial"/>
                      </a:endParaRPr>
                    </a:p>
                  </a:txBody>
                  <a:tcPr marL="2338" marR="2338" marT="2338" marB="233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fr-FR" sz="2000" b="1">
                          <a:latin typeface="Times New Roman"/>
                          <a:ea typeface="Times New Roman"/>
                          <a:cs typeface="Arial"/>
                        </a:rPr>
                        <a:t>Evergreen Marine Corporation/Taïwan </a:t>
                      </a:r>
                      <a:endParaRPr lang="fr-FR" sz="2000" b="1">
                        <a:latin typeface="Calibri"/>
                        <a:ea typeface="Calibri"/>
                        <a:cs typeface="Arial"/>
                      </a:endParaRPr>
                    </a:p>
                  </a:txBody>
                  <a:tcPr marL="2338" marR="2338" marT="2338" marB="233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1187">
                <a:tc>
                  <a:txBody>
                    <a:bodyPr/>
                    <a:lstStyle/>
                    <a:p>
                      <a:pPr algn="l">
                        <a:lnSpc>
                          <a:spcPct val="115000"/>
                        </a:lnSpc>
                        <a:spcAft>
                          <a:spcPts val="0"/>
                        </a:spcAft>
                      </a:pPr>
                      <a:r>
                        <a:rPr lang="fr-FR" sz="2000" b="1">
                          <a:latin typeface="Times New Roman"/>
                          <a:ea typeface="Times New Roman"/>
                          <a:cs typeface="Arial"/>
                        </a:rPr>
                        <a:t>2020 </a:t>
                      </a:r>
                      <a:endParaRPr lang="fr-FR" sz="2000" b="1">
                        <a:latin typeface="Calibri"/>
                        <a:ea typeface="Calibri"/>
                        <a:cs typeface="Arial"/>
                      </a:endParaRPr>
                    </a:p>
                  </a:txBody>
                  <a:tcPr marL="2338" marR="2338" marT="2338" marB="233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fr-FR" sz="2000" b="1" i="1">
                          <a:latin typeface="Times New Roman"/>
                          <a:ea typeface="Times New Roman"/>
                          <a:cs typeface="Arial"/>
                        </a:rPr>
                        <a:t>HMM Algeciras</a:t>
                      </a:r>
                      <a:r>
                        <a:rPr lang="fr-FR" sz="2000" b="1">
                          <a:latin typeface="Times New Roman"/>
                          <a:ea typeface="Times New Roman"/>
                          <a:cs typeface="Arial"/>
                        </a:rPr>
                        <a:t> </a:t>
                      </a:r>
                      <a:endParaRPr lang="fr-FR" sz="2000" b="1">
                        <a:latin typeface="Calibri"/>
                        <a:ea typeface="Calibri"/>
                        <a:cs typeface="Arial"/>
                      </a:endParaRPr>
                    </a:p>
                  </a:txBody>
                  <a:tcPr marL="2338" marR="2338" marT="2338" marB="233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fr-FR" sz="2000" b="1">
                          <a:latin typeface="Times New Roman"/>
                          <a:ea typeface="Times New Roman"/>
                          <a:cs typeface="Arial"/>
                        </a:rPr>
                        <a:t>23 964 </a:t>
                      </a:r>
                      <a:endParaRPr lang="fr-FR" sz="2000" b="1">
                        <a:latin typeface="Calibri"/>
                        <a:ea typeface="Calibri"/>
                        <a:cs typeface="Arial"/>
                      </a:endParaRPr>
                    </a:p>
                  </a:txBody>
                  <a:tcPr marL="2338" marR="2338" marT="2338" marB="233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fr-FR" sz="2000" b="1">
                          <a:latin typeface="Times New Roman"/>
                          <a:ea typeface="Times New Roman"/>
                          <a:cs typeface="Arial"/>
                        </a:rPr>
                        <a:t>399,90 </a:t>
                      </a:r>
                      <a:endParaRPr lang="fr-FR" sz="2000" b="1">
                        <a:latin typeface="Calibri"/>
                        <a:ea typeface="Calibri"/>
                        <a:cs typeface="Arial"/>
                      </a:endParaRPr>
                    </a:p>
                  </a:txBody>
                  <a:tcPr marL="2338" marR="2338" marT="2338" marB="233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fr-FR" sz="2000" b="1">
                          <a:latin typeface="Times New Roman"/>
                          <a:ea typeface="Times New Roman"/>
                          <a:cs typeface="Arial"/>
                        </a:rPr>
                        <a:t>61,00 </a:t>
                      </a:r>
                      <a:endParaRPr lang="fr-FR" sz="2000" b="1">
                        <a:latin typeface="Calibri"/>
                        <a:ea typeface="Calibri"/>
                        <a:cs typeface="Arial"/>
                      </a:endParaRPr>
                    </a:p>
                  </a:txBody>
                  <a:tcPr marL="2338" marR="2338" marT="2338" marB="233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fr-FR" sz="2000" b="1">
                          <a:latin typeface="Times New Roman"/>
                          <a:ea typeface="Times New Roman"/>
                          <a:cs typeface="Arial"/>
                        </a:rPr>
                        <a:t>228 283 </a:t>
                      </a:r>
                      <a:endParaRPr lang="fr-FR" sz="2000" b="1">
                        <a:latin typeface="Calibri"/>
                        <a:ea typeface="Calibri"/>
                        <a:cs typeface="Arial"/>
                      </a:endParaRPr>
                    </a:p>
                  </a:txBody>
                  <a:tcPr marL="2338" marR="2338" marT="2338" marB="233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fr-FR" sz="2000" b="1" u="sng">
                          <a:solidFill>
                            <a:srgbClr val="0000FF"/>
                          </a:solidFill>
                          <a:latin typeface="Times New Roman"/>
                          <a:ea typeface="Times New Roman"/>
                          <a:cs typeface="Arial"/>
                          <a:hlinkClick r:id="rId9" tooltip="Hyundai Merchant Marine"/>
                        </a:rPr>
                        <a:t>Hyundai Merchant Marine</a:t>
                      </a:r>
                      <a:r>
                        <a:rPr lang="fr-FR" sz="2000" b="1">
                          <a:latin typeface="Times New Roman"/>
                          <a:ea typeface="Times New Roman"/>
                          <a:cs typeface="Arial"/>
                        </a:rPr>
                        <a:t>/</a:t>
                      </a:r>
                      <a:r>
                        <a:rPr lang="fr-FR" sz="2000" b="1" u="sng">
                          <a:solidFill>
                            <a:srgbClr val="0000FF"/>
                          </a:solidFill>
                          <a:latin typeface="Times New Roman"/>
                          <a:ea typeface="Times New Roman"/>
                          <a:cs typeface="Arial"/>
                          <a:hlinkClick r:id="rId10" tooltip="Corée du Sud"/>
                        </a:rPr>
                        <a:t>Corée du Sud</a:t>
                      </a:r>
                      <a:r>
                        <a:rPr lang="fr-FR" sz="2000" b="1">
                          <a:latin typeface="Times New Roman"/>
                          <a:ea typeface="Times New Roman"/>
                          <a:cs typeface="Arial"/>
                        </a:rPr>
                        <a:t> </a:t>
                      </a:r>
                      <a:endParaRPr lang="fr-FR" sz="2000" b="1">
                        <a:latin typeface="Calibri"/>
                        <a:ea typeface="Calibri"/>
                        <a:cs typeface="Arial"/>
                      </a:endParaRPr>
                    </a:p>
                  </a:txBody>
                  <a:tcPr marL="2338" marR="2338" marT="2338" marB="233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6304">
                <a:tc>
                  <a:txBody>
                    <a:bodyPr/>
                    <a:lstStyle/>
                    <a:p>
                      <a:pPr algn="l">
                        <a:lnSpc>
                          <a:spcPct val="115000"/>
                        </a:lnSpc>
                        <a:spcAft>
                          <a:spcPts val="0"/>
                        </a:spcAft>
                      </a:pPr>
                      <a:r>
                        <a:rPr lang="fr-FR" sz="2000" b="1">
                          <a:latin typeface="Times New Roman"/>
                          <a:ea typeface="Times New Roman"/>
                          <a:cs typeface="Arial"/>
                        </a:rPr>
                        <a:t>2019 </a:t>
                      </a:r>
                      <a:endParaRPr lang="fr-FR" sz="2000" b="1">
                        <a:latin typeface="Calibri"/>
                        <a:ea typeface="Calibri"/>
                        <a:cs typeface="Arial"/>
                      </a:endParaRPr>
                    </a:p>
                  </a:txBody>
                  <a:tcPr marL="2338" marR="2338" marT="2338" marB="233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fr-FR" sz="2000" b="1" i="1">
                          <a:latin typeface="Times New Roman"/>
                          <a:ea typeface="Times New Roman"/>
                          <a:cs typeface="Arial"/>
                        </a:rPr>
                        <a:t>MSC Gülsün</a:t>
                      </a:r>
                      <a:r>
                        <a:rPr lang="fr-FR" sz="2000" b="1">
                          <a:latin typeface="Times New Roman"/>
                          <a:ea typeface="Times New Roman"/>
                          <a:cs typeface="Arial"/>
                        </a:rPr>
                        <a:t> </a:t>
                      </a:r>
                      <a:endParaRPr lang="fr-FR" sz="2000" b="1">
                        <a:latin typeface="Calibri"/>
                        <a:ea typeface="Calibri"/>
                        <a:cs typeface="Arial"/>
                      </a:endParaRPr>
                    </a:p>
                  </a:txBody>
                  <a:tcPr marL="2338" marR="2338" marT="2338" marB="233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fr-FR" sz="2000" b="1">
                          <a:latin typeface="Times New Roman"/>
                          <a:ea typeface="Times New Roman"/>
                          <a:cs typeface="Arial"/>
                        </a:rPr>
                        <a:t>23 756 </a:t>
                      </a:r>
                      <a:endParaRPr lang="fr-FR" sz="2000" b="1">
                        <a:latin typeface="Calibri"/>
                        <a:ea typeface="Calibri"/>
                        <a:cs typeface="Arial"/>
                      </a:endParaRPr>
                    </a:p>
                  </a:txBody>
                  <a:tcPr marL="2338" marR="2338" marT="2338" marB="233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fr-FR" sz="2000" b="1">
                          <a:latin typeface="Times New Roman"/>
                          <a:ea typeface="Times New Roman"/>
                          <a:cs typeface="Arial"/>
                        </a:rPr>
                        <a:t>399.90 </a:t>
                      </a:r>
                      <a:endParaRPr lang="fr-FR" sz="2000" b="1">
                        <a:latin typeface="Calibri"/>
                        <a:ea typeface="Calibri"/>
                        <a:cs typeface="Arial"/>
                      </a:endParaRPr>
                    </a:p>
                  </a:txBody>
                  <a:tcPr marL="2338" marR="2338" marT="2338" marB="233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fr-FR" sz="2000" b="1">
                          <a:latin typeface="Times New Roman"/>
                          <a:ea typeface="Times New Roman"/>
                          <a:cs typeface="Arial"/>
                        </a:rPr>
                        <a:t>61.55 </a:t>
                      </a:r>
                      <a:endParaRPr lang="fr-FR" sz="2000" b="1">
                        <a:latin typeface="Calibri"/>
                        <a:ea typeface="Calibri"/>
                        <a:cs typeface="Arial"/>
                      </a:endParaRPr>
                    </a:p>
                  </a:txBody>
                  <a:tcPr marL="2338" marR="2338" marT="2338" marB="233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fr-FR" sz="2000" b="1">
                          <a:latin typeface="Times New Roman"/>
                          <a:ea typeface="Times New Roman"/>
                          <a:cs typeface="Arial"/>
                        </a:rPr>
                        <a:t>232 618 </a:t>
                      </a:r>
                      <a:endParaRPr lang="fr-FR" sz="2000" b="1">
                        <a:latin typeface="Calibri"/>
                        <a:ea typeface="Calibri"/>
                        <a:cs typeface="Arial"/>
                      </a:endParaRPr>
                    </a:p>
                  </a:txBody>
                  <a:tcPr marL="2338" marR="2338" marT="2338" marB="233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fr-FR" sz="2000" b="1">
                          <a:latin typeface="Times New Roman"/>
                          <a:ea typeface="Times New Roman"/>
                          <a:cs typeface="Arial"/>
                        </a:rPr>
                        <a:t>MSC/Suisse </a:t>
                      </a:r>
                      <a:endParaRPr lang="fr-FR" sz="2000" b="1">
                        <a:latin typeface="Calibri"/>
                        <a:ea typeface="Calibri"/>
                        <a:cs typeface="Arial"/>
                      </a:endParaRPr>
                    </a:p>
                  </a:txBody>
                  <a:tcPr marL="2338" marR="2338" marT="2338" marB="233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7932">
                <a:tc>
                  <a:txBody>
                    <a:bodyPr/>
                    <a:lstStyle/>
                    <a:p>
                      <a:pPr algn="l">
                        <a:lnSpc>
                          <a:spcPct val="115000"/>
                        </a:lnSpc>
                        <a:spcAft>
                          <a:spcPts val="0"/>
                        </a:spcAft>
                      </a:pPr>
                      <a:r>
                        <a:rPr lang="fr-FR" sz="2000" b="1">
                          <a:latin typeface="Times New Roman"/>
                          <a:ea typeface="Times New Roman"/>
                          <a:cs typeface="Arial"/>
                        </a:rPr>
                        <a:t>2017 </a:t>
                      </a:r>
                      <a:endParaRPr lang="fr-FR" sz="2000" b="1">
                        <a:latin typeface="Calibri"/>
                        <a:ea typeface="Calibri"/>
                        <a:cs typeface="Arial"/>
                      </a:endParaRPr>
                    </a:p>
                  </a:txBody>
                  <a:tcPr marL="2338" marR="2338" marT="2338" marB="233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fr-FR" sz="2000" b="1" i="1">
                          <a:latin typeface="Times New Roman"/>
                          <a:ea typeface="Times New Roman"/>
                          <a:cs typeface="Arial"/>
                        </a:rPr>
                        <a:t>OOCL Hong Kong</a:t>
                      </a:r>
                      <a:r>
                        <a:rPr lang="fr-FR" sz="2000" b="1">
                          <a:latin typeface="Times New Roman"/>
                          <a:ea typeface="Times New Roman"/>
                          <a:cs typeface="Arial"/>
                        </a:rPr>
                        <a:t> </a:t>
                      </a:r>
                      <a:endParaRPr lang="fr-FR" sz="2000" b="1">
                        <a:latin typeface="Calibri"/>
                        <a:ea typeface="Calibri"/>
                        <a:cs typeface="Arial"/>
                      </a:endParaRPr>
                    </a:p>
                  </a:txBody>
                  <a:tcPr marL="2338" marR="2338" marT="2338" marB="233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fr-FR" sz="2000" b="1">
                          <a:latin typeface="Times New Roman"/>
                          <a:ea typeface="Times New Roman"/>
                          <a:cs typeface="Arial"/>
                        </a:rPr>
                        <a:t>21 413 </a:t>
                      </a:r>
                      <a:endParaRPr lang="fr-FR" sz="2000" b="1">
                        <a:latin typeface="Calibri"/>
                        <a:ea typeface="Calibri"/>
                        <a:cs typeface="Arial"/>
                      </a:endParaRPr>
                    </a:p>
                  </a:txBody>
                  <a:tcPr marL="2338" marR="2338" marT="2338" marB="233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fr-FR" sz="2000" b="1">
                          <a:latin typeface="Times New Roman"/>
                          <a:ea typeface="Times New Roman"/>
                          <a:cs typeface="Arial"/>
                        </a:rPr>
                        <a:t>399.87 </a:t>
                      </a:r>
                      <a:endParaRPr lang="fr-FR" sz="2000" b="1">
                        <a:latin typeface="Calibri"/>
                        <a:ea typeface="Calibri"/>
                        <a:cs typeface="Arial"/>
                      </a:endParaRPr>
                    </a:p>
                  </a:txBody>
                  <a:tcPr marL="2338" marR="2338" marT="2338" marB="233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fr-FR" sz="2000" b="1">
                          <a:latin typeface="Times New Roman"/>
                          <a:ea typeface="Times New Roman"/>
                          <a:cs typeface="Arial"/>
                        </a:rPr>
                        <a:t>58.8 </a:t>
                      </a:r>
                      <a:endParaRPr lang="fr-FR" sz="2000" b="1">
                        <a:latin typeface="Calibri"/>
                        <a:ea typeface="Calibri"/>
                        <a:cs typeface="Arial"/>
                      </a:endParaRPr>
                    </a:p>
                  </a:txBody>
                  <a:tcPr marL="2338" marR="2338" marT="2338" marB="233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fr-FR" sz="2000" b="1">
                          <a:latin typeface="Times New Roman"/>
                          <a:ea typeface="Times New Roman"/>
                          <a:cs typeface="Arial"/>
                        </a:rPr>
                        <a:t>210 890 </a:t>
                      </a:r>
                      <a:endParaRPr lang="fr-FR" sz="2000" b="1">
                        <a:latin typeface="Calibri"/>
                        <a:ea typeface="Calibri"/>
                        <a:cs typeface="Arial"/>
                      </a:endParaRPr>
                    </a:p>
                  </a:txBody>
                  <a:tcPr marL="2338" marR="2338" marT="2338" marB="233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fr-FR" sz="2000" b="1" u="sng">
                          <a:solidFill>
                            <a:srgbClr val="0000FF"/>
                          </a:solidFill>
                          <a:latin typeface="Times New Roman"/>
                          <a:ea typeface="Times New Roman"/>
                          <a:cs typeface="Arial"/>
                          <a:hlinkClick r:id="rId11" tooltip="OOCL"/>
                        </a:rPr>
                        <a:t>OOCL</a:t>
                      </a:r>
                      <a:r>
                        <a:rPr lang="fr-FR" sz="2000" b="1">
                          <a:latin typeface="Times New Roman"/>
                          <a:ea typeface="Times New Roman"/>
                          <a:cs typeface="Arial"/>
                        </a:rPr>
                        <a:t>/</a:t>
                      </a:r>
                      <a:r>
                        <a:rPr lang="fr-FR" sz="2000" b="1" u="sng">
                          <a:solidFill>
                            <a:srgbClr val="0000FF"/>
                          </a:solidFill>
                          <a:latin typeface="Times New Roman"/>
                          <a:ea typeface="Times New Roman"/>
                          <a:cs typeface="Arial"/>
                          <a:hlinkClick r:id="rId12" tooltip="Hong Kong"/>
                        </a:rPr>
                        <a:t>Hong Kong</a:t>
                      </a:r>
                      <a:r>
                        <a:rPr lang="fr-FR" sz="2000" b="1">
                          <a:latin typeface="Times New Roman"/>
                          <a:ea typeface="Times New Roman"/>
                          <a:cs typeface="Arial"/>
                        </a:rPr>
                        <a:t> </a:t>
                      </a:r>
                      <a:endParaRPr lang="fr-FR" sz="2000" b="1">
                        <a:latin typeface="Calibri"/>
                        <a:ea typeface="Calibri"/>
                        <a:cs typeface="Arial"/>
                      </a:endParaRPr>
                    </a:p>
                  </a:txBody>
                  <a:tcPr marL="2338" marR="2338" marT="2338" marB="233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6304">
                <a:tc>
                  <a:txBody>
                    <a:bodyPr/>
                    <a:lstStyle/>
                    <a:p>
                      <a:pPr algn="l">
                        <a:lnSpc>
                          <a:spcPct val="115000"/>
                        </a:lnSpc>
                        <a:spcAft>
                          <a:spcPts val="0"/>
                        </a:spcAft>
                      </a:pPr>
                      <a:r>
                        <a:rPr lang="fr-FR" sz="2000" b="1">
                          <a:latin typeface="Times New Roman"/>
                          <a:ea typeface="Times New Roman"/>
                          <a:cs typeface="Arial"/>
                        </a:rPr>
                        <a:t>2016 </a:t>
                      </a:r>
                      <a:endParaRPr lang="fr-FR" sz="2000" b="1">
                        <a:latin typeface="Calibri"/>
                        <a:ea typeface="Calibri"/>
                        <a:cs typeface="Arial"/>
                      </a:endParaRPr>
                    </a:p>
                  </a:txBody>
                  <a:tcPr marL="2338" marR="2338" marT="2338" marB="233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fr-FR" sz="2000" b="1" i="1">
                          <a:latin typeface="Times New Roman"/>
                          <a:ea typeface="Times New Roman"/>
                          <a:cs typeface="Arial"/>
                        </a:rPr>
                        <a:t>MSC Diana</a:t>
                      </a:r>
                      <a:r>
                        <a:rPr lang="fr-FR" sz="2000" b="1">
                          <a:latin typeface="Times New Roman"/>
                          <a:ea typeface="Times New Roman"/>
                          <a:cs typeface="Arial"/>
                        </a:rPr>
                        <a:t> </a:t>
                      </a:r>
                      <a:endParaRPr lang="fr-FR" sz="2000" b="1">
                        <a:latin typeface="Calibri"/>
                        <a:ea typeface="Calibri"/>
                        <a:cs typeface="Arial"/>
                      </a:endParaRPr>
                    </a:p>
                  </a:txBody>
                  <a:tcPr marL="2338" marR="2338" marT="2338" marB="233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fr-FR" sz="2000" b="1">
                          <a:latin typeface="Times New Roman"/>
                          <a:ea typeface="Times New Roman"/>
                          <a:cs typeface="Arial"/>
                        </a:rPr>
                        <a:t>19 437 </a:t>
                      </a:r>
                      <a:endParaRPr lang="fr-FR" sz="2000" b="1">
                        <a:latin typeface="Calibri"/>
                        <a:ea typeface="Calibri"/>
                        <a:cs typeface="Arial"/>
                      </a:endParaRPr>
                    </a:p>
                  </a:txBody>
                  <a:tcPr marL="2338" marR="2338" marT="2338" marB="233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fr-FR" sz="2000" b="1">
                          <a:latin typeface="Times New Roman"/>
                          <a:ea typeface="Times New Roman"/>
                          <a:cs typeface="Arial"/>
                        </a:rPr>
                        <a:t>398,5 </a:t>
                      </a:r>
                      <a:endParaRPr lang="fr-FR" sz="2000" b="1">
                        <a:latin typeface="Calibri"/>
                        <a:ea typeface="Calibri"/>
                        <a:cs typeface="Arial"/>
                      </a:endParaRPr>
                    </a:p>
                  </a:txBody>
                  <a:tcPr marL="2338" marR="2338" marT="2338" marB="233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fr-FR" sz="2000" b="1">
                          <a:latin typeface="Times New Roman"/>
                          <a:ea typeface="Times New Roman"/>
                          <a:cs typeface="Arial"/>
                        </a:rPr>
                        <a:t>59,1 </a:t>
                      </a:r>
                      <a:endParaRPr lang="fr-FR" sz="2000" b="1">
                        <a:latin typeface="Calibri"/>
                        <a:ea typeface="Calibri"/>
                        <a:cs typeface="Arial"/>
                      </a:endParaRPr>
                    </a:p>
                  </a:txBody>
                  <a:tcPr marL="2338" marR="2338" marT="2338" marB="233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fr-FR" sz="2000" b="1">
                          <a:latin typeface="Times New Roman"/>
                          <a:ea typeface="Times New Roman"/>
                          <a:cs typeface="Arial"/>
                        </a:rPr>
                        <a:t>200 148 </a:t>
                      </a:r>
                      <a:endParaRPr lang="fr-FR" sz="2000" b="1">
                        <a:latin typeface="Calibri"/>
                        <a:ea typeface="Calibri"/>
                        <a:cs typeface="Arial"/>
                      </a:endParaRPr>
                    </a:p>
                  </a:txBody>
                  <a:tcPr marL="2338" marR="2338" marT="2338" marB="233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fr-FR" sz="2000" b="1" dirty="0">
                          <a:latin typeface="Times New Roman"/>
                          <a:ea typeface="Times New Roman"/>
                          <a:cs typeface="Arial"/>
                        </a:rPr>
                        <a:t>MSC/Suisse </a:t>
                      </a:r>
                      <a:endParaRPr lang="fr-FR" sz="2000" b="1" dirty="0">
                        <a:latin typeface="Calibri"/>
                        <a:ea typeface="Calibri"/>
                        <a:cs typeface="Arial"/>
                      </a:endParaRPr>
                    </a:p>
                  </a:txBody>
                  <a:tcPr marL="2338" marR="2338" marT="2338" marB="233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au 3"/>
          <p:cNvGraphicFramePr>
            <a:graphicFrameLocks noGrp="1"/>
          </p:cNvGraphicFramePr>
          <p:nvPr/>
        </p:nvGraphicFramePr>
        <p:xfrm>
          <a:off x="-2" y="914400"/>
          <a:ext cx="9144001" cy="6010276"/>
        </p:xfrm>
        <a:graphic>
          <a:graphicData uri="http://schemas.openxmlformats.org/drawingml/2006/table">
            <a:tbl>
              <a:tblPr/>
              <a:tblGrid>
                <a:gridCol w="728279"/>
                <a:gridCol w="1884293"/>
                <a:gridCol w="740230"/>
                <a:gridCol w="855055"/>
                <a:gridCol w="971045"/>
                <a:gridCol w="917100"/>
                <a:gridCol w="3047999"/>
              </a:tblGrid>
              <a:tr h="107932">
                <a:tc>
                  <a:txBody>
                    <a:bodyPr/>
                    <a:lstStyle/>
                    <a:p>
                      <a:pPr algn="l">
                        <a:lnSpc>
                          <a:spcPct val="115000"/>
                        </a:lnSpc>
                        <a:spcAft>
                          <a:spcPts val="0"/>
                        </a:spcAft>
                      </a:pPr>
                      <a:r>
                        <a:rPr lang="fr-FR" sz="2000" b="1" dirty="0">
                          <a:latin typeface="Times New Roman"/>
                          <a:ea typeface="Times New Roman"/>
                          <a:cs typeface="Arial"/>
                        </a:rPr>
                        <a:t>Année </a:t>
                      </a:r>
                      <a:endParaRPr lang="fr-FR" sz="2000" b="1" dirty="0">
                        <a:latin typeface="Calibri"/>
                        <a:ea typeface="Calibri"/>
                        <a:cs typeface="Arial"/>
                      </a:endParaRPr>
                    </a:p>
                  </a:txBody>
                  <a:tcPr marL="2338" marR="2338" marT="2338" marB="233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fr-FR" sz="2000" b="1">
                          <a:latin typeface="Times New Roman"/>
                          <a:ea typeface="Times New Roman"/>
                          <a:cs typeface="Arial"/>
                        </a:rPr>
                        <a:t>Nom </a:t>
                      </a:r>
                      <a:endParaRPr lang="fr-FR" sz="2000" b="1">
                        <a:latin typeface="Calibri"/>
                        <a:ea typeface="Calibri"/>
                        <a:cs typeface="Arial"/>
                      </a:endParaRPr>
                    </a:p>
                  </a:txBody>
                  <a:tcPr marL="2338" marR="2338" marT="2338" marB="233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fr-FR" sz="2000" b="1" u="sng">
                          <a:solidFill>
                            <a:srgbClr val="0000FF"/>
                          </a:solidFill>
                          <a:latin typeface="Times New Roman"/>
                          <a:ea typeface="Times New Roman"/>
                          <a:cs typeface="Arial"/>
                          <a:hlinkClick r:id="rId2" tooltip="Équivalent vingt pieds"/>
                        </a:rPr>
                        <a:t>EVP</a:t>
                      </a:r>
                      <a:r>
                        <a:rPr lang="fr-FR" sz="2000" b="1">
                          <a:latin typeface="Times New Roman"/>
                          <a:ea typeface="Times New Roman"/>
                          <a:cs typeface="Arial"/>
                        </a:rPr>
                        <a:t> </a:t>
                      </a:r>
                      <a:endParaRPr lang="fr-FR" sz="2000" b="1">
                        <a:latin typeface="Calibri"/>
                        <a:ea typeface="Calibri"/>
                        <a:cs typeface="Arial"/>
                      </a:endParaRPr>
                    </a:p>
                  </a:txBody>
                  <a:tcPr marL="2338" marR="2338" marT="2338" marB="233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fr-FR" sz="2000" b="1" u="sng">
                          <a:solidFill>
                            <a:srgbClr val="0000FF"/>
                          </a:solidFill>
                          <a:latin typeface="Times New Roman"/>
                          <a:ea typeface="Times New Roman"/>
                          <a:cs typeface="Arial"/>
                          <a:hlinkClick r:id="rId3" tooltip="Longueur hors-tout"/>
                        </a:rPr>
                        <a:t>LOA</a:t>
                      </a:r>
                      <a:r>
                        <a:rPr lang="fr-FR" sz="2000" b="1">
                          <a:latin typeface="Times New Roman"/>
                          <a:ea typeface="Times New Roman"/>
                          <a:cs typeface="Arial"/>
                        </a:rPr>
                        <a:t/>
                      </a:r>
                      <a:br>
                        <a:rPr lang="fr-FR" sz="2000" b="1">
                          <a:latin typeface="Times New Roman"/>
                          <a:ea typeface="Times New Roman"/>
                          <a:cs typeface="Arial"/>
                        </a:rPr>
                      </a:br>
                      <a:r>
                        <a:rPr lang="fr-FR" sz="2000" b="1">
                          <a:latin typeface="Times New Roman"/>
                          <a:ea typeface="Times New Roman"/>
                          <a:cs typeface="Arial"/>
                        </a:rPr>
                        <a:t>(m) </a:t>
                      </a:r>
                      <a:endParaRPr lang="fr-FR" sz="2000" b="1">
                        <a:latin typeface="Calibri"/>
                        <a:ea typeface="Calibri"/>
                        <a:cs typeface="Arial"/>
                      </a:endParaRPr>
                    </a:p>
                  </a:txBody>
                  <a:tcPr marL="2338" marR="2338" marT="2338" marB="233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fr-FR" sz="2000" b="1">
                          <a:latin typeface="Times New Roman"/>
                          <a:ea typeface="Times New Roman"/>
                          <a:cs typeface="Arial"/>
                        </a:rPr>
                        <a:t>Largeur</a:t>
                      </a:r>
                      <a:br>
                        <a:rPr lang="fr-FR" sz="2000" b="1">
                          <a:latin typeface="Times New Roman"/>
                          <a:ea typeface="Times New Roman"/>
                          <a:cs typeface="Arial"/>
                        </a:rPr>
                      </a:br>
                      <a:r>
                        <a:rPr lang="fr-FR" sz="2000" b="1">
                          <a:latin typeface="Times New Roman"/>
                          <a:ea typeface="Times New Roman"/>
                          <a:cs typeface="Arial"/>
                        </a:rPr>
                        <a:t>(m) </a:t>
                      </a:r>
                      <a:endParaRPr lang="fr-FR" sz="2000" b="1">
                        <a:latin typeface="Calibri"/>
                        <a:ea typeface="Calibri"/>
                        <a:cs typeface="Arial"/>
                      </a:endParaRPr>
                    </a:p>
                  </a:txBody>
                  <a:tcPr marL="2338" marR="2338" marT="2338" marB="233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fr-FR" sz="2000" b="1">
                          <a:latin typeface="Times New Roman"/>
                          <a:ea typeface="Times New Roman"/>
                          <a:cs typeface="Arial"/>
                        </a:rPr>
                        <a:t>Tonnage </a:t>
                      </a:r>
                      <a:endParaRPr lang="fr-FR" sz="2000" b="1">
                        <a:latin typeface="Calibri"/>
                        <a:ea typeface="Calibri"/>
                        <a:cs typeface="Arial"/>
                      </a:endParaRPr>
                    </a:p>
                  </a:txBody>
                  <a:tcPr marL="2338" marR="2338" marT="2338" marB="233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fr-FR" sz="2000" b="1" u="sng">
                          <a:solidFill>
                            <a:srgbClr val="0000FF"/>
                          </a:solidFill>
                          <a:latin typeface="Times New Roman"/>
                          <a:ea typeface="Times New Roman"/>
                          <a:cs typeface="Arial"/>
                          <a:hlinkClick r:id="rId4" tooltip="Armateur"/>
                        </a:rPr>
                        <a:t>Armateur</a:t>
                      </a:r>
                      <a:r>
                        <a:rPr lang="fr-FR" sz="2000" b="1">
                          <a:latin typeface="Times New Roman"/>
                          <a:ea typeface="Times New Roman"/>
                          <a:cs typeface="Arial"/>
                        </a:rPr>
                        <a:t> </a:t>
                      </a:r>
                      <a:endParaRPr lang="fr-FR" sz="2000" b="1">
                        <a:latin typeface="Calibri"/>
                        <a:ea typeface="Calibri"/>
                        <a:cs typeface="Arial"/>
                      </a:endParaRPr>
                    </a:p>
                  </a:txBody>
                  <a:tcPr marL="2338" marR="2338" marT="2338" marB="233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6304">
                <a:tc>
                  <a:txBody>
                    <a:bodyPr/>
                    <a:lstStyle/>
                    <a:p>
                      <a:pPr algn="l">
                        <a:lnSpc>
                          <a:spcPct val="115000"/>
                        </a:lnSpc>
                        <a:spcAft>
                          <a:spcPts val="0"/>
                        </a:spcAft>
                      </a:pPr>
                      <a:r>
                        <a:rPr lang="fr-FR" sz="2000" b="1" dirty="0">
                          <a:latin typeface="Times New Roman"/>
                          <a:ea typeface="Times New Roman"/>
                          <a:cs typeface="Arial"/>
                        </a:rPr>
                        <a:t>2015 </a:t>
                      </a:r>
                      <a:endParaRPr lang="fr-FR" sz="2000" b="1" dirty="0">
                        <a:latin typeface="Calibri"/>
                        <a:ea typeface="Calibri"/>
                        <a:cs typeface="Arial"/>
                      </a:endParaRPr>
                    </a:p>
                  </a:txBody>
                  <a:tcPr marL="2338" marR="2338" marT="2338" marB="233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fr-FR" sz="2000" b="1" i="1">
                          <a:latin typeface="Times New Roman"/>
                          <a:ea typeface="Times New Roman"/>
                          <a:cs typeface="Arial"/>
                        </a:rPr>
                        <a:t>MSC Oliver</a:t>
                      </a:r>
                      <a:r>
                        <a:rPr lang="fr-FR" sz="2000" b="1">
                          <a:latin typeface="Times New Roman"/>
                          <a:ea typeface="Times New Roman"/>
                          <a:cs typeface="Arial"/>
                        </a:rPr>
                        <a:t> </a:t>
                      </a:r>
                      <a:endParaRPr lang="fr-FR" sz="2000" b="1">
                        <a:latin typeface="Calibri"/>
                        <a:ea typeface="Calibri"/>
                        <a:cs typeface="Arial"/>
                      </a:endParaRPr>
                    </a:p>
                  </a:txBody>
                  <a:tcPr marL="2338" marR="2338" marT="2338" marB="233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fr-FR" sz="2000" b="1">
                          <a:latin typeface="Times New Roman"/>
                          <a:ea typeface="Times New Roman"/>
                          <a:cs typeface="Arial"/>
                        </a:rPr>
                        <a:t>19 224 </a:t>
                      </a:r>
                      <a:endParaRPr lang="fr-FR" sz="2000" b="1">
                        <a:latin typeface="Calibri"/>
                        <a:ea typeface="Calibri"/>
                        <a:cs typeface="Arial"/>
                      </a:endParaRPr>
                    </a:p>
                  </a:txBody>
                  <a:tcPr marL="2338" marR="2338" marT="2338" marB="233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fr-FR" sz="2000" b="1">
                          <a:latin typeface="Times New Roman"/>
                          <a:ea typeface="Times New Roman"/>
                          <a:cs typeface="Arial"/>
                        </a:rPr>
                        <a:t>395,40 </a:t>
                      </a:r>
                      <a:endParaRPr lang="fr-FR" sz="2000" b="1">
                        <a:latin typeface="Calibri"/>
                        <a:ea typeface="Calibri"/>
                        <a:cs typeface="Arial"/>
                      </a:endParaRPr>
                    </a:p>
                  </a:txBody>
                  <a:tcPr marL="2338" marR="2338" marT="2338" marB="233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fr-FR" sz="2000" b="1">
                          <a:latin typeface="Times New Roman"/>
                          <a:ea typeface="Times New Roman"/>
                          <a:cs typeface="Arial"/>
                        </a:rPr>
                        <a:t>59,00 </a:t>
                      </a:r>
                      <a:endParaRPr lang="fr-FR" sz="2000" b="1">
                        <a:latin typeface="Calibri"/>
                        <a:ea typeface="Calibri"/>
                        <a:cs typeface="Arial"/>
                      </a:endParaRPr>
                    </a:p>
                  </a:txBody>
                  <a:tcPr marL="2338" marR="2338" marT="2338" marB="233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fr-FR" sz="2000" b="1">
                          <a:latin typeface="Times New Roman"/>
                          <a:ea typeface="Times New Roman"/>
                          <a:cs typeface="Arial"/>
                        </a:rPr>
                        <a:t>193 000 </a:t>
                      </a:r>
                      <a:endParaRPr lang="fr-FR" sz="2000" b="1">
                        <a:latin typeface="Calibri"/>
                        <a:ea typeface="Calibri"/>
                        <a:cs typeface="Arial"/>
                      </a:endParaRPr>
                    </a:p>
                  </a:txBody>
                  <a:tcPr marL="2338" marR="2338" marT="2338" marB="233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fr-FR" sz="2000" b="1" dirty="0">
                          <a:latin typeface="Times New Roman"/>
                          <a:ea typeface="Times New Roman"/>
                          <a:cs typeface="Arial"/>
                        </a:rPr>
                        <a:t>MSC/Suisse </a:t>
                      </a:r>
                      <a:endParaRPr lang="fr-FR" sz="2000" b="1" dirty="0">
                        <a:latin typeface="Calibri"/>
                        <a:ea typeface="Calibri"/>
                        <a:cs typeface="Arial"/>
                      </a:endParaRPr>
                    </a:p>
                  </a:txBody>
                  <a:tcPr marL="2338" marR="2338" marT="2338" marB="233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9560">
                <a:tc>
                  <a:txBody>
                    <a:bodyPr/>
                    <a:lstStyle/>
                    <a:p>
                      <a:pPr algn="l">
                        <a:lnSpc>
                          <a:spcPct val="115000"/>
                        </a:lnSpc>
                        <a:spcAft>
                          <a:spcPts val="0"/>
                        </a:spcAft>
                      </a:pPr>
                      <a:r>
                        <a:rPr lang="fr-FR" sz="2000" b="1">
                          <a:latin typeface="Times New Roman"/>
                          <a:ea typeface="Times New Roman"/>
                          <a:cs typeface="Arial"/>
                        </a:rPr>
                        <a:t>2013 </a:t>
                      </a:r>
                      <a:endParaRPr lang="fr-FR" sz="2000" b="1">
                        <a:latin typeface="Calibri"/>
                        <a:ea typeface="Calibri"/>
                        <a:cs typeface="Arial"/>
                      </a:endParaRPr>
                    </a:p>
                  </a:txBody>
                  <a:tcPr marL="2338" marR="2338" marT="2338" marB="233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fr-FR" sz="2000" b="1" i="1" u="sng">
                          <a:solidFill>
                            <a:srgbClr val="0000FF"/>
                          </a:solidFill>
                          <a:latin typeface="Times New Roman"/>
                          <a:ea typeface="Times New Roman"/>
                          <a:cs typeface="Arial"/>
                          <a:hlinkClick r:id="rId5" tooltip="Mærsk Mc-Kinney Møller (porte-conteneurs)"/>
                        </a:rPr>
                        <a:t>Mærsk Mc-Kinney Møller</a:t>
                      </a:r>
                      <a:r>
                        <a:rPr lang="fr-FR" sz="2000" b="1">
                          <a:latin typeface="Times New Roman"/>
                          <a:ea typeface="Times New Roman"/>
                          <a:cs typeface="Arial"/>
                        </a:rPr>
                        <a:t> </a:t>
                      </a:r>
                      <a:endParaRPr lang="fr-FR" sz="2000" b="1">
                        <a:latin typeface="Calibri"/>
                        <a:ea typeface="Calibri"/>
                        <a:cs typeface="Arial"/>
                      </a:endParaRPr>
                    </a:p>
                  </a:txBody>
                  <a:tcPr marL="2338" marR="2338" marT="2338" marB="233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fr-FR" sz="2000" b="1">
                          <a:latin typeface="Times New Roman"/>
                          <a:ea typeface="Times New Roman"/>
                          <a:cs typeface="Arial"/>
                        </a:rPr>
                        <a:t>18 270 </a:t>
                      </a:r>
                      <a:endParaRPr lang="fr-FR" sz="2000" b="1">
                        <a:latin typeface="Calibri"/>
                        <a:ea typeface="Calibri"/>
                        <a:cs typeface="Arial"/>
                      </a:endParaRPr>
                    </a:p>
                  </a:txBody>
                  <a:tcPr marL="2338" marR="2338" marT="2338" marB="233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fr-FR" sz="2000" b="1">
                          <a:latin typeface="Times New Roman"/>
                          <a:ea typeface="Times New Roman"/>
                          <a:cs typeface="Arial"/>
                        </a:rPr>
                        <a:t>398 </a:t>
                      </a:r>
                      <a:endParaRPr lang="fr-FR" sz="2000" b="1">
                        <a:latin typeface="Calibri"/>
                        <a:ea typeface="Calibri"/>
                        <a:cs typeface="Arial"/>
                      </a:endParaRPr>
                    </a:p>
                  </a:txBody>
                  <a:tcPr marL="2338" marR="2338" marT="2338" marB="233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fr-FR" sz="2000" b="1">
                          <a:latin typeface="Times New Roman"/>
                          <a:ea typeface="Times New Roman"/>
                          <a:cs typeface="Arial"/>
                        </a:rPr>
                        <a:t>58,00 </a:t>
                      </a:r>
                      <a:endParaRPr lang="fr-FR" sz="2000" b="1">
                        <a:latin typeface="Calibri"/>
                        <a:ea typeface="Calibri"/>
                        <a:cs typeface="Arial"/>
                      </a:endParaRPr>
                    </a:p>
                  </a:txBody>
                  <a:tcPr marL="2338" marR="2338" marT="2338" marB="233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fr-FR" sz="2000" b="1">
                          <a:latin typeface="Times New Roman"/>
                          <a:ea typeface="Times New Roman"/>
                          <a:cs typeface="Arial"/>
                        </a:rPr>
                        <a:t>194 849 </a:t>
                      </a:r>
                      <a:endParaRPr lang="fr-FR" sz="2000" b="1">
                        <a:latin typeface="Calibri"/>
                        <a:ea typeface="Calibri"/>
                        <a:cs typeface="Arial"/>
                      </a:endParaRPr>
                    </a:p>
                  </a:txBody>
                  <a:tcPr marL="2338" marR="2338" marT="2338" marB="233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fr-FR" sz="2000" b="1" u="sng" dirty="0" err="1">
                          <a:solidFill>
                            <a:srgbClr val="0000FF"/>
                          </a:solidFill>
                          <a:latin typeface="Times New Roman"/>
                          <a:ea typeface="Times New Roman"/>
                          <a:cs typeface="Arial"/>
                          <a:hlinkClick r:id="rId6" tooltip="Mærsk"/>
                        </a:rPr>
                        <a:t>Mærsk</a:t>
                      </a:r>
                      <a:r>
                        <a:rPr lang="fr-FR" sz="2000" b="1" dirty="0">
                          <a:latin typeface="Times New Roman"/>
                          <a:ea typeface="Times New Roman"/>
                          <a:cs typeface="Arial"/>
                        </a:rPr>
                        <a:t>/</a:t>
                      </a:r>
                      <a:r>
                        <a:rPr lang="fr-FR" sz="2000" b="1" u="sng" dirty="0">
                          <a:solidFill>
                            <a:srgbClr val="0000FF"/>
                          </a:solidFill>
                          <a:latin typeface="Times New Roman"/>
                          <a:ea typeface="Times New Roman"/>
                          <a:cs typeface="Arial"/>
                          <a:hlinkClick r:id="rId7" tooltip="Danemark"/>
                        </a:rPr>
                        <a:t>Danemark</a:t>
                      </a:r>
                      <a:r>
                        <a:rPr lang="fr-FR" sz="2000" b="1" dirty="0">
                          <a:latin typeface="Times New Roman"/>
                          <a:ea typeface="Times New Roman"/>
                          <a:cs typeface="Arial"/>
                        </a:rPr>
                        <a:t> </a:t>
                      </a:r>
                      <a:endParaRPr lang="fr-FR" sz="2000" b="1" dirty="0">
                        <a:latin typeface="Calibri"/>
                        <a:ea typeface="Calibri"/>
                        <a:cs typeface="Arial"/>
                      </a:endParaRPr>
                    </a:p>
                  </a:txBody>
                  <a:tcPr marL="2338" marR="2338" marT="2338" marB="233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7932">
                <a:tc>
                  <a:txBody>
                    <a:bodyPr/>
                    <a:lstStyle/>
                    <a:p>
                      <a:pPr algn="l">
                        <a:lnSpc>
                          <a:spcPct val="115000"/>
                        </a:lnSpc>
                        <a:spcAft>
                          <a:spcPts val="0"/>
                        </a:spcAft>
                      </a:pPr>
                      <a:r>
                        <a:rPr lang="fr-FR" sz="2000" b="1">
                          <a:latin typeface="Times New Roman"/>
                          <a:ea typeface="Times New Roman"/>
                          <a:cs typeface="Arial"/>
                        </a:rPr>
                        <a:t>2012 </a:t>
                      </a:r>
                      <a:endParaRPr lang="fr-FR" sz="2000" b="1">
                        <a:latin typeface="Calibri"/>
                        <a:ea typeface="Calibri"/>
                        <a:cs typeface="Arial"/>
                      </a:endParaRPr>
                    </a:p>
                  </a:txBody>
                  <a:tcPr marL="2338" marR="2338" marT="2338" marB="233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fr-FR" sz="2000" b="1" i="1" u="sng">
                          <a:solidFill>
                            <a:srgbClr val="0000FF"/>
                          </a:solidFill>
                          <a:latin typeface="Times New Roman"/>
                          <a:ea typeface="Times New Roman"/>
                          <a:cs typeface="Arial"/>
                          <a:hlinkClick r:id="rId8" tooltip="CMA CGM Marco Polo"/>
                        </a:rPr>
                        <a:t>CMA CGM Marco Polo</a:t>
                      </a:r>
                      <a:r>
                        <a:rPr lang="fr-FR" sz="2000" b="1">
                          <a:latin typeface="Times New Roman"/>
                          <a:ea typeface="Times New Roman"/>
                          <a:cs typeface="Arial"/>
                        </a:rPr>
                        <a:t> </a:t>
                      </a:r>
                      <a:endParaRPr lang="fr-FR" sz="2000" b="1">
                        <a:latin typeface="Calibri"/>
                        <a:ea typeface="Calibri"/>
                        <a:cs typeface="Arial"/>
                      </a:endParaRPr>
                    </a:p>
                  </a:txBody>
                  <a:tcPr marL="2338" marR="2338" marT="2338" marB="233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fr-FR" sz="2000" b="1">
                          <a:latin typeface="Times New Roman"/>
                          <a:ea typeface="Times New Roman"/>
                          <a:cs typeface="Arial"/>
                        </a:rPr>
                        <a:t>16 020 </a:t>
                      </a:r>
                      <a:endParaRPr lang="fr-FR" sz="2000" b="1">
                        <a:latin typeface="Calibri"/>
                        <a:ea typeface="Calibri"/>
                        <a:cs typeface="Arial"/>
                      </a:endParaRPr>
                    </a:p>
                  </a:txBody>
                  <a:tcPr marL="2338" marR="2338" marT="2338" marB="233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fr-FR" sz="2000" b="1">
                          <a:latin typeface="Times New Roman"/>
                          <a:ea typeface="Times New Roman"/>
                          <a:cs typeface="Arial"/>
                        </a:rPr>
                        <a:t>395,60 </a:t>
                      </a:r>
                      <a:endParaRPr lang="fr-FR" sz="2000" b="1">
                        <a:latin typeface="Calibri"/>
                        <a:ea typeface="Calibri"/>
                        <a:cs typeface="Arial"/>
                      </a:endParaRPr>
                    </a:p>
                  </a:txBody>
                  <a:tcPr marL="2338" marR="2338" marT="2338" marB="233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fr-FR" sz="2000" b="1">
                          <a:latin typeface="Times New Roman"/>
                          <a:ea typeface="Times New Roman"/>
                          <a:cs typeface="Arial"/>
                        </a:rPr>
                        <a:t>56,40 </a:t>
                      </a:r>
                      <a:endParaRPr lang="fr-FR" sz="2000" b="1">
                        <a:latin typeface="Calibri"/>
                        <a:ea typeface="Calibri"/>
                        <a:cs typeface="Arial"/>
                      </a:endParaRPr>
                    </a:p>
                  </a:txBody>
                  <a:tcPr marL="2338" marR="2338" marT="2338" marB="233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fr-FR" sz="2000" b="1">
                          <a:latin typeface="Times New Roman"/>
                          <a:ea typeface="Times New Roman"/>
                          <a:cs typeface="Arial"/>
                        </a:rPr>
                        <a:t>175 343 </a:t>
                      </a:r>
                      <a:endParaRPr lang="fr-FR" sz="2000" b="1">
                        <a:latin typeface="Calibri"/>
                        <a:ea typeface="Calibri"/>
                        <a:cs typeface="Arial"/>
                      </a:endParaRPr>
                    </a:p>
                  </a:txBody>
                  <a:tcPr marL="2338" marR="2338" marT="2338" marB="233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fr-FR" sz="2000" b="1" u="sng" dirty="0">
                          <a:solidFill>
                            <a:srgbClr val="0000FF"/>
                          </a:solidFill>
                          <a:latin typeface="Times New Roman"/>
                          <a:ea typeface="Times New Roman"/>
                          <a:cs typeface="Arial"/>
                          <a:hlinkClick r:id="rId9" tooltip="Compagnie maritime d'affrètement - Compagnie générale maritime"/>
                        </a:rPr>
                        <a:t>CMA CGM</a:t>
                      </a:r>
                      <a:r>
                        <a:rPr lang="fr-FR" sz="2000" b="1" dirty="0">
                          <a:latin typeface="Times New Roman"/>
                          <a:ea typeface="Times New Roman"/>
                          <a:cs typeface="Arial"/>
                        </a:rPr>
                        <a:t>/France </a:t>
                      </a:r>
                      <a:endParaRPr lang="fr-FR" sz="2000" b="1" dirty="0">
                        <a:latin typeface="Calibri"/>
                        <a:ea typeface="Calibri"/>
                        <a:cs typeface="Arial"/>
                      </a:endParaRPr>
                    </a:p>
                  </a:txBody>
                  <a:tcPr marL="2338" marR="2338" marT="2338" marB="233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7932">
                <a:tc>
                  <a:txBody>
                    <a:bodyPr/>
                    <a:lstStyle/>
                    <a:p>
                      <a:pPr algn="l">
                        <a:lnSpc>
                          <a:spcPct val="115000"/>
                        </a:lnSpc>
                        <a:spcAft>
                          <a:spcPts val="0"/>
                        </a:spcAft>
                      </a:pPr>
                      <a:r>
                        <a:rPr lang="fr-FR" sz="2000" b="1">
                          <a:latin typeface="Times New Roman"/>
                          <a:ea typeface="Times New Roman"/>
                          <a:cs typeface="Arial"/>
                        </a:rPr>
                        <a:t>2006 </a:t>
                      </a:r>
                      <a:endParaRPr lang="fr-FR" sz="2000" b="1">
                        <a:latin typeface="Calibri"/>
                        <a:ea typeface="Calibri"/>
                        <a:cs typeface="Arial"/>
                      </a:endParaRPr>
                    </a:p>
                  </a:txBody>
                  <a:tcPr marL="2338" marR="2338" marT="2338" marB="233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fr-FR" sz="2000" b="1" i="1" u="sng">
                          <a:solidFill>
                            <a:srgbClr val="0000FF"/>
                          </a:solidFill>
                          <a:latin typeface="Times New Roman"/>
                          <a:ea typeface="Times New Roman"/>
                          <a:cs typeface="Arial"/>
                          <a:hlinkClick r:id="rId10" tooltip="Emma Mærsk"/>
                        </a:rPr>
                        <a:t>Emma Mærsk</a:t>
                      </a:r>
                      <a:r>
                        <a:rPr lang="fr-FR" sz="2000" b="1" u="sng" baseline="30000">
                          <a:solidFill>
                            <a:srgbClr val="0000FF"/>
                          </a:solidFill>
                          <a:latin typeface="Times New Roman"/>
                          <a:ea typeface="Times New Roman"/>
                          <a:cs typeface="Arial"/>
                          <a:hlinkClick r:id="rId11"/>
                        </a:rPr>
                        <a:t>130</a:t>
                      </a:r>
                      <a:r>
                        <a:rPr lang="fr-FR" sz="2000" b="1">
                          <a:latin typeface="Times New Roman"/>
                          <a:ea typeface="Times New Roman"/>
                          <a:cs typeface="Arial"/>
                        </a:rPr>
                        <a:t> </a:t>
                      </a:r>
                      <a:endParaRPr lang="fr-FR" sz="2000" b="1">
                        <a:latin typeface="Calibri"/>
                        <a:ea typeface="Calibri"/>
                        <a:cs typeface="Arial"/>
                      </a:endParaRPr>
                    </a:p>
                  </a:txBody>
                  <a:tcPr marL="2338" marR="2338" marT="2338" marB="233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fr-FR" sz="2000" b="1">
                          <a:latin typeface="Times New Roman"/>
                          <a:ea typeface="Times New Roman"/>
                          <a:cs typeface="Arial"/>
                        </a:rPr>
                        <a:t>15 550 </a:t>
                      </a:r>
                      <a:endParaRPr lang="fr-FR" sz="2000" b="1">
                        <a:latin typeface="Calibri"/>
                        <a:ea typeface="Calibri"/>
                        <a:cs typeface="Arial"/>
                      </a:endParaRPr>
                    </a:p>
                  </a:txBody>
                  <a:tcPr marL="2338" marR="2338" marT="2338" marB="233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fr-FR" sz="2000" b="1">
                          <a:latin typeface="Times New Roman"/>
                          <a:ea typeface="Times New Roman"/>
                          <a:cs typeface="Arial"/>
                        </a:rPr>
                        <a:t>399,00 </a:t>
                      </a:r>
                      <a:endParaRPr lang="fr-FR" sz="2000" b="1">
                        <a:latin typeface="Calibri"/>
                        <a:ea typeface="Calibri"/>
                        <a:cs typeface="Arial"/>
                      </a:endParaRPr>
                    </a:p>
                  </a:txBody>
                  <a:tcPr marL="2338" marR="2338" marT="2338" marB="233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fr-FR" sz="2000" b="1">
                          <a:latin typeface="Times New Roman"/>
                          <a:ea typeface="Times New Roman"/>
                          <a:cs typeface="Arial"/>
                        </a:rPr>
                        <a:t>56,00 </a:t>
                      </a:r>
                      <a:endParaRPr lang="fr-FR" sz="2000" b="1">
                        <a:latin typeface="Calibri"/>
                        <a:ea typeface="Calibri"/>
                        <a:cs typeface="Arial"/>
                      </a:endParaRPr>
                    </a:p>
                  </a:txBody>
                  <a:tcPr marL="2338" marR="2338" marT="2338" marB="233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fr-FR" sz="2000" b="1">
                          <a:latin typeface="Times New Roman"/>
                          <a:ea typeface="Times New Roman"/>
                          <a:cs typeface="Arial"/>
                        </a:rPr>
                        <a:t>170 794 </a:t>
                      </a:r>
                      <a:endParaRPr lang="fr-FR" sz="2000" b="1">
                        <a:latin typeface="Calibri"/>
                        <a:ea typeface="Calibri"/>
                        <a:cs typeface="Arial"/>
                      </a:endParaRPr>
                    </a:p>
                  </a:txBody>
                  <a:tcPr marL="2338" marR="2338" marT="2338" marB="233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fr-FR" sz="2000" b="1">
                          <a:latin typeface="Times New Roman"/>
                          <a:ea typeface="Times New Roman"/>
                          <a:cs typeface="Arial"/>
                        </a:rPr>
                        <a:t>Mærsk/Danemark </a:t>
                      </a:r>
                      <a:endParaRPr lang="fr-FR" sz="2000" b="1">
                        <a:latin typeface="Calibri"/>
                        <a:ea typeface="Calibri"/>
                        <a:cs typeface="Arial"/>
                      </a:endParaRPr>
                    </a:p>
                  </a:txBody>
                  <a:tcPr marL="2338" marR="2338" marT="2338" marB="233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9560">
                <a:tc>
                  <a:txBody>
                    <a:bodyPr/>
                    <a:lstStyle/>
                    <a:p>
                      <a:pPr algn="l">
                        <a:lnSpc>
                          <a:spcPct val="115000"/>
                        </a:lnSpc>
                        <a:spcAft>
                          <a:spcPts val="0"/>
                        </a:spcAft>
                      </a:pPr>
                      <a:r>
                        <a:rPr lang="fr-FR" sz="2000" b="1">
                          <a:latin typeface="Times New Roman"/>
                          <a:ea typeface="Times New Roman"/>
                          <a:cs typeface="Arial"/>
                        </a:rPr>
                        <a:t>2006 </a:t>
                      </a:r>
                      <a:endParaRPr lang="fr-FR" sz="2000" b="1">
                        <a:latin typeface="Calibri"/>
                        <a:ea typeface="Calibri"/>
                        <a:cs typeface="Arial"/>
                      </a:endParaRPr>
                    </a:p>
                  </a:txBody>
                  <a:tcPr marL="2338" marR="2338" marT="2338" marB="233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fr-FR" sz="2000" b="1" i="1" u="sng">
                          <a:solidFill>
                            <a:srgbClr val="0000FF"/>
                          </a:solidFill>
                          <a:latin typeface="Times New Roman"/>
                          <a:ea typeface="Times New Roman"/>
                          <a:cs typeface="Arial"/>
                          <a:hlinkClick r:id="rId12" tooltip="Cosco Guangzhou"/>
                        </a:rPr>
                        <a:t>Cosco Guangzhou</a:t>
                      </a:r>
                      <a:r>
                        <a:rPr lang="fr-FR" sz="2000" b="1">
                          <a:latin typeface="Times New Roman"/>
                          <a:ea typeface="Times New Roman"/>
                          <a:cs typeface="Arial"/>
                        </a:rPr>
                        <a:t> </a:t>
                      </a:r>
                      <a:endParaRPr lang="fr-FR" sz="2000" b="1">
                        <a:latin typeface="Calibri"/>
                        <a:ea typeface="Calibri"/>
                        <a:cs typeface="Arial"/>
                      </a:endParaRPr>
                    </a:p>
                  </a:txBody>
                  <a:tcPr marL="2338" marR="2338" marT="2338" marB="233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fr-FR" sz="2000" b="1">
                          <a:latin typeface="Times New Roman"/>
                          <a:ea typeface="Times New Roman"/>
                          <a:cs typeface="Arial"/>
                        </a:rPr>
                        <a:t>9 449 </a:t>
                      </a:r>
                      <a:endParaRPr lang="fr-FR" sz="2000" b="1">
                        <a:latin typeface="Calibri"/>
                        <a:ea typeface="Calibri"/>
                        <a:cs typeface="Arial"/>
                      </a:endParaRPr>
                    </a:p>
                  </a:txBody>
                  <a:tcPr marL="2338" marR="2338" marT="2338" marB="233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fr-FR" sz="2000" b="1">
                          <a:latin typeface="Times New Roman"/>
                          <a:ea typeface="Times New Roman"/>
                          <a:cs typeface="Arial"/>
                        </a:rPr>
                        <a:t>350,56 </a:t>
                      </a:r>
                      <a:endParaRPr lang="fr-FR" sz="2000" b="1">
                        <a:latin typeface="Calibri"/>
                        <a:ea typeface="Calibri"/>
                        <a:cs typeface="Arial"/>
                      </a:endParaRPr>
                    </a:p>
                  </a:txBody>
                  <a:tcPr marL="2338" marR="2338" marT="2338" marB="233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fr-FR" sz="2000" b="1">
                          <a:latin typeface="Times New Roman"/>
                          <a:ea typeface="Times New Roman"/>
                          <a:cs typeface="Arial"/>
                        </a:rPr>
                        <a:t>42,80 </a:t>
                      </a:r>
                      <a:endParaRPr lang="fr-FR" sz="2000" b="1">
                        <a:latin typeface="Calibri"/>
                        <a:ea typeface="Calibri"/>
                        <a:cs typeface="Arial"/>
                      </a:endParaRPr>
                    </a:p>
                  </a:txBody>
                  <a:tcPr marL="2338" marR="2338" marT="2338" marB="233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fr-FR" sz="2000" b="1">
                          <a:latin typeface="Times New Roman"/>
                          <a:ea typeface="Times New Roman"/>
                          <a:cs typeface="Arial"/>
                        </a:rPr>
                        <a:t>107 277 </a:t>
                      </a:r>
                      <a:endParaRPr lang="fr-FR" sz="2000" b="1">
                        <a:latin typeface="Calibri"/>
                        <a:ea typeface="Calibri"/>
                        <a:cs typeface="Arial"/>
                      </a:endParaRPr>
                    </a:p>
                  </a:txBody>
                  <a:tcPr marL="2338" marR="2338" marT="2338" marB="233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fr-FR" sz="2000" b="1">
                          <a:latin typeface="Times New Roman"/>
                          <a:ea typeface="Times New Roman"/>
                          <a:cs typeface="Arial"/>
                        </a:rPr>
                        <a:t>Cosco Container Lines Ltd. </a:t>
                      </a:r>
                      <a:endParaRPr lang="fr-FR" sz="2000" b="1">
                        <a:latin typeface="Calibri"/>
                        <a:ea typeface="Calibri"/>
                        <a:cs typeface="Arial"/>
                      </a:endParaRPr>
                    </a:p>
                  </a:txBody>
                  <a:tcPr marL="2338" marR="2338" marT="2338" marB="233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6304">
                <a:tc>
                  <a:txBody>
                    <a:bodyPr/>
                    <a:lstStyle/>
                    <a:p>
                      <a:pPr algn="l">
                        <a:lnSpc>
                          <a:spcPct val="115000"/>
                        </a:lnSpc>
                        <a:spcAft>
                          <a:spcPts val="0"/>
                        </a:spcAft>
                      </a:pPr>
                      <a:r>
                        <a:rPr lang="fr-FR" sz="2000" b="1">
                          <a:latin typeface="Times New Roman"/>
                          <a:ea typeface="Times New Roman"/>
                          <a:cs typeface="Arial"/>
                        </a:rPr>
                        <a:t>2005 </a:t>
                      </a:r>
                      <a:endParaRPr lang="fr-FR" sz="2000" b="1">
                        <a:latin typeface="Calibri"/>
                        <a:ea typeface="Calibri"/>
                        <a:cs typeface="Arial"/>
                      </a:endParaRPr>
                    </a:p>
                  </a:txBody>
                  <a:tcPr marL="2338" marR="2338" marT="2338" marB="233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fr-FR" sz="2000" b="1" i="1" u="sng">
                          <a:solidFill>
                            <a:srgbClr val="0000FF"/>
                          </a:solidFill>
                          <a:latin typeface="Times New Roman"/>
                          <a:ea typeface="Times New Roman"/>
                          <a:cs typeface="Arial"/>
                          <a:hlinkClick r:id="rId13" tooltip="MSC Pamela"/>
                        </a:rPr>
                        <a:t>MSC Pamela</a:t>
                      </a:r>
                      <a:r>
                        <a:rPr lang="fr-FR" sz="2000" b="1">
                          <a:latin typeface="Times New Roman"/>
                          <a:ea typeface="Times New Roman"/>
                          <a:cs typeface="Arial"/>
                        </a:rPr>
                        <a:t> </a:t>
                      </a:r>
                      <a:endParaRPr lang="fr-FR" sz="2000" b="1">
                        <a:latin typeface="Calibri"/>
                        <a:ea typeface="Calibri"/>
                        <a:cs typeface="Arial"/>
                      </a:endParaRPr>
                    </a:p>
                  </a:txBody>
                  <a:tcPr marL="2338" marR="2338" marT="2338" marB="233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fr-FR" sz="2000" b="1">
                          <a:latin typeface="Times New Roman"/>
                          <a:ea typeface="Times New Roman"/>
                          <a:cs typeface="Arial"/>
                        </a:rPr>
                        <a:t>9 200 </a:t>
                      </a:r>
                      <a:endParaRPr lang="fr-FR" sz="2000" b="1">
                        <a:latin typeface="Calibri"/>
                        <a:ea typeface="Calibri"/>
                        <a:cs typeface="Arial"/>
                      </a:endParaRPr>
                    </a:p>
                  </a:txBody>
                  <a:tcPr marL="2338" marR="2338" marT="2338" marB="233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fr-FR" sz="2000" b="1">
                          <a:latin typeface="Times New Roman"/>
                          <a:ea typeface="Times New Roman"/>
                          <a:cs typeface="Arial"/>
                        </a:rPr>
                        <a:t>321,00 </a:t>
                      </a:r>
                      <a:endParaRPr lang="fr-FR" sz="2000" b="1">
                        <a:latin typeface="Calibri"/>
                        <a:ea typeface="Calibri"/>
                        <a:cs typeface="Arial"/>
                      </a:endParaRPr>
                    </a:p>
                  </a:txBody>
                  <a:tcPr marL="2338" marR="2338" marT="2338" marB="233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fr-FR" sz="2000" b="1">
                          <a:latin typeface="Times New Roman"/>
                          <a:ea typeface="Times New Roman"/>
                          <a:cs typeface="Arial"/>
                        </a:rPr>
                        <a:t>45,60 </a:t>
                      </a:r>
                      <a:endParaRPr lang="fr-FR" sz="2000" b="1">
                        <a:latin typeface="Calibri"/>
                        <a:ea typeface="Calibri"/>
                        <a:cs typeface="Arial"/>
                      </a:endParaRPr>
                    </a:p>
                  </a:txBody>
                  <a:tcPr marL="2338" marR="2338" marT="2338" marB="233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fr-FR" sz="2000" b="1">
                          <a:latin typeface="Times New Roman"/>
                          <a:ea typeface="Times New Roman"/>
                          <a:cs typeface="Arial"/>
                        </a:rPr>
                        <a:t>107 200 </a:t>
                      </a:r>
                      <a:endParaRPr lang="fr-FR" sz="2000" b="1">
                        <a:latin typeface="Calibri"/>
                        <a:ea typeface="Calibri"/>
                        <a:cs typeface="Arial"/>
                      </a:endParaRPr>
                    </a:p>
                  </a:txBody>
                  <a:tcPr marL="2338" marR="2338" marT="2338" marB="233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fr-FR" sz="2000" b="1">
                          <a:latin typeface="Times New Roman"/>
                          <a:ea typeface="Times New Roman"/>
                          <a:cs typeface="Arial"/>
                        </a:rPr>
                        <a:t>MSC/Suisse </a:t>
                      </a:r>
                      <a:endParaRPr lang="fr-FR" sz="2000" b="1">
                        <a:latin typeface="Calibri"/>
                        <a:ea typeface="Calibri"/>
                        <a:cs typeface="Arial"/>
                      </a:endParaRPr>
                    </a:p>
                  </a:txBody>
                  <a:tcPr marL="2338" marR="2338" marT="2338" marB="233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9560">
                <a:tc>
                  <a:txBody>
                    <a:bodyPr/>
                    <a:lstStyle/>
                    <a:p>
                      <a:pPr algn="l">
                        <a:lnSpc>
                          <a:spcPct val="115000"/>
                        </a:lnSpc>
                        <a:spcAft>
                          <a:spcPts val="0"/>
                        </a:spcAft>
                      </a:pPr>
                      <a:r>
                        <a:rPr lang="fr-FR" sz="2000" b="1">
                          <a:latin typeface="Times New Roman"/>
                          <a:ea typeface="Times New Roman"/>
                          <a:cs typeface="Arial"/>
                        </a:rPr>
                        <a:t>2005 </a:t>
                      </a:r>
                      <a:endParaRPr lang="fr-FR" sz="2000" b="1">
                        <a:latin typeface="Calibri"/>
                        <a:ea typeface="Calibri"/>
                        <a:cs typeface="Arial"/>
                      </a:endParaRPr>
                    </a:p>
                  </a:txBody>
                  <a:tcPr marL="2338" marR="2338" marT="2338" marB="233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fr-FR" sz="2000" b="1" i="1" u="sng">
                          <a:solidFill>
                            <a:srgbClr val="0000FF"/>
                          </a:solidFill>
                          <a:latin typeface="Times New Roman"/>
                          <a:ea typeface="Times New Roman"/>
                          <a:cs typeface="Arial"/>
                          <a:hlinkClick r:id="rId14" tooltip="Colombo Express"/>
                        </a:rPr>
                        <a:t>Colombo Express</a:t>
                      </a:r>
                      <a:r>
                        <a:rPr lang="fr-FR" sz="2000" b="1">
                          <a:latin typeface="Times New Roman"/>
                          <a:ea typeface="Times New Roman"/>
                          <a:cs typeface="Arial"/>
                        </a:rPr>
                        <a:t> </a:t>
                      </a:r>
                      <a:endParaRPr lang="fr-FR" sz="2000" b="1">
                        <a:latin typeface="Calibri"/>
                        <a:ea typeface="Calibri"/>
                        <a:cs typeface="Arial"/>
                      </a:endParaRPr>
                    </a:p>
                  </a:txBody>
                  <a:tcPr marL="2338" marR="2338" marT="2338" marB="233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fr-FR" sz="2000" b="1">
                          <a:latin typeface="Times New Roman"/>
                          <a:ea typeface="Times New Roman"/>
                          <a:cs typeface="Arial"/>
                        </a:rPr>
                        <a:t>8 750 </a:t>
                      </a:r>
                      <a:endParaRPr lang="fr-FR" sz="2000" b="1">
                        <a:latin typeface="Calibri"/>
                        <a:ea typeface="Calibri"/>
                        <a:cs typeface="Arial"/>
                      </a:endParaRPr>
                    </a:p>
                  </a:txBody>
                  <a:tcPr marL="2338" marR="2338" marT="2338" marB="233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fr-FR" sz="2000" b="1">
                          <a:latin typeface="Times New Roman"/>
                          <a:ea typeface="Times New Roman"/>
                          <a:cs typeface="Arial"/>
                        </a:rPr>
                        <a:t>335,07 </a:t>
                      </a:r>
                      <a:endParaRPr lang="fr-FR" sz="2000" b="1">
                        <a:latin typeface="Calibri"/>
                        <a:ea typeface="Calibri"/>
                        <a:cs typeface="Arial"/>
                      </a:endParaRPr>
                    </a:p>
                  </a:txBody>
                  <a:tcPr marL="2338" marR="2338" marT="2338" marB="233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fr-FR" sz="2000" b="1">
                          <a:latin typeface="Times New Roman"/>
                          <a:ea typeface="Times New Roman"/>
                          <a:cs typeface="Arial"/>
                        </a:rPr>
                        <a:t>42,87 </a:t>
                      </a:r>
                      <a:endParaRPr lang="fr-FR" sz="2000" b="1">
                        <a:latin typeface="Calibri"/>
                        <a:ea typeface="Calibri"/>
                        <a:cs typeface="Arial"/>
                      </a:endParaRPr>
                    </a:p>
                  </a:txBody>
                  <a:tcPr marL="2338" marR="2338" marT="2338" marB="233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fr-FR" sz="2000" b="1">
                          <a:latin typeface="Times New Roman"/>
                          <a:ea typeface="Times New Roman"/>
                          <a:cs typeface="Arial"/>
                        </a:rPr>
                        <a:t>94 750 </a:t>
                      </a:r>
                      <a:endParaRPr lang="fr-FR" sz="2000" b="1">
                        <a:latin typeface="Calibri"/>
                        <a:ea typeface="Calibri"/>
                        <a:cs typeface="Arial"/>
                      </a:endParaRPr>
                    </a:p>
                  </a:txBody>
                  <a:tcPr marL="2338" marR="2338" marT="2338" marB="233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fr-FR" sz="2000" b="1" u="sng">
                          <a:solidFill>
                            <a:srgbClr val="0000FF"/>
                          </a:solidFill>
                          <a:latin typeface="Times New Roman"/>
                          <a:ea typeface="Times New Roman"/>
                          <a:cs typeface="Arial"/>
                          <a:hlinkClick r:id="rId15" tooltip="Hapag-Lloyd"/>
                        </a:rPr>
                        <a:t>Hapag-Lloyd</a:t>
                      </a:r>
                      <a:r>
                        <a:rPr lang="fr-FR" sz="2000" b="1">
                          <a:latin typeface="Times New Roman"/>
                          <a:ea typeface="Times New Roman"/>
                          <a:cs typeface="Arial"/>
                        </a:rPr>
                        <a:t>/</a:t>
                      </a:r>
                      <a:r>
                        <a:rPr lang="fr-FR" sz="2000" b="1" u="sng">
                          <a:solidFill>
                            <a:srgbClr val="0000FF"/>
                          </a:solidFill>
                          <a:latin typeface="Times New Roman"/>
                          <a:ea typeface="Times New Roman"/>
                          <a:cs typeface="Arial"/>
                          <a:hlinkClick r:id="rId16" tooltip="Allemagne"/>
                        </a:rPr>
                        <a:t>Allemagne</a:t>
                      </a:r>
                      <a:r>
                        <a:rPr lang="fr-FR" sz="2000" b="1">
                          <a:latin typeface="Times New Roman"/>
                          <a:ea typeface="Times New Roman"/>
                          <a:cs typeface="Arial"/>
                        </a:rPr>
                        <a:t> </a:t>
                      </a:r>
                      <a:endParaRPr lang="fr-FR" sz="2000" b="1">
                        <a:latin typeface="Calibri"/>
                        <a:ea typeface="Calibri"/>
                        <a:cs typeface="Arial"/>
                      </a:endParaRPr>
                    </a:p>
                  </a:txBody>
                  <a:tcPr marL="2338" marR="2338" marT="2338" marB="233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1187">
                <a:tc>
                  <a:txBody>
                    <a:bodyPr/>
                    <a:lstStyle/>
                    <a:p>
                      <a:pPr algn="l">
                        <a:lnSpc>
                          <a:spcPct val="115000"/>
                        </a:lnSpc>
                        <a:spcAft>
                          <a:spcPts val="0"/>
                        </a:spcAft>
                      </a:pPr>
                      <a:r>
                        <a:rPr lang="fr-FR" sz="2000" b="1">
                          <a:latin typeface="Times New Roman"/>
                          <a:ea typeface="Times New Roman"/>
                          <a:cs typeface="Arial"/>
                        </a:rPr>
                        <a:t>2004 </a:t>
                      </a:r>
                      <a:endParaRPr lang="fr-FR" sz="2000" b="1">
                        <a:latin typeface="Calibri"/>
                        <a:ea typeface="Calibri"/>
                        <a:cs typeface="Arial"/>
                      </a:endParaRPr>
                    </a:p>
                  </a:txBody>
                  <a:tcPr marL="2338" marR="2338" marT="2338" marB="233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fr-FR" sz="2000" b="1" i="1" u="sng">
                          <a:solidFill>
                            <a:srgbClr val="0000FF"/>
                          </a:solidFill>
                          <a:latin typeface="Times New Roman"/>
                          <a:ea typeface="Times New Roman"/>
                          <a:cs typeface="Arial"/>
                          <a:hlinkClick r:id="rId17" tooltip="CSCL Europe (page inexistante)"/>
                        </a:rPr>
                        <a:t>CSCL Europe</a:t>
                      </a:r>
                      <a:r>
                        <a:rPr lang="fr-FR" sz="2000" b="1">
                          <a:latin typeface="Times New Roman"/>
                          <a:ea typeface="Times New Roman"/>
                          <a:cs typeface="Arial"/>
                        </a:rPr>
                        <a:t> </a:t>
                      </a:r>
                      <a:endParaRPr lang="fr-FR" sz="2000" b="1">
                        <a:latin typeface="Calibri"/>
                        <a:ea typeface="Calibri"/>
                        <a:cs typeface="Arial"/>
                      </a:endParaRPr>
                    </a:p>
                  </a:txBody>
                  <a:tcPr marL="2338" marR="2338" marT="2338" marB="233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fr-FR" sz="2000" b="1">
                          <a:latin typeface="Times New Roman"/>
                          <a:ea typeface="Times New Roman"/>
                          <a:cs typeface="Arial"/>
                        </a:rPr>
                        <a:t>8 498 </a:t>
                      </a:r>
                      <a:endParaRPr lang="fr-FR" sz="2000" b="1">
                        <a:latin typeface="Calibri"/>
                        <a:ea typeface="Calibri"/>
                        <a:cs typeface="Arial"/>
                      </a:endParaRPr>
                    </a:p>
                  </a:txBody>
                  <a:tcPr marL="2338" marR="2338" marT="2338" marB="233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fr-FR" sz="2000" b="1">
                          <a:latin typeface="Times New Roman"/>
                          <a:ea typeface="Times New Roman"/>
                          <a:cs typeface="Arial"/>
                        </a:rPr>
                        <a:t>334,00 </a:t>
                      </a:r>
                      <a:endParaRPr lang="fr-FR" sz="2000" b="1">
                        <a:latin typeface="Calibri"/>
                        <a:ea typeface="Calibri"/>
                        <a:cs typeface="Arial"/>
                      </a:endParaRPr>
                    </a:p>
                  </a:txBody>
                  <a:tcPr marL="2338" marR="2338" marT="2338" marB="233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fr-FR" sz="2000" b="1">
                          <a:latin typeface="Times New Roman"/>
                          <a:ea typeface="Times New Roman"/>
                          <a:cs typeface="Arial"/>
                        </a:rPr>
                        <a:t>42,80 </a:t>
                      </a:r>
                      <a:endParaRPr lang="fr-FR" sz="2000" b="1">
                        <a:latin typeface="Calibri"/>
                        <a:ea typeface="Calibri"/>
                        <a:cs typeface="Arial"/>
                      </a:endParaRPr>
                    </a:p>
                  </a:txBody>
                  <a:tcPr marL="2338" marR="2338" marT="2338" marB="233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fr-FR" sz="2000" b="1">
                          <a:latin typeface="Times New Roman"/>
                          <a:ea typeface="Times New Roman"/>
                          <a:cs typeface="Arial"/>
                        </a:rPr>
                        <a:t>99 500 </a:t>
                      </a:r>
                      <a:endParaRPr lang="fr-FR" sz="2000" b="1">
                        <a:latin typeface="Calibri"/>
                        <a:ea typeface="Calibri"/>
                        <a:cs typeface="Arial"/>
                      </a:endParaRPr>
                    </a:p>
                  </a:txBody>
                  <a:tcPr marL="2338" marR="2338" marT="2338" marB="233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fr-FR" sz="2000" b="1">
                          <a:latin typeface="Times New Roman"/>
                          <a:ea typeface="Times New Roman"/>
                          <a:cs typeface="Arial"/>
                        </a:rPr>
                        <a:t>China Shipping Container Line </a:t>
                      </a:r>
                      <a:endParaRPr lang="fr-FR" sz="2000" b="1">
                        <a:latin typeface="Calibri"/>
                        <a:ea typeface="Calibri"/>
                        <a:cs typeface="Arial"/>
                      </a:endParaRPr>
                    </a:p>
                  </a:txBody>
                  <a:tcPr marL="2338" marR="2338" marT="2338" marB="233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7932">
                <a:tc>
                  <a:txBody>
                    <a:bodyPr/>
                    <a:lstStyle/>
                    <a:p>
                      <a:pPr algn="l">
                        <a:lnSpc>
                          <a:spcPct val="115000"/>
                        </a:lnSpc>
                        <a:spcAft>
                          <a:spcPts val="0"/>
                        </a:spcAft>
                      </a:pPr>
                      <a:r>
                        <a:rPr lang="fr-FR" sz="2000" b="1">
                          <a:latin typeface="Times New Roman"/>
                          <a:ea typeface="Times New Roman"/>
                          <a:cs typeface="Arial"/>
                        </a:rPr>
                        <a:t>2003 </a:t>
                      </a:r>
                      <a:endParaRPr lang="fr-FR" sz="2000" b="1">
                        <a:latin typeface="Calibri"/>
                        <a:ea typeface="Calibri"/>
                        <a:cs typeface="Arial"/>
                      </a:endParaRPr>
                    </a:p>
                  </a:txBody>
                  <a:tcPr marL="2338" marR="2338" marT="2338" marB="233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fr-FR" sz="2000" b="1" i="1">
                          <a:latin typeface="Times New Roman"/>
                          <a:ea typeface="Times New Roman"/>
                          <a:cs typeface="Arial"/>
                        </a:rPr>
                        <a:t>OOCL Shenzhen</a:t>
                      </a:r>
                      <a:r>
                        <a:rPr lang="fr-FR" sz="2000" b="1">
                          <a:latin typeface="Times New Roman"/>
                          <a:ea typeface="Times New Roman"/>
                          <a:cs typeface="Arial"/>
                        </a:rPr>
                        <a:t> </a:t>
                      </a:r>
                      <a:endParaRPr lang="fr-FR" sz="2000" b="1">
                        <a:latin typeface="Calibri"/>
                        <a:ea typeface="Calibri"/>
                        <a:cs typeface="Arial"/>
                      </a:endParaRPr>
                    </a:p>
                  </a:txBody>
                  <a:tcPr marL="2338" marR="2338" marT="2338" marB="233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fr-FR" sz="2000" b="1">
                          <a:latin typeface="Times New Roman"/>
                          <a:ea typeface="Times New Roman"/>
                          <a:cs typeface="Arial"/>
                        </a:rPr>
                        <a:t>8 063 </a:t>
                      </a:r>
                      <a:endParaRPr lang="fr-FR" sz="2000" b="1">
                        <a:latin typeface="Calibri"/>
                        <a:ea typeface="Calibri"/>
                        <a:cs typeface="Arial"/>
                      </a:endParaRPr>
                    </a:p>
                  </a:txBody>
                  <a:tcPr marL="2338" marR="2338" marT="2338" marB="233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fr-FR" sz="2000" b="1">
                          <a:latin typeface="Times New Roman"/>
                          <a:ea typeface="Times New Roman"/>
                          <a:cs typeface="Arial"/>
                        </a:rPr>
                        <a:t>322,97 </a:t>
                      </a:r>
                      <a:endParaRPr lang="fr-FR" sz="2000" b="1">
                        <a:latin typeface="Calibri"/>
                        <a:ea typeface="Calibri"/>
                        <a:cs typeface="Arial"/>
                      </a:endParaRPr>
                    </a:p>
                  </a:txBody>
                  <a:tcPr marL="2338" marR="2338" marT="2338" marB="233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fr-FR" sz="2000" b="1">
                          <a:latin typeface="Times New Roman"/>
                          <a:ea typeface="Times New Roman"/>
                          <a:cs typeface="Arial"/>
                        </a:rPr>
                        <a:t>42,80 </a:t>
                      </a:r>
                      <a:endParaRPr lang="fr-FR" sz="2000" b="1">
                        <a:latin typeface="Calibri"/>
                        <a:ea typeface="Calibri"/>
                        <a:cs typeface="Arial"/>
                      </a:endParaRPr>
                    </a:p>
                  </a:txBody>
                  <a:tcPr marL="2338" marR="2338" marT="2338" marB="233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fr-FR" sz="2000" b="1">
                          <a:latin typeface="Times New Roman"/>
                          <a:ea typeface="Times New Roman"/>
                          <a:cs typeface="Arial"/>
                        </a:rPr>
                        <a:t>89 097 </a:t>
                      </a:r>
                      <a:endParaRPr lang="fr-FR" sz="2000" b="1">
                        <a:latin typeface="Calibri"/>
                        <a:ea typeface="Calibri"/>
                        <a:cs typeface="Arial"/>
                      </a:endParaRPr>
                    </a:p>
                  </a:txBody>
                  <a:tcPr marL="2338" marR="2338" marT="2338" marB="233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fr-FR" sz="2000" b="1">
                          <a:latin typeface="Times New Roman"/>
                          <a:ea typeface="Times New Roman"/>
                          <a:cs typeface="Arial"/>
                        </a:rPr>
                        <a:t>OOCL/Hong Kong </a:t>
                      </a:r>
                      <a:endParaRPr lang="fr-FR" sz="2000" b="1">
                        <a:latin typeface="Calibri"/>
                        <a:ea typeface="Calibri"/>
                        <a:cs typeface="Arial"/>
                      </a:endParaRPr>
                    </a:p>
                  </a:txBody>
                  <a:tcPr marL="2338" marR="2338" marT="2338" marB="233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9560">
                <a:tc>
                  <a:txBody>
                    <a:bodyPr/>
                    <a:lstStyle/>
                    <a:p>
                      <a:pPr algn="l">
                        <a:lnSpc>
                          <a:spcPct val="115000"/>
                        </a:lnSpc>
                        <a:spcAft>
                          <a:spcPts val="0"/>
                        </a:spcAft>
                      </a:pPr>
                      <a:r>
                        <a:rPr lang="fr-FR" sz="2000" b="1">
                          <a:latin typeface="Times New Roman"/>
                          <a:ea typeface="Times New Roman"/>
                          <a:cs typeface="Arial"/>
                        </a:rPr>
                        <a:t>2003 </a:t>
                      </a:r>
                      <a:endParaRPr lang="fr-FR" sz="2000" b="1">
                        <a:latin typeface="Calibri"/>
                        <a:ea typeface="Calibri"/>
                        <a:cs typeface="Arial"/>
                      </a:endParaRPr>
                    </a:p>
                  </a:txBody>
                  <a:tcPr marL="2338" marR="2338" marT="2338" marB="233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fr-FR" sz="2000" b="1" i="1">
                          <a:latin typeface="Times New Roman"/>
                          <a:ea typeface="Times New Roman"/>
                          <a:cs typeface="Arial"/>
                        </a:rPr>
                        <a:t>Axel Maersk</a:t>
                      </a:r>
                      <a:r>
                        <a:rPr lang="fr-FR" sz="2000" b="1">
                          <a:latin typeface="Times New Roman"/>
                          <a:ea typeface="Times New Roman"/>
                          <a:cs typeface="Arial"/>
                        </a:rPr>
                        <a:t> </a:t>
                      </a:r>
                      <a:endParaRPr lang="fr-FR" sz="2000" b="1">
                        <a:latin typeface="Calibri"/>
                        <a:ea typeface="Calibri"/>
                        <a:cs typeface="Arial"/>
                      </a:endParaRPr>
                    </a:p>
                  </a:txBody>
                  <a:tcPr marL="2338" marR="2338" marT="2338" marB="233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fr-FR" sz="2000" b="1">
                          <a:latin typeface="Times New Roman"/>
                          <a:ea typeface="Times New Roman"/>
                          <a:cs typeface="Arial"/>
                        </a:rPr>
                        <a:t>7 226 </a:t>
                      </a:r>
                      <a:endParaRPr lang="fr-FR" sz="2000" b="1">
                        <a:latin typeface="Calibri"/>
                        <a:ea typeface="Calibri"/>
                        <a:cs typeface="Arial"/>
                      </a:endParaRPr>
                    </a:p>
                  </a:txBody>
                  <a:tcPr marL="2338" marR="2338" marT="2338" marB="233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fr-FR" sz="2000" b="1">
                          <a:latin typeface="Times New Roman"/>
                          <a:ea typeface="Times New Roman"/>
                          <a:cs typeface="Arial"/>
                        </a:rPr>
                        <a:t>352,10 </a:t>
                      </a:r>
                      <a:endParaRPr lang="fr-FR" sz="2000" b="1">
                        <a:latin typeface="Calibri"/>
                        <a:ea typeface="Calibri"/>
                        <a:cs typeface="Arial"/>
                      </a:endParaRPr>
                    </a:p>
                  </a:txBody>
                  <a:tcPr marL="2338" marR="2338" marT="2338" marB="233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fr-FR" sz="2000" b="1">
                          <a:latin typeface="Times New Roman"/>
                          <a:ea typeface="Times New Roman"/>
                          <a:cs typeface="Arial"/>
                        </a:rPr>
                        <a:t>42,80 </a:t>
                      </a:r>
                      <a:endParaRPr lang="fr-FR" sz="2000" b="1">
                        <a:latin typeface="Calibri"/>
                        <a:ea typeface="Calibri"/>
                        <a:cs typeface="Arial"/>
                      </a:endParaRPr>
                    </a:p>
                  </a:txBody>
                  <a:tcPr marL="2338" marR="2338" marT="2338" marB="233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fr-FR" sz="2000" b="1">
                          <a:latin typeface="Times New Roman"/>
                          <a:ea typeface="Times New Roman"/>
                          <a:cs typeface="Arial"/>
                        </a:rPr>
                        <a:t>93 496 </a:t>
                      </a:r>
                      <a:endParaRPr lang="fr-FR" sz="2000" b="1">
                        <a:latin typeface="Calibri"/>
                        <a:ea typeface="Calibri"/>
                        <a:cs typeface="Arial"/>
                      </a:endParaRPr>
                    </a:p>
                  </a:txBody>
                  <a:tcPr marL="2338" marR="2338" marT="2338" marB="233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fr-FR" sz="2000" b="1" dirty="0">
                          <a:latin typeface="Times New Roman"/>
                          <a:ea typeface="Times New Roman"/>
                          <a:cs typeface="Arial"/>
                        </a:rPr>
                        <a:t>Maersk </a:t>
                      </a:r>
                      <a:r>
                        <a:rPr lang="fr-FR" sz="2000" b="1" dirty="0" err="1">
                          <a:latin typeface="Times New Roman"/>
                          <a:ea typeface="Times New Roman"/>
                          <a:cs typeface="Arial"/>
                        </a:rPr>
                        <a:t>Sealand</a:t>
                      </a:r>
                      <a:r>
                        <a:rPr lang="fr-FR" sz="2000" b="1" dirty="0">
                          <a:latin typeface="Times New Roman"/>
                          <a:ea typeface="Times New Roman"/>
                          <a:cs typeface="Arial"/>
                        </a:rPr>
                        <a:t>/Danemark </a:t>
                      </a:r>
                      <a:endParaRPr lang="fr-FR" sz="2000" b="1" dirty="0">
                        <a:latin typeface="Calibri"/>
                        <a:ea typeface="Calibri"/>
                        <a:cs typeface="Arial"/>
                      </a:endParaRPr>
                    </a:p>
                  </a:txBody>
                  <a:tcPr marL="2338" marR="2338" marT="2338" marB="233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au 3"/>
          <p:cNvGraphicFramePr>
            <a:graphicFrameLocks noGrp="1"/>
          </p:cNvGraphicFramePr>
          <p:nvPr/>
        </p:nvGraphicFramePr>
        <p:xfrm>
          <a:off x="-2" y="152400"/>
          <a:ext cx="9144001" cy="6720668"/>
        </p:xfrm>
        <a:graphic>
          <a:graphicData uri="http://schemas.openxmlformats.org/drawingml/2006/table">
            <a:tbl>
              <a:tblPr/>
              <a:tblGrid>
                <a:gridCol w="728279"/>
                <a:gridCol w="1884293"/>
                <a:gridCol w="740230"/>
                <a:gridCol w="855055"/>
                <a:gridCol w="971045"/>
                <a:gridCol w="1069500"/>
                <a:gridCol w="2895599"/>
              </a:tblGrid>
              <a:tr h="76200">
                <a:tc>
                  <a:txBody>
                    <a:bodyPr/>
                    <a:lstStyle/>
                    <a:p>
                      <a:pPr algn="l">
                        <a:lnSpc>
                          <a:spcPct val="115000"/>
                        </a:lnSpc>
                        <a:spcAft>
                          <a:spcPts val="0"/>
                        </a:spcAft>
                      </a:pPr>
                      <a:r>
                        <a:rPr lang="fr-FR" sz="2000" b="1" dirty="0">
                          <a:latin typeface="Times New Roman"/>
                          <a:ea typeface="Times New Roman"/>
                          <a:cs typeface="Arial"/>
                        </a:rPr>
                        <a:t>Année </a:t>
                      </a:r>
                      <a:endParaRPr lang="fr-FR" sz="2000" b="1" dirty="0">
                        <a:latin typeface="Calibri"/>
                        <a:ea typeface="Calibri"/>
                        <a:cs typeface="Arial"/>
                      </a:endParaRPr>
                    </a:p>
                  </a:txBody>
                  <a:tcPr marL="2338" marR="2338" marT="2338" marB="233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fr-FR" sz="2000" b="1">
                          <a:latin typeface="Times New Roman"/>
                          <a:ea typeface="Times New Roman"/>
                          <a:cs typeface="Arial"/>
                        </a:rPr>
                        <a:t>Nom </a:t>
                      </a:r>
                      <a:endParaRPr lang="fr-FR" sz="2000" b="1">
                        <a:latin typeface="Calibri"/>
                        <a:ea typeface="Calibri"/>
                        <a:cs typeface="Arial"/>
                      </a:endParaRPr>
                    </a:p>
                  </a:txBody>
                  <a:tcPr marL="2338" marR="2338" marT="2338" marB="233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fr-FR" sz="2000" b="1" u="sng">
                          <a:solidFill>
                            <a:srgbClr val="0000FF"/>
                          </a:solidFill>
                          <a:latin typeface="Times New Roman"/>
                          <a:ea typeface="Times New Roman"/>
                          <a:cs typeface="Arial"/>
                          <a:hlinkClick r:id="rId2" tooltip="Équivalent vingt pieds"/>
                        </a:rPr>
                        <a:t>EVP</a:t>
                      </a:r>
                      <a:r>
                        <a:rPr lang="fr-FR" sz="2000" b="1">
                          <a:latin typeface="Times New Roman"/>
                          <a:ea typeface="Times New Roman"/>
                          <a:cs typeface="Arial"/>
                        </a:rPr>
                        <a:t> </a:t>
                      </a:r>
                      <a:endParaRPr lang="fr-FR" sz="2000" b="1">
                        <a:latin typeface="Calibri"/>
                        <a:ea typeface="Calibri"/>
                        <a:cs typeface="Arial"/>
                      </a:endParaRPr>
                    </a:p>
                  </a:txBody>
                  <a:tcPr marL="2338" marR="2338" marT="2338" marB="233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fr-FR" sz="2000" b="1" u="sng">
                          <a:solidFill>
                            <a:srgbClr val="0000FF"/>
                          </a:solidFill>
                          <a:latin typeface="Times New Roman"/>
                          <a:ea typeface="Times New Roman"/>
                          <a:cs typeface="Arial"/>
                          <a:hlinkClick r:id="rId3" tooltip="Longueur hors-tout"/>
                        </a:rPr>
                        <a:t>LOA</a:t>
                      </a:r>
                      <a:r>
                        <a:rPr lang="fr-FR" sz="2000" b="1">
                          <a:latin typeface="Times New Roman"/>
                          <a:ea typeface="Times New Roman"/>
                          <a:cs typeface="Arial"/>
                        </a:rPr>
                        <a:t/>
                      </a:r>
                      <a:br>
                        <a:rPr lang="fr-FR" sz="2000" b="1">
                          <a:latin typeface="Times New Roman"/>
                          <a:ea typeface="Times New Roman"/>
                          <a:cs typeface="Arial"/>
                        </a:rPr>
                      </a:br>
                      <a:r>
                        <a:rPr lang="fr-FR" sz="2000" b="1">
                          <a:latin typeface="Times New Roman"/>
                          <a:ea typeface="Times New Roman"/>
                          <a:cs typeface="Arial"/>
                        </a:rPr>
                        <a:t>(m) </a:t>
                      </a:r>
                      <a:endParaRPr lang="fr-FR" sz="2000" b="1">
                        <a:latin typeface="Calibri"/>
                        <a:ea typeface="Calibri"/>
                        <a:cs typeface="Arial"/>
                      </a:endParaRPr>
                    </a:p>
                  </a:txBody>
                  <a:tcPr marL="2338" marR="2338" marT="2338" marB="233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fr-FR" sz="2000" b="1">
                          <a:latin typeface="Times New Roman"/>
                          <a:ea typeface="Times New Roman"/>
                          <a:cs typeface="Arial"/>
                        </a:rPr>
                        <a:t>Largeur</a:t>
                      </a:r>
                      <a:br>
                        <a:rPr lang="fr-FR" sz="2000" b="1">
                          <a:latin typeface="Times New Roman"/>
                          <a:ea typeface="Times New Roman"/>
                          <a:cs typeface="Arial"/>
                        </a:rPr>
                      </a:br>
                      <a:r>
                        <a:rPr lang="fr-FR" sz="2000" b="1">
                          <a:latin typeface="Times New Roman"/>
                          <a:ea typeface="Times New Roman"/>
                          <a:cs typeface="Arial"/>
                        </a:rPr>
                        <a:t>(m) </a:t>
                      </a:r>
                      <a:endParaRPr lang="fr-FR" sz="2000" b="1">
                        <a:latin typeface="Calibri"/>
                        <a:ea typeface="Calibri"/>
                        <a:cs typeface="Arial"/>
                      </a:endParaRPr>
                    </a:p>
                  </a:txBody>
                  <a:tcPr marL="2338" marR="2338" marT="2338" marB="233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fr-FR" sz="2000" b="1">
                          <a:latin typeface="Times New Roman"/>
                          <a:ea typeface="Times New Roman"/>
                          <a:cs typeface="Arial"/>
                        </a:rPr>
                        <a:t>Tonnage </a:t>
                      </a:r>
                      <a:endParaRPr lang="fr-FR" sz="2000" b="1">
                        <a:latin typeface="Calibri"/>
                        <a:ea typeface="Calibri"/>
                        <a:cs typeface="Arial"/>
                      </a:endParaRPr>
                    </a:p>
                  </a:txBody>
                  <a:tcPr marL="2338" marR="2338" marT="2338" marB="233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fr-FR" sz="2000" b="1" u="sng">
                          <a:solidFill>
                            <a:srgbClr val="0000FF"/>
                          </a:solidFill>
                          <a:latin typeface="Times New Roman"/>
                          <a:ea typeface="Times New Roman"/>
                          <a:cs typeface="Arial"/>
                          <a:hlinkClick r:id="rId4" tooltip="Armateur"/>
                        </a:rPr>
                        <a:t>Armateur</a:t>
                      </a:r>
                      <a:r>
                        <a:rPr lang="fr-FR" sz="2000" b="1">
                          <a:latin typeface="Times New Roman"/>
                          <a:ea typeface="Times New Roman"/>
                          <a:cs typeface="Arial"/>
                        </a:rPr>
                        <a:t> </a:t>
                      </a:r>
                      <a:endParaRPr lang="fr-FR" sz="2000" b="1">
                        <a:latin typeface="Calibri"/>
                        <a:ea typeface="Calibri"/>
                        <a:cs typeface="Arial"/>
                      </a:endParaRPr>
                    </a:p>
                  </a:txBody>
                  <a:tcPr marL="2338" marR="2338" marT="2338" marB="233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9560">
                <a:tc>
                  <a:txBody>
                    <a:bodyPr/>
                    <a:lstStyle/>
                    <a:p>
                      <a:pPr algn="l">
                        <a:lnSpc>
                          <a:spcPct val="115000"/>
                        </a:lnSpc>
                        <a:spcAft>
                          <a:spcPts val="0"/>
                        </a:spcAft>
                      </a:pPr>
                      <a:r>
                        <a:rPr lang="fr-FR" sz="2000" b="1" dirty="0">
                          <a:latin typeface="Times New Roman"/>
                          <a:ea typeface="Times New Roman"/>
                          <a:cs typeface="Arial"/>
                        </a:rPr>
                        <a:t>1997 </a:t>
                      </a:r>
                      <a:endParaRPr lang="fr-FR" sz="2000" b="1" dirty="0">
                        <a:latin typeface="Calibri"/>
                        <a:ea typeface="Calibri"/>
                        <a:cs typeface="Arial"/>
                      </a:endParaRPr>
                    </a:p>
                  </a:txBody>
                  <a:tcPr marL="2338" marR="2338" marT="2338" marB="233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fr-FR" sz="2000" b="1" i="1" dirty="0" err="1">
                          <a:latin typeface="Times New Roman"/>
                          <a:ea typeface="Times New Roman"/>
                          <a:cs typeface="Arial"/>
                        </a:rPr>
                        <a:t>Sovereign</a:t>
                      </a:r>
                      <a:r>
                        <a:rPr lang="fr-FR" sz="2000" b="1" i="1" dirty="0">
                          <a:latin typeface="Times New Roman"/>
                          <a:ea typeface="Times New Roman"/>
                          <a:cs typeface="Arial"/>
                        </a:rPr>
                        <a:t> Maersk</a:t>
                      </a:r>
                      <a:r>
                        <a:rPr lang="fr-FR" sz="2000" b="1" dirty="0">
                          <a:latin typeface="Times New Roman"/>
                          <a:ea typeface="Times New Roman"/>
                          <a:cs typeface="Arial"/>
                        </a:rPr>
                        <a:t> </a:t>
                      </a:r>
                      <a:endParaRPr lang="fr-FR" sz="2000" b="1" dirty="0">
                        <a:latin typeface="Calibri"/>
                        <a:ea typeface="Calibri"/>
                        <a:cs typeface="Arial"/>
                      </a:endParaRPr>
                    </a:p>
                  </a:txBody>
                  <a:tcPr marL="2338" marR="2338" marT="2338" marB="233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fr-FR" sz="2000" b="1">
                          <a:latin typeface="Times New Roman"/>
                          <a:ea typeface="Times New Roman"/>
                          <a:cs typeface="Arial"/>
                        </a:rPr>
                        <a:t>6 600 </a:t>
                      </a:r>
                      <a:endParaRPr lang="fr-FR" sz="2000" b="1">
                        <a:latin typeface="Calibri"/>
                        <a:ea typeface="Calibri"/>
                        <a:cs typeface="Arial"/>
                      </a:endParaRPr>
                    </a:p>
                  </a:txBody>
                  <a:tcPr marL="2338" marR="2338" marT="2338" marB="233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fr-FR" sz="2000" b="1">
                          <a:latin typeface="Times New Roman"/>
                          <a:ea typeface="Times New Roman"/>
                          <a:cs typeface="Arial"/>
                        </a:rPr>
                        <a:t>346,98 </a:t>
                      </a:r>
                      <a:endParaRPr lang="fr-FR" sz="2000" b="1">
                        <a:latin typeface="Calibri"/>
                        <a:ea typeface="Calibri"/>
                        <a:cs typeface="Arial"/>
                      </a:endParaRPr>
                    </a:p>
                  </a:txBody>
                  <a:tcPr marL="2338" marR="2338" marT="2338" marB="233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fr-FR" sz="2000" b="1">
                          <a:latin typeface="Times New Roman"/>
                          <a:ea typeface="Times New Roman"/>
                          <a:cs typeface="Arial"/>
                        </a:rPr>
                        <a:t>42,80 </a:t>
                      </a:r>
                      <a:endParaRPr lang="fr-FR" sz="2000" b="1">
                        <a:latin typeface="Calibri"/>
                        <a:ea typeface="Calibri"/>
                        <a:cs typeface="Arial"/>
                      </a:endParaRPr>
                    </a:p>
                  </a:txBody>
                  <a:tcPr marL="2338" marR="2338" marT="2338" marB="233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fr-FR" sz="2000" b="1">
                          <a:latin typeface="Times New Roman"/>
                          <a:ea typeface="Times New Roman"/>
                          <a:cs typeface="Arial"/>
                        </a:rPr>
                        <a:t>91 500 </a:t>
                      </a:r>
                      <a:endParaRPr lang="fr-FR" sz="2000" b="1">
                        <a:latin typeface="Calibri"/>
                        <a:ea typeface="Calibri"/>
                        <a:cs typeface="Arial"/>
                      </a:endParaRPr>
                    </a:p>
                  </a:txBody>
                  <a:tcPr marL="2338" marR="2338" marT="2338" marB="233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fr-FR" sz="2000" b="1" dirty="0">
                          <a:latin typeface="Times New Roman"/>
                          <a:ea typeface="Times New Roman"/>
                          <a:cs typeface="Arial"/>
                        </a:rPr>
                        <a:t>Maersk Line/Danemark </a:t>
                      </a:r>
                      <a:endParaRPr lang="fr-FR" sz="2000" b="1" dirty="0">
                        <a:latin typeface="Calibri"/>
                        <a:ea typeface="Calibri"/>
                        <a:cs typeface="Arial"/>
                      </a:endParaRPr>
                    </a:p>
                  </a:txBody>
                  <a:tcPr marL="2338" marR="2338" marT="2338" marB="233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9560">
                <a:tc>
                  <a:txBody>
                    <a:bodyPr/>
                    <a:lstStyle/>
                    <a:p>
                      <a:pPr algn="l">
                        <a:lnSpc>
                          <a:spcPct val="115000"/>
                        </a:lnSpc>
                        <a:spcAft>
                          <a:spcPts val="0"/>
                        </a:spcAft>
                      </a:pPr>
                      <a:r>
                        <a:rPr lang="fr-FR" sz="2000" b="1">
                          <a:latin typeface="Times New Roman"/>
                          <a:ea typeface="Times New Roman"/>
                          <a:cs typeface="Arial"/>
                        </a:rPr>
                        <a:t>1996 </a:t>
                      </a:r>
                      <a:endParaRPr lang="fr-FR" sz="2000" b="1">
                        <a:latin typeface="Calibri"/>
                        <a:ea typeface="Calibri"/>
                        <a:cs typeface="Arial"/>
                      </a:endParaRPr>
                    </a:p>
                  </a:txBody>
                  <a:tcPr marL="2338" marR="2338" marT="2338" marB="233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fr-FR" sz="2000" b="1" i="1" dirty="0">
                          <a:latin typeface="Times New Roman"/>
                          <a:ea typeface="Times New Roman"/>
                          <a:cs typeface="Arial"/>
                        </a:rPr>
                        <a:t>Regina Maersk</a:t>
                      </a:r>
                      <a:r>
                        <a:rPr lang="fr-FR" sz="2000" b="1" dirty="0">
                          <a:latin typeface="Times New Roman"/>
                          <a:ea typeface="Times New Roman"/>
                          <a:cs typeface="Arial"/>
                        </a:rPr>
                        <a:t> </a:t>
                      </a:r>
                      <a:endParaRPr lang="fr-FR" sz="2000" b="1" dirty="0">
                        <a:latin typeface="Calibri"/>
                        <a:ea typeface="Calibri"/>
                        <a:cs typeface="Arial"/>
                      </a:endParaRPr>
                    </a:p>
                  </a:txBody>
                  <a:tcPr marL="2338" marR="2338" marT="2338" marB="233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fr-FR" sz="2000" b="1">
                          <a:latin typeface="Times New Roman"/>
                          <a:ea typeface="Times New Roman"/>
                          <a:cs typeface="Arial"/>
                        </a:rPr>
                        <a:t>6 000 </a:t>
                      </a:r>
                      <a:endParaRPr lang="fr-FR" sz="2000" b="1">
                        <a:latin typeface="Calibri"/>
                        <a:ea typeface="Calibri"/>
                        <a:cs typeface="Arial"/>
                      </a:endParaRPr>
                    </a:p>
                  </a:txBody>
                  <a:tcPr marL="2338" marR="2338" marT="2338" marB="233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fr-FR" sz="2000" b="1">
                          <a:latin typeface="Times New Roman"/>
                          <a:ea typeface="Times New Roman"/>
                          <a:cs typeface="Arial"/>
                        </a:rPr>
                        <a:t>318,24 </a:t>
                      </a:r>
                      <a:endParaRPr lang="fr-FR" sz="2000" b="1">
                        <a:latin typeface="Calibri"/>
                        <a:ea typeface="Calibri"/>
                        <a:cs typeface="Arial"/>
                      </a:endParaRPr>
                    </a:p>
                  </a:txBody>
                  <a:tcPr marL="2338" marR="2338" marT="2338" marB="233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fr-FR" sz="2000" b="1">
                          <a:latin typeface="Times New Roman"/>
                          <a:ea typeface="Times New Roman"/>
                          <a:cs typeface="Arial"/>
                        </a:rPr>
                        <a:t>42,80 </a:t>
                      </a:r>
                      <a:endParaRPr lang="fr-FR" sz="2000" b="1">
                        <a:latin typeface="Calibri"/>
                        <a:ea typeface="Calibri"/>
                        <a:cs typeface="Arial"/>
                      </a:endParaRPr>
                    </a:p>
                  </a:txBody>
                  <a:tcPr marL="2338" marR="2338" marT="2338" marB="233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fr-FR" sz="2000" b="1">
                          <a:latin typeface="Times New Roman"/>
                          <a:ea typeface="Times New Roman"/>
                          <a:cs typeface="Arial"/>
                        </a:rPr>
                        <a:t>80 500 </a:t>
                      </a:r>
                      <a:endParaRPr lang="fr-FR" sz="2000" b="1">
                        <a:latin typeface="Calibri"/>
                        <a:ea typeface="Calibri"/>
                        <a:cs typeface="Arial"/>
                      </a:endParaRPr>
                    </a:p>
                  </a:txBody>
                  <a:tcPr marL="2338" marR="2338" marT="2338" marB="233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fr-FR" sz="2000" b="1">
                          <a:latin typeface="Times New Roman"/>
                          <a:ea typeface="Times New Roman"/>
                          <a:cs typeface="Arial"/>
                        </a:rPr>
                        <a:t>Maersk Line/Danemark </a:t>
                      </a:r>
                      <a:endParaRPr lang="fr-FR" sz="2000" b="1">
                        <a:latin typeface="Calibri"/>
                        <a:ea typeface="Calibri"/>
                        <a:cs typeface="Arial"/>
                      </a:endParaRPr>
                    </a:p>
                  </a:txBody>
                  <a:tcPr marL="2338" marR="2338" marT="2338" marB="233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7932">
                <a:tc>
                  <a:txBody>
                    <a:bodyPr/>
                    <a:lstStyle/>
                    <a:p>
                      <a:pPr algn="l">
                        <a:lnSpc>
                          <a:spcPct val="115000"/>
                        </a:lnSpc>
                        <a:spcAft>
                          <a:spcPts val="0"/>
                        </a:spcAft>
                      </a:pPr>
                      <a:r>
                        <a:rPr lang="fr-FR" sz="2000" b="1">
                          <a:latin typeface="Times New Roman"/>
                          <a:ea typeface="Times New Roman"/>
                          <a:cs typeface="Arial"/>
                        </a:rPr>
                        <a:t>1995 </a:t>
                      </a:r>
                      <a:endParaRPr lang="fr-FR" sz="2000" b="1">
                        <a:latin typeface="Calibri"/>
                        <a:ea typeface="Calibri"/>
                        <a:cs typeface="Arial"/>
                      </a:endParaRPr>
                    </a:p>
                  </a:txBody>
                  <a:tcPr marL="2338" marR="2338" marT="2338" marB="233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fr-FR" sz="2000" b="1" i="1" dirty="0">
                          <a:latin typeface="Times New Roman"/>
                          <a:ea typeface="Times New Roman"/>
                          <a:cs typeface="Arial"/>
                        </a:rPr>
                        <a:t>OOCL Hongkong</a:t>
                      </a:r>
                      <a:r>
                        <a:rPr lang="fr-FR" sz="2000" b="1" dirty="0">
                          <a:latin typeface="Times New Roman"/>
                          <a:ea typeface="Times New Roman"/>
                          <a:cs typeface="Arial"/>
                        </a:rPr>
                        <a:t> </a:t>
                      </a:r>
                      <a:endParaRPr lang="fr-FR" sz="2000" b="1" dirty="0">
                        <a:latin typeface="Calibri"/>
                        <a:ea typeface="Calibri"/>
                        <a:cs typeface="Arial"/>
                      </a:endParaRPr>
                    </a:p>
                  </a:txBody>
                  <a:tcPr marL="2338" marR="2338" marT="2338" marB="233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fr-FR" sz="2000" b="1">
                          <a:latin typeface="Times New Roman"/>
                          <a:ea typeface="Times New Roman"/>
                          <a:cs typeface="Arial"/>
                        </a:rPr>
                        <a:t>5 344 </a:t>
                      </a:r>
                      <a:endParaRPr lang="fr-FR" sz="2000" b="1">
                        <a:latin typeface="Calibri"/>
                        <a:ea typeface="Calibri"/>
                        <a:cs typeface="Arial"/>
                      </a:endParaRPr>
                    </a:p>
                  </a:txBody>
                  <a:tcPr marL="2338" marR="2338" marT="2338" marB="233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fr-FR" sz="2000" b="1">
                          <a:latin typeface="Times New Roman"/>
                          <a:ea typeface="Times New Roman"/>
                          <a:cs typeface="Arial"/>
                        </a:rPr>
                        <a:t>276,02 </a:t>
                      </a:r>
                      <a:endParaRPr lang="fr-FR" sz="2000" b="1">
                        <a:latin typeface="Calibri"/>
                        <a:ea typeface="Calibri"/>
                        <a:cs typeface="Arial"/>
                      </a:endParaRPr>
                    </a:p>
                  </a:txBody>
                  <a:tcPr marL="2338" marR="2338" marT="2338" marB="233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fr-FR" sz="2000" b="1">
                          <a:latin typeface="Times New Roman"/>
                          <a:ea typeface="Times New Roman"/>
                          <a:cs typeface="Arial"/>
                        </a:rPr>
                        <a:t>40,00 </a:t>
                      </a:r>
                      <a:endParaRPr lang="fr-FR" sz="2000" b="1">
                        <a:latin typeface="Calibri"/>
                        <a:ea typeface="Calibri"/>
                        <a:cs typeface="Arial"/>
                      </a:endParaRPr>
                    </a:p>
                  </a:txBody>
                  <a:tcPr marL="2338" marR="2338" marT="2338" marB="233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fr-FR" sz="2000" b="1">
                          <a:latin typeface="Times New Roman"/>
                          <a:ea typeface="Times New Roman"/>
                          <a:cs typeface="Arial"/>
                        </a:rPr>
                        <a:t>66 046 </a:t>
                      </a:r>
                      <a:endParaRPr lang="fr-FR" sz="2000" b="1">
                        <a:latin typeface="Calibri"/>
                        <a:ea typeface="Calibri"/>
                        <a:cs typeface="Arial"/>
                      </a:endParaRPr>
                    </a:p>
                  </a:txBody>
                  <a:tcPr marL="2338" marR="2338" marT="2338" marB="233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fr-FR" sz="2000" b="1">
                          <a:latin typeface="Times New Roman"/>
                          <a:ea typeface="Times New Roman"/>
                          <a:cs typeface="Arial"/>
                        </a:rPr>
                        <a:t>OOCL/Hongkong </a:t>
                      </a:r>
                      <a:endParaRPr lang="fr-FR" sz="2000" b="1">
                        <a:latin typeface="Calibri"/>
                        <a:ea typeface="Calibri"/>
                        <a:cs typeface="Arial"/>
                      </a:endParaRPr>
                    </a:p>
                  </a:txBody>
                  <a:tcPr marL="2338" marR="2338" marT="2338" marB="233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9560">
                <a:tc>
                  <a:txBody>
                    <a:bodyPr/>
                    <a:lstStyle/>
                    <a:p>
                      <a:pPr algn="l">
                        <a:lnSpc>
                          <a:spcPct val="115000"/>
                        </a:lnSpc>
                        <a:spcAft>
                          <a:spcPts val="0"/>
                        </a:spcAft>
                      </a:pPr>
                      <a:r>
                        <a:rPr lang="fr-FR" sz="2000" b="1" dirty="0">
                          <a:latin typeface="Times New Roman"/>
                          <a:ea typeface="Times New Roman"/>
                          <a:cs typeface="Arial"/>
                        </a:rPr>
                        <a:t>1991 </a:t>
                      </a:r>
                      <a:endParaRPr lang="fr-FR" sz="2000" b="1" dirty="0">
                        <a:latin typeface="Calibri"/>
                        <a:ea typeface="Calibri"/>
                        <a:cs typeface="Arial"/>
                      </a:endParaRPr>
                    </a:p>
                  </a:txBody>
                  <a:tcPr marL="2338" marR="2338" marT="2338" marB="233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fr-FR" sz="2000" b="1" i="1">
                          <a:latin typeface="Times New Roman"/>
                          <a:ea typeface="Times New Roman"/>
                          <a:cs typeface="Arial"/>
                        </a:rPr>
                        <a:t>Hannover Express</a:t>
                      </a:r>
                      <a:r>
                        <a:rPr lang="fr-FR" sz="2000" b="1">
                          <a:latin typeface="Times New Roman"/>
                          <a:ea typeface="Times New Roman"/>
                          <a:cs typeface="Arial"/>
                        </a:rPr>
                        <a:t> </a:t>
                      </a:r>
                      <a:endParaRPr lang="fr-FR" sz="2000" b="1">
                        <a:latin typeface="Calibri"/>
                        <a:ea typeface="Calibri"/>
                        <a:cs typeface="Arial"/>
                      </a:endParaRPr>
                    </a:p>
                  </a:txBody>
                  <a:tcPr marL="2338" marR="2338" marT="2338" marB="233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fr-FR" sz="2000" b="1">
                          <a:latin typeface="Times New Roman"/>
                          <a:ea typeface="Times New Roman"/>
                          <a:cs typeface="Arial"/>
                        </a:rPr>
                        <a:t>4 639 </a:t>
                      </a:r>
                      <a:endParaRPr lang="fr-FR" sz="2000" b="1">
                        <a:latin typeface="Calibri"/>
                        <a:ea typeface="Calibri"/>
                        <a:cs typeface="Arial"/>
                      </a:endParaRPr>
                    </a:p>
                  </a:txBody>
                  <a:tcPr marL="2338" marR="2338" marT="2338" marB="233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fr-FR" sz="2000" b="1">
                          <a:latin typeface="Times New Roman"/>
                          <a:ea typeface="Times New Roman"/>
                          <a:cs typeface="Arial"/>
                        </a:rPr>
                        <a:t>294,00 </a:t>
                      </a:r>
                      <a:endParaRPr lang="fr-FR" sz="2000" b="1">
                        <a:latin typeface="Calibri"/>
                        <a:ea typeface="Calibri"/>
                        <a:cs typeface="Arial"/>
                      </a:endParaRPr>
                    </a:p>
                  </a:txBody>
                  <a:tcPr marL="2338" marR="2338" marT="2338" marB="233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fr-FR" sz="2000" b="1" dirty="0">
                          <a:latin typeface="Times New Roman"/>
                          <a:ea typeface="Times New Roman"/>
                          <a:cs typeface="Arial"/>
                        </a:rPr>
                        <a:t>32,30 </a:t>
                      </a:r>
                      <a:endParaRPr lang="fr-FR" sz="2000" b="1" dirty="0">
                        <a:latin typeface="Calibri"/>
                        <a:ea typeface="Calibri"/>
                        <a:cs typeface="Arial"/>
                      </a:endParaRPr>
                    </a:p>
                  </a:txBody>
                  <a:tcPr marL="2338" marR="2338" marT="2338" marB="233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fr-FR" sz="2000" b="1">
                          <a:latin typeface="Times New Roman"/>
                          <a:ea typeface="Times New Roman"/>
                          <a:cs typeface="Arial"/>
                        </a:rPr>
                        <a:t>53 783 </a:t>
                      </a:r>
                      <a:endParaRPr lang="fr-FR" sz="2000" b="1">
                        <a:latin typeface="Calibri"/>
                        <a:ea typeface="Calibri"/>
                        <a:cs typeface="Arial"/>
                      </a:endParaRPr>
                    </a:p>
                  </a:txBody>
                  <a:tcPr marL="2338" marR="2338" marT="2338" marB="233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fr-FR" sz="2000" b="1" dirty="0" err="1">
                          <a:latin typeface="Times New Roman"/>
                          <a:ea typeface="Times New Roman"/>
                          <a:cs typeface="Arial"/>
                        </a:rPr>
                        <a:t>Hapag</a:t>
                      </a:r>
                      <a:r>
                        <a:rPr lang="fr-FR" sz="2000" b="1" dirty="0">
                          <a:latin typeface="Times New Roman"/>
                          <a:ea typeface="Times New Roman"/>
                          <a:cs typeface="Arial"/>
                        </a:rPr>
                        <a:t>-Lloyd/Allemagne </a:t>
                      </a:r>
                      <a:endParaRPr lang="fr-FR" sz="2000" b="1" dirty="0">
                        <a:latin typeface="Calibri"/>
                        <a:ea typeface="Calibri"/>
                        <a:cs typeface="Arial"/>
                      </a:endParaRPr>
                    </a:p>
                  </a:txBody>
                  <a:tcPr marL="2338" marR="2338" marT="2338" marB="233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9560">
                <a:tc>
                  <a:txBody>
                    <a:bodyPr/>
                    <a:lstStyle/>
                    <a:p>
                      <a:pPr algn="l">
                        <a:lnSpc>
                          <a:spcPct val="115000"/>
                        </a:lnSpc>
                        <a:spcAft>
                          <a:spcPts val="0"/>
                        </a:spcAft>
                      </a:pPr>
                      <a:r>
                        <a:rPr lang="fr-FR" sz="2000" b="1">
                          <a:latin typeface="Times New Roman"/>
                          <a:ea typeface="Times New Roman"/>
                          <a:cs typeface="Arial"/>
                        </a:rPr>
                        <a:t>1988 </a:t>
                      </a:r>
                      <a:endParaRPr lang="fr-FR" sz="2000" b="1">
                        <a:latin typeface="Calibri"/>
                        <a:ea typeface="Calibri"/>
                        <a:cs typeface="Arial"/>
                      </a:endParaRPr>
                    </a:p>
                  </a:txBody>
                  <a:tcPr marL="2338" marR="2338" marT="2338" marB="233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fr-FR" sz="2000" b="1" i="1">
                          <a:latin typeface="Times New Roman"/>
                          <a:ea typeface="Times New Roman"/>
                          <a:cs typeface="Arial"/>
                        </a:rPr>
                        <a:t>Marchen Maersk</a:t>
                      </a:r>
                      <a:r>
                        <a:rPr lang="fr-FR" sz="2000" b="1">
                          <a:latin typeface="Times New Roman"/>
                          <a:ea typeface="Times New Roman"/>
                          <a:cs typeface="Arial"/>
                        </a:rPr>
                        <a:t> </a:t>
                      </a:r>
                      <a:endParaRPr lang="fr-FR" sz="2000" b="1">
                        <a:latin typeface="Calibri"/>
                        <a:ea typeface="Calibri"/>
                        <a:cs typeface="Arial"/>
                      </a:endParaRPr>
                    </a:p>
                  </a:txBody>
                  <a:tcPr marL="2338" marR="2338" marT="2338" marB="233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fr-FR" sz="2000" b="1">
                          <a:latin typeface="Times New Roman"/>
                          <a:ea typeface="Times New Roman"/>
                          <a:cs typeface="Arial"/>
                        </a:rPr>
                        <a:t>4 300 </a:t>
                      </a:r>
                      <a:endParaRPr lang="fr-FR" sz="2000" b="1">
                        <a:latin typeface="Calibri"/>
                        <a:ea typeface="Calibri"/>
                        <a:cs typeface="Arial"/>
                      </a:endParaRPr>
                    </a:p>
                  </a:txBody>
                  <a:tcPr marL="2338" marR="2338" marT="2338" marB="233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fr-FR" sz="2000" b="1">
                          <a:latin typeface="Times New Roman"/>
                          <a:ea typeface="Times New Roman"/>
                          <a:cs typeface="Arial"/>
                        </a:rPr>
                        <a:t>294,12 </a:t>
                      </a:r>
                      <a:endParaRPr lang="fr-FR" sz="2000" b="1">
                        <a:latin typeface="Calibri"/>
                        <a:ea typeface="Calibri"/>
                        <a:cs typeface="Arial"/>
                      </a:endParaRPr>
                    </a:p>
                  </a:txBody>
                  <a:tcPr marL="2338" marR="2338" marT="2338" marB="233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fr-FR" sz="2000" b="1" dirty="0">
                          <a:latin typeface="Times New Roman"/>
                          <a:ea typeface="Times New Roman"/>
                          <a:cs typeface="Arial"/>
                        </a:rPr>
                        <a:t>32,22 </a:t>
                      </a:r>
                      <a:endParaRPr lang="fr-FR" sz="2000" b="1" dirty="0">
                        <a:latin typeface="Calibri"/>
                        <a:ea typeface="Calibri"/>
                        <a:cs typeface="Arial"/>
                      </a:endParaRPr>
                    </a:p>
                  </a:txBody>
                  <a:tcPr marL="2338" marR="2338" marT="2338" marB="233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fr-FR" sz="2000" b="1" dirty="0">
                          <a:latin typeface="Times New Roman"/>
                          <a:ea typeface="Times New Roman"/>
                          <a:cs typeface="Arial"/>
                        </a:rPr>
                        <a:t>53 600 </a:t>
                      </a:r>
                      <a:endParaRPr lang="fr-FR" sz="2000" b="1" dirty="0">
                        <a:latin typeface="Calibri"/>
                        <a:ea typeface="Calibri"/>
                        <a:cs typeface="Arial"/>
                      </a:endParaRPr>
                    </a:p>
                  </a:txBody>
                  <a:tcPr marL="2338" marR="2338" marT="2338" marB="233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fr-FR" sz="2000" b="1" dirty="0">
                          <a:latin typeface="Times New Roman"/>
                          <a:ea typeface="Times New Roman"/>
                          <a:cs typeface="Arial"/>
                        </a:rPr>
                        <a:t>Maersk Line/Danemark </a:t>
                      </a:r>
                      <a:endParaRPr lang="fr-FR" sz="2000" b="1" dirty="0">
                        <a:latin typeface="Calibri"/>
                        <a:ea typeface="Calibri"/>
                        <a:cs typeface="Arial"/>
                      </a:endParaRPr>
                    </a:p>
                  </a:txBody>
                  <a:tcPr marL="2338" marR="2338" marT="2338" marB="233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9560">
                <a:tc>
                  <a:txBody>
                    <a:bodyPr/>
                    <a:lstStyle/>
                    <a:p>
                      <a:pPr algn="l">
                        <a:lnSpc>
                          <a:spcPct val="115000"/>
                        </a:lnSpc>
                        <a:spcAft>
                          <a:spcPts val="0"/>
                        </a:spcAft>
                      </a:pPr>
                      <a:r>
                        <a:rPr lang="fr-FR" sz="2000" b="1">
                          <a:latin typeface="Times New Roman"/>
                          <a:ea typeface="Times New Roman"/>
                          <a:cs typeface="Arial"/>
                        </a:rPr>
                        <a:t>1984 </a:t>
                      </a:r>
                      <a:endParaRPr lang="fr-FR" sz="2000" b="1">
                        <a:latin typeface="Calibri"/>
                        <a:ea typeface="Calibri"/>
                        <a:cs typeface="Arial"/>
                      </a:endParaRPr>
                    </a:p>
                  </a:txBody>
                  <a:tcPr marL="2338" marR="2338" marT="2338" marB="233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fr-FR" sz="2000" b="1" i="1">
                          <a:latin typeface="Times New Roman"/>
                          <a:ea typeface="Times New Roman"/>
                          <a:cs typeface="Arial"/>
                        </a:rPr>
                        <a:t>Louis Maersk</a:t>
                      </a:r>
                      <a:r>
                        <a:rPr lang="fr-FR" sz="2000" b="1">
                          <a:latin typeface="Times New Roman"/>
                          <a:ea typeface="Times New Roman"/>
                          <a:cs typeface="Arial"/>
                        </a:rPr>
                        <a:t> </a:t>
                      </a:r>
                      <a:endParaRPr lang="fr-FR" sz="2000" b="1">
                        <a:latin typeface="Calibri"/>
                        <a:ea typeface="Calibri"/>
                        <a:cs typeface="Arial"/>
                      </a:endParaRPr>
                    </a:p>
                  </a:txBody>
                  <a:tcPr marL="2338" marR="2338" marT="2338" marB="233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fr-FR" sz="2000" b="1">
                          <a:latin typeface="Times New Roman"/>
                          <a:ea typeface="Times New Roman"/>
                          <a:cs typeface="Arial"/>
                        </a:rPr>
                        <a:t>3 390 </a:t>
                      </a:r>
                      <a:endParaRPr lang="fr-FR" sz="2000" b="1">
                        <a:latin typeface="Calibri"/>
                        <a:ea typeface="Calibri"/>
                        <a:cs typeface="Arial"/>
                      </a:endParaRPr>
                    </a:p>
                  </a:txBody>
                  <a:tcPr marL="2338" marR="2338" marT="2338" marB="233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fr-FR" sz="2000" b="1">
                          <a:latin typeface="Times New Roman"/>
                          <a:ea typeface="Times New Roman"/>
                          <a:cs typeface="Arial"/>
                        </a:rPr>
                        <a:t>270,00 </a:t>
                      </a:r>
                      <a:endParaRPr lang="fr-FR" sz="2000" b="1">
                        <a:latin typeface="Calibri"/>
                        <a:ea typeface="Calibri"/>
                        <a:cs typeface="Arial"/>
                      </a:endParaRPr>
                    </a:p>
                  </a:txBody>
                  <a:tcPr marL="2338" marR="2338" marT="2338" marB="233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fr-FR" sz="2000" b="1">
                          <a:latin typeface="Times New Roman"/>
                          <a:ea typeface="Times New Roman"/>
                          <a:cs typeface="Arial"/>
                        </a:rPr>
                        <a:t>32,30 </a:t>
                      </a:r>
                      <a:endParaRPr lang="fr-FR" sz="2000" b="1">
                        <a:latin typeface="Calibri"/>
                        <a:ea typeface="Calibri"/>
                        <a:cs typeface="Arial"/>
                      </a:endParaRPr>
                    </a:p>
                  </a:txBody>
                  <a:tcPr marL="2338" marR="2338" marT="2338" marB="233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fr-FR" sz="2000" b="1">
                          <a:latin typeface="Times New Roman"/>
                          <a:ea typeface="Times New Roman"/>
                          <a:cs typeface="Arial"/>
                        </a:rPr>
                        <a:t>53 300 </a:t>
                      </a:r>
                      <a:endParaRPr lang="fr-FR" sz="2000" b="1">
                        <a:latin typeface="Calibri"/>
                        <a:ea typeface="Calibri"/>
                        <a:cs typeface="Arial"/>
                      </a:endParaRPr>
                    </a:p>
                  </a:txBody>
                  <a:tcPr marL="2338" marR="2338" marT="2338" marB="233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fr-FR" sz="2000" b="1">
                          <a:latin typeface="Times New Roman"/>
                          <a:ea typeface="Times New Roman"/>
                          <a:cs typeface="Arial"/>
                        </a:rPr>
                        <a:t>Maersk Line/Danemark </a:t>
                      </a:r>
                      <a:endParaRPr lang="fr-FR" sz="2000" b="1">
                        <a:latin typeface="Calibri"/>
                        <a:ea typeface="Calibri"/>
                        <a:cs typeface="Arial"/>
                      </a:endParaRPr>
                    </a:p>
                  </a:txBody>
                  <a:tcPr marL="2338" marR="2338" marT="2338" marB="233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9560">
                <a:tc>
                  <a:txBody>
                    <a:bodyPr/>
                    <a:lstStyle/>
                    <a:p>
                      <a:pPr algn="l">
                        <a:lnSpc>
                          <a:spcPct val="115000"/>
                        </a:lnSpc>
                        <a:spcAft>
                          <a:spcPts val="0"/>
                        </a:spcAft>
                      </a:pPr>
                      <a:r>
                        <a:rPr lang="fr-FR" sz="2000" b="1">
                          <a:latin typeface="Times New Roman"/>
                          <a:ea typeface="Times New Roman"/>
                          <a:cs typeface="Arial"/>
                        </a:rPr>
                        <a:t>1981 </a:t>
                      </a:r>
                      <a:endParaRPr lang="fr-FR" sz="2000" b="1">
                        <a:latin typeface="Calibri"/>
                        <a:ea typeface="Calibri"/>
                        <a:cs typeface="Arial"/>
                      </a:endParaRPr>
                    </a:p>
                  </a:txBody>
                  <a:tcPr marL="2338" marR="2338" marT="2338" marB="233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fr-FR" sz="2000" b="1" i="1">
                          <a:latin typeface="Times New Roman"/>
                          <a:ea typeface="Times New Roman"/>
                          <a:cs typeface="Arial"/>
                        </a:rPr>
                        <a:t>Frankfurt Express</a:t>
                      </a:r>
                      <a:r>
                        <a:rPr lang="fr-FR" sz="2000" b="1">
                          <a:latin typeface="Times New Roman"/>
                          <a:ea typeface="Times New Roman"/>
                          <a:cs typeface="Arial"/>
                        </a:rPr>
                        <a:t> </a:t>
                      </a:r>
                      <a:endParaRPr lang="fr-FR" sz="2000" b="1">
                        <a:latin typeface="Calibri"/>
                        <a:ea typeface="Calibri"/>
                        <a:cs typeface="Arial"/>
                      </a:endParaRPr>
                    </a:p>
                  </a:txBody>
                  <a:tcPr marL="2338" marR="2338" marT="2338" marB="233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fr-FR" sz="2000" b="1">
                          <a:latin typeface="Times New Roman"/>
                          <a:ea typeface="Times New Roman"/>
                          <a:cs typeface="Arial"/>
                        </a:rPr>
                        <a:t>3 430 </a:t>
                      </a:r>
                      <a:endParaRPr lang="fr-FR" sz="2000" b="1">
                        <a:latin typeface="Calibri"/>
                        <a:ea typeface="Calibri"/>
                        <a:cs typeface="Arial"/>
                      </a:endParaRPr>
                    </a:p>
                  </a:txBody>
                  <a:tcPr marL="2338" marR="2338" marT="2338" marB="233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fr-FR" sz="2000" b="1">
                          <a:latin typeface="Times New Roman"/>
                          <a:ea typeface="Times New Roman"/>
                          <a:cs typeface="Arial"/>
                        </a:rPr>
                        <a:t>287,73 </a:t>
                      </a:r>
                      <a:endParaRPr lang="fr-FR" sz="2000" b="1">
                        <a:latin typeface="Calibri"/>
                        <a:ea typeface="Calibri"/>
                        <a:cs typeface="Arial"/>
                      </a:endParaRPr>
                    </a:p>
                  </a:txBody>
                  <a:tcPr marL="2338" marR="2338" marT="2338" marB="233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fr-FR" sz="2000" b="1">
                          <a:latin typeface="Times New Roman"/>
                          <a:ea typeface="Times New Roman"/>
                          <a:cs typeface="Arial"/>
                        </a:rPr>
                        <a:t>32,28 </a:t>
                      </a:r>
                      <a:endParaRPr lang="fr-FR" sz="2000" b="1">
                        <a:latin typeface="Calibri"/>
                        <a:ea typeface="Calibri"/>
                        <a:cs typeface="Arial"/>
                      </a:endParaRPr>
                    </a:p>
                  </a:txBody>
                  <a:tcPr marL="2338" marR="2338" marT="2338" marB="233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fr-FR" sz="2000" b="1">
                          <a:latin typeface="Times New Roman"/>
                          <a:ea typeface="Times New Roman"/>
                          <a:cs typeface="Arial"/>
                        </a:rPr>
                        <a:t>57 540 </a:t>
                      </a:r>
                      <a:endParaRPr lang="fr-FR" sz="2000" b="1">
                        <a:latin typeface="Calibri"/>
                        <a:ea typeface="Calibri"/>
                        <a:cs typeface="Arial"/>
                      </a:endParaRPr>
                    </a:p>
                  </a:txBody>
                  <a:tcPr marL="2338" marR="2338" marT="2338" marB="233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fr-FR" sz="2000" b="1">
                          <a:latin typeface="Times New Roman"/>
                          <a:ea typeface="Times New Roman"/>
                          <a:cs typeface="Arial"/>
                        </a:rPr>
                        <a:t>Hapag-Lloyd/Allemagne </a:t>
                      </a:r>
                      <a:endParaRPr lang="fr-FR" sz="2000" b="1">
                        <a:latin typeface="Calibri"/>
                        <a:ea typeface="Calibri"/>
                        <a:cs typeface="Arial"/>
                      </a:endParaRPr>
                    </a:p>
                  </a:txBody>
                  <a:tcPr marL="2338" marR="2338" marT="2338" marB="233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9560">
                <a:tc>
                  <a:txBody>
                    <a:bodyPr/>
                    <a:lstStyle/>
                    <a:p>
                      <a:pPr algn="l">
                        <a:lnSpc>
                          <a:spcPct val="115000"/>
                        </a:lnSpc>
                        <a:spcAft>
                          <a:spcPts val="0"/>
                        </a:spcAft>
                      </a:pPr>
                      <a:r>
                        <a:rPr lang="fr-FR" sz="2000" b="1">
                          <a:latin typeface="Times New Roman"/>
                          <a:ea typeface="Times New Roman"/>
                          <a:cs typeface="Arial"/>
                        </a:rPr>
                        <a:t>1972 </a:t>
                      </a:r>
                      <a:endParaRPr lang="fr-FR" sz="2000" b="1">
                        <a:latin typeface="Calibri"/>
                        <a:ea typeface="Calibri"/>
                        <a:cs typeface="Arial"/>
                      </a:endParaRPr>
                    </a:p>
                  </a:txBody>
                  <a:tcPr marL="2338" marR="2338" marT="2338" marB="233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fr-FR" sz="2000" b="1" i="1" dirty="0">
                          <a:latin typeface="Times New Roman"/>
                          <a:ea typeface="Times New Roman"/>
                          <a:cs typeface="Arial"/>
                        </a:rPr>
                        <a:t>Hamburg Express</a:t>
                      </a:r>
                      <a:r>
                        <a:rPr lang="fr-FR" sz="2000" b="1" dirty="0">
                          <a:latin typeface="Times New Roman"/>
                          <a:ea typeface="Times New Roman"/>
                          <a:cs typeface="Arial"/>
                        </a:rPr>
                        <a:t> </a:t>
                      </a:r>
                      <a:endParaRPr lang="fr-FR" sz="2000" b="1" dirty="0">
                        <a:latin typeface="Calibri"/>
                        <a:ea typeface="Calibri"/>
                        <a:cs typeface="Arial"/>
                      </a:endParaRPr>
                    </a:p>
                  </a:txBody>
                  <a:tcPr marL="2338" marR="2338" marT="2338" marB="233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fr-FR" sz="2000" b="1">
                          <a:latin typeface="Times New Roman"/>
                          <a:ea typeface="Times New Roman"/>
                          <a:cs typeface="Arial"/>
                        </a:rPr>
                        <a:t>3 010 </a:t>
                      </a:r>
                      <a:endParaRPr lang="fr-FR" sz="2000" b="1">
                        <a:latin typeface="Calibri"/>
                        <a:ea typeface="Calibri"/>
                        <a:cs typeface="Arial"/>
                      </a:endParaRPr>
                    </a:p>
                  </a:txBody>
                  <a:tcPr marL="2338" marR="2338" marT="2338" marB="233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fr-FR" sz="2000" b="1">
                          <a:latin typeface="Times New Roman"/>
                          <a:ea typeface="Times New Roman"/>
                          <a:cs typeface="Arial"/>
                        </a:rPr>
                        <a:t>287,70 </a:t>
                      </a:r>
                      <a:endParaRPr lang="fr-FR" sz="2000" b="1">
                        <a:latin typeface="Calibri"/>
                        <a:ea typeface="Calibri"/>
                        <a:cs typeface="Arial"/>
                      </a:endParaRPr>
                    </a:p>
                  </a:txBody>
                  <a:tcPr marL="2338" marR="2338" marT="2338" marB="233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fr-FR" sz="2000" b="1">
                          <a:latin typeface="Times New Roman"/>
                          <a:ea typeface="Times New Roman"/>
                          <a:cs typeface="Arial"/>
                        </a:rPr>
                        <a:t>32,20 </a:t>
                      </a:r>
                      <a:endParaRPr lang="fr-FR" sz="2000" b="1">
                        <a:latin typeface="Calibri"/>
                        <a:ea typeface="Calibri"/>
                        <a:cs typeface="Arial"/>
                      </a:endParaRPr>
                    </a:p>
                  </a:txBody>
                  <a:tcPr marL="2338" marR="2338" marT="2338" marB="233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fr-FR" sz="2000" b="1">
                          <a:latin typeface="Times New Roman"/>
                          <a:ea typeface="Times New Roman"/>
                          <a:cs typeface="Arial"/>
                        </a:rPr>
                        <a:t>58 088 </a:t>
                      </a:r>
                      <a:endParaRPr lang="fr-FR" sz="2000" b="1">
                        <a:latin typeface="Calibri"/>
                        <a:ea typeface="Calibri"/>
                        <a:cs typeface="Arial"/>
                      </a:endParaRPr>
                    </a:p>
                  </a:txBody>
                  <a:tcPr marL="2338" marR="2338" marT="2338" marB="233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fr-FR" sz="2000" b="1">
                          <a:latin typeface="Times New Roman"/>
                          <a:ea typeface="Times New Roman"/>
                          <a:cs typeface="Arial"/>
                        </a:rPr>
                        <a:t>Hapag-Lloyd/Allemagne </a:t>
                      </a:r>
                      <a:endParaRPr lang="fr-FR" sz="2000" b="1">
                        <a:latin typeface="Calibri"/>
                        <a:ea typeface="Calibri"/>
                        <a:cs typeface="Arial"/>
                      </a:endParaRPr>
                    </a:p>
                  </a:txBody>
                  <a:tcPr marL="2338" marR="2338" marT="2338" marB="233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9560">
                <a:tc>
                  <a:txBody>
                    <a:bodyPr/>
                    <a:lstStyle/>
                    <a:p>
                      <a:pPr algn="l">
                        <a:lnSpc>
                          <a:spcPct val="115000"/>
                        </a:lnSpc>
                        <a:spcAft>
                          <a:spcPts val="0"/>
                        </a:spcAft>
                      </a:pPr>
                      <a:r>
                        <a:rPr lang="fr-FR" sz="2000" b="1">
                          <a:latin typeface="Times New Roman"/>
                          <a:ea typeface="Times New Roman"/>
                          <a:cs typeface="Arial"/>
                        </a:rPr>
                        <a:t>1972 </a:t>
                      </a:r>
                      <a:endParaRPr lang="fr-FR" sz="2000" b="1">
                        <a:latin typeface="Calibri"/>
                        <a:ea typeface="Calibri"/>
                        <a:cs typeface="Arial"/>
                      </a:endParaRPr>
                    </a:p>
                  </a:txBody>
                  <a:tcPr marL="2338" marR="2338" marT="2338" marB="233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fr-FR" sz="2000" b="1" i="1">
                          <a:latin typeface="Times New Roman"/>
                          <a:ea typeface="Times New Roman"/>
                          <a:cs typeface="Arial"/>
                        </a:rPr>
                        <a:t>Tokyo Bay</a:t>
                      </a:r>
                      <a:r>
                        <a:rPr lang="fr-FR" sz="2000" b="1">
                          <a:latin typeface="Times New Roman"/>
                          <a:ea typeface="Times New Roman"/>
                          <a:cs typeface="Arial"/>
                        </a:rPr>
                        <a:t> </a:t>
                      </a:r>
                      <a:endParaRPr lang="fr-FR" sz="2000" b="1">
                        <a:latin typeface="Calibri"/>
                        <a:ea typeface="Calibri"/>
                        <a:cs typeface="Arial"/>
                      </a:endParaRPr>
                    </a:p>
                  </a:txBody>
                  <a:tcPr marL="2338" marR="2338" marT="2338" marB="233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fr-FR" sz="2000" b="1">
                          <a:latin typeface="Times New Roman"/>
                          <a:ea typeface="Times New Roman"/>
                          <a:cs typeface="Arial"/>
                        </a:rPr>
                        <a:t>2 961 </a:t>
                      </a:r>
                      <a:endParaRPr lang="fr-FR" sz="2000" b="1">
                        <a:latin typeface="Calibri"/>
                        <a:ea typeface="Calibri"/>
                        <a:cs typeface="Arial"/>
                      </a:endParaRPr>
                    </a:p>
                  </a:txBody>
                  <a:tcPr marL="2338" marR="2338" marT="2338" marB="233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fr-FR" sz="2000" b="1">
                          <a:latin typeface="Times New Roman"/>
                          <a:ea typeface="Times New Roman"/>
                          <a:cs typeface="Arial"/>
                        </a:rPr>
                        <a:t>289,32 </a:t>
                      </a:r>
                      <a:endParaRPr lang="fr-FR" sz="2000" b="1">
                        <a:latin typeface="Calibri"/>
                        <a:ea typeface="Calibri"/>
                        <a:cs typeface="Arial"/>
                      </a:endParaRPr>
                    </a:p>
                  </a:txBody>
                  <a:tcPr marL="2338" marR="2338" marT="2338" marB="233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fr-FR" sz="2000" b="1">
                          <a:latin typeface="Times New Roman"/>
                          <a:ea typeface="Times New Roman"/>
                          <a:cs typeface="Arial"/>
                        </a:rPr>
                        <a:t>32,26 </a:t>
                      </a:r>
                      <a:endParaRPr lang="fr-FR" sz="2000" b="1">
                        <a:latin typeface="Calibri"/>
                        <a:ea typeface="Calibri"/>
                        <a:cs typeface="Arial"/>
                      </a:endParaRPr>
                    </a:p>
                  </a:txBody>
                  <a:tcPr marL="2338" marR="2338" marT="2338" marB="233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fr-FR" sz="2000" b="1">
                          <a:latin typeface="Times New Roman"/>
                          <a:ea typeface="Times New Roman"/>
                          <a:cs typeface="Arial"/>
                        </a:rPr>
                        <a:t>58 889 </a:t>
                      </a:r>
                      <a:endParaRPr lang="fr-FR" sz="2000" b="1">
                        <a:latin typeface="Calibri"/>
                        <a:ea typeface="Calibri"/>
                        <a:cs typeface="Arial"/>
                      </a:endParaRPr>
                    </a:p>
                  </a:txBody>
                  <a:tcPr marL="2338" marR="2338" marT="2338" marB="233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fr-FR" sz="2000" b="1" u="sng">
                          <a:solidFill>
                            <a:srgbClr val="0000FF"/>
                          </a:solidFill>
                          <a:latin typeface="Times New Roman"/>
                          <a:ea typeface="Times New Roman"/>
                          <a:cs typeface="Arial"/>
                          <a:hlinkClick r:id="rId5" tooltip="Overseas Containers (page inexistante)"/>
                        </a:rPr>
                        <a:t>OCL</a:t>
                      </a:r>
                      <a:r>
                        <a:rPr lang="fr-FR" sz="2000" b="1">
                          <a:latin typeface="Times New Roman"/>
                          <a:ea typeface="Times New Roman"/>
                          <a:cs typeface="Arial"/>
                        </a:rPr>
                        <a:t> </a:t>
                      </a:r>
                      <a:r>
                        <a:rPr lang="fr-FR" sz="2000" b="1" u="sng">
                          <a:solidFill>
                            <a:srgbClr val="0000FF"/>
                          </a:solidFill>
                          <a:latin typeface="Times New Roman"/>
                          <a:ea typeface="Times New Roman"/>
                          <a:cs typeface="Arial"/>
                          <a:hlinkClick r:id="rId6" tooltip="en:Overseas Containers"/>
                        </a:rPr>
                        <a:t>(en)</a:t>
                      </a:r>
                      <a:r>
                        <a:rPr lang="fr-FR" sz="2000" b="1">
                          <a:latin typeface="Times New Roman"/>
                          <a:ea typeface="Times New Roman"/>
                          <a:cs typeface="Arial"/>
                        </a:rPr>
                        <a:t> puis </a:t>
                      </a:r>
                      <a:r>
                        <a:rPr lang="fr-FR" sz="2000" b="1" u="sng">
                          <a:solidFill>
                            <a:srgbClr val="0000FF"/>
                          </a:solidFill>
                          <a:latin typeface="Times New Roman"/>
                          <a:ea typeface="Times New Roman"/>
                          <a:cs typeface="Arial"/>
                          <a:hlinkClick r:id="rId7" tooltip="Peninsular and Oriental Steam Navigation Company"/>
                        </a:rPr>
                        <a:t>P&amp;O</a:t>
                      </a:r>
                      <a:r>
                        <a:rPr lang="fr-FR" sz="2000" b="1">
                          <a:latin typeface="Times New Roman"/>
                          <a:ea typeface="Times New Roman"/>
                          <a:cs typeface="Arial"/>
                        </a:rPr>
                        <a:t>/</a:t>
                      </a:r>
                      <a:r>
                        <a:rPr lang="fr-FR" sz="2000" b="1" u="sng">
                          <a:solidFill>
                            <a:srgbClr val="0000FF"/>
                          </a:solidFill>
                          <a:latin typeface="Times New Roman"/>
                          <a:ea typeface="Times New Roman"/>
                          <a:cs typeface="Arial"/>
                          <a:hlinkClick r:id="rId8" tooltip="Royaume-Uni"/>
                        </a:rPr>
                        <a:t>GB</a:t>
                      </a:r>
                      <a:r>
                        <a:rPr lang="fr-FR" sz="2000" b="1">
                          <a:latin typeface="Times New Roman"/>
                          <a:ea typeface="Times New Roman"/>
                          <a:cs typeface="Arial"/>
                        </a:rPr>
                        <a:t> </a:t>
                      </a:r>
                      <a:endParaRPr lang="fr-FR" sz="2000" b="1">
                        <a:latin typeface="Calibri"/>
                        <a:ea typeface="Calibri"/>
                        <a:cs typeface="Arial"/>
                      </a:endParaRPr>
                    </a:p>
                  </a:txBody>
                  <a:tcPr marL="2338" marR="2338" marT="2338" marB="233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7932">
                <a:tc>
                  <a:txBody>
                    <a:bodyPr/>
                    <a:lstStyle/>
                    <a:p>
                      <a:pPr algn="l">
                        <a:lnSpc>
                          <a:spcPct val="115000"/>
                        </a:lnSpc>
                        <a:spcAft>
                          <a:spcPts val="0"/>
                        </a:spcAft>
                      </a:pPr>
                      <a:r>
                        <a:rPr lang="fr-FR" sz="2000" b="1">
                          <a:latin typeface="Times New Roman"/>
                          <a:ea typeface="Times New Roman"/>
                          <a:cs typeface="Arial"/>
                        </a:rPr>
                        <a:t>1971 </a:t>
                      </a:r>
                      <a:endParaRPr lang="fr-FR" sz="2000" b="1">
                        <a:latin typeface="Calibri"/>
                        <a:ea typeface="Calibri"/>
                        <a:cs typeface="Arial"/>
                      </a:endParaRPr>
                    </a:p>
                  </a:txBody>
                  <a:tcPr marL="2338" marR="2338" marT="2338" marB="233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fr-FR" sz="2000" b="1" i="1">
                          <a:latin typeface="Times New Roman"/>
                          <a:ea typeface="Times New Roman"/>
                          <a:cs typeface="Arial"/>
                        </a:rPr>
                        <a:t>Kamakura Maru</a:t>
                      </a:r>
                      <a:r>
                        <a:rPr lang="fr-FR" sz="2000" b="1">
                          <a:latin typeface="Times New Roman"/>
                          <a:ea typeface="Times New Roman"/>
                          <a:cs typeface="Arial"/>
                        </a:rPr>
                        <a:t> </a:t>
                      </a:r>
                      <a:endParaRPr lang="fr-FR" sz="2000" b="1">
                        <a:latin typeface="Calibri"/>
                        <a:ea typeface="Calibri"/>
                        <a:cs typeface="Arial"/>
                      </a:endParaRPr>
                    </a:p>
                  </a:txBody>
                  <a:tcPr marL="2338" marR="2338" marT="2338" marB="233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fr-FR" sz="2000" b="1">
                          <a:latin typeface="Times New Roman"/>
                          <a:ea typeface="Times New Roman"/>
                          <a:cs typeface="Arial"/>
                        </a:rPr>
                        <a:t>2 500 </a:t>
                      </a:r>
                      <a:endParaRPr lang="fr-FR" sz="2000" b="1">
                        <a:latin typeface="Calibri"/>
                        <a:ea typeface="Calibri"/>
                        <a:cs typeface="Arial"/>
                      </a:endParaRPr>
                    </a:p>
                  </a:txBody>
                  <a:tcPr marL="2338" marR="2338" marT="2338" marB="233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fr-FR" sz="2000" b="1">
                          <a:latin typeface="Times New Roman"/>
                          <a:ea typeface="Times New Roman"/>
                          <a:cs typeface="Arial"/>
                        </a:rPr>
                        <a:t>290,00 </a:t>
                      </a:r>
                      <a:endParaRPr lang="fr-FR" sz="2000" b="1">
                        <a:latin typeface="Calibri"/>
                        <a:ea typeface="Calibri"/>
                        <a:cs typeface="Arial"/>
                      </a:endParaRPr>
                    </a:p>
                  </a:txBody>
                  <a:tcPr marL="2338" marR="2338" marT="2338" marB="233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fr-FR" sz="2000" b="1">
                          <a:latin typeface="Times New Roman"/>
                          <a:ea typeface="Times New Roman"/>
                          <a:cs typeface="Arial"/>
                        </a:rPr>
                        <a:t>32,20 </a:t>
                      </a:r>
                      <a:endParaRPr lang="fr-FR" sz="2000" b="1">
                        <a:latin typeface="Calibri"/>
                        <a:ea typeface="Calibri"/>
                        <a:cs typeface="Arial"/>
                      </a:endParaRPr>
                    </a:p>
                  </a:txBody>
                  <a:tcPr marL="2338" marR="2338" marT="2338" marB="233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fr-FR" sz="2000" b="1">
                          <a:latin typeface="Times New Roman"/>
                          <a:ea typeface="Times New Roman"/>
                          <a:cs typeface="Arial"/>
                        </a:rPr>
                        <a:t>59 000 </a:t>
                      </a:r>
                      <a:endParaRPr lang="fr-FR" sz="2000" b="1">
                        <a:latin typeface="Calibri"/>
                        <a:ea typeface="Calibri"/>
                        <a:cs typeface="Arial"/>
                      </a:endParaRPr>
                    </a:p>
                  </a:txBody>
                  <a:tcPr marL="2338" marR="2338" marT="2338" marB="233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fr-FR" sz="2000" b="1" u="sng">
                          <a:solidFill>
                            <a:srgbClr val="0000FF"/>
                          </a:solidFill>
                          <a:latin typeface="Times New Roman"/>
                          <a:ea typeface="Times New Roman"/>
                          <a:cs typeface="Arial"/>
                          <a:hlinkClick r:id="rId9" tooltip="Nippon Yusen Kaisha"/>
                        </a:rPr>
                        <a:t>NYK</a:t>
                      </a:r>
                      <a:r>
                        <a:rPr lang="fr-FR" sz="2000" b="1">
                          <a:latin typeface="Times New Roman"/>
                          <a:ea typeface="Times New Roman"/>
                          <a:cs typeface="Arial"/>
                        </a:rPr>
                        <a:t>/</a:t>
                      </a:r>
                      <a:r>
                        <a:rPr lang="fr-FR" sz="2000" b="1" u="sng">
                          <a:solidFill>
                            <a:srgbClr val="0000FF"/>
                          </a:solidFill>
                          <a:latin typeface="Times New Roman"/>
                          <a:ea typeface="Times New Roman"/>
                          <a:cs typeface="Arial"/>
                          <a:hlinkClick r:id="rId10" tooltip="Japon"/>
                        </a:rPr>
                        <a:t>Japon</a:t>
                      </a:r>
                      <a:r>
                        <a:rPr lang="fr-FR" sz="2000" b="1">
                          <a:latin typeface="Times New Roman"/>
                          <a:ea typeface="Times New Roman"/>
                          <a:cs typeface="Arial"/>
                        </a:rPr>
                        <a:t> </a:t>
                      </a:r>
                      <a:endParaRPr lang="fr-FR" sz="2000" b="1">
                        <a:latin typeface="Calibri"/>
                        <a:ea typeface="Calibri"/>
                        <a:cs typeface="Arial"/>
                      </a:endParaRPr>
                    </a:p>
                  </a:txBody>
                  <a:tcPr marL="2338" marR="2338" marT="2338" marB="233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9560">
                <a:tc>
                  <a:txBody>
                    <a:bodyPr/>
                    <a:lstStyle/>
                    <a:p>
                      <a:pPr algn="l">
                        <a:lnSpc>
                          <a:spcPct val="115000"/>
                        </a:lnSpc>
                        <a:spcAft>
                          <a:spcPts val="0"/>
                        </a:spcAft>
                      </a:pPr>
                      <a:r>
                        <a:rPr lang="fr-FR" sz="2000" b="1">
                          <a:latin typeface="Times New Roman"/>
                          <a:ea typeface="Times New Roman"/>
                          <a:cs typeface="Arial"/>
                        </a:rPr>
                        <a:t>1970 </a:t>
                      </a:r>
                      <a:endParaRPr lang="fr-FR" sz="2000" b="1">
                        <a:latin typeface="Calibri"/>
                        <a:ea typeface="Calibri"/>
                        <a:cs typeface="Arial"/>
                      </a:endParaRPr>
                    </a:p>
                  </a:txBody>
                  <a:tcPr marL="2338" marR="2338" marT="2338" marB="233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fr-FR" sz="2000" b="1" i="1">
                          <a:latin typeface="Times New Roman"/>
                          <a:ea typeface="Times New Roman"/>
                          <a:cs typeface="Arial"/>
                        </a:rPr>
                        <a:t>Sydney Express</a:t>
                      </a:r>
                      <a:r>
                        <a:rPr lang="fr-FR" sz="2000" b="1">
                          <a:latin typeface="Times New Roman"/>
                          <a:ea typeface="Times New Roman"/>
                          <a:cs typeface="Arial"/>
                        </a:rPr>
                        <a:t> </a:t>
                      </a:r>
                      <a:endParaRPr lang="fr-FR" sz="2000" b="1">
                        <a:latin typeface="Calibri"/>
                        <a:ea typeface="Calibri"/>
                        <a:cs typeface="Arial"/>
                      </a:endParaRPr>
                    </a:p>
                  </a:txBody>
                  <a:tcPr marL="2338" marR="2338" marT="2338" marB="233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fr-FR" sz="2000" b="1">
                          <a:latin typeface="Times New Roman"/>
                          <a:ea typeface="Times New Roman"/>
                          <a:cs typeface="Arial"/>
                        </a:rPr>
                        <a:t>1 665 </a:t>
                      </a:r>
                      <a:endParaRPr lang="fr-FR" sz="2000" b="1">
                        <a:latin typeface="Calibri"/>
                        <a:ea typeface="Calibri"/>
                        <a:cs typeface="Arial"/>
                      </a:endParaRPr>
                    </a:p>
                  </a:txBody>
                  <a:tcPr marL="2338" marR="2338" marT="2338" marB="233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fr-FR" sz="2000" b="1">
                          <a:latin typeface="Times New Roman"/>
                          <a:ea typeface="Times New Roman"/>
                          <a:cs typeface="Arial"/>
                        </a:rPr>
                        <a:t>217,00 </a:t>
                      </a:r>
                      <a:endParaRPr lang="fr-FR" sz="2000" b="1">
                        <a:latin typeface="Calibri"/>
                        <a:ea typeface="Calibri"/>
                        <a:cs typeface="Arial"/>
                      </a:endParaRPr>
                    </a:p>
                  </a:txBody>
                  <a:tcPr marL="2338" marR="2338" marT="2338" marB="233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fr-FR" sz="2000" b="1">
                          <a:latin typeface="Times New Roman"/>
                          <a:ea typeface="Times New Roman"/>
                          <a:cs typeface="Arial"/>
                        </a:rPr>
                        <a:t>30,58 </a:t>
                      </a:r>
                      <a:endParaRPr lang="fr-FR" sz="2000" b="1">
                        <a:latin typeface="Calibri"/>
                        <a:ea typeface="Calibri"/>
                        <a:cs typeface="Arial"/>
                      </a:endParaRPr>
                    </a:p>
                  </a:txBody>
                  <a:tcPr marL="2338" marR="2338" marT="2338" marB="233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fr-FR" sz="2000" b="1">
                          <a:latin typeface="Times New Roman"/>
                          <a:ea typeface="Times New Roman"/>
                          <a:cs typeface="Arial"/>
                        </a:rPr>
                        <a:t>27 407 </a:t>
                      </a:r>
                      <a:endParaRPr lang="fr-FR" sz="2000" b="1">
                        <a:latin typeface="Calibri"/>
                        <a:ea typeface="Calibri"/>
                        <a:cs typeface="Arial"/>
                      </a:endParaRPr>
                    </a:p>
                  </a:txBody>
                  <a:tcPr marL="2338" marR="2338" marT="2338" marB="233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fr-FR" sz="2000" b="1">
                          <a:latin typeface="Times New Roman"/>
                          <a:ea typeface="Times New Roman"/>
                          <a:cs typeface="Arial"/>
                        </a:rPr>
                        <a:t>Hapag-Lloyd/Allemagne </a:t>
                      </a:r>
                      <a:endParaRPr lang="fr-FR" sz="2000" b="1">
                        <a:latin typeface="Calibri"/>
                        <a:ea typeface="Calibri"/>
                        <a:cs typeface="Arial"/>
                      </a:endParaRPr>
                    </a:p>
                  </a:txBody>
                  <a:tcPr marL="2338" marR="2338" marT="2338" marB="233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7932">
                <a:tc>
                  <a:txBody>
                    <a:bodyPr/>
                    <a:lstStyle/>
                    <a:p>
                      <a:pPr algn="l">
                        <a:lnSpc>
                          <a:spcPct val="115000"/>
                        </a:lnSpc>
                        <a:spcAft>
                          <a:spcPts val="0"/>
                        </a:spcAft>
                      </a:pPr>
                      <a:r>
                        <a:rPr lang="fr-FR" sz="2000" b="1">
                          <a:latin typeface="Times New Roman"/>
                          <a:ea typeface="Times New Roman"/>
                          <a:cs typeface="Arial"/>
                        </a:rPr>
                        <a:t>1969 </a:t>
                      </a:r>
                      <a:endParaRPr lang="fr-FR" sz="2000" b="1">
                        <a:latin typeface="Calibri"/>
                        <a:ea typeface="Calibri"/>
                        <a:cs typeface="Arial"/>
                      </a:endParaRPr>
                    </a:p>
                  </a:txBody>
                  <a:tcPr marL="2338" marR="2338" marT="2338" marB="233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fr-FR" sz="2000" b="1" i="1">
                          <a:latin typeface="Times New Roman"/>
                          <a:ea typeface="Times New Roman"/>
                          <a:cs typeface="Arial"/>
                        </a:rPr>
                        <a:t>Encounter Bay</a:t>
                      </a:r>
                      <a:r>
                        <a:rPr lang="fr-FR" sz="2000" b="1">
                          <a:latin typeface="Times New Roman"/>
                          <a:ea typeface="Times New Roman"/>
                          <a:cs typeface="Arial"/>
                        </a:rPr>
                        <a:t> </a:t>
                      </a:r>
                      <a:endParaRPr lang="fr-FR" sz="2000" b="1">
                        <a:latin typeface="Calibri"/>
                        <a:ea typeface="Calibri"/>
                        <a:cs typeface="Arial"/>
                      </a:endParaRPr>
                    </a:p>
                  </a:txBody>
                  <a:tcPr marL="2338" marR="2338" marT="2338" marB="233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fr-FR" sz="2000" b="1">
                          <a:latin typeface="Times New Roman"/>
                          <a:ea typeface="Times New Roman"/>
                          <a:cs typeface="Arial"/>
                        </a:rPr>
                        <a:t>1 572 </a:t>
                      </a:r>
                      <a:endParaRPr lang="fr-FR" sz="2000" b="1">
                        <a:latin typeface="Calibri"/>
                        <a:ea typeface="Calibri"/>
                        <a:cs typeface="Arial"/>
                      </a:endParaRPr>
                    </a:p>
                  </a:txBody>
                  <a:tcPr marL="2338" marR="2338" marT="2338" marB="233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fr-FR" sz="2000" b="1">
                          <a:latin typeface="Times New Roman"/>
                          <a:ea typeface="Times New Roman"/>
                          <a:cs typeface="Arial"/>
                        </a:rPr>
                        <a:t>227,31 </a:t>
                      </a:r>
                      <a:endParaRPr lang="fr-FR" sz="2000" b="1">
                        <a:latin typeface="Calibri"/>
                        <a:ea typeface="Calibri"/>
                        <a:cs typeface="Arial"/>
                      </a:endParaRPr>
                    </a:p>
                  </a:txBody>
                  <a:tcPr marL="2338" marR="2338" marT="2338" marB="233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fr-FR" sz="2000" b="1">
                          <a:latin typeface="Times New Roman"/>
                          <a:ea typeface="Times New Roman"/>
                          <a:cs typeface="Arial"/>
                        </a:rPr>
                        <a:t>30,56 </a:t>
                      </a:r>
                      <a:endParaRPr lang="fr-FR" sz="2000" b="1">
                        <a:latin typeface="Calibri"/>
                        <a:ea typeface="Calibri"/>
                        <a:cs typeface="Arial"/>
                      </a:endParaRPr>
                    </a:p>
                  </a:txBody>
                  <a:tcPr marL="2338" marR="2338" marT="2338" marB="233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fr-FR" sz="2000" b="1">
                          <a:latin typeface="Times New Roman"/>
                          <a:ea typeface="Times New Roman"/>
                          <a:cs typeface="Arial"/>
                        </a:rPr>
                        <a:t>28 800 </a:t>
                      </a:r>
                      <a:endParaRPr lang="fr-FR" sz="2000" b="1">
                        <a:latin typeface="Calibri"/>
                        <a:ea typeface="Calibri"/>
                        <a:cs typeface="Arial"/>
                      </a:endParaRPr>
                    </a:p>
                  </a:txBody>
                  <a:tcPr marL="2338" marR="2338" marT="2338" marB="233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fr-FR" sz="2000" b="1" dirty="0">
                          <a:latin typeface="Times New Roman"/>
                          <a:ea typeface="Times New Roman"/>
                          <a:cs typeface="Arial"/>
                        </a:rPr>
                        <a:t>OCL puis P&amp;O/GB </a:t>
                      </a:r>
                      <a:endParaRPr lang="fr-FR" sz="2000" b="1" dirty="0">
                        <a:latin typeface="Calibri"/>
                        <a:ea typeface="Calibri"/>
                        <a:cs typeface="Arial"/>
                      </a:endParaRPr>
                    </a:p>
                  </a:txBody>
                  <a:tcPr marL="2338" marR="2338" marT="2338" marB="233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1"/>
          <p:cNvSpPr>
            <a:spLocks noChangeArrowheads="1"/>
          </p:cNvSpPr>
          <p:nvPr/>
        </p:nvSpPr>
        <p:spPr bwMode="auto">
          <a:xfrm>
            <a:off x="152400" y="456962"/>
            <a:ext cx="8610600" cy="569386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1" eaLnBrk="1" fontAlgn="base" latinLnBrk="0" hangingPunct="1">
              <a:lnSpc>
                <a:spcPct val="100000"/>
              </a:lnSpc>
              <a:spcBef>
                <a:spcPct val="0"/>
              </a:spcBef>
              <a:spcAft>
                <a:spcPct val="0"/>
              </a:spcAft>
              <a:buClrTx/>
              <a:buSzTx/>
              <a:buFontTx/>
              <a:buNone/>
              <a:tabLst/>
            </a:pPr>
            <a:r>
              <a:rPr kumimoji="0" lang="ar-DZ" sz="2800" b="1" i="0" u="none" strike="noStrike" cap="none" normalizeH="0" baseline="0" dirty="0" smtClean="0">
                <a:ln>
                  <a:noFill/>
                </a:ln>
                <a:solidFill>
                  <a:srgbClr val="FF0000"/>
                </a:solidFill>
                <a:effectLst/>
                <a:latin typeface="Simplified Arabic" pitchFamily="18" charset="-78"/>
                <a:ea typeface="Times New Roman" pitchFamily="18" charset="0"/>
                <a:cs typeface="Simplified Arabic" pitchFamily="18" charset="-78"/>
              </a:rPr>
              <a:t>عوامل تطور بناء سفن الحاويات:</a:t>
            </a:r>
            <a:r>
              <a:rPr kumimoji="0" lang="ar-DZ" sz="2800" b="1" i="0" u="none" strike="noStrike" cap="none" normalizeH="0" baseline="30000" dirty="0" smtClean="0">
                <a:ln>
                  <a:noFill/>
                </a:ln>
                <a:solidFill>
                  <a:srgbClr val="FF0000"/>
                </a:solidFill>
                <a:effectLst/>
                <a:latin typeface="Simplified Arabic" pitchFamily="18" charset="-78"/>
                <a:ea typeface="Times New Roman" pitchFamily="18" charset="0"/>
                <a:cs typeface="Simplified Arabic" pitchFamily="18" charset="-78"/>
                <a:hlinkClick r:id=""/>
              </a:rPr>
              <a:t>[</a:t>
            </a:r>
            <a:r>
              <a:rPr kumimoji="0" lang="ar-DZ" sz="2800" b="1" i="0" u="none" strike="noStrike" cap="none" normalizeH="0" baseline="30000" dirty="0" smtClean="0" bmk="">
                <a:ln>
                  <a:noFill/>
                </a:ln>
                <a:solidFill>
                  <a:srgbClr val="FF0000"/>
                </a:solidFill>
                <a:effectLst/>
                <a:latin typeface="Simplified Arabic" pitchFamily="18" charset="-78"/>
                <a:ea typeface="Times New Roman" pitchFamily="18" charset="0"/>
                <a:cs typeface="Simplified Arabic" pitchFamily="18" charset="-78"/>
                <a:hlinkClick r:id=""/>
              </a:rPr>
              <a:t>1]</a:t>
            </a:r>
            <a:endParaRPr kumimoji="0" lang="fr-FR" sz="2800" b="1" i="0" u="none" strike="noStrike" cap="none" normalizeH="0" baseline="0" dirty="0" smtClean="0">
              <a:ln>
                <a:noFill/>
              </a:ln>
              <a:solidFill>
                <a:srgbClr val="FF0000"/>
              </a:solidFill>
              <a:effectLst/>
              <a:latin typeface="Arial" pitchFamily="34" charset="0"/>
              <a:cs typeface="Arial" pitchFamily="34" charset="0"/>
            </a:endParaRPr>
          </a:p>
          <a:p>
            <a:pPr marL="0" marR="0" lvl="0" indent="0" algn="just" defTabSz="914400" rtl="1" eaLnBrk="0" fontAlgn="base" latinLnBrk="0" hangingPunct="0">
              <a:lnSpc>
                <a:spcPct val="100000"/>
              </a:lnSpc>
              <a:spcBef>
                <a:spcPct val="0"/>
              </a:spcBef>
              <a:spcAft>
                <a:spcPct val="0"/>
              </a:spcAft>
              <a:buClrTx/>
              <a:buSzTx/>
              <a:tabLst/>
            </a:pPr>
            <a:r>
              <a:rPr kumimoji="0" lang="ar-DZ" sz="2800" b="1" i="0" u="none" strike="noStrike" cap="none" normalizeH="0" baseline="0" dirty="0" smtClean="0">
                <a:ln>
                  <a:noFill/>
                </a:ln>
                <a:solidFill>
                  <a:schemeClr val="tx1"/>
                </a:solidFill>
                <a:effectLst/>
                <a:latin typeface="Simplified Arabic" pitchFamily="18" charset="-78"/>
                <a:ea typeface="Times New Roman" pitchFamily="18" charset="0"/>
                <a:cs typeface="Simplified Arabic" pitchFamily="18" charset="-78"/>
              </a:rPr>
              <a:t>- السعي نحو تصميم أحجام أكبر من سفن الحاويات لاستيعاب المزيد من حركة التجارة الدولية المحواة؛</a:t>
            </a:r>
            <a:endParaRPr kumimoji="0" lang="fr-FR" sz="28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1" eaLnBrk="0" fontAlgn="base" latinLnBrk="0" hangingPunct="0">
              <a:lnSpc>
                <a:spcPct val="100000"/>
              </a:lnSpc>
              <a:spcBef>
                <a:spcPct val="0"/>
              </a:spcBef>
              <a:spcAft>
                <a:spcPct val="0"/>
              </a:spcAft>
              <a:buClrTx/>
              <a:buSzTx/>
              <a:tabLst/>
            </a:pPr>
            <a:r>
              <a:rPr kumimoji="0" lang="ar-DZ" sz="2800" b="1" i="0" u="none" strike="noStrike" cap="none" normalizeH="0" baseline="0" dirty="0" smtClean="0">
                <a:ln>
                  <a:noFill/>
                </a:ln>
                <a:solidFill>
                  <a:schemeClr val="tx1"/>
                </a:solidFill>
                <a:effectLst/>
                <a:latin typeface="Simplified Arabic" pitchFamily="18" charset="-78"/>
                <a:ea typeface="Times New Roman" pitchFamily="18" charset="0"/>
                <a:cs typeface="Simplified Arabic" pitchFamily="18" charset="-78"/>
              </a:rPr>
              <a:t>- الإتجاه نحو نظام التجميع </a:t>
            </a:r>
            <a:r>
              <a:rPr kumimoji="0" lang="fr-FR" sz="28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Consolidation</a:t>
            </a:r>
            <a:r>
              <a:rPr kumimoji="0" lang="ar-DZ" sz="2800" b="1" i="0" u="none" strike="noStrike" cap="none" normalizeH="0" baseline="0" dirty="0" smtClean="0">
                <a:ln>
                  <a:noFill/>
                </a:ln>
                <a:solidFill>
                  <a:schemeClr val="tx1"/>
                </a:solidFill>
                <a:effectLst/>
                <a:latin typeface="Simplified Arabic" pitchFamily="18" charset="-78"/>
                <a:ea typeface="Times New Roman" pitchFamily="18" charset="0"/>
                <a:cs typeface="Simplified Arabic" pitchFamily="18" charset="-78"/>
              </a:rPr>
              <a:t> في خدمات النقل بسفن الحاويات؛</a:t>
            </a:r>
            <a:endParaRPr kumimoji="0" lang="fr-FR" sz="28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1" eaLnBrk="0" fontAlgn="base" latinLnBrk="0" hangingPunct="0">
              <a:lnSpc>
                <a:spcPct val="100000"/>
              </a:lnSpc>
              <a:spcBef>
                <a:spcPct val="0"/>
              </a:spcBef>
              <a:spcAft>
                <a:spcPct val="0"/>
              </a:spcAft>
              <a:buClrTx/>
              <a:buSzTx/>
              <a:tabLst/>
            </a:pPr>
            <a:r>
              <a:rPr kumimoji="0" lang="ar-DZ" sz="2800" b="1" i="0" u="none" strike="noStrike" cap="none" normalizeH="0" baseline="0" dirty="0" smtClean="0">
                <a:ln>
                  <a:noFill/>
                </a:ln>
                <a:solidFill>
                  <a:schemeClr val="tx1"/>
                </a:solidFill>
                <a:effectLst/>
                <a:latin typeface="Simplified Arabic" pitchFamily="18" charset="-78"/>
                <a:ea typeface="Times New Roman" pitchFamily="18" charset="0"/>
                <a:cs typeface="Simplified Arabic" pitchFamily="18" charset="-78"/>
              </a:rPr>
              <a:t>- عدم قدرة الشركات الملاحية على زيادة النوالين في ضوء زيادة العرض والمنافسة بينها؛</a:t>
            </a:r>
            <a:endParaRPr kumimoji="0" lang="fr-FR" sz="28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1" eaLnBrk="0" fontAlgn="base" latinLnBrk="0" hangingPunct="0">
              <a:lnSpc>
                <a:spcPct val="100000"/>
              </a:lnSpc>
              <a:spcBef>
                <a:spcPct val="0"/>
              </a:spcBef>
              <a:spcAft>
                <a:spcPct val="0"/>
              </a:spcAft>
              <a:buClrTx/>
              <a:buSzTx/>
              <a:tabLst/>
            </a:pPr>
            <a:r>
              <a:rPr kumimoji="0" lang="ar-DZ" sz="2800" b="1" i="0" u="none" strike="noStrike" cap="none" normalizeH="0" baseline="0" dirty="0" smtClean="0">
                <a:ln>
                  <a:noFill/>
                </a:ln>
                <a:solidFill>
                  <a:schemeClr val="tx1"/>
                </a:solidFill>
                <a:effectLst/>
                <a:latin typeface="Simplified Arabic" pitchFamily="18" charset="-78"/>
                <a:ea typeface="Times New Roman" pitchFamily="18" charset="0"/>
                <a:cs typeface="Simplified Arabic" pitchFamily="18" charset="-78"/>
              </a:rPr>
              <a:t>- الاستفادة من اقتصاديات الحجم في تشغيل سفن الحاويات، التي تنعكس في تخفيض نصيب الحاوية من تكلفة تشغيل السفينة.</a:t>
            </a:r>
          </a:p>
          <a:p>
            <a:pPr marL="0" marR="0" lvl="0" indent="0" algn="just" defTabSz="914400" rtl="1" eaLnBrk="0" fontAlgn="base" latinLnBrk="0" hangingPunct="0">
              <a:lnSpc>
                <a:spcPct val="100000"/>
              </a:lnSpc>
              <a:spcBef>
                <a:spcPct val="0"/>
              </a:spcBef>
              <a:spcAft>
                <a:spcPct val="0"/>
              </a:spcAft>
              <a:buClrTx/>
              <a:buSzTx/>
              <a:tabLst/>
            </a:pPr>
            <a:r>
              <a:rPr kumimoji="0" lang="ar-DZ" sz="2800" b="1" i="0" u="none" strike="noStrike" cap="none" normalizeH="0" baseline="0" dirty="0" smtClean="0">
                <a:ln>
                  <a:noFill/>
                </a:ln>
                <a:solidFill>
                  <a:srgbClr val="FF0000"/>
                </a:solidFill>
                <a:effectLst/>
                <a:latin typeface="Simplified Arabic" pitchFamily="18" charset="-78"/>
                <a:ea typeface="Times New Roman" pitchFamily="18" charset="0"/>
                <a:cs typeface="Simplified Arabic" pitchFamily="18" charset="-78"/>
              </a:rPr>
              <a:t> مثال اقتصاديات الحجم:</a:t>
            </a:r>
          </a:p>
          <a:p>
            <a:pPr marL="0" marR="0" lvl="0" indent="0" algn="just" defTabSz="914400" rtl="1" eaLnBrk="0" fontAlgn="base" latinLnBrk="0" hangingPunct="0">
              <a:lnSpc>
                <a:spcPct val="100000"/>
              </a:lnSpc>
              <a:spcBef>
                <a:spcPct val="0"/>
              </a:spcBef>
              <a:spcAft>
                <a:spcPct val="0"/>
              </a:spcAft>
              <a:buClrTx/>
              <a:buSzTx/>
              <a:tabLst/>
            </a:pPr>
            <a:r>
              <a:rPr kumimoji="0" lang="ar-DZ" sz="2800" b="1" i="0" u="none" strike="noStrike" cap="none" normalizeH="0" baseline="0" dirty="0" smtClean="0">
                <a:ln>
                  <a:noFill/>
                </a:ln>
                <a:solidFill>
                  <a:schemeClr val="tx1"/>
                </a:solidFill>
                <a:effectLst/>
                <a:latin typeface="Simplified Arabic" pitchFamily="18" charset="-78"/>
                <a:ea typeface="Times New Roman" pitchFamily="18" charset="0"/>
                <a:cs typeface="Simplified Arabic" pitchFamily="18" charset="-78"/>
              </a:rPr>
              <a:t> انخفاض نصيب الحاوية من تكاليف تشغيل السفينة من 480 دولار في سفينة 1000 </a:t>
            </a:r>
            <a:r>
              <a:rPr kumimoji="0" lang="fr-FR" sz="2800" b="1" i="0" u="none" strike="noStrike" cap="none" normalizeH="0" baseline="0" dirty="0" smtClean="0">
                <a:ln>
                  <a:noFill/>
                </a:ln>
                <a:solidFill>
                  <a:schemeClr val="tx1"/>
                </a:solidFill>
                <a:effectLst/>
                <a:latin typeface="Simplified Arabic" pitchFamily="18" charset="-78"/>
                <a:ea typeface="Times New Roman" pitchFamily="18" charset="0"/>
                <a:cs typeface="Simplified Arabic" pitchFamily="18" charset="-78"/>
              </a:rPr>
              <a:t>TUE</a:t>
            </a:r>
            <a:r>
              <a:rPr kumimoji="0" lang="ar-DZ" sz="2800" b="1" i="0" u="none" strike="noStrike" cap="none" normalizeH="0" baseline="0" dirty="0" smtClean="0">
                <a:ln>
                  <a:noFill/>
                </a:ln>
                <a:solidFill>
                  <a:schemeClr val="tx1"/>
                </a:solidFill>
                <a:effectLst/>
                <a:latin typeface="Simplified Arabic" pitchFamily="18" charset="-78"/>
                <a:ea typeface="Times New Roman" pitchFamily="18" charset="0"/>
                <a:cs typeface="Simplified Arabic" pitchFamily="18" charset="-78"/>
              </a:rPr>
              <a:t>، إلى 300 دولار في سفينة 3000 </a:t>
            </a:r>
            <a:r>
              <a:rPr kumimoji="0" lang="fr-FR" sz="2800" b="1" i="0" u="none" strike="noStrike" cap="none" normalizeH="0" baseline="0" dirty="0" smtClean="0">
                <a:ln>
                  <a:noFill/>
                </a:ln>
                <a:solidFill>
                  <a:schemeClr val="tx1"/>
                </a:solidFill>
                <a:effectLst/>
                <a:latin typeface="Simplified Arabic" pitchFamily="18" charset="-78"/>
                <a:ea typeface="Times New Roman" pitchFamily="18" charset="0"/>
                <a:cs typeface="Simplified Arabic" pitchFamily="18" charset="-78"/>
              </a:rPr>
              <a:t>TUE</a:t>
            </a:r>
            <a:r>
              <a:rPr kumimoji="0" lang="ar-DZ" sz="2800" b="1" i="0" u="none" strike="noStrike" cap="none" normalizeH="0" baseline="0" dirty="0" smtClean="0">
                <a:ln>
                  <a:noFill/>
                </a:ln>
                <a:solidFill>
                  <a:schemeClr val="tx1"/>
                </a:solidFill>
                <a:effectLst/>
                <a:latin typeface="Simplified Arabic" pitchFamily="18" charset="-78"/>
                <a:ea typeface="Times New Roman" pitchFamily="18" charset="0"/>
                <a:cs typeface="Simplified Arabic" pitchFamily="18" charset="-78"/>
              </a:rPr>
              <a:t>، إلى 250 دولار في سفينة 6000 </a:t>
            </a:r>
            <a:r>
              <a:rPr kumimoji="0" lang="fr-FR" sz="2800" b="1" i="0" u="none" strike="noStrike" cap="none" normalizeH="0" baseline="0" dirty="0" smtClean="0">
                <a:ln>
                  <a:noFill/>
                </a:ln>
                <a:solidFill>
                  <a:schemeClr val="tx1"/>
                </a:solidFill>
                <a:effectLst/>
                <a:latin typeface="Simplified Arabic" pitchFamily="18" charset="-78"/>
                <a:ea typeface="Times New Roman" pitchFamily="18" charset="0"/>
                <a:cs typeface="Simplified Arabic" pitchFamily="18" charset="-78"/>
              </a:rPr>
              <a:t>TUE</a:t>
            </a:r>
            <a:r>
              <a:rPr kumimoji="0" lang="ar-DZ" sz="2800" b="1" i="0" u="none" strike="noStrike" cap="none" normalizeH="0" baseline="0" dirty="0" smtClean="0">
                <a:ln>
                  <a:noFill/>
                </a:ln>
                <a:solidFill>
                  <a:schemeClr val="tx1"/>
                </a:solidFill>
                <a:effectLst/>
                <a:latin typeface="Simplified Arabic" pitchFamily="18" charset="-78"/>
                <a:ea typeface="Times New Roman" pitchFamily="18" charset="0"/>
                <a:cs typeface="Simplified Arabic" pitchFamily="18" charset="-78"/>
              </a:rPr>
              <a:t>.</a:t>
            </a:r>
            <a:endParaRPr kumimoji="0" lang="fr-FR" sz="2800" b="1" i="0" u="none" strike="noStrike" cap="none" normalizeH="0" baseline="0" dirty="0" smtClean="0">
              <a:ln>
                <a:noFill/>
              </a:ln>
              <a:solidFill>
                <a:schemeClr val="tx1"/>
              </a:solidFill>
              <a:effectLst/>
              <a:latin typeface="Arial" pitchFamily="34" charset="0"/>
              <a:cs typeface="Arial" pitchFamily="34" charset="0"/>
            </a:endParaRPr>
          </a:p>
        </p:txBody>
      </p:sp>
      <p:sp>
        <p:nvSpPr>
          <p:cNvPr id="57347" name="Rectangle 3"/>
          <p:cNvSpPr>
            <a:spLocks noChangeArrowheads="1"/>
          </p:cNvSpPr>
          <p:nvPr/>
        </p:nvSpPr>
        <p:spPr bwMode="auto">
          <a:xfrm>
            <a:off x="685800" y="6260068"/>
            <a:ext cx="8089074"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b="1" i="0" u="none" strike="noStrike" cap="none" normalizeH="0" baseline="30000" dirty="0" smtClean="0">
                <a:ln>
                  <a:noFill/>
                </a:ln>
                <a:solidFill>
                  <a:schemeClr val="tx1"/>
                </a:solidFill>
                <a:effectLst/>
                <a:latin typeface="Arial" pitchFamily="34" charset="0"/>
                <a:ea typeface="Times New Roman" pitchFamily="18" charset="0"/>
                <a:cs typeface="Arial" pitchFamily="34" charset="0"/>
                <a:hlinkClick r:id=""/>
              </a:rPr>
              <a:t>[</a:t>
            </a:r>
            <a:r>
              <a:rPr kumimoji="0" lang="en-US" b="1" i="0" u="none" strike="noStrike" cap="none" normalizeH="0" baseline="30000" dirty="0" smtClean="0" bmk="">
                <a:ln>
                  <a:noFill/>
                </a:ln>
                <a:solidFill>
                  <a:schemeClr val="tx1"/>
                </a:solidFill>
                <a:effectLst/>
                <a:latin typeface="Arial" pitchFamily="34" charset="0"/>
                <a:ea typeface="Times New Roman" pitchFamily="18" charset="0"/>
                <a:cs typeface="Arial" pitchFamily="34" charset="0"/>
                <a:hlinkClick r:id=""/>
              </a:rPr>
              <a:t>1]</a:t>
            </a:r>
            <a:r>
              <a:rPr kumimoji="0" lang="en-US"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ar-SY"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أيمن النحراوي، اقتصاديات وسياسات النقل البحري، دار الفكر الجامعي، الاسكندرية، 2015، </a:t>
            </a:r>
            <a:r>
              <a:rPr kumimoji="0" lang="ar-DZ"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ص 256.</a:t>
            </a:r>
            <a:endParaRPr kumimoji="0" lang="ar-DZ" sz="4000" b="1"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1"/>
          <p:cNvSpPr>
            <a:spLocks noChangeArrowheads="1"/>
          </p:cNvSpPr>
          <p:nvPr/>
        </p:nvSpPr>
        <p:spPr bwMode="auto">
          <a:xfrm>
            <a:off x="152400" y="1284744"/>
            <a:ext cx="8534400" cy="267765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ar-DZ" sz="28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وقد كان لتطوير سفن بناء الحاويات أثرها على محطات الحاويات، حيث أن سفنينة الحاويات من طراز معين لكي تترد على ميناء أو محطة حاويات، لابد أن تتوافر لها المعدات اللازمة لتداول الحاويات من وإلى السفينة، بما يتناسب مع طرار السفينة وأبعادها، مثل الروافع الجسرية </a:t>
            </a:r>
            <a:r>
              <a:rPr kumimoji="0" lang="fr-FR" sz="28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Gantry cranes</a:t>
            </a:r>
            <a:r>
              <a:rPr kumimoji="0" lang="ar-DZ" sz="28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ar-DZ" sz="28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العاملة في محطات الحاويات، التي صارت أكثر سرعة وتحملا ومتانة.</a:t>
            </a:r>
            <a:endParaRPr kumimoji="0" lang="ar-DZ" sz="2800" b="1" i="0" u="none" strike="noStrike" cap="none" normalizeH="0" baseline="0" dirty="0" smtClean="0">
              <a:ln>
                <a:noFill/>
              </a:ln>
              <a:solidFill>
                <a:schemeClr val="tx1"/>
              </a:solidFill>
              <a:effectLst/>
              <a:latin typeface="Arial" pitchFamily="34" charset="0"/>
              <a:cs typeface="Arial" pitchFamily="34" charset="0"/>
            </a:endParaRPr>
          </a:p>
        </p:txBody>
      </p:sp>
      <p:sp>
        <p:nvSpPr>
          <p:cNvPr id="5" name="Rectangle 4"/>
          <p:cNvSpPr/>
          <p:nvPr/>
        </p:nvSpPr>
        <p:spPr>
          <a:xfrm>
            <a:off x="4724400" y="609600"/>
            <a:ext cx="3940501" cy="523220"/>
          </a:xfrm>
          <a:prstGeom prst="rect">
            <a:avLst/>
          </a:prstGeom>
        </p:spPr>
        <p:txBody>
          <a:bodyPr wrap="none">
            <a:spAutoFit/>
          </a:bodyPr>
          <a:lstStyle/>
          <a:p>
            <a:pPr algn="r" rtl="1"/>
            <a:r>
              <a:rPr lang="ar-DZ" sz="2800" b="1" dirty="0" smtClean="0">
                <a:solidFill>
                  <a:srgbClr val="FF0000"/>
                </a:solidFill>
                <a:latin typeface="Times New Roman" pitchFamily="18" charset="0"/>
                <a:cs typeface="Times New Roman" pitchFamily="18" charset="0"/>
              </a:rPr>
              <a:t>آثار ظهور وتطور سفن الحاويات</a:t>
            </a:r>
            <a:endParaRPr lang="fr-FR" sz="2800" dirty="0">
              <a:solidFill>
                <a:srgbClr val="FF0000"/>
              </a:solidFill>
              <a:latin typeface="Times New Roman" pitchFamily="18" charset="0"/>
              <a:cs typeface="Times New Roman" pitchFamily="18"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43000" y="1219200"/>
            <a:ext cx="615553" cy="4724400"/>
          </a:xfrm>
          <a:prstGeom prst="rect">
            <a:avLst/>
          </a:prstGeom>
        </p:spPr>
        <p:txBody>
          <a:bodyPr vert="vert270" wrap="square">
            <a:spAutoFit/>
          </a:bodyPr>
          <a:lstStyle/>
          <a:p>
            <a:r>
              <a:rPr lang="fr-FR" sz="2800" b="1" dirty="0" smtClean="0">
                <a:solidFill>
                  <a:srgbClr val="FF0000"/>
                </a:solidFill>
              </a:rPr>
              <a:t>Evolution of Containerships</a:t>
            </a:r>
            <a:endParaRPr lang="fr-FR" sz="2800" b="1" dirty="0">
              <a:solidFill>
                <a:srgbClr val="FF0000"/>
              </a:solidFill>
            </a:endParaRPr>
          </a:p>
        </p:txBody>
      </p:sp>
      <p:pic>
        <p:nvPicPr>
          <p:cNvPr id="46082" name="Picture 2"/>
          <p:cNvPicPr>
            <a:picLocks noChangeAspect="1" noChangeArrowheads="1"/>
          </p:cNvPicPr>
          <p:nvPr/>
        </p:nvPicPr>
        <p:blipFill>
          <a:blip r:embed="rId2"/>
          <a:srcRect/>
          <a:stretch>
            <a:fillRect/>
          </a:stretch>
        </p:blipFill>
        <p:spPr bwMode="auto">
          <a:xfrm>
            <a:off x="1981200" y="1"/>
            <a:ext cx="7058025" cy="6858000"/>
          </a:xfrm>
          <a:prstGeom prst="rect">
            <a:avLst/>
          </a:prstGeom>
          <a:noFill/>
          <a:ln w="9525">
            <a:noFill/>
            <a:miter lim="800000"/>
            <a:headEnd/>
            <a:tailEnd/>
          </a:ln>
          <a:effec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descr="C:\Users\SALAH\Desktop\containership-generations.gif"/>
          <p:cNvPicPr>
            <a:picLocks noChangeAspect="1" noChangeArrowheads="1"/>
          </p:cNvPicPr>
          <p:nvPr/>
        </p:nvPicPr>
        <p:blipFill>
          <a:blip r:embed="rId2"/>
          <a:srcRect/>
          <a:stretch>
            <a:fillRect/>
          </a:stretch>
        </p:blipFill>
        <p:spPr bwMode="auto">
          <a:xfrm>
            <a:off x="381000" y="1066800"/>
            <a:ext cx="8229600" cy="5791200"/>
          </a:xfrm>
          <a:prstGeom prst="rect">
            <a:avLst/>
          </a:prstGeo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descr="C:\Users\SALAH\Desktop\Generations-of-container-ships.png"/>
          <p:cNvPicPr>
            <a:picLocks noChangeAspect="1" noChangeArrowheads="1"/>
          </p:cNvPicPr>
          <p:nvPr/>
        </p:nvPicPr>
        <p:blipFill>
          <a:blip r:embed="rId2"/>
          <a:srcRect/>
          <a:stretch>
            <a:fillRect/>
          </a:stretch>
        </p:blipFill>
        <p:spPr bwMode="auto">
          <a:xfrm>
            <a:off x="228600" y="1295400"/>
            <a:ext cx="8534400" cy="4572000"/>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146256" y="609600"/>
            <a:ext cx="1293944" cy="523220"/>
          </a:xfrm>
          <a:prstGeom prst="rect">
            <a:avLst/>
          </a:prstGeom>
        </p:spPr>
        <p:txBody>
          <a:bodyPr wrap="none">
            <a:spAutoFit/>
          </a:bodyPr>
          <a:lstStyle/>
          <a:p>
            <a:pPr algn="just" rtl="1"/>
            <a:r>
              <a:rPr lang="ar-DZ" sz="2800" b="1" dirty="0" smtClean="0">
                <a:solidFill>
                  <a:srgbClr val="FF0000"/>
                </a:solidFill>
                <a:latin typeface="Times New Roman" pitchFamily="18" charset="0"/>
                <a:cs typeface="Times New Roman" pitchFamily="18" charset="0"/>
              </a:rPr>
              <a:t>1. تمهيد:</a:t>
            </a:r>
            <a:endParaRPr lang="en-US" sz="2800" dirty="0">
              <a:solidFill>
                <a:srgbClr val="FF0000"/>
              </a:solidFill>
            </a:endParaRPr>
          </a:p>
        </p:txBody>
      </p:sp>
      <p:sp>
        <p:nvSpPr>
          <p:cNvPr id="18433" name="Rectangle 1"/>
          <p:cNvSpPr>
            <a:spLocks noChangeArrowheads="1"/>
          </p:cNvSpPr>
          <p:nvPr/>
        </p:nvSpPr>
        <p:spPr bwMode="auto">
          <a:xfrm>
            <a:off x="152400" y="1334631"/>
            <a:ext cx="8610600" cy="224676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ar-SA" sz="28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      أدت العولمة وتزايد المنافسة إلى قيام العديد من شركات </a:t>
            </a:r>
            <a:r>
              <a:rPr kumimoji="0" lang="ar-DZ" sz="28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الشحن </a:t>
            </a:r>
            <a:r>
              <a:rPr kumimoji="0" lang="ar-SA" sz="28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البحري </a:t>
            </a:r>
            <a:r>
              <a:rPr kumimoji="0" lang="ar-SA" sz="28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ب</a:t>
            </a:r>
            <a:r>
              <a:rPr kumimoji="0" lang="ar-SA" sz="2800" b="1" i="0" u="none" strike="noStrike" cap="none" normalizeH="0" baseline="0" dirty="0" smtClean="0">
                <a:ln>
                  <a:noFill/>
                </a:ln>
                <a:solidFill>
                  <a:srgbClr val="FF0000"/>
                </a:solidFill>
                <a:effectLst/>
                <a:latin typeface="Calibri" pitchFamily="34" charset="0"/>
                <a:ea typeface="Calibri" pitchFamily="34" charset="0"/>
                <a:cs typeface="Arial" pitchFamily="34" charset="0"/>
              </a:rPr>
              <a:t>تقديم وتطوير الخدمات اللوجستية </a:t>
            </a:r>
            <a:r>
              <a:rPr kumimoji="0" lang="ar-SA" sz="28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كجزء أساسي من استراتيجية الشركة، من أجل </a:t>
            </a:r>
            <a:r>
              <a:rPr kumimoji="0" lang="ar-SA" sz="2800" b="1" i="0" u="none" strike="noStrike" cap="none" normalizeH="0" baseline="0" dirty="0" smtClean="0">
                <a:ln>
                  <a:noFill/>
                </a:ln>
                <a:solidFill>
                  <a:srgbClr val="FF0000"/>
                </a:solidFill>
                <a:effectLst/>
                <a:latin typeface="Calibri" pitchFamily="34" charset="0"/>
                <a:ea typeface="Calibri" pitchFamily="34" charset="0"/>
                <a:cs typeface="Arial" pitchFamily="34" charset="0"/>
              </a:rPr>
              <a:t>تحقيق مزايا التكلفة المنخفظة والخدمة ذات الجودة العالية</a:t>
            </a:r>
            <a:r>
              <a:rPr kumimoji="0" lang="ar-SA" sz="28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 لكن الإدارة الفعالة لسلسلة التوريد لشركات الشحن تتطلب روابط فعالة بنفس القدر مع الشركات الأخرى ل</a:t>
            </a:r>
            <a:r>
              <a:rPr kumimoji="0" lang="ar-SA" sz="2800" b="1" i="0" u="none" strike="noStrike" cap="none" normalizeH="0" baseline="0" dirty="0" smtClean="0">
                <a:ln>
                  <a:noFill/>
                </a:ln>
                <a:solidFill>
                  <a:srgbClr val="FF0000"/>
                </a:solidFill>
                <a:effectLst/>
                <a:latin typeface="Calibri" pitchFamily="34" charset="0"/>
                <a:ea typeface="Calibri" pitchFamily="34" charset="0"/>
                <a:cs typeface="Arial" pitchFamily="34" charset="0"/>
              </a:rPr>
              <a:t>تنسيق التدفقات اللوجستية للسلع</a:t>
            </a:r>
            <a:r>
              <a:rPr kumimoji="0" lang="ar-SA" sz="28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a:t>
            </a:r>
            <a:endParaRPr kumimoji="0" lang="ar-SA" sz="2800" b="1" i="0" u="none" strike="noStrike" cap="none" normalizeH="0" baseline="0" dirty="0" smtClean="0">
              <a:ln>
                <a:noFill/>
              </a:ln>
              <a:solidFill>
                <a:schemeClr val="tx1"/>
              </a:solidFill>
              <a:effectLst/>
              <a:latin typeface="Arial" pitchFamily="34" charset="0"/>
              <a:cs typeface="Arial" pitchFamily="34" charset="0"/>
            </a:endParaRPr>
          </a:p>
        </p:txBody>
      </p:sp>
      <p:sp>
        <p:nvSpPr>
          <p:cNvPr id="18434" name="Rectangle 2"/>
          <p:cNvSpPr>
            <a:spLocks noChangeArrowheads="1"/>
          </p:cNvSpPr>
          <p:nvPr/>
        </p:nvSpPr>
        <p:spPr bwMode="auto">
          <a:xfrm>
            <a:off x="152400" y="3673257"/>
            <a:ext cx="8610600" cy="31085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Low" rtl="1" fontAlgn="base">
              <a:spcBef>
                <a:spcPct val="0"/>
              </a:spcBef>
              <a:spcAft>
                <a:spcPct val="0"/>
              </a:spcAft>
            </a:pPr>
            <a:r>
              <a:rPr kumimoji="0" lang="ar-SA" sz="28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      وقد كان ظهور </a:t>
            </a:r>
            <a:r>
              <a:rPr kumimoji="0" lang="ar-SA" sz="2800" b="1" i="0" u="none" strike="noStrike" cap="none" normalizeH="0" baseline="0" dirty="0" smtClean="0">
                <a:ln>
                  <a:noFill/>
                </a:ln>
                <a:solidFill>
                  <a:srgbClr val="FF0000"/>
                </a:solidFill>
                <a:effectLst/>
                <a:latin typeface="Calibri" pitchFamily="34" charset="0"/>
                <a:ea typeface="Calibri" pitchFamily="34" charset="0"/>
                <a:cs typeface="Arial" pitchFamily="34" charset="0"/>
              </a:rPr>
              <a:t>مقدمي الخدمات اللوجستية المتخصصين</a:t>
            </a:r>
            <a:r>
              <a:rPr kumimoji="0" lang="ar-SA" sz="28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 وخاصة </a:t>
            </a:r>
            <a:r>
              <a:rPr kumimoji="0" lang="ar-SA" sz="28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المكاملين </a:t>
            </a:r>
            <a:r>
              <a:rPr kumimoji="0" lang="fr-FR" sz="28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integrateurs</a:t>
            </a:r>
            <a:r>
              <a:rPr kumimoji="0" lang="ar-SA" sz="28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 منهم، خاصة منذ التسعينيات، بمثابة إشارة إلى بداية "</a:t>
            </a:r>
            <a:r>
              <a:rPr kumimoji="0" lang="ar-SA" sz="2800" b="1" i="0" u="none" strike="noStrike" cap="none" normalizeH="0" baseline="0" dirty="0" smtClean="0">
                <a:ln>
                  <a:noFill/>
                </a:ln>
                <a:solidFill>
                  <a:srgbClr val="FF0000"/>
                </a:solidFill>
                <a:effectLst/>
                <a:latin typeface="Calibri" pitchFamily="34" charset="0"/>
                <a:ea typeface="Calibri" pitchFamily="34" charset="0"/>
                <a:cs typeface="Arial" pitchFamily="34" charset="0"/>
              </a:rPr>
              <a:t>الحلول اللوجستية الكاملة</a:t>
            </a:r>
            <a:r>
              <a:rPr lang="ar-SA" sz="2800" b="1" dirty="0" smtClean="0">
                <a:solidFill>
                  <a:srgbClr val="FF0000"/>
                </a:solidFill>
                <a:latin typeface="Calibri" pitchFamily="34" charset="0"/>
                <a:ea typeface="Calibri" pitchFamily="34" charset="0"/>
                <a:cs typeface="Arial" pitchFamily="34" charset="0"/>
              </a:rPr>
              <a:t> </a:t>
            </a:r>
            <a:r>
              <a:rPr lang="ar-SA" sz="2800" b="1" dirty="0" smtClean="0">
                <a:latin typeface="Calibri" pitchFamily="34" charset="0"/>
                <a:ea typeface="Calibri" pitchFamily="34" charset="0"/>
                <a:cs typeface="Arial" pitchFamily="34" charset="0"/>
              </a:rPr>
              <a:t>"</a:t>
            </a:r>
            <a:r>
              <a:rPr kumimoji="0" lang="ar-SA" sz="28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 و</a:t>
            </a:r>
            <a:r>
              <a:rPr lang="ar-SA" sz="2800" b="1" dirty="0" smtClean="0">
                <a:latin typeface="Calibri" pitchFamily="34" charset="0"/>
                <a:ea typeface="Calibri" pitchFamily="34" charset="0"/>
                <a:cs typeface="Arial" pitchFamily="34" charset="0"/>
              </a:rPr>
              <a:t> " </a:t>
            </a:r>
            <a:r>
              <a:rPr kumimoji="0" lang="ar-SA" sz="2800" b="1" i="0" u="none" strike="noStrike" cap="none" normalizeH="0" baseline="0" dirty="0" smtClean="0">
                <a:ln>
                  <a:noFill/>
                </a:ln>
                <a:solidFill>
                  <a:srgbClr val="FF0000"/>
                </a:solidFill>
                <a:effectLst/>
                <a:latin typeface="Calibri" pitchFamily="34" charset="0"/>
                <a:ea typeface="Calibri" pitchFamily="34" charset="0"/>
                <a:cs typeface="Arial" pitchFamily="34" charset="0"/>
              </a:rPr>
              <a:t>خدمات </a:t>
            </a:r>
            <a:r>
              <a:rPr kumimoji="0" lang="ar-SA" sz="2800" b="1" i="0" u="none" strike="noStrike" cap="none" normalizeH="0" baseline="0" dirty="0" smtClean="0">
                <a:ln>
                  <a:noFill/>
                </a:ln>
                <a:solidFill>
                  <a:srgbClr val="FF0000"/>
                </a:solidFill>
                <a:effectLst/>
                <a:latin typeface="Calibri" pitchFamily="34" charset="0"/>
                <a:ea typeface="Calibri" pitchFamily="34" charset="0"/>
                <a:cs typeface="Arial" pitchFamily="34" charset="0"/>
              </a:rPr>
              <a:t>سلس</a:t>
            </a:r>
            <a:r>
              <a:rPr kumimoji="0" lang="ar-DZ" sz="2800" b="1" i="0" u="none" strike="noStrike" cap="none" normalizeH="0" baseline="0" dirty="0" smtClean="0">
                <a:ln>
                  <a:noFill/>
                </a:ln>
                <a:solidFill>
                  <a:srgbClr val="FF0000"/>
                </a:solidFill>
                <a:effectLst/>
                <a:latin typeface="Calibri" pitchFamily="34" charset="0"/>
                <a:ea typeface="Calibri" pitchFamily="34" charset="0"/>
                <a:cs typeface="Arial" pitchFamily="34" charset="0"/>
              </a:rPr>
              <a:t>ل</a:t>
            </a:r>
            <a:r>
              <a:rPr kumimoji="0" lang="ar-SA" sz="2800" b="1" i="0" u="none" strike="noStrike" cap="none" normalizeH="0" baseline="0" dirty="0" smtClean="0">
                <a:ln>
                  <a:noFill/>
                </a:ln>
                <a:solidFill>
                  <a:srgbClr val="FF0000"/>
                </a:solidFill>
                <a:effectLst/>
                <a:latin typeface="Calibri" pitchFamily="34" charset="0"/>
                <a:ea typeface="Calibri" pitchFamily="34" charset="0"/>
                <a:cs typeface="Arial" pitchFamily="34" charset="0"/>
              </a:rPr>
              <a:t>ة </a:t>
            </a:r>
            <a:r>
              <a:rPr kumimoji="0" lang="ar-DZ" sz="2800" b="1" i="0" u="none" strike="noStrike" cap="none" normalizeH="0" baseline="0" dirty="0" smtClean="0">
                <a:ln>
                  <a:noFill/>
                </a:ln>
                <a:solidFill>
                  <a:srgbClr val="FF0000"/>
                </a:solidFill>
                <a:effectLst/>
                <a:latin typeface="Calibri" pitchFamily="34" charset="0"/>
                <a:ea typeface="Calibri" pitchFamily="34" charset="0"/>
                <a:cs typeface="Arial" pitchFamily="34" charset="0"/>
              </a:rPr>
              <a:t>من </a:t>
            </a:r>
            <a:r>
              <a:rPr kumimoji="0" lang="ar-SA" sz="2800" b="1" i="0" u="none" strike="noStrike" cap="none" normalizeH="0" baseline="0" dirty="0" smtClean="0">
                <a:ln>
                  <a:noFill/>
                </a:ln>
                <a:solidFill>
                  <a:srgbClr val="FF0000"/>
                </a:solidFill>
                <a:effectLst/>
                <a:latin typeface="Calibri" pitchFamily="34" charset="0"/>
                <a:ea typeface="Calibri" pitchFamily="34" charset="0"/>
                <a:cs typeface="Arial" pitchFamily="34" charset="0"/>
              </a:rPr>
              <a:t>المنشأ</a:t>
            </a:r>
            <a:r>
              <a:rPr kumimoji="0" lang="ar-DZ" sz="2800" b="1" i="0" u="none" strike="noStrike" cap="none" normalizeH="0" dirty="0" smtClean="0">
                <a:ln>
                  <a:noFill/>
                </a:ln>
                <a:solidFill>
                  <a:srgbClr val="FF0000"/>
                </a:solidFill>
                <a:effectLst/>
                <a:latin typeface="Calibri" pitchFamily="34" charset="0"/>
                <a:ea typeface="Calibri" pitchFamily="34" charset="0"/>
                <a:cs typeface="Arial" pitchFamily="34" charset="0"/>
              </a:rPr>
              <a:t> إلى </a:t>
            </a:r>
            <a:r>
              <a:rPr kumimoji="0" lang="ar-SA" sz="2800" b="1" i="0" u="none" strike="noStrike" cap="none" normalizeH="0" baseline="0" dirty="0" smtClean="0">
                <a:ln>
                  <a:noFill/>
                </a:ln>
                <a:solidFill>
                  <a:srgbClr val="FF0000"/>
                </a:solidFill>
                <a:effectLst/>
                <a:latin typeface="Calibri" pitchFamily="34" charset="0"/>
                <a:ea typeface="Calibri" pitchFamily="34" charset="0"/>
                <a:cs typeface="Arial" pitchFamily="34" charset="0"/>
              </a:rPr>
              <a:t>الوجهة </a:t>
            </a:r>
            <a:r>
              <a:rPr kumimoji="0" lang="ar-SA" sz="28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 التي يتم تقديمها على أساس عالمي، مع تركيز أكبر بكثير على العملاء، والميزة الرئيسية ل</a:t>
            </a:r>
            <a:r>
              <a:rPr kumimoji="0" lang="ar-SA" sz="2800" b="1" i="0" u="none" strike="noStrike" cap="none" normalizeH="0" baseline="0" dirty="0" smtClean="0">
                <a:ln>
                  <a:noFill/>
                </a:ln>
                <a:solidFill>
                  <a:srgbClr val="FF0000"/>
                </a:solidFill>
                <a:effectLst/>
                <a:latin typeface="Calibri" pitchFamily="34" charset="0"/>
                <a:ea typeface="Calibri" pitchFamily="34" charset="0"/>
                <a:cs typeface="Arial" pitchFamily="34" charset="0"/>
              </a:rPr>
              <a:t>شركة اللوجستيات المتكاملة </a:t>
            </a:r>
            <a:r>
              <a:rPr kumimoji="0" lang="ar-SA" sz="28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هي القدرة على </a:t>
            </a:r>
            <a:r>
              <a:rPr kumimoji="0" lang="ar-SA" sz="2800" b="1" i="0" u="none" strike="noStrike" cap="none" normalizeH="0" baseline="0" dirty="0" smtClean="0">
                <a:ln>
                  <a:noFill/>
                </a:ln>
                <a:solidFill>
                  <a:srgbClr val="FF0000"/>
                </a:solidFill>
                <a:effectLst/>
                <a:latin typeface="Calibri" pitchFamily="34" charset="0"/>
                <a:ea typeface="Calibri" pitchFamily="34" charset="0"/>
                <a:cs typeface="Arial" pitchFamily="34" charset="0"/>
              </a:rPr>
              <a:t>الخدمة من الباب إلى الباب</a:t>
            </a:r>
            <a:r>
              <a:rPr kumimoji="0" lang="ar-SA" sz="28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 مع تنظيم محكم للنقل بهدف السماح بخدمة سلسة من الشاحن وحتى المرسل إليه.</a:t>
            </a:r>
            <a:endParaRPr kumimoji="0" lang="ar-SA" sz="2800" b="1"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5" name="Picture 3" descr="C:\Users\SALAH\Desktop\6dd18e444ceb8ee90b07db4d931cebb7.jpg"/>
          <p:cNvPicPr>
            <a:picLocks noChangeAspect="1" noChangeArrowheads="1"/>
          </p:cNvPicPr>
          <p:nvPr/>
        </p:nvPicPr>
        <p:blipFill>
          <a:blip r:embed="rId2"/>
          <a:srcRect/>
          <a:stretch>
            <a:fillRect/>
          </a:stretch>
        </p:blipFill>
        <p:spPr bwMode="auto">
          <a:xfrm>
            <a:off x="0" y="1143000"/>
            <a:ext cx="9144000" cy="5562600"/>
          </a:xfrm>
          <a:prstGeom prst="rect">
            <a:avLst/>
          </a:prstGeom>
          <a:noFill/>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descr="C:\Users\SALAH\Desktop\Evolution-of-New-Generation-Container-Ships.png"/>
          <p:cNvPicPr>
            <a:picLocks noChangeAspect="1" noChangeArrowheads="1"/>
          </p:cNvPicPr>
          <p:nvPr/>
        </p:nvPicPr>
        <p:blipFill>
          <a:blip r:embed="rId2"/>
          <a:srcRect/>
          <a:stretch>
            <a:fillRect/>
          </a:stretch>
        </p:blipFill>
        <p:spPr bwMode="auto">
          <a:xfrm>
            <a:off x="523875" y="552450"/>
            <a:ext cx="8096250" cy="5753100"/>
          </a:xfrm>
          <a:prstGeom prst="rect">
            <a:avLst/>
          </a:prstGeom>
          <a:noFill/>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9" name="Rectangle 1"/>
          <p:cNvSpPr>
            <a:spLocks noChangeArrowheads="1"/>
          </p:cNvSpPr>
          <p:nvPr/>
        </p:nvSpPr>
        <p:spPr bwMode="auto">
          <a:xfrm>
            <a:off x="2514600" y="314980"/>
            <a:ext cx="6019800"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ar-SA" sz="2800" b="1" i="0" u="none" strike="noStrike" cap="none" normalizeH="0" baseline="0" dirty="0" smtClean="0">
                <a:ln>
                  <a:noFill/>
                </a:ln>
                <a:solidFill>
                  <a:schemeClr val="tx1"/>
                </a:solidFill>
                <a:effectLst/>
                <a:latin typeface="Arial" pitchFamily="34" charset="0"/>
                <a:ea typeface="Calibri" pitchFamily="34" charset="0"/>
                <a:cs typeface="Arial" pitchFamily="34" charset="0"/>
              </a:rPr>
              <a:t>ا</a:t>
            </a:r>
            <a:r>
              <a:rPr kumimoji="0" lang="ar-SA" sz="2800" b="1" i="0" u="none" strike="noStrike" cap="none" normalizeH="0" baseline="0" dirty="0" smtClean="0">
                <a:ln>
                  <a:noFill/>
                </a:ln>
                <a:solidFill>
                  <a:srgbClr val="FF0000"/>
                </a:solidFill>
                <a:effectLst/>
                <a:latin typeface="Arial" pitchFamily="34" charset="0"/>
                <a:ea typeface="Calibri" pitchFamily="34" charset="0"/>
                <a:cs typeface="Arial" pitchFamily="34" charset="0"/>
              </a:rPr>
              <a:t>لسفن المغذية (الرافدية) </a:t>
            </a:r>
            <a:r>
              <a:rPr kumimoji="0" lang="fr-FR" sz="2800" b="1" i="0" u="none" strike="noStrike" cap="none" normalizeH="0" baseline="0" dirty="0" smtClean="0">
                <a:ln>
                  <a:noFill/>
                </a:ln>
                <a:solidFill>
                  <a:srgbClr val="FF0000"/>
                </a:solidFill>
                <a:effectLst/>
                <a:latin typeface="Arial" pitchFamily="34" charset="0"/>
                <a:ea typeface="Calibri" pitchFamily="34" charset="0"/>
                <a:cs typeface="Arial" pitchFamily="34" charset="0"/>
              </a:rPr>
              <a:t>Feeder vessel</a:t>
            </a:r>
            <a:r>
              <a:rPr lang="ar-DZ" sz="2800" b="1" dirty="0" smtClean="0">
                <a:solidFill>
                  <a:srgbClr val="FF0000"/>
                </a:solidFill>
                <a:latin typeface="Arial" pitchFamily="34" charset="0"/>
                <a:ea typeface="Calibri" pitchFamily="34" charset="0"/>
                <a:cs typeface="Arial" pitchFamily="34" charset="0"/>
              </a:rPr>
              <a:t>:</a:t>
            </a:r>
            <a:endParaRPr kumimoji="0" lang="ar-SA" sz="2800" b="1" i="0" u="none" strike="noStrike" cap="none" normalizeH="0" baseline="0" dirty="0" smtClean="0">
              <a:ln>
                <a:noFill/>
              </a:ln>
              <a:solidFill>
                <a:schemeClr val="tx1"/>
              </a:solidFill>
              <a:effectLst/>
              <a:latin typeface="Arial" pitchFamily="34" charset="0"/>
              <a:cs typeface="Arial" pitchFamily="34" charset="0"/>
            </a:endParaRPr>
          </a:p>
        </p:txBody>
      </p:sp>
      <p:sp>
        <p:nvSpPr>
          <p:cNvPr id="5" name="Rectangle 1"/>
          <p:cNvSpPr>
            <a:spLocks noChangeArrowheads="1"/>
          </p:cNvSpPr>
          <p:nvPr/>
        </p:nvSpPr>
        <p:spPr bwMode="auto">
          <a:xfrm>
            <a:off x="228600" y="1413570"/>
            <a:ext cx="8305800" cy="181588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ar-DZ" sz="2800" b="1" i="0" u="none" strike="noStrike" cap="none" normalizeH="0" dirty="0" smtClean="0">
                <a:ln>
                  <a:noFill/>
                </a:ln>
                <a:solidFill>
                  <a:schemeClr val="tx1"/>
                </a:solidFill>
                <a:effectLst/>
                <a:latin typeface="Arial" pitchFamily="34" charset="0"/>
                <a:ea typeface="Calibri" pitchFamily="34" charset="0"/>
                <a:cs typeface="Arial" pitchFamily="34" charset="0"/>
              </a:rPr>
              <a:t>    </a:t>
            </a:r>
            <a:r>
              <a:rPr kumimoji="0" lang="ar-SA" sz="2800" b="1" i="0" u="none" strike="noStrike" cap="none" normalizeH="0" baseline="0" dirty="0" smtClean="0">
                <a:ln>
                  <a:noFill/>
                </a:ln>
                <a:solidFill>
                  <a:schemeClr val="tx1"/>
                </a:solidFill>
                <a:effectLst/>
                <a:latin typeface="Arial" pitchFamily="34" charset="0"/>
                <a:ea typeface="Calibri" pitchFamily="34" charset="0"/>
                <a:cs typeface="Arial" pitchFamily="34" charset="0"/>
              </a:rPr>
              <a:t>تخدم سفن التغذية بين الموانئ الصغيرة والموانئ الرئيسية، تقوم بتغذية البضائع إلى السفينة الأم من الموانئ الصغيرة إلى الموانئ الكبيرة للصادرات، ومن الموانئ الكبرى الرئيسية إلى الموانئ الأصغر للواردات.</a:t>
            </a:r>
            <a:endParaRPr kumimoji="0" lang="fr-FR" sz="2800" b="1" i="0" u="none" strike="noStrike" cap="none" normalizeH="0" baseline="0" dirty="0" smtClean="0">
              <a:ln>
                <a:noFill/>
              </a:ln>
              <a:solidFill>
                <a:schemeClr val="tx1"/>
              </a:solidFill>
              <a:effectLst/>
              <a:latin typeface="Arial" pitchFamily="34" charset="0"/>
              <a:cs typeface="Arial" pitchFamily="34" charset="0"/>
            </a:endParaRPr>
          </a:p>
        </p:txBody>
      </p:sp>
      <p:sp>
        <p:nvSpPr>
          <p:cNvPr id="6" name="Rectangle 1"/>
          <p:cNvSpPr>
            <a:spLocks noChangeArrowheads="1"/>
          </p:cNvSpPr>
          <p:nvPr/>
        </p:nvSpPr>
        <p:spPr bwMode="auto">
          <a:xfrm>
            <a:off x="228600" y="3365718"/>
            <a:ext cx="8305800" cy="181588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ar-DZ" sz="2800" b="1" i="0" u="none" strike="noStrike" cap="none" normalizeH="0" dirty="0" smtClean="0">
                <a:ln>
                  <a:noFill/>
                </a:ln>
                <a:solidFill>
                  <a:schemeClr val="tx1"/>
                </a:solidFill>
                <a:effectLst/>
                <a:latin typeface="Arial" pitchFamily="34" charset="0"/>
                <a:ea typeface="Calibri" pitchFamily="34" charset="0"/>
                <a:cs typeface="Arial" pitchFamily="34" charset="0"/>
              </a:rPr>
              <a:t>    </a:t>
            </a:r>
            <a:r>
              <a:rPr kumimoji="0" lang="ar-SA" sz="2800" b="1" i="0" u="none" strike="noStrike" cap="none" normalizeH="0" baseline="0" dirty="0" smtClean="0">
                <a:ln>
                  <a:noFill/>
                </a:ln>
                <a:solidFill>
                  <a:schemeClr val="tx1"/>
                </a:solidFill>
                <a:effectLst/>
                <a:latin typeface="Arial" pitchFamily="34" charset="0"/>
                <a:ea typeface="Calibri" pitchFamily="34" charset="0"/>
                <a:cs typeface="Arial" pitchFamily="34" charset="0"/>
              </a:rPr>
              <a:t>بالمقارنة مع السفينة الأم، سفينة التغذية صغير الحجم وبطيئة، حيث متوسط ​​سعتها 300 إلى 500 حاوية مكافئة (20 قدم)، تخدم مسافة قصيرة، إما بين الموانئ الصغيرة، أو بين الموانئ الصغيرة والموانئ الرئيسية.</a:t>
            </a:r>
            <a:endParaRPr kumimoji="0" lang="ar-SA" sz="2800" b="1"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258" name="Picture 2"/>
          <p:cNvPicPr>
            <a:picLocks noChangeAspect="1" noChangeArrowheads="1"/>
          </p:cNvPicPr>
          <p:nvPr/>
        </p:nvPicPr>
        <p:blipFill>
          <a:blip r:embed="rId2"/>
          <a:srcRect/>
          <a:stretch>
            <a:fillRect/>
          </a:stretch>
        </p:blipFill>
        <p:spPr bwMode="auto">
          <a:xfrm>
            <a:off x="0" y="3352800"/>
            <a:ext cx="4410075" cy="3505200"/>
          </a:xfrm>
          <a:prstGeom prst="rect">
            <a:avLst/>
          </a:prstGeom>
          <a:noFill/>
          <a:ln w="9525">
            <a:noFill/>
            <a:miter lim="800000"/>
            <a:headEnd/>
            <a:tailEnd/>
          </a:ln>
          <a:effectLst/>
        </p:spPr>
      </p:pic>
      <p:pic>
        <p:nvPicPr>
          <p:cNvPr id="96259" name="Picture 3" descr="C:\Users\SALAH\Desktop\images.jpg"/>
          <p:cNvPicPr>
            <a:picLocks noChangeAspect="1" noChangeArrowheads="1"/>
          </p:cNvPicPr>
          <p:nvPr/>
        </p:nvPicPr>
        <p:blipFill>
          <a:blip r:embed="rId3"/>
          <a:srcRect/>
          <a:stretch>
            <a:fillRect/>
          </a:stretch>
        </p:blipFill>
        <p:spPr bwMode="auto">
          <a:xfrm>
            <a:off x="4495800" y="3352800"/>
            <a:ext cx="4648200" cy="3505200"/>
          </a:xfrm>
          <a:prstGeom prst="rect">
            <a:avLst/>
          </a:prstGeom>
          <a:noFill/>
        </p:spPr>
      </p:pic>
      <p:pic>
        <p:nvPicPr>
          <p:cNvPr id="96260" name="Picture 4" descr="C:\Users\SALAH\Desktop\images (1).jpg"/>
          <p:cNvPicPr>
            <a:picLocks noChangeAspect="1" noChangeArrowheads="1"/>
          </p:cNvPicPr>
          <p:nvPr/>
        </p:nvPicPr>
        <p:blipFill>
          <a:blip r:embed="rId4"/>
          <a:srcRect/>
          <a:stretch>
            <a:fillRect/>
          </a:stretch>
        </p:blipFill>
        <p:spPr bwMode="auto">
          <a:xfrm>
            <a:off x="0" y="0"/>
            <a:ext cx="4419600" cy="3352800"/>
          </a:xfrm>
          <a:prstGeom prst="rect">
            <a:avLst/>
          </a:prstGeom>
          <a:noFill/>
        </p:spPr>
      </p:pic>
      <p:pic>
        <p:nvPicPr>
          <p:cNvPr id="96261" name="Picture 5"/>
          <p:cNvPicPr>
            <a:picLocks noChangeAspect="1" noChangeArrowheads="1"/>
          </p:cNvPicPr>
          <p:nvPr/>
        </p:nvPicPr>
        <p:blipFill>
          <a:blip r:embed="rId5"/>
          <a:srcRect/>
          <a:stretch>
            <a:fillRect/>
          </a:stretch>
        </p:blipFill>
        <p:spPr bwMode="auto">
          <a:xfrm>
            <a:off x="4419600" y="0"/>
            <a:ext cx="4724401" cy="3352800"/>
          </a:xfrm>
          <a:prstGeom prst="rect">
            <a:avLst/>
          </a:prstGeom>
          <a:noFill/>
          <a:ln w="9525">
            <a:noFill/>
            <a:miter lim="800000"/>
            <a:headEnd/>
            <a:tailEnd/>
          </a:ln>
          <a:effec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1"/>
          <p:cNvSpPr>
            <a:spLocks noChangeArrowheads="1"/>
          </p:cNvSpPr>
          <p:nvPr/>
        </p:nvSpPr>
        <p:spPr bwMode="auto">
          <a:xfrm>
            <a:off x="4343400" y="499170"/>
            <a:ext cx="4267200"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SA" sz="2800" b="1" i="0" u="none" strike="noStrike" cap="none" normalizeH="0" baseline="0" dirty="0" smtClean="0">
                <a:ln>
                  <a:noFill/>
                </a:ln>
                <a:solidFill>
                  <a:srgbClr val="FF0000"/>
                </a:solidFill>
                <a:effectLst/>
                <a:latin typeface="Arial" pitchFamily="34" charset="0"/>
                <a:ea typeface="Calibri" pitchFamily="34" charset="0"/>
                <a:cs typeface="Arial" pitchFamily="34" charset="0"/>
              </a:rPr>
              <a:t>السفن الأم </a:t>
            </a:r>
            <a:r>
              <a:rPr kumimoji="0" lang="fr-FR" sz="2800" b="1" i="0" u="none" strike="noStrike" cap="none" normalizeH="0" baseline="0" dirty="0" smtClean="0">
                <a:ln>
                  <a:noFill/>
                </a:ln>
                <a:solidFill>
                  <a:srgbClr val="FF0000"/>
                </a:solidFill>
                <a:effectLst/>
                <a:latin typeface="Arial" pitchFamily="34" charset="0"/>
                <a:ea typeface="Calibri" pitchFamily="34" charset="0"/>
                <a:cs typeface="Arial" pitchFamily="34" charset="0"/>
              </a:rPr>
              <a:t>Mother vessel</a:t>
            </a:r>
            <a:r>
              <a:rPr kumimoji="0" lang="ar-DZ" sz="2800" b="1" i="0" u="none" strike="noStrike" cap="none" normalizeH="0" baseline="0" dirty="0" smtClean="0">
                <a:ln>
                  <a:noFill/>
                </a:ln>
                <a:solidFill>
                  <a:srgbClr val="FF0000"/>
                </a:solidFill>
                <a:effectLst/>
                <a:latin typeface="Arial" pitchFamily="34" charset="0"/>
                <a:ea typeface="Calibri" pitchFamily="34" charset="0"/>
                <a:cs typeface="Arial" pitchFamily="34" charset="0"/>
              </a:rPr>
              <a:t>:</a:t>
            </a:r>
            <a:endParaRPr kumimoji="0" lang="ar-SA" sz="2800" b="1" i="0" u="none" strike="noStrike" cap="none" normalizeH="0" baseline="0" dirty="0" smtClean="0">
              <a:ln>
                <a:noFill/>
              </a:ln>
              <a:solidFill>
                <a:schemeClr val="tx1"/>
              </a:solidFill>
              <a:effectLst/>
              <a:latin typeface="Arial" pitchFamily="34" charset="0"/>
              <a:cs typeface="Arial" pitchFamily="34" charset="0"/>
            </a:endParaRPr>
          </a:p>
        </p:txBody>
      </p:sp>
      <p:sp>
        <p:nvSpPr>
          <p:cNvPr id="5" name="Rectangle 1"/>
          <p:cNvSpPr>
            <a:spLocks noChangeArrowheads="1"/>
          </p:cNvSpPr>
          <p:nvPr/>
        </p:nvSpPr>
        <p:spPr bwMode="auto">
          <a:xfrm>
            <a:off x="152400" y="1234857"/>
            <a:ext cx="8458200" cy="138499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1" eaLnBrk="1" fontAlgn="base" latinLnBrk="0" hangingPunct="1">
              <a:lnSpc>
                <a:spcPct val="100000"/>
              </a:lnSpc>
              <a:spcBef>
                <a:spcPct val="0"/>
              </a:spcBef>
              <a:spcAft>
                <a:spcPct val="0"/>
              </a:spcAft>
              <a:buClrTx/>
              <a:buSzTx/>
              <a:buFontTx/>
              <a:buNone/>
              <a:tabLst/>
            </a:pPr>
            <a:r>
              <a:rPr kumimoji="0" lang="ar-DZ" sz="2800" b="1" i="0" u="none" strike="noStrike" cap="none" normalizeH="0" dirty="0" smtClean="0">
                <a:ln>
                  <a:noFill/>
                </a:ln>
                <a:solidFill>
                  <a:schemeClr val="tx1"/>
                </a:solidFill>
                <a:effectLst/>
                <a:latin typeface="Arial" pitchFamily="34" charset="0"/>
                <a:ea typeface="Calibri" pitchFamily="34" charset="0"/>
                <a:cs typeface="Arial" pitchFamily="34" charset="0"/>
              </a:rPr>
              <a:t>    </a:t>
            </a:r>
            <a:r>
              <a:rPr kumimoji="0" lang="ar-SA" sz="2800" b="1" i="0" u="none" strike="noStrike" cap="none" normalizeH="0" baseline="0" dirty="0" smtClean="0">
                <a:ln>
                  <a:noFill/>
                </a:ln>
                <a:solidFill>
                  <a:schemeClr val="tx1"/>
                </a:solidFill>
                <a:effectLst/>
                <a:latin typeface="Arial" pitchFamily="34" charset="0"/>
                <a:ea typeface="Calibri" pitchFamily="34" charset="0"/>
                <a:cs typeface="Arial" pitchFamily="34" charset="0"/>
              </a:rPr>
              <a:t>تخدم بين الموانئ الكبيرة وتتصل بالموانئ الرئيسية فقط، وتتمتع بالقدرة على حمل آلاف الحاويات، وهي كبيرة الحجم وتغطي مسافة كبيرة مقارنة بسفينة التغذية.</a:t>
            </a:r>
            <a:endParaRPr kumimoji="0" lang="ar-SA" sz="2800" b="1" i="0" u="none" strike="noStrike" cap="none" normalizeH="0" baseline="0" dirty="0" smtClean="0">
              <a:ln>
                <a:noFill/>
              </a:ln>
              <a:solidFill>
                <a:schemeClr val="tx1"/>
              </a:solidFill>
              <a:effectLst/>
              <a:latin typeface="Arial" pitchFamily="34" charset="0"/>
              <a:cs typeface="Arial" pitchFamily="34" charset="0"/>
            </a:endParaRPr>
          </a:p>
        </p:txBody>
      </p:sp>
      <p:sp>
        <p:nvSpPr>
          <p:cNvPr id="6" name="Rectangle 1"/>
          <p:cNvSpPr>
            <a:spLocks noChangeArrowheads="1"/>
          </p:cNvSpPr>
          <p:nvPr/>
        </p:nvSpPr>
        <p:spPr bwMode="auto">
          <a:xfrm>
            <a:off x="152400" y="2832318"/>
            <a:ext cx="8458200" cy="181588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1" eaLnBrk="1" fontAlgn="base" latinLnBrk="0" hangingPunct="1">
              <a:lnSpc>
                <a:spcPct val="100000"/>
              </a:lnSpc>
              <a:spcBef>
                <a:spcPct val="0"/>
              </a:spcBef>
              <a:spcAft>
                <a:spcPct val="0"/>
              </a:spcAft>
              <a:buClrTx/>
              <a:buSzTx/>
              <a:buFontTx/>
              <a:buNone/>
              <a:tabLst/>
            </a:pPr>
            <a:r>
              <a:rPr kumimoji="0" lang="ar-DZ" sz="2800" b="1" i="0" u="none" strike="noStrike" cap="none" normalizeH="0" dirty="0" smtClean="0">
                <a:ln>
                  <a:noFill/>
                </a:ln>
                <a:solidFill>
                  <a:schemeClr val="tx1"/>
                </a:solidFill>
                <a:effectLst/>
                <a:latin typeface="Arial" pitchFamily="34" charset="0"/>
                <a:ea typeface="Calibri" pitchFamily="34" charset="0"/>
                <a:cs typeface="Arial" pitchFamily="34" charset="0"/>
              </a:rPr>
              <a:t>    </a:t>
            </a:r>
            <a:r>
              <a:rPr kumimoji="0" lang="ar-SA" sz="2800" b="1" i="0" u="none" strike="noStrike" cap="none" normalizeH="0" baseline="0" dirty="0" smtClean="0">
                <a:ln>
                  <a:noFill/>
                </a:ln>
                <a:solidFill>
                  <a:schemeClr val="tx1"/>
                </a:solidFill>
                <a:effectLst/>
                <a:latin typeface="Arial" pitchFamily="34" charset="0"/>
                <a:ea typeface="Calibri" pitchFamily="34" charset="0"/>
                <a:cs typeface="Arial" pitchFamily="34" charset="0"/>
              </a:rPr>
              <a:t>متوسط سعة السفينة الأم هو 10000 حاوية مكافئة (وحدات معدات عشرين قدمًا)، لكن وفي الستينيات كانت سعة السفينة تتراوح بين 500 إلى 800 حاوية مكافئة كحد أقصى، اليوم السفينة الأم قد تصل سعتها إلى 24000 حاوية مكافئة.</a:t>
            </a:r>
            <a:endParaRPr kumimoji="0" lang="ar-SA" sz="2800" b="1"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7282" name="Picture 2"/>
          <p:cNvPicPr>
            <a:picLocks noChangeAspect="1" noChangeArrowheads="1"/>
          </p:cNvPicPr>
          <p:nvPr/>
        </p:nvPicPr>
        <p:blipFill>
          <a:blip r:embed="rId2"/>
          <a:srcRect/>
          <a:stretch>
            <a:fillRect/>
          </a:stretch>
        </p:blipFill>
        <p:spPr bwMode="auto">
          <a:xfrm>
            <a:off x="1" y="3657600"/>
            <a:ext cx="4495799" cy="3200400"/>
          </a:xfrm>
          <a:prstGeom prst="rect">
            <a:avLst/>
          </a:prstGeom>
          <a:noFill/>
          <a:ln w="9525">
            <a:noFill/>
            <a:miter lim="800000"/>
            <a:headEnd/>
            <a:tailEnd/>
          </a:ln>
          <a:effectLst/>
        </p:spPr>
      </p:pic>
      <p:pic>
        <p:nvPicPr>
          <p:cNvPr id="97283" name="Picture 3"/>
          <p:cNvPicPr>
            <a:picLocks noChangeAspect="1" noChangeArrowheads="1"/>
          </p:cNvPicPr>
          <p:nvPr/>
        </p:nvPicPr>
        <p:blipFill>
          <a:blip r:embed="rId3"/>
          <a:srcRect/>
          <a:stretch>
            <a:fillRect/>
          </a:stretch>
        </p:blipFill>
        <p:spPr bwMode="auto">
          <a:xfrm>
            <a:off x="4572000" y="3657600"/>
            <a:ext cx="4572000" cy="3200400"/>
          </a:xfrm>
          <a:prstGeom prst="rect">
            <a:avLst/>
          </a:prstGeom>
          <a:noFill/>
          <a:ln w="9525">
            <a:noFill/>
            <a:miter lim="800000"/>
            <a:headEnd/>
            <a:tailEnd/>
          </a:ln>
          <a:effectLst/>
        </p:spPr>
      </p:pic>
      <p:pic>
        <p:nvPicPr>
          <p:cNvPr id="97284" name="Picture 4"/>
          <p:cNvPicPr>
            <a:picLocks noChangeAspect="1" noChangeArrowheads="1"/>
          </p:cNvPicPr>
          <p:nvPr/>
        </p:nvPicPr>
        <p:blipFill>
          <a:blip r:embed="rId4"/>
          <a:srcRect/>
          <a:stretch>
            <a:fillRect/>
          </a:stretch>
        </p:blipFill>
        <p:spPr bwMode="auto">
          <a:xfrm>
            <a:off x="4495800" y="0"/>
            <a:ext cx="4648200" cy="3124200"/>
          </a:xfrm>
          <a:prstGeom prst="rect">
            <a:avLst/>
          </a:prstGeom>
          <a:noFill/>
          <a:ln w="9525">
            <a:noFill/>
            <a:miter lim="800000"/>
            <a:headEnd/>
            <a:tailEnd/>
          </a:ln>
          <a:effectLst/>
        </p:spPr>
      </p:pic>
      <p:pic>
        <p:nvPicPr>
          <p:cNvPr id="97285" name="Picture 5"/>
          <p:cNvPicPr>
            <a:picLocks noChangeAspect="1" noChangeArrowheads="1"/>
          </p:cNvPicPr>
          <p:nvPr/>
        </p:nvPicPr>
        <p:blipFill>
          <a:blip r:embed="rId5"/>
          <a:srcRect/>
          <a:stretch>
            <a:fillRect/>
          </a:stretch>
        </p:blipFill>
        <p:spPr bwMode="auto">
          <a:xfrm>
            <a:off x="1" y="1"/>
            <a:ext cx="4343400" cy="3124200"/>
          </a:xfrm>
          <a:prstGeom prst="rect">
            <a:avLst/>
          </a:prstGeom>
          <a:noFill/>
          <a:ln w="9525">
            <a:noFill/>
            <a:miter lim="800000"/>
            <a:headEnd/>
            <a:tailEnd/>
          </a:ln>
          <a:effec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1"/>
          <p:cNvSpPr>
            <a:spLocks noChangeArrowheads="1"/>
          </p:cNvSpPr>
          <p:nvPr/>
        </p:nvSpPr>
        <p:spPr bwMode="auto">
          <a:xfrm>
            <a:off x="5334000" y="314980"/>
            <a:ext cx="3276600"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pPr>
            <a:r>
              <a:rPr lang="ar-DZ" sz="3200" b="1" dirty="0" smtClean="0">
                <a:solidFill>
                  <a:srgbClr val="FF0000"/>
                </a:solidFill>
                <a:latin typeface="Arial" pitchFamily="34" charset="0"/>
                <a:ea typeface="Times New Roman" pitchFamily="18" charset="0"/>
                <a:cs typeface="Arial" pitchFamily="34" charset="0"/>
              </a:rPr>
              <a:t>ب. </a:t>
            </a:r>
            <a:r>
              <a:rPr kumimoji="0" lang="ar-DZ" sz="3200"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ميناء الحاويات:</a:t>
            </a:r>
            <a:endParaRPr kumimoji="0" lang="en-US" sz="3200" b="1" i="0" u="none" strike="noStrike" cap="none" normalizeH="0" baseline="0" dirty="0" smtClean="0">
              <a:ln>
                <a:noFill/>
              </a:ln>
              <a:solidFill>
                <a:schemeClr val="tx1"/>
              </a:solidFill>
              <a:effectLst/>
              <a:latin typeface="Arial" pitchFamily="34" charset="0"/>
              <a:cs typeface="Arial" pitchFamily="34" charset="0"/>
            </a:endParaRPr>
          </a:p>
        </p:txBody>
      </p:sp>
      <p:sp>
        <p:nvSpPr>
          <p:cNvPr id="5" name="Rectangle 1"/>
          <p:cNvSpPr>
            <a:spLocks noChangeArrowheads="1"/>
          </p:cNvSpPr>
          <p:nvPr/>
        </p:nvSpPr>
        <p:spPr bwMode="auto">
          <a:xfrm>
            <a:off x="228600" y="1232118"/>
            <a:ext cx="8382000" cy="181588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ar-DZ" sz="2800" b="1" i="0" u="none" strike="noStrike" cap="none" normalizeH="0" dirty="0" smtClean="0">
                <a:ln>
                  <a:noFill/>
                </a:ln>
                <a:solidFill>
                  <a:schemeClr val="tx1"/>
                </a:solidFill>
                <a:effectLst/>
                <a:latin typeface="Arial" pitchFamily="34" charset="0"/>
                <a:ea typeface="Times New Roman" pitchFamily="18" charset="0"/>
                <a:cs typeface="Arial" pitchFamily="34" charset="0"/>
              </a:rPr>
              <a:t>    </a:t>
            </a:r>
            <a:r>
              <a:rPr kumimoji="0" lang="ar-DZ" sz="28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مجموعة من محطات الحاويات، تشتمل على أرصفة تراكي السفن، روافع الحاويات، معدات ساحات التخزين، محطات تعبئة وتفريغ الحاويات، بالإضافة لتسهيلات أخرى متنوعة مثل تطبيقات الحاسب الآلي، ميزان الحاويات، أجهزة سكانير لفحص الحاويات...إلخ</a:t>
            </a:r>
            <a:r>
              <a:rPr kumimoji="0" lang="en-US" sz="28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endParaRPr kumimoji="0" lang="en-US" sz="2800" b="1" i="0" u="none" strike="noStrike" cap="none" normalizeH="0" baseline="0" dirty="0" smtClean="0">
              <a:ln>
                <a:noFill/>
              </a:ln>
              <a:solidFill>
                <a:schemeClr val="tx1"/>
              </a:solidFill>
              <a:effectLst/>
              <a:latin typeface="Arial" pitchFamily="34" charset="0"/>
              <a:cs typeface="Arial" pitchFamily="34" charset="0"/>
            </a:endParaRPr>
          </a:p>
        </p:txBody>
      </p:sp>
      <p:pic>
        <p:nvPicPr>
          <p:cNvPr id="21505" name="Picture 1"/>
          <p:cNvPicPr>
            <a:picLocks noChangeAspect="1" noChangeArrowheads="1"/>
          </p:cNvPicPr>
          <p:nvPr/>
        </p:nvPicPr>
        <p:blipFill>
          <a:blip r:embed="rId2"/>
          <a:srcRect/>
          <a:stretch>
            <a:fillRect/>
          </a:stretch>
        </p:blipFill>
        <p:spPr bwMode="auto">
          <a:xfrm>
            <a:off x="1" y="3352800"/>
            <a:ext cx="4648200" cy="3505200"/>
          </a:xfrm>
          <a:prstGeom prst="rect">
            <a:avLst/>
          </a:prstGeom>
          <a:noFill/>
          <a:ln w="9525">
            <a:noFill/>
            <a:miter lim="800000"/>
            <a:headEnd/>
            <a:tailEnd/>
          </a:ln>
          <a:effectLst/>
        </p:spPr>
      </p:pic>
      <p:pic>
        <p:nvPicPr>
          <p:cNvPr id="21506" name="Picture 2"/>
          <p:cNvPicPr>
            <a:picLocks noChangeAspect="1" noChangeArrowheads="1"/>
          </p:cNvPicPr>
          <p:nvPr/>
        </p:nvPicPr>
        <p:blipFill>
          <a:blip r:embed="rId3"/>
          <a:srcRect/>
          <a:stretch>
            <a:fillRect/>
          </a:stretch>
        </p:blipFill>
        <p:spPr bwMode="auto">
          <a:xfrm>
            <a:off x="4800600" y="3343275"/>
            <a:ext cx="4343400" cy="3514725"/>
          </a:xfrm>
          <a:prstGeom prst="rect">
            <a:avLst/>
          </a:prstGeom>
          <a:noFill/>
          <a:ln w="9525">
            <a:noFill/>
            <a:miter lim="800000"/>
            <a:headEnd/>
            <a:tailEnd/>
          </a:ln>
          <a:effec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152400" y="1219200"/>
            <a:ext cx="8610600" cy="138499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ar-DZ" sz="2800" b="1"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ar-SA" sz="2800" b="1" i="0" u="none" strike="noStrike" cap="none" normalizeH="0" baseline="0" dirty="0" smtClean="0">
                <a:ln>
                  <a:noFill/>
                </a:ln>
                <a:solidFill>
                  <a:schemeClr val="tx1"/>
                </a:solidFill>
                <a:effectLst/>
                <a:latin typeface="Arial" pitchFamily="34" charset="0"/>
                <a:ea typeface="Calibri" pitchFamily="34" charset="0"/>
                <a:cs typeface="Arial" pitchFamily="34" charset="0"/>
              </a:rPr>
              <a:t>مصطلح </a:t>
            </a:r>
            <a:r>
              <a:rPr kumimoji="0" lang="fr-FR" sz="2800" b="1" i="0" u="none" strike="noStrike" cap="none" normalizeH="0" baseline="0" dirty="0" smtClean="0">
                <a:ln>
                  <a:noFill/>
                </a:ln>
                <a:solidFill>
                  <a:schemeClr val="tx1"/>
                </a:solidFill>
                <a:effectLst/>
                <a:latin typeface="Arial" pitchFamily="34" charset="0"/>
                <a:ea typeface="Calibri" pitchFamily="34" charset="0"/>
                <a:cs typeface="Arial" pitchFamily="34" charset="0"/>
              </a:rPr>
              <a:t>Terminal</a:t>
            </a:r>
            <a:r>
              <a:rPr kumimoji="0" lang="ar-DZ" sz="2800" b="1"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ar-SA" sz="2800" b="1" i="0" u="none" strike="noStrike" cap="none" normalizeH="0" baseline="0" dirty="0" smtClean="0">
                <a:ln>
                  <a:noFill/>
                </a:ln>
                <a:solidFill>
                  <a:schemeClr val="tx1"/>
                </a:solidFill>
                <a:effectLst/>
                <a:latin typeface="Arial" pitchFamily="34" charset="0"/>
                <a:ea typeface="Calibri" pitchFamily="34" charset="0"/>
                <a:cs typeface="Arial" pitchFamily="34" charset="0"/>
              </a:rPr>
              <a:t>يعني في مدلوله نهائي</a:t>
            </a:r>
            <a:r>
              <a:rPr kumimoji="0" lang="ar-DZ" sz="2800" b="1" i="0" u="none" strike="noStrike" cap="none" normalizeH="0" baseline="0" dirty="0" smtClean="0">
                <a:ln>
                  <a:noFill/>
                </a:ln>
                <a:solidFill>
                  <a:schemeClr val="tx1"/>
                </a:solidFill>
                <a:effectLst/>
                <a:latin typeface="Arial" pitchFamily="34" charset="0"/>
                <a:ea typeface="Calibri" pitchFamily="34" charset="0"/>
                <a:cs typeface="Arial" pitchFamily="34" charset="0"/>
              </a:rPr>
              <a:t> أو طرفي،</a:t>
            </a:r>
            <a:r>
              <a:rPr kumimoji="0" lang="ar-SA" sz="2800" b="1" i="0" u="none" strike="noStrike" cap="none" normalizeH="0" baseline="0" dirty="0" smtClean="0">
                <a:ln>
                  <a:noFill/>
                </a:ln>
                <a:solidFill>
                  <a:schemeClr val="tx1"/>
                </a:solidFill>
                <a:effectLst/>
                <a:latin typeface="Arial" pitchFamily="34" charset="0"/>
                <a:ea typeface="Calibri" pitchFamily="34" charset="0"/>
                <a:cs typeface="Arial" pitchFamily="34" charset="0"/>
              </a:rPr>
              <a:t> أي نهاية عملية و بداية عملية أخرى في إطار النقل البحري و النقل متعدد الوسائط</a:t>
            </a:r>
            <a:r>
              <a:rPr kumimoji="0" lang="ar-DZ" sz="2800" b="1" i="0" u="none" strike="noStrike" cap="none" normalizeH="0" baseline="0" dirty="0" smtClean="0">
                <a:ln>
                  <a:noFill/>
                </a:ln>
                <a:solidFill>
                  <a:schemeClr val="tx1"/>
                </a:solidFill>
                <a:effectLst/>
                <a:latin typeface="Arial" pitchFamily="34" charset="0"/>
                <a:ea typeface="Calibri" pitchFamily="34" charset="0"/>
                <a:cs typeface="Arial" pitchFamily="34" charset="0"/>
              </a:rPr>
              <a:t>، يسمى</a:t>
            </a:r>
            <a:r>
              <a:rPr kumimoji="0" lang="ar-DZ" sz="2800" b="1" i="0" u="none" strike="noStrike" cap="none" normalizeH="0" dirty="0" smtClean="0">
                <a:ln>
                  <a:noFill/>
                </a:ln>
                <a:solidFill>
                  <a:schemeClr val="tx1"/>
                </a:solidFill>
                <a:effectLst/>
                <a:latin typeface="Arial" pitchFamily="34" charset="0"/>
                <a:ea typeface="Calibri" pitchFamily="34" charset="0"/>
                <a:cs typeface="Arial" pitchFamily="34" charset="0"/>
              </a:rPr>
              <a:t> محطة (طرفية).</a:t>
            </a:r>
            <a:endParaRPr kumimoji="0" lang="fr-FR" sz="2800" b="1" i="0" u="none" strike="noStrike" cap="none" normalizeH="0" baseline="0" dirty="0" smtClean="0">
              <a:ln>
                <a:noFill/>
              </a:ln>
              <a:solidFill>
                <a:schemeClr val="tx1"/>
              </a:solidFill>
              <a:effectLst/>
              <a:latin typeface="Arial" pitchFamily="34" charset="0"/>
              <a:cs typeface="Arial" pitchFamily="34" charset="0"/>
            </a:endParaRPr>
          </a:p>
        </p:txBody>
      </p:sp>
      <p:sp>
        <p:nvSpPr>
          <p:cNvPr id="1026" name="Rectangle 2"/>
          <p:cNvSpPr>
            <a:spLocks noChangeArrowheads="1"/>
          </p:cNvSpPr>
          <p:nvPr/>
        </p:nvSpPr>
        <p:spPr bwMode="auto">
          <a:xfrm>
            <a:off x="228600" y="2861370"/>
            <a:ext cx="8382000" cy="35394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Low" rtl="1" fontAlgn="base">
              <a:spcBef>
                <a:spcPct val="0"/>
              </a:spcBef>
              <a:spcAft>
                <a:spcPct val="0"/>
              </a:spcAft>
            </a:pPr>
            <a:r>
              <a:rPr kumimoji="0" lang="ar-DZ" sz="2800" b="1"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ar-SA" sz="2800" b="1" i="0" u="none" strike="noStrike" cap="none" normalizeH="0" baseline="0" dirty="0" smtClean="0">
                <a:ln>
                  <a:noFill/>
                </a:ln>
                <a:solidFill>
                  <a:schemeClr val="tx1"/>
                </a:solidFill>
                <a:effectLst/>
                <a:latin typeface="Arial" pitchFamily="34" charset="0"/>
                <a:ea typeface="Calibri" pitchFamily="34" charset="0"/>
                <a:cs typeface="Arial" pitchFamily="34" charset="0"/>
              </a:rPr>
              <a:t>المحطة الطرفية </a:t>
            </a:r>
            <a:r>
              <a:rPr lang="fr-FR" sz="2800" b="1" dirty="0" smtClean="0">
                <a:latin typeface="Times New Roman" pitchFamily="18" charset="0"/>
                <a:ea typeface="Calibri" pitchFamily="34" charset="0"/>
                <a:cs typeface="Times New Roman" pitchFamily="18" charset="0"/>
              </a:rPr>
              <a:t>Terminal</a:t>
            </a:r>
            <a:r>
              <a:rPr lang="ar-DZ" sz="2800" b="1" dirty="0" smtClean="0">
                <a:latin typeface="Arial" pitchFamily="34" charset="0"/>
                <a:ea typeface="Calibri" pitchFamily="34" charset="0"/>
                <a:cs typeface="Arial" pitchFamily="34" charset="0"/>
              </a:rPr>
              <a:t> </a:t>
            </a:r>
            <a:r>
              <a:rPr kumimoji="0" lang="ar-SA" sz="2800" b="1" i="0" u="none" strike="noStrike" cap="none" normalizeH="0" baseline="0" dirty="0" smtClean="0">
                <a:ln>
                  <a:noFill/>
                </a:ln>
                <a:solidFill>
                  <a:schemeClr val="tx1"/>
                </a:solidFill>
                <a:effectLst/>
                <a:latin typeface="Arial" pitchFamily="34" charset="0"/>
                <a:ea typeface="Calibri" pitchFamily="34" charset="0"/>
                <a:cs typeface="Arial" pitchFamily="34" charset="0"/>
              </a:rPr>
              <a:t>هي مساحة مينائية مهيأة ومجهزة بمعدات المناولة والتخزين، حيث يوكل تسييرها لمتعهد، وبمجموعة من الهياكل، مثلا رصيف، مستودعات حظائر، أسطح ترابية، وأدوات كالرافعات الناقلة، الرافعات القنطرية، الناقلات السرجية والجسور للمناولة الأفقية، و ذلك في محيط مينائي محدد ومخصص لحركة بضائع ذات طبيعة خاصة: الحاويات، الحبوب، المحروقات، حركة العربات، البضائع الخطيرة ا ولثقيلة، والمنقولة بوسيلة نقل متخصصة، فيكون لها بذلك ثلاث وظائف أساسية: العبور، المناولة والتخزين.</a:t>
            </a:r>
            <a:endParaRPr kumimoji="0" lang="ar-SA" sz="3600" b="1" i="0" u="none" strike="noStrike" cap="none" normalizeH="0" baseline="0" dirty="0" smtClean="0">
              <a:ln>
                <a:noFill/>
              </a:ln>
              <a:solidFill>
                <a:schemeClr val="tx1"/>
              </a:solidFill>
              <a:effectLst/>
              <a:latin typeface="Arial" pitchFamily="34" charset="0"/>
              <a:cs typeface="Arial" pitchFamily="34" charset="0"/>
            </a:endParaRPr>
          </a:p>
        </p:txBody>
      </p:sp>
      <p:sp>
        <p:nvSpPr>
          <p:cNvPr id="6" name="Rectangle 1"/>
          <p:cNvSpPr>
            <a:spLocks noChangeArrowheads="1"/>
          </p:cNvSpPr>
          <p:nvPr/>
        </p:nvSpPr>
        <p:spPr bwMode="auto">
          <a:xfrm>
            <a:off x="2743200" y="314980"/>
            <a:ext cx="5867400"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ar-DZ" sz="2800"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محطة طرفية (نهائي) </a:t>
            </a:r>
            <a:r>
              <a:rPr kumimoji="0" lang="fr-FR" sz="2800" b="1"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Terminal</a:t>
            </a:r>
            <a:r>
              <a:rPr kumimoji="0" lang="ar-DZ" sz="2800"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a:t>
            </a:r>
            <a:endParaRPr kumimoji="0" lang="en-US" sz="2800" b="1"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 y="1219200"/>
            <a:ext cx="8534400" cy="1384995"/>
          </a:xfrm>
          <a:prstGeom prst="rect">
            <a:avLst/>
          </a:prstGeom>
        </p:spPr>
        <p:txBody>
          <a:bodyPr wrap="square">
            <a:spAutoFit/>
          </a:bodyPr>
          <a:lstStyle/>
          <a:p>
            <a:pPr algn="just" rtl="1"/>
            <a:r>
              <a:rPr lang="ar-DZ" sz="2800" b="1" dirty="0" smtClean="0">
                <a:latin typeface="Arial" pitchFamily="34" charset="0"/>
                <a:cs typeface="Arial" pitchFamily="34" charset="0"/>
              </a:rPr>
              <a:t>    محطة مينائية هي جزء من الميناء يخصص للقيام بعمليات شحن و تفريغ و خزن نوع معين من البضائع أو الحاويات أو المجرورات أو لاستقبال المسافرين أو السياح.</a:t>
            </a:r>
            <a:endParaRPr lang="fr-FR" sz="2800" b="1" dirty="0">
              <a:latin typeface="Arial" pitchFamily="34" charset="0"/>
              <a:cs typeface="Arial" pitchFamily="34" charset="0"/>
            </a:endParaRPr>
          </a:p>
        </p:txBody>
      </p:sp>
      <p:sp>
        <p:nvSpPr>
          <p:cNvPr id="5" name="Rectangle 4"/>
          <p:cNvSpPr/>
          <p:nvPr/>
        </p:nvSpPr>
        <p:spPr>
          <a:xfrm>
            <a:off x="152400" y="3441918"/>
            <a:ext cx="8534400" cy="1815882"/>
          </a:xfrm>
          <a:prstGeom prst="rect">
            <a:avLst/>
          </a:prstGeom>
        </p:spPr>
        <p:txBody>
          <a:bodyPr wrap="square">
            <a:spAutoFit/>
          </a:bodyPr>
          <a:lstStyle/>
          <a:p>
            <a:pPr algn="just" rtl="1"/>
            <a:r>
              <a:rPr lang="ar-DZ" sz="2800" b="1" dirty="0" smtClean="0">
                <a:latin typeface="Arial" pitchFamily="34" charset="0"/>
                <a:cs typeface="Arial" pitchFamily="34" charset="0"/>
              </a:rPr>
              <a:t>    المحطة المينائية تشتمل على رصيف أو أكثر مجهز بالمعدات المينائية اللازمة لاستغلاله وعلى الفضاءات المتاخمة للرصيف المعدة للقيام بكل العمليات التي تسبق أو تلي شحن هذه البضائع والحاويات والمجرورات وتفريغها وصعود المسافرين والسيارات ونزولهم.</a:t>
            </a:r>
            <a:endParaRPr lang="fr-FR" sz="2800" b="1" dirty="0">
              <a:latin typeface="Arial" pitchFamily="34" charset="0"/>
              <a:cs typeface="Arial" pitchFamily="34"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152400" y="457200"/>
            <a:ext cx="8458200"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ar-DZ" sz="2800"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محطة (نهائي) </a:t>
            </a:r>
            <a:r>
              <a:rPr lang="ar-DZ" sz="2800" b="1" dirty="0" smtClean="0">
                <a:solidFill>
                  <a:srgbClr val="FF0000"/>
                </a:solidFill>
                <a:latin typeface="Arial" pitchFamily="34" charset="0"/>
                <a:ea typeface="Times New Roman" pitchFamily="18" charset="0"/>
                <a:cs typeface="Arial" pitchFamily="34" charset="0"/>
              </a:rPr>
              <a:t>ال</a:t>
            </a:r>
            <a:r>
              <a:rPr kumimoji="0" lang="ar-DZ" sz="2800"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حاويات: </a:t>
            </a:r>
            <a:r>
              <a:rPr kumimoji="0" lang="fr-FR" sz="2800"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Container terminal</a:t>
            </a:r>
            <a:endParaRPr kumimoji="0" lang="ar-DZ" sz="3600" b="1" i="0" u="none" strike="noStrike" cap="none" normalizeH="0" baseline="0" dirty="0" smtClean="0">
              <a:ln>
                <a:noFill/>
              </a:ln>
              <a:solidFill>
                <a:schemeClr val="tx1"/>
              </a:solidFill>
              <a:effectLst/>
              <a:latin typeface="Arial" pitchFamily="34" charset="0"/>
              <a:cs typeface="Arial" pitchFamily="34" charset="0"/>
            </a:endParaRPr>
          </a:p>
        </p:txBody>
      </p:sp>
      <p:sp>
        <p:nvSpPr>
          <p:cNvPr id="5" name="Rectangle 3"/>
          <p:cNvSpPr>
            <a:spLocks noChangeArrowheads="1"/>
          </p:cNvSpPr>
          <p:nvPr/>
        </p:nvSpPr>
        <p:spPr bwMode="auto">
          <a:xfrm>
            <a:off x="152400" y="2984718"/>
            <a:ext cx="8458200" cy="181588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ar-DZ" sz="2800" b="1" i="0" u="none" strike="noStrike" cap="none" normalizeH="0" dirty="0" smtClean="0">
                <a:ln>
                  <a:noFill/>
                </a:ln>
                <a:solidFill>
                  <a:schemeClr val="tx1"/>
                </a:solidFill>
                <a:effectLst/>
                <a:latin typeface="Arial" pitchFamily="34" charset="0"/>
                <a:ea typeface="Times New Roman" pitchFamily="18" charset="0"/>
                <a:cs typeface="Arial" pitchFamily="34" charset="0"/>
              </a:rPr>
              <a:t>     </a:t>
            </a:r>
            <a:r>
              <a:rPr kumimoji="0" lang="ar-DZ" sz="28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منظمة تقوم على مجموعة منسقة من الموارد المادية والبشرية التي تقديمها لخدمات تداول وتخزين للحاويات في إطار منظومة النقل الدولي متعدد الوسائط،</a:t>
            </a:r>
            <a:r>
              <a:rPr kumimoji="0" lang="ar-DZ" sz="2800" b="1" i="0" u="none" strike="noStrike" cap="none" normalizeH="0" dirty="0" smtClean="0">
                <a:ln>
                  <a:noFill/>
                </a:ln>
                <a:solidFill>
                  <a:schemeClr val="tx1"/>
                </a:solidFill>
                <a:effectLst/>
                <a:latin typeface="Arial" pitchFamily="34" charset="0"/>
                <a:ea typeface="Times New Roman" pitchFamily="18" charset="0"/>
                <a:cs typeface="Arial" pitchFamily="34" charset="0"/>
              </a:rPr>
              <a:t> </a:t>
            </a:r>
            <a:r>
              <a:rPr kumimoji="0" lang="ar-DZ" sz="28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بما يتحقق معه تدفق الحاويات بكفاءة عالية وتكلفة اقتصادية.</a:t>
            </a:r>
            <a:endParaRPr kumimoji="0" lang="ar-DZ" sz="2800" b="1" i="0" u="none" strike="noStrike" cap="none" normalizeH="0" baseline="0" dirty="0" smtClean="0">
              <a:ln>
                <a:noFill/>
              </a:ln>
              <a:solidFill>
                <a:schemeClr val="tx1"/>
              </a:solidFill>
              <a:effectLst/>
              <a:latin typeface="Arial" pitchFamily="34" charset="0"/>
              <a:cs typeface="Arial" pitchFamily="34" charset="0"/>
            </a:endParaRPr>
          </a:p>
        </p:txBody>
      </p:sp>
      <p:sp>
        <p:nvSpPr>
          <p:cNvPr id="6" name="Rectangle 2"/>
          <p:cNvSpPr>
            <a:spLocks noChangeArrowheads="1"/>
          </p:cNvSpPr>
          <p:nvPr/>
        </p:nvSpPr>
        <p:spPr bwMode="auto">
          <a:xfrm>
            <a:off x="152400" y="1358205"/>
            <a:ext cx="8458200" cy="138499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ar-DZ" sz="2800" b="1" i="0" u="none" strike="noStrike" cap="none" normalizeH="0" dirty="0" smtClean="0">
                <a:ln>
                  <a:noFill/>
                </a:ln>
                <a:solidFill>
                  <a:schemeClr val="tx1"/>
                </a:solidFill>
                <a:effectLst/>
                <a:latin typeface="Arial" pitchFamily="34" charset="0"/>
                <a:ea typeface="Times New Roman" pitchFamily="18" charset="0"/>
                <a:cs typeface="Arial" pitchFamily="34" charset="0"/>
              </a:rPr>
              <a:t>    </a:t>
            </a:r>
            <a:r>
              <a:rPr kumimoji="0" lang="ar-DZ" sz="28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منظمة تقدم مجموعة من الأنشطة للتداول والتحكم في حركة إنسياب الحاويات من السفن إلى الطريق البرية والسكة الحديد والعكس، بما يحقق أفضل الخدمات للنقل البحري والبري.</a:t>
            </a:r>
            <a:endParaRPr kumimoji="0" lang="ar-DZ" sz="3600" b="1" i="0" u="none" strike="noStrike" cap="none" normalizeH="0" baseline="0" dirty="0" smtClean="0">
              <a:ln>
                <a:noFill/>
              </a:ln>
              <a:solidFill>
                <a:schemeClr val="tx1"/>
              </a:solidFill>
              <a:effectLst/>
              <a:latin typeface="Arial" pitchFamily="34" charset="0"/>
              <a:cs typeface="Arial" pitchFamily="34" charset="0"/>
            </a:endParaRPr>
          </a:p>
        </p:txBody>
      </p:sp>
      <p:sp>
        <p:nvSpPr>
          <p:cNvPr id="39937" name="Rectangle 1"/>
          <p:cNvSpPr>
            <a:spLocks noChangeArrowheads="1"/>
          </p:cNvSpPr>
          <p:nvPr/>
        </p:nvSpPr>
        <p:spPr bwMode="auto">
          <a:xfrm>
            <a:off x="152400" y="4876800"/>
            <a:ext cx="8534400" cy="19389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ar-DZ" sz="2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يتناول التعريف البعد الإداري والتنظيمي لمحطة الحاويات باعتبارها منظمة تقوم على توظيف متسق للموارد المادية والبشرية المتاحة، حيث يقصد بالموارد المادية، الطاقات والتسهيلات المتاحة بمحطة الحاويات من أرصفة وساحات تخزينية وروافع ومعدات تداول الحاويات ومحطات تفريغ وتعبئة الحاويات وغيرها من التسهيلات المادية الداعمة.</a:t>
            </a:r>
            <a:endParaRPr kumimoji="0" lang="ar-DZ" sz="2400" b="1"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1"/>
          <p:cNvSpPr>
            <a:spLocks noChangeArrowheads="1"/>
          </p:cNvSpPr>
          <p:nvPr/>
        </p:nvSpPr>
        <p:spPr bwMode="auto">
          <a:xfrm>
            <a:off x="228600" y="1384518"/>
            <a:ext cx="8458200" cy="267765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1" eaLnBrk="1" fontAlgn="base" latinLnBrk="0" hangingPunct="1">
              <a:lnSpc>
                <a:spcPct val="100000"/>
              </a:lnSpc>
              <a:spcBef>
                <a:spcPct val="0"/>
              </a:spcBef>
              <a:spcAft>
                <a:spcPct val="0"/>
              </a:spcAft>
              <a:buClrTx/>
              <a:buSzTx/>
              <a:buFontTx/>
              <a:buNone/>
              <a:tabLst/>
            </a:pPr>
            <a:r>
              <a:rPr kumimoji="0" lang="ar-SA" sz="28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      وهذا يثير سؤالاً بالنسبة لشركات ال</a:t>
            </a:r>
            <a:r>
              <a:rPr kumimoji="0" lang="ar-DZ" sz="28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شحن</a:t>
            </a:r>
            <a:r>
              <a:rPr kumimoji="0" lang="ar-SA" sz="28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 البحري</a:t>
            </a:r>
            <a:r>
              <a:rPr kumimoji="0" lang="ar-DZ" sz="28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 للحاويات</a:t>
            </a:r>
            <a:r>
              <a:rPr kumimoji="0" lang="ar-SA" sz="28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 وهو:</a:t>
            </a:r>
            <a:endParaRPr kumimoji="0" lang="ar-DZ" sz="2800" b="1" i="0" u="none" strike="noStrike" cap="none" normalizeH="0" baseline="0" dirty="0" smtClean="0">
              <a:ln>
                <a:noFill/>
              </a:ln>
              <a:solidFill>
                <a:schemeClr val="tx1"/>
              </a:solidFill>
              <a:effectLst/>
              <a:latin typeface="Calibri" pitchFamily="34" charset="0"/>
              <a:ea typeface="Calibri" pitchFamily="34" charset="0"/>
              <a:cs typeface="Arial" pitchFamily="34" charset="0"/>
            </a:endParaRPr>
          </a:p>
          <a:p>
            <a:pPr marL="0" marR="0" lvl="0" indent="0" algn="just" defTabSz="914400" rtl="1" eaLnBrk="1" fontAlgn="base" latinLnBrk="0" hangingPunct="1">
              <a:lnSpc>
                <a:spcPct val="100000"/>
              </a:lnSpc>
              <a:spcBef>
                <a:spcPct val="0"/>
              </a:spcBef>
              <a:spcAft>
                <a:spcPct val="0"/>
              </a:spcAft>
              <a:buClrTx/>
              <a:buSzTx/>
              <a:buFontTx/>
              <a:buNone/>
              <a:tabLst/>
            </a:pPr>
            <a:r>
              <a:rPr kumimoji="0" lang="ar-DZ" sz="28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 </a:t>
            </a:r>
            <a:r>
              <a:rPr kumimoji="0" lang="ar-SA" sz="28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هل يجب أن تصبح خطوط شحن الحاويات نشطة في تقديم الخدمات اللوجستية ذات القيمة المضافة؟</a:t>
            </a:r>
            <a:endParaRPr kumimoji="0" lang="ar-DZ" sz="2800" b="1" i="0" u="none" strike="noStrike" cap="none" normalizeH="0" baseline="0" dirty="0" smtClean="0">
              <a:ln>
                <a:noFill/>
              </a:ln>
              <a:solidFill>
                <a:schemeClr val="tx1"/>
              </a:solidFill>
              <a:effectLst/>
              <a:latin typeface="Calibri" pitchFamily="34" charset="0"/>
              <a:ea typeface="Calibri" pitchFamily="34" charset="0"/>
              <a:cs typeface="Arial" pitchFamily="34" charset="0"/>
            </a:endParaRPr>
          </a:p>
          <a:p>
            <a:pPr marL="0" marR="0" lvl="0" indent="0" algn="just" defTabSz="914400" rtl="1" eaLnBrk="1" fontAlgn="base" latinLnBrk="0" hangingPunct="1">
              <a:lnSpc>
                <a:spcPct val="100000"/>
              </a:lnSpc>
              <a:spcBef>
                <a:spcPct val="0"/>
              </a:spcBef>
              <a:spcAft>
                <a:spcPct val="0"/>
              </a:spcAft>
              <a:buClrTx/>
              <a:buSzTx/>
              <a:buFontTx/>
              <a:buNone/>
              <a:tabLst/>
            </a:pPr>
            <a:r>
              <a:rPr kumimoji="0" lang="ar-SA" sz="28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أو، بدلا من ذلك،</a:t>
            </a:r>
            <a:endParaRPr kumimoji="0" lang="ar-DZ" sz="2800" b="1" i="0" u="none" strike="noStrike" cap="none" normalizeH="0" baseline="0" dirty="0" smtClean="0">
              <a:ln>
                <a:noFill/>
              </a:ln>
              <a:solidFill>
                <a:schemeClr val="tx1"/>
              </a:solidFill>
              <a:effectLst/>
              <a:latin typeface="Calibri" pitchFamily="34" charset="0"/>
              <a:ea typeface="Calibri" pitchFamily="34" charset="0"/>
              <a:cs typeface="Arial" pitchFamily="34" charset="0"/>
            </a:endParaRPr>
          </a:p>
          <a:p>
            <a:pPr marL="0" marR="0" lvl="0" indent="0" algn="just" defTabSz="914400" rtl="1" eaLnBrk="1" fontAlgn="base" latinLnBrk="0" hangingPunct="1">
              <a:lnSpc>
                <a:spcPct val="100000"/>
              </a:lnSpc>
              <a:spcBef>
                <a:spcPct val="0"/>
              </a:spcBef>
              <a:spcAft>
                <a:spcPct val="0"/>
              </a:spcAft>
              <a:buClrTx/>
              <a:buSzTx/>
              <a:buFontTx/>
              <a:buNone/>
              <a:tabLst/>
            </a:pPr>
            <a:r>
              <a:rPr kumimoji="0" lang="ar-DZ" sz="28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 </a:t>
            </a:r>
            <a:r>
              <a:rPr kumimoji="0" lang="ar-SA" sz="28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هل من الأفضل لشركات النقل البحري أن تظل مركزة على ما تعرفة بشكل أفضل (الشحن البحري)؟</a:t>
            </a:r>
            <a:endParaRPr kumimoji="0" lang="ar-SA" sz="2800" b="1" i="0" u="none" strike="noStrike" cap="none" normalizeH="0" baseline="0" dirty="0" smtClean="0">
              <a:ln>
                <a:noFill/>
              </a:ln>
              <a:solidFill>
                <a:schemeClr val="tx1"/>
              </a:solidFill>
              <a:effectLst/>
              <a:latin typeface="Arial" pitchFamily="34" charset="0"/>
              <a:cs typeface="Arial" pitchFamily="34" charset="0"/>
            </a:endParaRPr>
          </a:p>
        </p:txBody>
      </p:sp>
      <p:sp>
        <p:nvSpPr>
          <p:cNvPr id="5" name="Rectangle 4"/>
          <p:cNvSpPr/>
          <p:nvPr/>
        </p:nvSpPr>
        <p:spPr>
          <a:xfrm>
            <a:off x="152400" y="5352871"/>
            <a:ext cx="8534400" cy="1200329"/>
          </a:xfrm>
          <a:prstGeom prst="rect">
            <a:avLst/>
          </a:prstGeom>
        </p:spPr>
        <p:txBody>
          <a:bodyPr wrap="square">
            <a:spAutoFit/>
          </a:bodyPr>
          <a:lstStyle/>
          <a:p>
            <a:pPr algn="just" rtl="1"/>
            <a:r>
              <a:rPr lang="ar-DZ" sz="2400" b="1" dirty="0" smtClean="0">
                <a:latin typeface="Arial" pitchFamily="34" charset="0"/>
                <a:cs typeface="Arial" pitchFamily="34" charset="0"/>
              </a:rPr>
              <a:t>الخدمات اللوجستية ذات القيمة المضافة التي يقدمها شركاء </a:t>
            </a:r>
            <a:r>
              <a:rPr lang="fr-FR" sz="2400" b="1" dirty="0" smtClean="0">
                <a:latin typeface="Times New Roman" pitchFamily="18" charset="0"/>
                <a:cs typeface="Times New Roman" pitchFamily="18" charset="0"/>
              </a:rPr>
              <a:t>PL</a:t>
            </a:r>
            <a:r>
              <a:rPr lang="ar-DZ" sz="2400" b="1" dirty="0" smtClean="0">
                <a:latin typeface="Times New Roman" pitchFamily="18" charset="0"/>
                <a:cs typeface="Times New Roman" pitchFamily="18" charset="0"/>
              </a:rPr>
              <a:t>3</a:t>
            </a:r>
            <a:r>
              <a:rPr lang="ar-DZ" sz="2400" b="1" dirty="0" smtClean="0">
                <a:latin typeface="Arial" pitchFamily="34" charset="0"/>
                <a:cs typeface="Arial" pitchFamily="34" charset="0"/>
              </a:rPr>
              <a:t>. مثل: تجميع المكونات، التعبئة والتغليف، وضع العلامات، الاختبار، الإصلاح، الخلط، الوزن، التعبئة </a:t>
            </a:r>
            <a:r>
              <a:rPr lang="ar-DZ" sz="2400" b="1" dirty="0" smtClean="0">
                <a:latin typeface="Arial" pitchFamily="34" charset="0"/>
                <a:cs typeface="Arial" pitchFamily="34" charset="0"/>
              </a:rPr>
              <a:t>المتخصصة</a:t>
            </a:r>
            <a:r>
              <a:rPr lang="ar-DZ" sz="2400" b="1" dirty="0" smtClean="0">
                <a:latin typeface="Arial" pitchFamily="34" charset="0"/>
                <a:cs typeface="Arial" pitchFamily="34" charset="0"/>
              </a:rPr>
              <a:t>، رقابة الجودة وأنشطة التصنيع الخفيفة.</a:t>
            </a:r>
            <a:endParaRPr lang="ar-DZ" sz="2400" b="1" dirty="0">
              <a:latin typeface="Arial" pitchFamily="34" charset="0"/>
              <a:cs typeface="Arial" pitchFamily="34" charset="0"/>
            </a:endParaRPr>
          </a:p>
        </p:txBody>
      </p:sp>
      <p:sp>
        <p:nvSpPr>
          <p:cNvPr id="7" name="Rectangle 6"/>
          <p:cNvSpPr/>
          <p:nvPr/>
        </p:nvSpPr>
        <p:spPr>
          <a:xfrm>
            <a:off x="152400" y="4274403"/>
            <a:ext cx="8534400" cy="830997"/>
          </a:xfrm>
          <a:prstGeom prst="rect">
            <a:avLst/>
          </a:prstGeom>
        </p:spPr>
        <p:txBody>
          <a:bodyPr wrap="square">
            <a:spAutoFit/>
          </a:bodyPr>
          <a:lstStyle/>
          <a:p>
            <a:pPr algn="just" rtl="1"/>
            <a:r>
              <a:rPr lang="ar-DZ" sz="2400" b="1" dirty="0" smtClean="0">
                <a:latin typeface="Arial" pitchFamily="34" charset="0"/>
                <a:cs typeface="Arial" pitchFamily="34" charset="0"/>
              </a:rPr>
              <a:t>الخدمات اللوجستية ذات القيمة المضافة هي </a:t>
            </a:r>
            <a:r>
              <a:rPr lang="ar-DZ" sz="2400" b="1" dirty="0" smtClean="0">
                <a:latin typeface="Arial" pitchFamily="34" charset="0"/>
                <a:cs typeface="Arial" pitchFamily="34" charset="0"/>
              </a:rPr>
              <a:t>الخدمات التي تضيف شيئًا إلى الخدمات اللوجستية البحتة، وعادةً ما تكون هذه وظائف يتعين على العميل القيام بها بنفسه.</a:t>
            </a:r>
            <a:endParaRPr lang="fr-FR" sz="2400" b="1" dirty="0">
              <a:latin typeface="Arial" pitchFamily="34" charset="0"/>
              <a:cs typeface="Arial" pitchFamily="34" charset="0"/>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306" name="Picture 2"/>
          <p:cNvPicPr>
            <a:picLocks noChangeAspect="1" noChangeArrowheads="1"/>
          </p:cNvPicPr>
          <p:nvPr/>
        </p:nvPicPr>
        <p:blipFill>
          <a:blip r:embed="rId2"/>
          <a:srcRect/>
          <a:stretch>
            <a:fillRect/>
          </a:stretch>
        </p:blipFill>
        <p:spPr bwMode="auto">
          <a:xfrm>
            <a:off x="0" y="4191000"/>
            <a:ext cx="4419600" cy="2667000"/>
          </a:xfrm>
          <a:prstGeom prst="rect">
            <a:avLst/>
          </a:prstGeom>
          <a:noFill/>
          <a:ln w="9525">
            <a:noFill/>
            <a:miter lim="800000"/>
            <a:headEnd/>
            <a:tailEnd/>
          </a:ln>
          <a:effectLst/>
        </p:spPr>
      </p:pic>
      <p:pic>
        <p:nvPicPr>
          <p:cNvPr id="98307" name="Picture 3"/>
          <p:cNvPicPr>
            <a:picLocks noChangeAspect="1" noChangeArrowheads="1"/>
          </p:cNvPicPr>
          <p:nvPr/>
        </p:nvPicPr>
        <p:blipFill>
          <a:blip r:embed="rId3"/>
          <a:srcRect/>
          <a:stretch>
            <a:fillRect/>
          </a:stretch>
        </p:blipFill>
        <p:spPr bwMode="auto">
          <a:xfrm>
            <a:off x="1" y="0"/>
            <a:ext cx="4572000" cy="2971800"/>
          </a:xfrm>
          <a:prstGeom prst="rect">
            <a:avLst/>
          </a:prstGeom>
          <a:noFill/>
          <a:ln w="9525">
            <a:noFill/>
            <a:miter lim="800000"/>
            <a:headEnd/>
            <a:tailEnd/>
          </a:ln>
          <a:effectLst/>
        </p:spPr>
      </p:pic>
      <p:pic>
        <p:nvPicPr>
          <p:cNvPr id="98308" name="Picture 4"/>
          <p:cNvPicPr>
            <a:picLocks noChangeAspect="1" noChangeArrowheads="1"/>
          </p:cNvPicPr>
          <p:nvPr/>
        </p:nvPicPr>
        <p:blipFill>
          <a:blip r:embed="rId4"/>
          <a:srcRect/>
          <a:stretch>
            <a:fillRect/>
          </a:stretch>
        </p:blipFill>
        <p:spPr bwMode="auto">
          <a:xfrm>
            <a:off x="4612460" y="0"/>
            <a:ext cx="4531540" cy="2971800"/>
          </a:xfrm>
          <a:prstGeom prst="rect">
            <a:avLst/>
          </a:prstGeom>
          <a:noFill/>
          <a:ln w="9525">
            <a:noFill/>
            <a:miter lim="800000"/>
            <a:headEnd/>
            <a:tailEnd/>
          </a:ln>
          <a:effectLst/>
        </p:spPr>
      </p:pic>
      <p:pic>
        <p:nvPicPr>
          <p:cNvPr id="98309" name="Picture 5"/>
          <p:cNvPicPr>
            <a:picLocks noChangeAspect="1" noChangeArrowheads="1"/>
          </p:cNvPicPr>
          <p:nvPr/>
        </p:nvPicPr>
        <p:blipFill>
          <a:blip r:embed="rId5"/>
          <a:srcRect/>
          <a:stretch>
            <a:fillRect/>
          </a:stretch>
        </p:blipFill>
        <p:spPr bwMode="auto">
          <a:xfrm>
            <a:off x="4572000" y="4191001"/>
            <a:ext cx="4572000" cy="2667000"/>
          </a:xfrm>
          <a:prstGeom prst="rect">
            <a:avLst/>
          </a:prstGeom>
          <a:noFill/>
          <a:ln w="9525">
            <a:noFill/>
            <a:miter lim="800000"/>
            <a:headEnd/>
            <a:tailEnd/>
          </a:ln>
          <a:effec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152400" y="990600"/>
            <a:ext cx="8458200" cy="138499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ar-DZ" sz="2800" b="1" i="0" u="none" strike="noStrike" cap="none" normalizeH="0" baseline="0" dirty="0" smtClean="0">
                <a:ln>
                  <a:noFill/>
                </a:ln>
                <a:solidFill>
                  <a:schemeClr val="tx1"/>
                </a:solidFill>
                <a:effectLst/>
                <a:latin typeface="Arial" pitchFamily="34" charset="0"/>
                <a:ea typeface="Calibri" pitchFamily="34" charset="0"/>
                <a:cs typeface="Arial" pitchFamily="34" charset="0"/>
              </a:rPr>
              <a:t>محطة الحاويات هي بنية تحتية</a:t>
            </a:r>
            <a:r>
              <a:rPr kumimoji="0" lang="fr-FR"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(Infrastructure)</a:t>
            </a:r>
            <a:r>
              <a:rPr kumimoji="0" lang="fr-FR" sz="2800" b="1"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ar-DZ" sz="2800" b="1" i="0" u="none" strike="noStrike" cap="none" normalizeH="0" baseline="0" dirty="0" smtClean="0">
                <a:ln>
                  <a:noFill/>
                </a:ln>
                <a:solidFill>
                  <a:schemeClr val="tx1"/>
                </a:solidFill>
                <a:effectLst/>
                <a:latin typeface="Arial" pitchFamily="34" charset="0"/>
                <a:ea typeface="Calibri" pitchFamily="34" charset="0"/>
                <a:cs typeface="Arial" pitchFamily="34" charset="0"/>
              </a:rPr>
              <a:t> أو أرضية إمداد (</a:t>
            </a:r>
            <a:r>
              <a:rPr kumimoji="0" lang="fr-FR"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Plateforme logistique</a:t>
            </a:r>
            <a:r>
              <a:rPr kumimoji="0" lang="ar-DZ"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ar-DZ" sz="2800" b="1" i="0" u="none" strike="noStrike" cap="none" normalizeH="0" baseline="0" dirty="0" smtClean="0">
                <a:ln>
                  <a:noFill/>
                </a:ln>
                <a:solidFill>
                  <a:schemeClr val="tx1"/>
                </a:solidFill>
                <a:effectLst/>
                <a:latin typeface="Arial" pitchFamily="34" charset="0"/>
                <a:ea typeface="Calibri" pitchFamily="34" charset="0"/>
                <a:cs typeface="Arial" pitchFamily="34" charset="0"/>
              </a:rPr>
              <a:t>في الميناء متخصصة في تحميل وتفريغ الحاويات المنقولة بواسطة سفن الحاويات.</a:t>
            </a:r>
            <a:endParaRPr kumimoji="0" lang="ar-DZ" sz="2800" b="1" i="0" u="none" strike="noStrike" cap="none" normalizeH="0" baseline="0" dirty="0" smtClean="0">
              <a:ln>
                <a:noFill/>
              </a:ln>
              <a:solidFill>
                <a:schemeClr val="tx1"/>
              </a:solidFill>
              <a:effectLst/>
              <a:latin typeface="Arial" pitchFamily="34" charset="0"/>
              <a:cs typeface="Arial" pitchFamily="34" charset="0"/>
            </a:endParaRPr>
          </a:p>
        </p:txBody>
      </p:sp>
      <p:sp>
        <p:nvSpPr>
          <p:cNvPr id="4" name="Rectangle 3"/>
          <p:cNvSpPr/>
          <p:nvPr/>
        </p:nvSpPr>
        <p:spPr>
          <a:xfrm>
            <a:off x="152400" y="2680395"/>
            <a:ext cx="8534400" cy="1815882"/>
          </a:xfrm>
          <a:prstGeom prst="rect">
            <a:avLst/>
          </a:prstGeom>
        </p:spPr>
        <p:txBody>
          <a:bodyPr wrap="square">
            <a:spAutoFit/>
          </a:bodyPr>
          <a:lstStyle/>
          <a:p>
            <a:pPr algn="just" rtl="1"/>
            <a:r>
              <a:rPr lang="ar-DZ" sz="2800" b="1" dirty="0" smtClean="0">
                <a:latin typeface="Arial" pitchFamily="34" charset="0"/>
                <a:cs typeface="Arial" pitchFamily="34" charset="0"/>
              </a:rPr>
              <a:t>نهائي الحاويات هو منظمة تقدم مجموعة من الأنشطة لتداول والتحكم في حركة انسياب الحاوية من سفينة إلى الطريق البري والسكة الحديدية والنقل المائي الداخلي وبالعكس، بما يُحقق أفضل الخدمات للنقل البحري والبري مقابل حد أدنى  من التكلفة.  </a:t>
            </a:r>
            <a:endParaRPr lang="fr-FR" sz="2800" b="1" dirty="0">
              <a:latin typeface="Arial" pitchFamily="34" charset="0"/>
              <a:cs typeface="Arial" pitchFamily="34" charset="0"/>
            </a:endParaRPr>
          </a:p>
        </p:txBody>
      </p:sp>
      <p:sp>
        <p:nvSpPr>
          <p:cNvPr id="5" name="Rectangle 4"/>
          <p:cNvSpPr/>
          <p:nvPr/>
        </p:nvSpPr>
        <p:spPr>
          <a:xfrm>
            <a:off x="152400" y="4611231"/>
            <a:ext cx="8534400" cy="2246769"/>
          </a:xfrm>
          <a:prstGeom prst="rect">
            <a:avLst/>
          </a:prstGeom>
        </p:spPr>
        <p:txBody>
          <a:bodyPr wrap="square">
            <a:spAutoFit/>
          </a:bodyPr>
          <a:lstStyle/>
          <a:p>
            <a:pPr algn="just" rtl="1"/>
            <a:r>
              <a:rPr lang="ar-DZ" sz="2800" b="1" dirty="0" smtClean="0">
                <a:latin typeface="Arial" pitchFamily="34" charset="0"/>
                <a:cs typeface="Arial" pitchFamily="34" charset="0"/>
              </a:rPr>
              <a:t>نهائي الحاويات هو جزء من الميناء يخصص لتجارة معينة، هي الحاويات وكل العمليات المتصلة بها من شحن ، تفريغ، تخزين، شحن على وسائط نقل أخرى،... ضمانا للتداول الحسن للحاويات وتحقيقا لمزايا التوحيد النمطي للبضائع من تقليص لمدة انظار السفن بالمرافئ، وكذا سرعة المبادلات التجارية.</a:t>
            </a:r>
            <a:endParaRPr lang="fr-FR" sz="2800" b="1" dirty="0">
              <a:latin typeface="Arial" pitchFamily="34" charset="0"/>
              <a:cs typeface="Arial" pitchFamily="34" charset="0"/>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 y="1143000"/>
            <a:ext cx="8534400" cy="2677656"/>
          </a:xfrm>
          <a:prstGeom prst="rect">
            <a:avLst/>
          </a:prstGeom>
        </p:spPr>
        <p:txBody>
          <a:bodyPr wrap="square">
            <a:spAutoFit/>
          </a:bodyPr>
          <a:lstStyle/>
          <a:p>
            <a:pPr algn="just" rtl="1"/>
            <a:r>
              <a:rPr lang="ar-DZ" sz="2800" b="1" dirty="0" smtClean="0">
                <a:latin typeface="Arial" pitchFamily="34" charset="0"/>
                <a:cs typeface="Arial" pitchFamily="34" charset="0"/>
              </a:rPr>
              <a:t>   نهائي الحاويات هو منطقة عبور كبيرة أين يتقاطع تياران أساسيان مستقلان عن بعضهما البعض، الأول يتمثل في التصدير والثاني في الاستيراد، مصمم لوظيفة الشحن، الإنزال، المناولة وتخزين الحاويات، انطلاقا من مبدئين أساسيين هما:</a:t>
            </a:r>
          </a:p>
          <a:p>
            <a:pPr algn="just" rtl="1"/>
            <a:r>
              <a:rPr lang="ar-DZ" sz="2800" b="1" dirty="0" smtClean="0">
                <a:latin typeface="Arial" pitchFamily="34" charset="0"/>
                <a:cs typeface="Arial" pitchFamily="34" charset="0"/>
              </a:rPr>
              <a:t>- السفن يجب أن تبقى أقل وقت ممكن في الميناء للسماح بمبادلات اخرى.</a:t>
            </a:r>
          </a:p>
          <a:p>
            <a:pPr algn="just" rtl="1"/>
            <a:r>
              <a:rPr lang="ar-DZ" sz="2800" b="1" dirty="0" smtClean="0">
                <a:latin typeface="Arial" pitchFamily="34" charset="0"/>
                <a:cs typeface="Arial" pitchFamily="34" charset="0"/>
              </a:rPr>
              <a:t>- الإجراءات الموحدة تسمح بإنجاز العمليات وتقليل التجهيزات المكلفة.</a:t>
            </a:r>
            <a:endParaRPr lang="fr-FR" sz="2800" b="1" dirty="0">
              <a:latin typeface="Arial" pitchFamily="34" charset="0"/>
              <a:cs typeface="Arial" pitchFamily="34" charset="0"/>
            </a:endParaRPr>
          </a:p>
        </p:txBody>
      </p:sp>
      <p:sp>
        <p:nvSpPr>
          <p:cNvPr id="5" name="Rectangle 4"/>
          <p:cNvSpPr/>
          <p:nvPr/>
        </p:nvSpPr>
        <p:spPr>
          <a:xfrm>
            <a:off x="152400" y="4154031"/>
            <a:ext cx="8610600" cy="2246769"/>
          </a:xfrm>
          <a:prstGeom prst="rect">
            <a:avLst/>
          </a:prstGeom>
        </p:spPr>
        <p:txBody>
          <a:bodyPr wrap="square">
            <a:spAutoFit/>
          </a:bodyPr>
          <a:lstStyle/>
          <a:p>
            <a:pPr algn="just" rtl="1"/>
            <a:r>
              <a:rPr lang="ar-DZ" sz="2800" b="1" dirty="0" smtClean="0">
                <a:latin typeface="Arial" pitchFamily="34" charset="0"/>
                <a:cs typeface="Arial" pitchFamily="34" charset="0"/>
              </a:rPr>
              <a:t>    نهائي الحاويات هو المنطقة أين تتم عمليات استقبال، تخزين وتداول الحاويات بين وسائط النقل في المقام الأول. تشتمل على ساحات مرصوفة، أوناوش متخصصية، جرارات ومعدات أخرى لتداول الحاويات، ساحات انتظار وكذا بوابات مُراقبة دخول وخرول الحاويات من الساحة على الشاحنات.</a:t>
            </a:r>
            <a:endParaRPr lang="fr-FR" sz="2800" b="1" dirty="0">
              <a:latin typeface="Arial" pitchFamily="34" charset="0"/>
              <a:cs typeface="Arial" pitchFamily="34" charset="0"/>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ChangeArrowheads="1"/>
          </p:cNvSpPr>
          <p:nvPr/>
        </p:nvSpPr>
        <p:spPr bwMode="auto">
          <a:xfrm>
            <a:off x="152400" y="609600"/>
            <a:ext cx="8534400" cy="35394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tabLst>
                <a:tab pos="179388" algn="r"/>
              </a:tabLst>
            </a:pPr>
            <a:r>
              <a:rPr kumimoji="0" lang="ar-DZ" sz="2800" b="1" i="0" u="none" strike="noStrike" cap="none" normalizeH="0" baseline="0" dirty="0" smtClean="0">
                <a:ln>
                  <a:noFill/>
                </a:ln>
                <a:solidFill>
                  <a:srgbClr val="FF0000"/>
                </a:solidFill>
                <a:effectLst/>
                <a:latin typeface="Arial" pitchFamily="34" charset="0"/>
                <a:ea typeface="Calibri" pitchFamily="34" charset="0"/>
                <a:cs typeface="Arial" pitchFamily="34" charset="0"/>
              </a:rPr>
              <a:t>مكونات نهائي الحاويات:</a:t>
            </a:r>
            <a:endParaRPr kumimoji="0" lang="fr-FR" sz="2800" b="1" i="0" u="none" strike="noStrike" cap="none" normalizeH="0" baseline="0" dirty="0" smtClean="0">
              <a:ln>
                <a:noFill/>
              </a:ln>
              <a:solidFill>
                <a:srgbClr val="FF0000"/>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tabLst>
                <a:tab pos="179388" algn="r"/>
              </a:tabLst>
            </a:pPr>
            <a:r>
              <a:rPr kumimoji="0" lang="ar-DZ" sz="2800" b="1" i="0" u="none" strike="noStrike" cap="none" normalizeH="0" baseline="0" dirty="0" smtClean="0">
                <a:ln>
                  <a:noFill/>
                </a:ln>
                <a:solidFill>
                  <a:schemeClr val="tx1"/>
                </a:solidFill>
                <a:effectLst/>
                <a:latin typeface="Arial" pitchFamily="34" charset="0"/>
                <a:ea typeface="Calibri" pitchFamily="34" charset="0"/>
                <a:cs typeface="Arial" pitchFamily="34" charset="0"/>
              </a:rPr>
              <a:t>- حوض (</a:t>
            </a:r>
            <a:r>
              <a:rPr kumimoji="0" lang="fr-FR" sz="2800" b="1" i="0" u="none" strike="noStrike" cap="none" normalizeH="0" baseline="0" dirty="0" smtClean="0">
                <a:ln>
                  <a:noFill/>
                </a:ln>
                <a:solidFill>
                  <a:schemeClr val="tx1"/>
                </a:solidFill>
                <a:effectLst/>
                <a:latin typeface="Arial" pitchFamily="34" charset="0"/>
                <a:ea typeface="Calibri" pitchFamily="34" charset="0"/>
                <a:cs typeface="Arial" pitchFamily="34" charset="0"/>
              </a:rPr>
              <a:t>darse</a:t>
            </a:r>
            <a:r>
              <a:rPr kumimoji="0" lang="ar-DZ" sz="2800" b="1" i="0" u="none" strike="noStrike" cap="none" normalizeH="0" baseline="0" dirty="0" smtClean="0">
                <a:ln>
                  <a:noFill/>
                </a:ln>
                <a:solidFill>
                  <a:schemeClr val="tx1"/>
                </a:solidFill>
                <a:effectLst/>
                <a:latin typeface="Arial" pitchFamily="34" charset="0"/>
                <a:ea typeface="Calibri" pitchFamily="34" charset="0"/>
                <a:cs typeface="Arial" pitchFamily="34" charset="0"/>
              </a:rPr>
              <a:t>) ذو غاطس كبير (</a:t>
            </a:r>
            <a:r>
              <a:rPr kumimoji="0" lang="fr-FR" sz="2800" b="1" i="0" u="none" strike="noStrike" cap="none" normalizeH="0" baseline="0" dirty="0" smtClean="0">
                <a:ln>
                  <a:noFill/>
                </a:ln>
                <a:solidFill>
                  <a:schemeClr val="tx1"/>
                </a:solidFill>
                <a:effectLst/>
                <a:latin typeface="Arial" pitchFamily="34" charset="0"/>
                <a:ea typeface="Calibri" pitchFamily="34" charset="0"/>
                <a:cs typeface="Arial" pitchFamily="34" charset="0"/>
              </a:rPr>
              <a:t>tirant d'eau</a:t>
            </a:r>
            <a:r>
              <a:rPr kumimoji="0" lang="ar-DZ" sz="2800" b="1" i="0" u="none" strike="noStrike" cap="none" normalizeH="0" baseline="0" dirty="0" smtClean="0">
                <a:ln>
                  <a:noFill/>
                </a:ln>
                <a:solidFill>
                  <a:schemeClr val="tx1"/>
                </a:solidFill>
                <a:effectLst/>
                <a:latin typeface="Arial" pitchFamily="34" charset="0"/>
                <a:ea typeface="Calibri" pitchFamily="34" charset="0"/>
                <a:cs typeface="Arial" pitchFamily="34" charset="0"/>
              </a:rPr>
              <a:t>)</a:t>
            </a:r>
            <a:endParaRPr kumimoji="0" lang="fr-FR" sz="28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tabLst>
                <a:tab pos="179388" algn="r"/>
              </a:tabLst>
            </a:pPr>
            <a:r>
              <a:rPr kumimoji="0" lang="ar-DZ" sz="2800" b="1" i="0" u="none" strike="noStrike" cap="none" normalizeH="0" baseline="0" dirty="0" smtClean="0">
                <a:ln>
                  <a:noFill/>
                </a:ln>
                <a:solidFill>
                  <a:schemeClr val="tx1"/>
                </a:solidFill>
                <a:effectLst/>
                <a:latin typeface="Arial" pitchFamily="34" charset="0"/>
                <a:ea typeface="Calibri" pitchFamily="34" charset="0"/>
                <a:cs typeface="Arial" pitchFamily="34" charset="0"/>
              </a:rPr>
              <a:t>- رصيف (</a:t>
            </a:r>
            <a:r>
              <a:rPr kumimoji="0" lang="fr-FR" sz="2800" b="1" i="0" u="none" strike="noStrike" cap="none" normalizeH="0" baseline="0" dirty="0" smtClean="0">
                <a:ln>
                  <a:noFill/>
                </a:ln>
                <a:solidFill>
                  <a:schemeClr val="tx1"/>
                </a:solidFill>
                <a:effectLst/>
                <a:latin typeface="Arial" pitchFamily="34" charset="0"/>
                <a:ea typeface="Calibri" pitchFamily="34" charset="0"/>
                <a:cs typeface="Arial" pitchFamily="34" charset="0"/>
              </a:rPr>
              <a:t>quai</a:t>
            </a:r>
            <a:r>
              <a:rPr kumimoji="0" lang="ar-DZ" sz="2800" b="1" i="0" u="none" strike="noStrike" cap="none" normalizeH="0" baseline="0" dirty="0" smtClean="0">
                <a:ln>
                  <a:noFill/>
                </a:ln>
                <a:solidFill>
                  <a:schemeClr val="tx1"/>
                </a:solidFill>
                <a:effectLst/>
                <a:latin typeface="Arial" pitchFamily="34" charset="0"/>
                <a:ea typeface="Calibri" pitchFamily="34" charset="0"/>
                <a:cs typeface="Arial" pitchFamily="34" charset="0"/>
              </a:rPr>
              <a:t>) للرسو(</a:t>
            </a:r>
            <a:r>
              <a:rPr kumimoji="0" lang="fr-FR" sz="2800" b="1" i="0" u="none" strike="noStrike" cap="none" normalizeH="0" baseline="0" dirty="0" smtClean="0">
                <a:ln>
                  <a:noFill/>
                </a:ln>
                <a:solidFill>
                  <a:schemeClr val="tx1"/>
                </a:solidFill>
                <a:effectLst/>
                <a:latin typeface="Arial" pitchFamily="34" charset="0"/>
                <a:ea typeface="Calibri" pitchFamily="34" charset="0"/>
                <a:cs typeface="Arial" pitchFamily="34" charset="0"/>
              </a:rPr>
              <a:t>l'amarrage</a:t>
            </a:r>
            <a:r>
              <a:rPr kumimoji="0" lang="ar-DZ" sz="2800" b="1" i="0" u="none" strike="noStrike" cap="none" normalizeH="0" baseline="0" dirty="0" smtClean="0">
                <a:ln>
                  <a:noFill/>
                </a:ln>
                <a:solidFill>
                  <a:schemeClr val="tx1"/>
                </a:solidFill>
                <a:effectLst/>
                <a:latin typeface="Arial" pitchFamily="34" charset="0"/>
                <a:ea typeface="Calibri" pitchFamily="34" charset="0"/>
                <a:cs typeface="Arial" pitchFamily="34" charset="0"/>
              </a:rPr>
              <a:t>)</a:t>
            </a:r>
            <a:endParaRPr kumimoji="0" lang="fr-FR" sz="28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tabLst>
                <a:tab pos="179388" algn="r"/>
              </a:tabLst>
            </a:pPr>
            <a:r>
              <a:rPr kumimoji="0" lang="ar-DZ" sz="2800" b="1" i="0" u="none" strike="noStrike" cap="none" normalizeH="0" baseline="0" dirty="0" smtClean="0">
                <a:ln>
                  <a:noFill/>
                </a:ln>
                <a:solidFill>
                  <a:schemeClr val="tx1"/>
                </a:solidFill>
                <a:effectLst/>
                <a:latin typeface="Arial" pitchFamily="34" charset="0"/>
                <a:ea typeface="Calibri" pitchFamily="34" charset="0"/>
                <a:cs typeface="Arial" pitchFamily="34" charset="0"/>
              </a:rPr>
              <a:t>- الرافعات الجسرية (</a:t>
            </a:r>
            <a:r>
              <a:rPr kumimoji="0" lang="fr-FR" sz="2800" b="1" i="0" u="none" strike="noStrike" cap="none" normalizeH="0" baseline="0" dirty="0" smtClean="0">
                <a:ln>
                  <a:noFill/>
                </a:ln>
                <a:solidFill>
                  <a:schemeClr val="tx1"/>
                </a:solidFill>
                <a:effectLst/>
                <a:latin typeface="Arial" pitchFamily="34" charset="0"/>
                <a:ea typeface="Calibri" pitchFamily="34" charset="0"/>
                <a:cs typeface="Arial" pitchFamily="34" charset="0"/>
              </a:rPr>
              <a:t>portiques</a:t>
            </a:r>
            <a:r>
              <a:rPr kumimoji="0" lang="ar-DZ" sz="2800" b="1" i="0" u="none" strike="noStrike" cap="none" normalizeH="0" baseline="0" dirty="0" smtClean="0">
                <a:ln>
                  <a:noFill/>
                </a:ln>
                <a:solidFill>
                  <a:schemeClr val="tx1"/>
                </a:solidFill>
                <a:effectLst/>
                <a:latin typeface="Arial" pitchFamily="34" charset="0"/>
                <a:ea typeface="Calibri" pitchFamily="34" charset="0"/>
                <a:cs typeface="Arial" pitchFamily="34" charset="0"/>
              </a:rPr>
              <a:t>) والرافعات (</a:t>
            </a:r>
            <a:r>
              <a:rPr kumimoji="0" lang="fr-FR" sz="2800" b="1" i="0" u="none" strike="noStrike" cap="none" normalizeH="0" baseline="0" dirty="0" smtClean="0">
                <a:ln>
                  <a:noFill/>
                </a:ln>
                <a:solidFill>
                  <a:schemeClr val="tx1"/>
                </a:solidFill>
                <a:effectLst/>
                <a:latin typeface="Arial" pitchFamily="34" charset="0"/>
                <a:ea typeface="Calibri" pitchFamily="34" charset="0"/>
                <a:cs typeface="Arial" pitchFamily="34" charset="0"/>
              </a:rPr>
              <a:t>grues</a:t>
            </a:r>
            <a:r>
              <a:rPr kumimoji="0" lang="ar-DZ" sz="2800" b="1" i="0" u="none" strike="noStrike" cap="none" normalizeH="0" baseline="0" dirty="0" smtClean="0">
                <a:ln>
                  <a:noFill/>
                </a:ln>
                <a:solidFill>
                  <a:schemeClr val="tx1"/>
                </a:solidFill>
                <a:effectLst/>
                <a:latin typeface="Arial" pitchFamily="34" charset="0"/>
                <a:ea typeface="Calibri" pitchFamily="34" charset="0"/>
                <a:cs typeface="Arial" pitchFamily="34" charset="0"/>
              </a:rPr>
              <a:t>)</a:t>
            </a:r>
          </a:p>
          <a:p>
            <a:pPr marL="0" marR="0" lvl="0" indent="0" algn="justLow" defTabSz="914400" rtl="1" eaLnBrk="0" fontAlgn="base" latinLnBrk="0" hangingPunct="0">
              <a:lnSpc>
                <a:spcPct val="100000"/>
              </a:lnSpc>
              <a:spcBef>
                <a:spcPct val="0"/>
              </a:spcBef>
              <a:spcAft>
                <a:spcPct val="0"/>
              </a:spcAft>
              <a:buClrTx/>
              <a:buSzTx/>
              <a:tabLst>
                <a:tab pos="179388" algn="r"/>
              </a:tabLst>
            </a:pPr>
            <a:r>
              <a:rPr kumimoji="0" lang="ar-DZ" sz="2800" b="1" i="0" u="none" strike="noStrike" cap="none" normalizeH="0" baseline="0" dirty="0" smtClean="0">
                <a:ln>
                  <a:noFill/>
                </a:ln>
                <a:solidFill>
                  <a:schemeClr val="tx1"/>
                </a:solidFill>
                <a:effectLst/>
                <a:latin typeface="Arial" pitchFamily="34" charset="0"/>
                <a:ea typeface="Calibri" pitchFamily="34" charset="0"/>
                <a:cs typeface="Arial" pitchFamily="34" charset="0"/>
              </a:rPr>
              <a:t>-</a:t>
            </a:r>
            <a:r>
              <a:rPr kumimoji="0" lang="ar-DZ" sz="2800" b="1" i="0" u="none" strike="noStrike" cap="none" normalizeH="0" dirty="0" smtClean="0">
                <a:ln>
                  <a:noFill/>
                </a:ln>
                <a:solidFill>
                  <a:schemeClr val="tx1"/>
                </a:solidFill>
                <a:effectLst/>
                <a:latin typeface="Arial" pitchFamily="34" charset="0"/>
                <a:ea typeface="Calibri" pitchFamily="34" charset="0"/>
                <a:cs typeface="Arial" pitchFamily="34" charset="0"/>
              </a:rPr>
              <a:t> </a:t>
            </a:r>
            <a:r>
              <a:rPr kumimoji="0" lang="ar-DZ" sz="2800" b="1" i="0" u="none" strike="noStrike" cap="none" normalizeH="0" baseline="0" dirty="0" smtClean="0">
                <a:ln>
                  <a:noFill/>
                </a:ln>
                <a:solidFill>
                  <a:schemeClr val="tx1"/>
                </a:solidFill>
                <a:effectLst/>
                <a:latin typeface="Arial" pitchFamily="34" charset="0"/>
                <a:ea typeface="Calibri" pitchFamily="34" charset="0"/>
                <a:cs typeface="Arial" pitchFamily="34" charset="0"/>
              </a:rPr>
              <a:t>عربات المناولة (</a:t>
            </a:r>
            <a:r>
              <a:rPr kumimoji="0" lang="fr-FR" sz="2800" b="1" i="0" u="none" strike="noStrike" cap="none" normalizeH="0" baseline="0" dirty="0" smtClean="0">
                <a:ln>
                  <a:noFill/>
                </a:ln>
                <a:solidFill>
                  <a:schemeClr val="tx1"/>
                </a:solidFill>
                <a:effectLst/>
                <a:latin typeface="Arial" pitchFamily="34" charset="0"/>
                <a:ea typeface="Calibri" pitchFamily="34" charset="0"/>
                <a:cs typeface="Arial" pitchFamily="34" charset="0"/>
              </a:rPr>
              <a:t>chariots cavaliers</a:t>
            </a:r>
            <a:r>
              <a:rPr kumimoji="0" lang="ar-DZ" sz="2800" b="1" i="0" u="none" strike="noStrike" cap="none" normalizeH="0" baseline="0" dirty="0" smtClean="0">
                <a:ln>
                  <a:noFill/>
                </a:ln>
                <a:solidFill>
                  <a:schemeClr val="tx1"/>
                </a:solidFill>
                <a:effectLst/>
                <a:latin typeface="Arial" pitchFamily="34" charset="0"/>
                <a:ea typeface="Calibri" pitchFamily="34" charset="0"/>
                <a:cs typeface="Arial" pitchFamily="34" charset="0"/>
              </a:rPr>
              <a:t>)</a:t>
            </a:r>
            <a:endParaRPr kumimoji="0" lang="fr-FR" sz="28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tabLst>
                <a:tab pos="179388" algn="r"/>
              </a:tabLst>
            </a:pPr>
            <a:r>
              <a:rPr kumimoji="0" lang="ar-DZ" sz="2800" b="1" i="0" u="none" strike="noStrike" cap="none" normalizeH="0" baseline="0" dirty="0" smtClean="0">
                <a:ln>
                  <a:noFill/>
                </a:ln>
                <a:solidFill>
                  <a:schemeClr val="tx1"/>
                </a:solidFill>
                <a:effectLst/>
                <a:latin typeface="Arial" pitchFamily="34" charset="0"/>
                <a:ea typeface="Calibri" pitchFamily="34" charset="0"/>
                <a:cs typeface="Arial" pitchFamily="34" charset="0"/>
              </a:rPr>
              <a:t>- ﺷﺒكات اﻟﻨقل اﻟﺘﻲ ﺗﺴﻤﺢ ﺑﺘوﺻيل اﻟوﺳﺎﺋط (اﻟطﺮق واﻟﺴكك الحديدية) </a:t>
            </a:r>
            <a:endParaRPr kumimoji="0" lang="fr-FR" sz="28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tabLst>
                <a:tab pos="179388" algn="r"/>
              </a:tabLst>
            </a:pPr>
            <a:r>
              <a:rPr kumimoji="0" lang="ar-DZ" sz="2800" b="1" i="0" u="none" strike="noStrike" cap="none" normalizeH="0" baseline="0" dirty="0" smtClean="0">
                <a:ln>
                  <a:noFill/>
                </a:ln>
                <a:solidFill>
                  <a:schemeClr val="tx1"/>
                </a:solidFill>
                <a:effectLst/>
                <a:latin typeface="Arial" pitchFamily="34" charset="0"/>
                <a:ea typeface="Calibri" pitchFamily="34" charset="0"/>
                <a:cs typeface="Arial" pitchFamily="34" charset="0"/>
              </a:rPr>
              <a:t>- ﻣ</a:t>
            </a:r>
            <a:r>
              <a:rPr kumimoji="0" lang="ar-DZ" sz="2800" b="1" i="0" u="none" strike="noStrike" cap="none" normalizeH="0" baseline="0" dirty="0" smtClean="0" bmk="">
                <a:ln>
                  <a:noFill/>
                </a:ln>
                <a:solidFill>
                  <a:schemeClr val="tx1"/>
                </a:solidFill>
                <a:effectLst/>
                <a:latin typeface="Arial" pitchFamily="34" charset="0"/>
                <a:ea typeface="Calibri" pitchFamily="34" charset="0"/>
                <a:cs typeface="Arial" pitchFamily="34" charset="0"/>
              </a:rPr>
              <a:t>ﺴﺎﺣﺔ ﻣﺨﺼﺼﺔ ﻟﺤﺎوﻳﺎت اﻟﺘﺠﻤﻴﻊ.</a:t>
            </a:r>
          </a:p>
          <a:p>
            <a:pPr marL="0" marR="0" lvl="0" indent="0" algn="justLow" defTabSz="914400" rtl="1" eaLnBrk="0" fontAlgn="base" latinLnBrk="0" hangingPunct="0">
              <a:lnSpc>
                <a:spcPct val="100000"/>
              </a:lnSpc>
              <a:spcBef>
                <a:spcPct val="0"/>
              </a:spcBef>
              <a:spcAft>
                <a:spcPct val="0"/>
              </a:spcAft>
              <a:buClrTx/>
              <a:buSzTx/>
              <a:tabLst>
                <a:tab pos="179388" algn="r"/>
              </a:tabLst>
            </a:pPr>
            <a:r>
              <a:rPr kumimoji="0" lang="ar-DZ" sz="2800" b="1" i="0" u="none" strike="noStrike" cap="none" normalizeH="0" baseline="0" dirty="0" smtClean="0" bmk="">
                <a:ln>
                  <a:noFill/>
                </a:ln>
                <a:solidFill>
                  <a:schemeClr val="tx1"/>
                </a:solidFill>
                <a:effectLst/>
                <a:latin typeface="Arial" pitchFamily="34" charset="0"/>
                <a:cs typeface="Arial" pitchFamily="34" charset="0"/>
              </a:rPr>
              <a:t>-</a:t>
            </a:r>
            <a:r>
              <a:rPr kumimoji="0" lang="ar-DZ" sz="2800" b="1" i="0" u="none" strike="noStrike" cap="none" normalizeH="0" dirty="0" smtClean="0" bmk="">
                <a:ln>
                  <a:noFill/>
                </a:ln>
                <a:solidFill>
                  <a:schemeClr val="tx1"/>
                </a:solidFill>
                <a:effectLst/>
                <a:latin typeface="Arial" pitchFamily="34" charset="0"/>
                <a:cs typeface="Arial" pitchFamily="34" charset="0"/>
              </a:rPr>
              <a:t> ....</a:t>
            </a:r>
            <a:endParaRPr kumimoji="0" lang="ar-DZ" sz="2800" b="1"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1"/>
          <p:cNvSpPr>
            <a:spLocks noChangeArrowheads="1"/>
          </p:cNvSpPr>
          <p:nvPr/>
        </p:nvSpPr>
        <p:spPr bwMode="auto">
          <a:xfrm>
            <a:off x="152400" y="381000"/>
            <a:ext cx="8458200" cy="267765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ar-DZ" sz="2800"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مركز تحميل الحاويات:</a:t>
            </a:r>
          </a:p>
          <a:p>
            <a:pPr marL="0" marR="0" lvl="0" indent="0" algn="justLow" defTabSz="914400" rtl="1" eaLnBrk="1" fontAlgn="base" latinLnBrk="0" hangingPunct="1">
              <a:lnSpc>
                <a:spcPct val="100000"/>
              </a:lnSpc>
              <a:spcBef>
                <a:spcPct val="0"/>
              </a:spcBef>
              <a:spcAft>
                <a:spcPct val="0"/>
              </a:spcAft>
              <a:buClrTx/>
              <a:buSzTx/>
              <a:buFontTx/>
              <a:buNone/>
              <a:tabLst/>
            </a:pPr>
            <a:r>
              <a:rPr kumimoji="0" lang="ar-DZ" sz="28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يعرف بأنه ميناء وطني رئيسي تتجمع فيه الحاويات من داخل الحدود الوطنية للدولة بغرض شحنها بسفن الحاويات.</a:t>
            </a:r>
          </a:p>
          <a:p>
            <a:pPr marL="0" marR="0" lvl="0" indent="0" algn="justLow" defTabSz="914400" rtl="1" eaLnBrk="1" fontAlgn="base" latinLnBrk="0" hangingPunct="1">
              <a:lnSpc>
                <a:spcPct val="100000"/>
              </a:lnSpc>
              <a:spcBef>
                <a:spcPct val="0"/>
              </a:spcBef>
              <a:spcAft>
                <a:spcPct val="0"/>
              </a:spcAft>
              <a:buClrTx/>
              <a:buSzTx/>
              <a:buFontTx/>
              <a:buNone/>
              <a:tabLst/>
            </a:pPr>
            <a:r>
              <a:rPr lang="ar-DZ" sz="2800" b="1" dirty="0" smtClean="0">
                <a:latin typeface="Arial" pitchFamily="34" charset="0"/>
                <a:ea typeface="Times New Roman" pitchFamily="18" charset="0"/>
                <a:cs typeface="Arial" pitchFamily="34" charset="0"/>
              </a:rPr>
              <a:t>    </a:t>
            </a:r>
            <a:r>
              <a:rPr kumimoji="0" lang="ar-DZ" sz="28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كما يعرف بأنه محور بحري في </a:t>
            </a:r>
            <a:r>
              <a:rPr kumimoji="0" lang="ar-DZ" sz="2800"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نظام النقل متعدد الوسائط</a:t>
            </a:r>
            <a:r>
              <a:rPr kumimoji="0" lang="ar-DZ" sz="28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حيث تتوافر فيه الخدمات اللازمة لنقل الحاويات من الميناء إلى </a:t>
            </a:r>
            <a:r>
              <a:rPr kumimoji="0" lang="ar-DZ" sz="2800"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المناطق الخلفية </a:t>
            </a:r>
            <a:r>
              <a:rPr kumimoji="0" lang="ar-DZ" sz="28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بتكلفة مؤثرة وفعالة.</a:t>
            </a:r>
            <a:endParaRPr kumimoji="0" lang="ar-DZ" sz="3600" b="1" i="0" u="none" strike="noStrike" cap="none" normalizeH="0" baseline="0" dirty="0" smtClean="0">
              <a:ln>
                <a:noFill/>
              </a:ln>
              <a:solidFill>
                <a:schemeClr val="tx1"/>
              </a:solidFill>
              <a:effectLst/>
              <a:latin typeface="Arial" pitchFamily="34" charset="0"/>
              <a:cs typeface="Arial" pitchFamily="34" charset="0"/>
            </a:endParaRPr>
          </a:p>
        </p:txBody>
      </p:sp>
      <p:sp>
        <p:nvSpPr>
          <p:cNvPr id="5" name="Rectangle 4"/>
          <p:cNvSpPr/>
          <p:nvPr/>
        </p:nvSpPr>
        <p:spPr>
          <a:xfrm>
            <a:off x="152400" y="3124200"/>
            <a:ext cx="8534400" cy="1815882"/>
          </a:xfrm>
          <a:prstGeom prst="rect">
            <a:avLst/>
          </a:prstGeom>
        </p:spPr>
        <p:txBody>
          <a:bodyPr wrap="square">
            <a:spAutoFit/>
          </a:bodyPr>
          <a:lstStyle/>
          <a:p>
            <a:pPr algn="just" rtl="1"/>
            <a:r>
              <a:rPr lang="ar-DZ" sz="2800" b="1" dirty="0" smtClean="0">
                <a:solidFill>
                  <a:srgbClr val="FF0000"/>
                </a:solidFill>
                <a:latin typeface="Arial" pitchFamily="34" charset="0"/>
                <a:cs typeface="Arial" pitchFamily="34" charset="0"/>
              </a:rPr>
              <a:t>مركز عبور الحاويات:</a:t>
            </a:r>
          </a:p>
          <a:p>
            <a:pPr algn="just" rtl="1"/>
            <a:r>
              <a:rPr lang="ar-DZ" sz="2800" b="1" dirty="0" smtClean="0">
                <a:latin typeface="Arial" pitchFamily="34" charset="0"/>
                <a:cs typeface="Arial" pitchFamily="34" charset="0"/>
              </a:rPr>
              <a:t>    هو مركز يؤدي الوظائف الأساسية لمحطة الحاويات في تداول وتخزين الحاويات ذات المنشأ الأجنبي، بالإضافة لخدمات أخرى مساعدة، مثل إصلاح وفحص الحاويات، نقل الحاويات من الباب إلى الباب.</a:t>
            </a:r>
            <a:endParaRPr lang="fr-FR" sz="2800" b="1" dirty="0">
              <a:latin typeface="Arial" pitchFamily="34" charset="0"/>
              <a:cs typeface="Arial" pitchFamily="34" charset="0"/>
            </a:endParaRPr>
          </a:p>
        </p:txBody>
      </p:sp>
      <p:sp>
        <p:nvSpPr>
          <p:cNvPr id="40962" name="Rectangle 2"/>
          <p:cNvSpPr>
            <a:spLocks noChangeArrowheads="1"/>
          </p:cNvSpPr>
          <p:nvPr/>
        </p:nvSpPr>
        <p:spPr bwMode="auto">
          <a:xfrm>
            <a:off x="228600" y="5042118"/>
            <a:ext cx="8458200" cy="181588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ar-DZ" sz="2800"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مركز توزيع الحاويات:</a:t>
            </a:r>
          </a:p>
          <a:p>
            <a:pPr marL="0" marR="0" lvl="0" indent="0" algn="justLow" defTabSz="914400" rtl="1" eaLnBrk="1" fontAlgn="base" latinLnBrk="0" hangingPunct="1">
              <a:lnSpc>
                <a:spcPct val="100000"/>
              </a:lnSpc>
              <a:spcBef>
                <a:spcPct val="0"/>
              </a:spcBef>
              <a:spcAft>
                <a:spcPct val="0"/>
              </a:spcAft>
              <a:buClrTx/>
              <a:buSzTx/>
              <a:buFontTx/>
              <a:buNone/>
              <a:tabLst/>
            </a:pPr>
            <a:r>
              <a:rPr kumimoji="0" lang="ar-DZ" sz="28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منظومة تيسر مجموعة متتالية من أنشطة الإمداد والتوزيع بهدف تحقيق أفضل إنسياب لحركة الحاويات من السفينة للميناء أو الوجهة النهائية، مستخدمة وسيط أو أكثر من وسائط النقل بأقل تكلفة ممكنة.</a:t>
            </a:r>
            <a:endParaRPr kumimoji="0" lang="ar-DZ" sz="2800" b="1"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486400" y="533400"/>
            <a:ext cx="3124200" cy="584775"/>
          </a:xfrm>
          <a:prstGeom prst="rect">
            <a:avLst/>
          </a:prstGeom>
        </p:spPr>
        <p:txBody>
          <a:bodyPr wrap="square">
            <a:spAutoFit/>
          </a:bodyPr>
          <a:lstStyle/>
          <a:p>
            <a:pPr algn="just" rtl="1"/>
            <a:r>
              <a:rPr lang="ar-DZ" sz="3200" b="1" dirty="0" smtClean="0">
                <a:solidFill>
                  <a:srgbClr val="FF0000"/>
                </a:solidFill>
                <a:latin typeface="Arial" pitchFamily="34" charset="0"/>
                <a:cs typeface="Arial" pitchFamily="34" charset="0"/>
              </a:rPr>
              <a:t>الميناء المحوري:</a:t>
            </a:r>
            <a:endParaRPr lang="fr-FR" sz="2800" b="1" dirty="0">
              <a:latin typeface="Arial" pitchFamily="34" charset="0"/>
              <a:cs typeface="Arial" pitchFamily="34" charset="0"/>
            </a:endParaRPr>
          </a:p>
        </p:txBody>
      </p:sp>
      <p:sp>
        <p:nvSpPr>
          <p:cNvPr id="41985" name="Rectangle 1"/>
          <p:cNvSpPr>
            <a:spLocks noChangeArrowheads="1"/>
          </p:cNvSpPr>
          <p:nvPr/>
        </p:nvSpPr>
        <p:spPr bwMode="auto">
          <a:xfrm>
            <a:off x="228600" y="4051518"/>
            <a:ext cx="8458200" cy="181588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ar-DZ" sz="2800" b="1" i="0" u="none" strike="noStrike" cap="none" normalizeH="0" dirty="0" smtClean="0">
                <a:ln>
                  <a:noFill/>
                </a:ln>
                <a:solidFill>
                  <a:schemeClr val="tx1"/>
                </a:solidFill>
                <a:effectLst/>
                <a:latin typeface="Arial" pitchFamily="34" charset="0"/>
                <a:ea typeface="Times New Roman" pitchFamily="18" charset="0"/>
                <a:cs typeface="Arial" pitchFamily="34" charset="0"/>
              </a:rPr>
              <a:t>     </a:t>
            </a:r>
            <a:r>
              <a:rPr kumimoji="0" lang="ar-DZ" sz="28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ميناء رئيسي يتسم بموقع جغرافي متميز يضم محطة أو أكثر من المحطات، التي تقدم مجموعة متكاملة من الأنشطة والخدمات ذات العلاقة بنظام النقل بالحاويات، بإنتاجية عالية وتكلفة اقتصادية في إطار منظومة النقل الدولي متعدد الوسائط.</a:t>
            </a:r>
            <a:endParaRPr kumimoji="0" lang="ar-DZ" sz="2800" b="1" i="0" u="none" strike="noStrike" cap="none" normalizeH="0" baseline="0" dirty="0" smtClean="0">
              <a:ln>
                <a:noFill/>
              </a:ln>
              <a:solidFill>
                <a:schemeClr val="tx1"/>
              </a:solidFill>
              <a:effectLst/>
              <a:latin typeface="Arial" pitchFamily="34" charset="0"/>
              <a:cs typeface="Arial" pitchFamily="34" charset="0"/>
            </a:endParaRPr>
          </a:p>
        </p:txBody>
      </p:sp>
      <p:sp>
        <p:nvSpPr>
          <p:cNvPr id="5" name="Rectangle 4"/>
          <p:cNvSpPr/>
          <p:nvPr/>
        </p:nvSpPr>
        <p:spPr>
          <a:xfrm>
            <a:off x="152400" y="1487031"/>
            <a:ext cx="8458200" cy="2246769"/>
          </a:xfrm>
          <a:prstGeom prst="rect">
            <a:avLst/>
          </a:prstGeom>
        </p:spPr>
        <p:txBody>
          <a:bodyPr wrap="square">
            <a:spAutoFit/>
          </a:bodyPr>
          <a:lstStyle/>
          <a:p>
            <a:pPr algn="just" rtl="1"/>
            <a:r>
              <a:rPr lang="ar-DZ" sz="2800" b="1" dirty="0" smtClean="0">
                <a:latin typeface="Arial" pitchFamily="34" charset="0"/>
                <a:cs typeface="Arial" pitchFamily="34" charset="0"/>
              </a:rPr>
              <a:t>    هو ميناء حاويات متخصص في استقبال وشحن الحاويات أو كميناء متعدد الأعراض، يحتوي على محطة أو أكثر من محطات الحاويات، وفي كلتا الحالتين يقع جغرافيا على مسار الطرق الرئيسة لنقل الحاويات، ممثلا حلقة وصل بين الوسائط والتسهيلات المختلفة للنقل، التي تتيح تدفق لحركة الحاويات بأقل تكلفة ممكنة.</a:t>
            </a:r>
            <a:endParaRPr lang="fr-FR" sz="2800" b="1" dirty="0">
              <a:latin typeface="Arial" pitchFamily="34" charset="0"/>
              <a:cs typeface="Arial" pitchFamily="34" charset="0"/>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 y="3975318"/>
            <a:ext cx="8610600" cy="1815882"/>
          </a:xfrm>
          <a:prstGeom prst="rect">
            <a:avLst/>
          </a:prstGeom>
        </p:spPr>
        <p:txBody>
          <a:bodyPr wrap="square">
            <a:spAutoFit/>
          </a:bodyPr>
          <a:lstStyle/>
          <a:p>
            <a:pPr algn="just" rtl="1"/>
            <a:r>
              <a:rPr lang="fr-FR" sz="2800" b="1" dirty="0" smtClean="0">
                <a:latin typeface="Arial" pitchFamily="34" charset="0"/>
                <a:cs typeface="Arial" pitchFamily="34" charset="0"/>
              </a:rPr>
              <a:t>    </a:t>
            </a:r>
            <a:r>
              <a:rPr lang="ar-DZ" sz="2800" b="1" dirty="0" smtClean="0">
                <a:latin typeface="Arial" pitchFamily="34" charset="0"/>
                <a:cs typeface="Arial" pitchFamily="34" charset="0"/>
              </a:rPr>
              <a:t>الموانئ المحورية تستطيع استقبال السفن العملاقة، التي تحمل عادةً أكثر من 12 ألف حاوية ومنها ما يحمل حالياً 19 ألف حاوية. وتكون هذه الموانئ مجهزة بأرصفة حديثة وبتقنيات عالميةٍ متطورةٍ،  لتؤدي عملها عند استقبال خطوط الملاحة المنتظمة بدقة وإتقان ويُسْرٍ.</a:t>
            </a:r>
            <a:endParaRPr lang="ar-DZ" sz="2800" b="1" dirty="0">
              <a:latin typeface="Arial" pitchFamily="34" charset="0"/>
              <a:cs typeface="Arial" pitchFamily="34" charset="0"/>
            </a:endParaRPr>
          </a:p>
        </p:txBody>
      </p:sp>
      <p:sp>
        <p:nvSpPr>
          <p:cNvPr id="5" name="Rectangle 4"/>
          <p:cNvSpPr/>
          <p:nvPr/>
        </p:nvSpPr>
        <p:spPr>
          <a:xfrm>
            <a:off x="152400" y="1219200"/>
            <a:ext cx="8534400" cy="2246769"/>
          </a:xfrm>
          <a:prstGeom prst="rect">
            <a:avLst/>
          </a:prstGeom>
        </p:spPr>
        <p:txBody>
          <a:bodyPr wrap="square">
            <a:spAutoFit/>
          </a:bodyPr>
          <a:lstStyle/>
          <a:p>
            <a:pPr algn="just" rtl="1"/>
            <a:r>
              <a:rPr lang="ar-DZ" sz="2800" b="1" dirty="0" smtClean="0">
                <a:latin typeface="Arial" pitchFamily="34" charset="0"/>
                <a:cs typeface="Arial" pitchFamily="34" charset="0"/>
              </a:rPr>
              <a:t>    ميناء يتميز بموقع جغرافي فريد على الطرق الملاحية الرئيسية للنقل بسفن الحاويات على مستوى العالم، ويعد بمثابة نقطة تحويل مركزية في هيكل نقل الحاويات، حيث يتم من خلاله خدمة الشاحنين والمستلمين من خلال عملية إعادة الشحن في إطار تجميع وتوزيع الحاويات في المنطقة الجغرافية التي تخدمها أنشطة الميناء المحوري.</a:t>
            </a:r>
            <a:endParaRPr lang="fr-FR" sz="2800" b="1" dirty="0">
              <a:latin typeface="Arial" pitchFamily="34" charset="0"/>
              <a:cs typeface="Arial" pitchFamily="34" charset="0"/>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9330" name="Picture 2"/>
          <p:cNvPicPr>
            <a:picLocks noChangeAspect="1" noChangeArrowheads="1"/>
          </p:cNvPicPr>
          <p:nvPr/>
        </p:nvPicPr>
        <p:blipFill>
          <a:blip r:embed="rId2"/>
          <a:srcRect/>
          <a:stretch>
            <a:fillRect/>
          </a:stretch>
        </p:blipFill>
        <p:spPr bwMode="auto">
          <a:xfrm>
            <a:off x="0" y="0"/>
            <a:ext cx="4419600" cy="2895600"/>
          </a:xfrm>
          <a:prstGeom prst="rect">
            <a:avLst/>
          </a:prstGeom>
          <a:noFill/>
          <a:ln w="9525">
            <a:noFill/>
            <a:miter lim="800000"/>
            <a:headEnd/>
            <a:tailEnd/>
          </a:ln>
          <a:effectLst/>
        </p:spPr>
      </p:pic>
      <p:pic>
        <p:nvPicPr>
          <p:cNvPr id="99331" name="Picture 3"/>
          <p:cNvPicPr>
            <a:picLocks noChangeAspect="1" noChangeArrowheads="1"/>
          </p:cNvPicPr>
          <p:nvPr/>
        </p:nvPicPr>
        <p:blipFill>
          <a:blip r:embed="rId3"/>
          <a:srcRect/>
          <a:stretch>
            <a:fillRect/>
          </a:stretch>
        </p:blipFill>
        <p:spPr bwMode="auto">
          <a:xfrm>
            <a:off x="0" y="3543300"/>
            <a:ext cx="4495800" cy="3314700"/>
          </a:xfrm>
          <a:prstGeom prst="rect">
            <a:avLst/>
          </a:prstGeom>
          <a:noFill/>
          <a:ln w="9525">
            <a:noFill/>
            <a:miter lim="800000"/>
            <a:headEnd/>
            <a:tailEnd/>
          </a:ln>
          <a:effectLst/>
        </p:spPr>
      </p:pic>
      <p:pic>
        <p:nvPicPr>
          <p:cNvPr id="99332" name="Picture 4"/>
          <p:cNvPicPr>
            <a:picLocks noChangeAspect="1" noChangeArrowheads="1"/>
          </p:cNvPicPr>
          <p:nvPr/>
        </p:nvPicPr>
        <p:blipFill>
          <a:blip r:embed="rId4"/>
          <a:srcRect/>
          <a:stretch>
            <a:fillRect/>
          </a:stretch>
        </p:blipFill>
        <p:spPr bwMode="auto">
          <a:xfrm>
            <a:off x="4572000" y="0"/>
            <a:ext cx="4572000" cy="2895600"/>
          </a:xfrm>
          <a:prstGeom prst="rect">
            <a:avLst/>
          </a:prstGeom>
          <a:noFill/>
          <a:ln w="9525">
            <a:noFill/>
            <a:miter lim="800000"/>
            <a:headEnd/>
            <a:tailEnd/>
          </a:ln>
          <a:effectLst/>
        </p:spPr>
      </p:pic>
      <p:pic>
        <p:nvPicPr>
          <p:cNvPr id="99333" name="Picture 5"/>
          <p:cNvPicPr>
            <a:picLocks noChangeAspect="1" noChangeArrowheads="1"/>
          </p:cNvPicPr>
          <p:nvPr/>
        </p:nvPicPr>
        <p:blipFill>
          <a:blip r:embed="rId5"/>
          <a:srcRect/>
          <a:stretch>
            <a:fillRect/>
          </a:stretch>
        </p:blipFill>
        <p:spPr bwMode="auto">
          <a:xfrm>
            <a:off x="4648200" y="3581400"/>
            <a:ext cx="4495800" cy="3276600"/>
          </a:xfrm>
          <a:prstGeom prst="rect">
            <a:avLst/>
          </a:prstGeom>
          <a:noFill/>
          <a:ln w="9525">
            <a:noFill/>
            <a:miter lim="800000"/>
            <a:headEnd/>
            <a:tailEnd/>
          </a:ln>
          <a:effectLst/>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1"/>
          <p:cNvSpPr>
            <a:spLocks noChangeArrowheads="1"/>
          </p:cNvSpPr>
          <p:nvPr/>
        </p:nvSpPr>
        <p:spPr bwMode="auto">
          <a:xfrm>
            <a:off x="152400" y="0"/>
            <a:ext cx="8458200" cy="69865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1" eaLnBrk="1" fontAlgn="base" latinLnBrk="0" hangingPunct="1">
              <a:lnSpc>
                <a:spcPct val="100000"/>
              </a:lnSpc>
              <a:spcBef>
                <a:spcPct val="0"/>
              </a:spcBef>
              <a:spcAft>
                <a:spcPct val="0"/>
              </a:spcAft>
              <a:buClrTx/>
              <a:buSzTx/>
              <a:buFontTx/>
              <a:buNone/>
              <a:tabLst/>
            </a:pPr>
            <a:r>
              <a:rPr kumimoji="0" lang="ar-DZ" sz="28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إن عملية إعادة الشحن للحاويات في إطار الأنشطة والخدمات التي يقدمها الميناء المحوري، إنما تستند إلى الدور الهام الذي تقوم به </a:t>
            </a:r>
            <a:r>
              <a:rPr kumimoji="0" lang="ar-DZ" sz="2800"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سفن الحاويات الرافدية </a:t>
            </a:r>
            <a:r>
              <a:rPr kumimoji="0" lang="ar-DZ" sz="28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لخدمة عمليتي التجميع والتوزيع من/ إلى الميناء المحوري الذي يعد بمثابة نقطة مركزية لتداول الحاويات وتردد سفن الحاويات العملاقة </a:t>
            </a:r>
            <a:r>
              <a:rPr kumimoji="0" lang="ar-DZ" sz="2800"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طراز بوست باناماكس</a:t>
            </a:r>
            <a:r>
              <a:rPr kumimoji="0" lang="ar-DZ" sz="28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p>
          <a:p>
            <a:pPr marL="0" marR="0" lvl="0" indent="0" algn="just" defTabSz="914400" rtl="1" eaLnBrk="1" fontAlgn="base" latinLnBrk="0" hangingPunct="1">
              <a:lnSpc>
                <a:spcPct val="100000"/>
              </a:lnSpc>
              <a:spcBef>
                <a:spcPct val="0"/>
              </a:spcBef>
              <a:spcAft>
                <a:spcPct val="0"/>
              </a:spcAft>
              <a:buClrTx/>
              <a:buSzTx/>
              <a:buFontTx/>
              <a:buNone/>
              <a:tabLst/>
            </a:pPr>
            <a:r>
              <a:rPr kumimoji="0" lang="ar-DZ" sz="28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إن </a:t>
            </a:r>
            <a:r>
              <a:rPr kumimoji="0" lang="ar-DZ" sz="2800"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الشركات الملاحية العملاقة </a:t>
            </a:r>
            <a:r>
              <a:rPr kumimoji="0" lang="ar-DZ" sz="28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للنقل بسفن الحاويات بسفن الحاويات في توجهها بإصدار طلبات بناء </a:t>
            </a:r>
            <a:r>
              <a:rPr kumimoji="0" lang="ar-DZ" sz="2800"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سفن حاويات </a:t>
            </a:r>
            <a:r>
              <a:rPr kumimoji="0" lang="ar-DZ" sz="28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ذات حمولة  تتجاوز 11000 حاوية مكافئة، إنما تنتهج سياسات تشغيلية متكاملة لإبحارات وترددات سفنها على </a:t>
            </a:r>
            <a:r>
              <a:rPr kumimoji="0" lang="ar-DZ" sz="2800"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عدد قليل من الموانئ المحورية</a:t>
            </a:r>
            <a:r>
              <a:rPr kumimoji="0" lang="ar-DZ" sz="28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أخذا في الإعتبار </a:t>
            </a:r>
            <a:r>
              <a:rPr kumimoji="0" lang="ar-DZ" sz="2800"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تقليل زمن النقل</a:t>
            </a:r>
            <a:r>
              <a:rPr kumimoji="0" lang="ar-DZ" sz="28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و</a:t>
            </a:r>
            <a:r>
              <a:rPr kumimoji="0" lang="ar-DZ" sz="2800"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تقليل التكاليف </a:t>
            </a:r>
            <a:r>
              <a:rPr kumimoji="0" lang="ar-DZ" sz="28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المترتبة على التردد على عدد كبير من الموانئ، وضمان توافر </a:t>
            </a:r>
            <a:r>
              <a:rPr kumimoji="0" lang="ar-DZ" sz="2800"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كمية اقتصادية </a:t>
            </a:r>
            <a:r>
              <a:rPr kumimoji="0" lang="ar-DZ" sz="28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من الحاويات تتناسب مع </a:t>
            </a:r>
            <a:r>
              <a:rPr kumimoji="0" lang="ar-DZ" sz="2800"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تكلفة التردد </a:t>
            </a:r>
            <a:r>
              <a:rPr kumimoji="0" lang="ar-DZ" sz="28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على ميناء معين، إضافة إلى استفادة الشركة من </a:t>
            </a:r>
            <a:r>
              <a:rPr kumimoji="0" lang="ar-DZ" sz="2800"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اقتصاديات الحجم </a:t>
            </a:r>
            <a:r>
              <a:rPr kumimoji="0" lang="ar-DZ" sz="28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في إدارة وتشغيل السفينة.</a:t>
            </a:r>
          </a:p>
          <a:p>
            <a:pPr marL="0" marR="0" lvl="0" indent="0" algn="just" defTabSz="914400" rtl="1" eaLnBrk="1" fontAlgn="base" latinLnBrk="0" hangingPunct="1">
              <a:lnSpc>
                <a:spcPct val="100000"/>
              </a:lnSpc>
              <a:spcBef>
                <a:spcPct val="0"/>
              </a:spcBef>
              <a:spcAft>
                <a:spcPct val="0"/>
              </a:spcAft>
              <a:buClrTx/>
              <a:buSzTx/>
              <a:buFontTx/>
              <a:buNone/>
              <a:tabLst/>
            </a:pPr>
            <a:r>
              <a:rPr lang="ar-DZ" sz="2800" b="1" dirty="0" smtClean="0">
                <a:latin typeface="Arial" pitchFamily="34" charset="0"/>
                <a:ea typeface="Times New Roman" pitchFamily="18" charset="0"/>
                <a:cs typeface="Arial" pitchFamily="34" charset="0"/>
              </a:rPr>
              <a:t>     </a:t>
            </a:r>
            <a:r>
              <a:rPr kumimoji="0" lang="ar-DZ" sz="28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هذه العوامل جميعها تمخضت عن نوع من التكامل بين الأنشطة والخدمات التي يقدمها الميناء المحوري، وبين السياسات الإدارية والتشغيلية التي تنتجها الشركات الملاحية العالمية للنقل بسفن الحاويات.</a:t>
            </a:r>
            <a:endParaRPr kumimoji="0" lang="ar-DZ" sz="2800" b="1"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1"/>
          <p:cNvSpPr>
            <a:spLocks noChangeArrowheads="1"/>
          </p:cNvSpPr>
          <p:nvPr/>
        </p:nvSpPr>
        <p:spPr bwMode="auto">
          <a:xfrm>
            <a:off x="5124016" y="457200"/>
            <a:ext cx="3746538" cy="52322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DZ" sz="2800" b="1" i="0" u="none" strike="noStrike" cap="none" normalizeH="0" baseline="0" dirty="0" smtClean="0">
                <a:ln>
                  <a:noFill/>
                </a:ln>
                <a:solidFill>
                  <a:srgbClr val="FF0000"/>
                </a:solidFill>
                <a:effectLst/>
                <a:latin typeface="Calibri" pitchFamily="34" charset="0"/>
                <a:ea typeface="Times New Roman" pitchFamily="18" charset="0"/>
                <a:cs typeface="Arial" pitchFamily="34" charset="0"/>
              </a:rPr>
              <a:t>ج. الخطوط الملاحية </a:t>
            </a:r>
            <a:r>
              <a:rPr kumimoji="0" lang="ar-SA" sz="2800" b="1" i="0" u="none" strike="noStrike" cap="none" normalizeH="0" baseline="0" dirty="0" smtClean="0">
                <a:ln>
                  <a:noFill/>
                </a:ln>
                <a:solidFill>
                  <a:srgbClr val="FF0000"/>
                </a:solidFill>
                <a:effectLst/>
                <a:latin typeface="Calibri" pitchFamily="34" charset="0"/>
                <a:ea typeface="Times New Roman" pitchFamily="18" charset="0"/>
                <a:cs typeface="Arial" pitchFamily="34" charset="0"/>
              </a:rPr>
              <a:t>في العالم</a:t>
            </a:r>
            <a:r>
              <a:rPr kumimoji="0" lang="ar-DZ" sz="2800" b="1" i="0" u="none" strike="noStrike" cap="none" normalizeH="0" baseline="0" dirty="0" smtClean="0">
                <a:ln>
                  <a:noFill/>
                </a:ln>
                <a:solidFill>
                  <a:srgbClr val="FF0000"/>
                </a:solidFill>
                <a:effectLst/>
                <a:latin typeface="Calibri" pitchFamily="34" charset="0"/>
                <a:ea typeface="Times New Roman" pitchFamily="18" charset="0"/>
                <a:cs typeface="Arial" pitchFamily="34" charset="0"/>
              </a:rPr>
              <a:t>:</a:t>
            </a:r>
            <a:endParaRPr kumimoji="0" lang="ar-SA" sz="2800" b="1" i="0" u="none" strike="noStrike" cap="none" normalizeH="0" baseline="0" dirty="0" smtClean="0">
              <a:ln>
                <a:noFill/>
              </a:ln>
              <a:solidFill>
                <a:srgbClr val="FF0000"/>
              </a:solidFill>
              <a:effectLst/>
              <a:latin typeface="Arial" pitchFamily="34" charset="0"/>
              <a:cs typeface="Arial" pitchFamily="34" charset="0"/>
            </a:endParaRPr>
          </a:p>
        </p:txBody>
      </p:sp>
      <p:sp>
        <p:nvSpPr>
          <p:cNvPr id="6" name="Rectangle 5"/>
          <p:cNvSpPr/>
          <p:nvPr/>
        </p:nvSpPr>
        <p:spPr>
          <a:xfrm>
            <a:off x="152400" y="1143000"/>
            <a:ext cx="8610600" cy="1384995"/>
          </a:xfrm>
          <a:prstGeom prst="rect">
            <a:avLst/>
          </a:prstGeom>
        </p:spPr>
        <p:txBody>
          <a:bodyPr wrap="square">
            <a:spAutoFit/>
          </a:bodyPr>
          <a:lstStyle/>
          <a:p>
            <a:pPr algn="just" rtl="1"/>
            <a:r>
              <a:rPr lang="ar-DZ" sz="2800" b="1" dirty="0" smtClean="0">
                <a:latin typeface="Arial" pitchFamily="34" charset="0"/>
                <a:cs typeface="Arial" pitchFamily="34" charset="0"/>
              </a:rPr>
              <a:t>    الخط الملاحي هي خدمة منتظمة تقدمها شركة شحن في مواعيد محددة مسبقا، ووفق خط سير ثابت، تأخذ السفينة في كل ميناء تتوقف فيها </a:t>
            </a:r>
            <a:r>
              <a:rPr lang="fr-FR" sz="2800" dirty="0" smtClean="0"/>
              <a:t>port d'escale</a:t>
            </a:r>
            <a:r>
              <a:rPr lang="ar-DZ" sz="2800" b="1" dirty="0" smtClean="0">
                <a:latin typeface="Arial" pitchFamily="34" charset="0"/>
                <a:cs typeface="Arial" pitchFamily="34" charset="0"/>
              </a:rPr>
              <a:t>، البضائع (الحاويات) كي تنقلها إلى الوجهات التي تخدمها.</a:t>
            </a:r>
            <a:endParaRPr lang="fr-FR" sz="2800" b="1" dirty="0">
              <a:latin typeface="Arial" pitchFamily="34" charset="0"/>
              <a:cs typeface="Arial" pitchFamily="34" charset="0"/>
            </a:endParaRPr>
          </a:p>
        </p:txBody>
      </p:sp>
      <p:sp>
        <p:nvSpPr>
          <p:cNvPr id="7" name="Rectangle 6"/>
          <p:cNvSpPr/>
          <p:nvPr/>
        </p:nvSpPr>
        <p:spPr>
          <a:xfrm>
            <a:off x="228600" y="2819400"/>
            <a:ext cx="8534400" cy="954107"/>
          </a:xfrm>
          <a:prstGeom prst="rect">
            <a:avLst/>
          </a:prstGeom>
        </p:spPr>
        <p:txBody>
          <a:bodyPr wrap="square">
            <a:spAutoFit/>
          </a:bodyPr>
          <a:lstStyle/>
          <a:p>
            <a:pPr algn="just" rtl="1"/>
            <a:r>
              <a:rPr lang="ar-DZ" sz="2800" b="1" dirty="0" smtClean="0">
                <a:latin typeface="Arial" pitchFamily="34" charset="0"/>
                <a:cs typeface="Arial" pitchFamily="34" charset="0"/>
              </a:rPr>
              <a:t>    خط شحن الحاويات هي شركة متخصصة في نقل البضائع عبر الطرق البحرية في حاويات شحن موحدة. </a:t>
            </a:r>
            <a:endParaRPr lang="fr-FR" sz="2800" b="1" dirty="0">
              <a:latin typeface="Arial" pitchFamily="34" charset="0"/>
              <a:cs typeface="Arial" pitchFamily="34" charset="0"/>
            </a:endParaRPr>
          </a:p>
        </p:txBody>
      </p:sp>
      <p:sp>
        <p:nvSpPr>
          <p:cNvPr id="8" name="Rectangle 7"/>
          <p:cNvSpPr/>
          <p:nvPr/>
        </p:nvSpPr>
        <p:spPr>
          <a:xfrm>
            <a:off x="152400" y="3886200"/>
            <a:ext cx="8610600" cy="2677656"/>
          </a:xfrm>
          <a:prstGeom prst="rect">
            <a:avLst/>
          </a:prstGeom>
        </p:spPr>
        <p:txBody>
          <a:bodyPr wrap="square">
            <a:spAutoFit/>
          </a:bodyPr>
          <a:lstStyle/>
          <a:p>
            <a:pPr algn="just" rtl="1"/>
            <a:r>
              <a:rPr lang="ar-DZ" sz="2400" b="1" dirty="0" smtClean="0">
                <a:latin typeface="Arial" pitchFamily="34" charset="0"/>
                <a:cs typeface="Arial" pitchFamily="34" charset="0"/>
              </a:rPr>
              <a:t>    إن المسارات التي تظهر اليوم تتمحور حول ثلاث كتل رئيسية: الصين، والاتحاد الأوروبي، والولايات المتحدة.</a:t>
            </a:r>
          </a:p>
          <a:p>
            <a:pPr algn="just" rtl="1"/>
            <a:r>
              <a:rPr lang="ar-DZ" sz="2400" b="1" dirty="0" smtClean="0">
                <a:latin typeface="Arial" pitchFamily="34" charset="0"/>
                <a:cs typeface="Arial" pitchFamily="34" charset="0"/>
              </a:rPr>
              <a:t>    الطرق الرئيسية الأكثر استخدامًا هي:</a:t>
            </a:r>
          </a:p>
          <a:p>
            <a:pPr algn="just" rtl="1"/>
            <a:r>
              <a:rPr lang="ar-DZ" sz="2400" b="1" dirty="0" smtClean="0">
                <a:latin typeface="Arial" pitchFamily="34" charset="0"/>
                <a:cs typeface="Arial" pitchFamily="34" charset="0"/>
              </a:rPr>
              <a:t>الطريق عبر المحيط الهادئ، الذي يربط آسيا - أمريكا؛</a:t>
            </a:r>
          </a:p>
          <a:p>
            <a:pPr algn="just" rtl="1"/>
            <a:r>
              <a:rPr lang="ar-DZ" sz="2400" b="1" dirty="0" smtClean="0">
                <a:latin typeface="Arial" pitchFamily="34" charset="0"/>
                <a:cs typeface="Arial" pitchFamily="34" charset="0"/>
              </a:rPr>
              <a:t>الطريق عبر المحط الهندي الذي يربط آسيا - أوروبا الغربية، </a:t>
            </a:r>
          </a:p>
          <a:p>
            <a:pPr algn="just" rtl="1"/>
            <a:r>
              <a:rPr lang="ar-DZ" sz="2400" b="1" dirty="0" smtClean="0">
                <a:latin typeface="Arial" pitchFamily="34" charset="0"/>
                <a:cs typeface="Arial" pitchFamily="34" charset="0"/>
              </a:rPr>
              <a:t>بدرجة أقل الطريق عبر المحيط الأطلسي الذي يربط أوروبا – أمريكا</a:t>
            </a:r>
          </a:p>
          <a:p>
            <a:pPr algn="just" rtl="1"/>
            <a:r>
              <a:rPr lang="ar-DZ" sz="2400" b="1" dirty="0" smtClean="0">
                <a:latin typeface="Arial" pitchFamily="34" charset="0"/>
                <a:cs typeface="Arial" pitchFamily="34" charset="0"/>
              </a:rPr>
              <a:t>طرقًا أقل حركة تربط القطبين الآخرين: أفريقيا ، الشرق الأوسط، أمريكا الجنوبية.</a:t>
            </a:r>
            <a:endParaRPr lang="fr-FR" sz="2400" b="1" dirty="0">
              <a:latin typeface="Arial" pitchFamily="34" charset="0"/>
              <a:cs typeface="Arial" pitchFamily="34" charset="0"/>
            </a:endParaRPr>
          </a:p>
        </p:txBody>
      </p:sp>
      <p:sp>
        <p:nvSpPr>
          <p:cNvPr id="9" name="Rectangle 8"/>
          <p:cNvSpPr/>
          <p:nvPr/>
        </p:nvSpPr>
        <p:spPr>
          <a:xfrm>
            <a:off x="76200" y="4419600"/>
            <a:ext cx="2888932" cy="461665"/>
          </a:xfrm>
          <a:prstGeom prst="rect">
            <a:avLst/>
          </a:prstGeom>
        </p:spPr>
        <p:txBody>
          <a:bodyPr wrap="none">
            <a:spAutoFit/>
          </a:bodyPr>
          <a:lstStyle/>
          <a:p>
            <a:r>
              <a:rPr lang="ar-DZ" sz="2400" b="1" dirty="0" smtClean="0">
                <a:solidFill>
                  <a:srgbClr val="FF0000"/>
                </a:solidFill>
                <a:latin typeface="Times New Roman" pitchFamily="18" charset="0"/>
                <a:cs typeface="Times New Roman" pitchFamily="18" charset="0"/>
              </a:rPr>
              <a:t>طريق الحرير القطبي الجديد</a:t>
            </a:r>
            <a:endParaRPr lang="fr-FR" sz="2400" b="1" dirty="0">
              <a:solidFill>
                <a:srgbClr val="FF0000"/>
              </a:solidFill>
              <a:latin typeface="Times New Roman" pitchFamily="18" charset="0"/>
              <a:cs typeface="Times New Roman" pitchFamily="18" charset="0"/>
            </a:endParaRPr>
          </a:p>
        </p:txBody>
      </p:sp>
      <p:sp>
        <p:nvSpPr>
          <p:cNvPr id="10" name="Rectangle 9"/>
          <p:cNvSpPr/>
          <p:nvPr/>
        </p:nvSpPr>
        <p:spPr>
          <a:xfrm>
            <a:off x="1219200" y="4876800"/>
            <a:ext cx="1718740" cy="461665"/>
          </a:xfrm>
          <a:prstGeom prst="rect">
            <a:avLst/>
          </a:prstGeom>
        </p:spPr>
        <p:txBody>
          <a:bodyPr wrap="none">
            <a:spAutoFit/>
          </a:bodyPr>
          <a:lstStyle/>
          <a:p>
            <a:r>
              <a:rPr lang="ar-DZ" sz="2400" b="1" dirty="0" smtClean="0">
                <a:solidFill>
                  <a:srgbClr val="FF0000"/>
                </a:solidFill>
                <a:latin typeface="Times New Roman" pitchFamily="18" charset="0"/>
                <a:cs typeface="Times New Roman" pitchFamily="18" charset="0"/>
              </a:rPr>
              <a:t>الحزام والطريق</a:t>
            </a:r>
            <a:endParaRPr lang="fr-FR" sz="2400" b="1" dirty="0">
              <a:solidFill>
                <a:srgbClr val="FF0000"/>
              </a:solidFill>
              <a:latin typeface="Times New Roman" pitchFamily="18" charset="0"/>
              <a:cs typeface="Times New Roman"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52400" y="1219200"/>
            <a:ext cx="8534400" cy="830997"/>
          </a:xfrm>
          <a:prstGeom prst="rect">
            <a:avLst/>
          </a:prstGeom>
        </p:spPr>
        <p:txBody>
          <a:bodyPr wrap="square">
            <a:spAutoFit/>
          </a:bodyPr>
          <a:lstStyle/>
          <a:p>
            <a:pPr algn="just" rtl="1"/>
            <a:r>
              <a:rPr lang="ar-DZ" sz="2400" b="1" dirty="0" smtClean="0">
                <a:latin typeface="Arial" pitchFamily="34" charset="0"/>
                <a:cs typeface="Arial" pitchFamily="34" charset="0"/>
              </a:rPr>
              <a:t>إن مصطلح </a:t>
            </a:r>
            <a:r>
              <a:rPr lang="ar-DZ" sz="2400" b="1" dirty="0" smtClean="0">
                <a:solidFill>
                  <a:srgbClr val="FF0000"/>
                </a:solidFill>
                <a:latin typeface="Arial" pitchFamily="34" charset="0"/>
                <a:cs typeface="Arial" pitchFamily="34" charset="0"/>
              </a:rPr>
              <a:t>خدمات القيمة المضافة </a:t>
            </a:r>
            <a:r>
              <a:rPr lang="ar-DZ" sz="2400" b="1" dirty="0" smtClean="0">
                <a:latin typeface="Arial" pitchFamily="34" charset="0"/>
                <a:cs typeface="Arial" pitchFamily="34" charset="0"/>
              </a:rPr>
              <a:t>يعني أكثر بكثير من مجرد أعمال ما بعد الإنتاج، وهي تشمل الخدمات على طول سلسلة خلق القيمة بأكملها.</a:t>
            </a:r>
            <a:endParaRPr lang="fr-FR" sz="2400" b="1" dirty="0">
              <a:latin typeface="Arial" pitchFamily="34" charset="0"/>
              <a:cs typeface="Arial" pitchFamily="34" charset="0"/>
            </a:endParaRPr>
          </a:p>
        </p:txBody>
      </p:sp>
      <p:sp>
        <p:nvSpPr>
          <p:cNvPr id="6" name="Rectangle 5"/>
          <p:cNvSpPr/>
          <p:nvPr/>
        </p:nvSpPr>
        <p:spPr>
          <a:xfrm>
            <a:off x="152400" y="2286000"/>
            <a:ext cx="8686800" cy="4462760"/>
          </a:xfrm>
          <a:prstGeom prst="rect">
            <a:avLst/>
          </a:prstGeom>
        </p:spPr>
        <p:txBody>
          <a:bodyPr wrap="square">
            <a:spAutoFit/>
          </a:bodyPr>
          <a:lstStyle/>
          <a:p>
            <a:pPr algn="just" rtl="1"/>
            <a:r>
              <a:rPr lang="ar-DZ" sz="2400" b="1" dirty="0" smtClean="0">
                <a:latin typeface="Arial" pitchFamily="34" charset="0"/>
                <a:cs typeface="Arial" pitchFamily="34" charset="0"/>
              </a:rPr>
              <a:t>    ومن أمثلة الخدمات اللوجستية وسلسلة التوريد ذات القيمة المضافة ما يلي:</a:t>
            </a:r>
          </a:p>
          <a:p>
            <a:pPr algn="just" rtl="1"/>
            <a:r>
              <a:rPr lang="ar-DZ" sz="2400" b="1" dirty="0" smtClean="0">
                <a:latin typeface="Arial" pitchFamily="34" charset="0"/>
                <a:cs typeface="Arial" pitchFamily="34" charset="0"/>
              </a:rPr>
              <a:t> - التعبئة والتغليف؛</a:t>
            </a:r>
          </a:p>
          <a:p>
            <a:pPr algn="just" rtl="1"/>
            <a:r>
              <a:rPr lang="ar-DZ" sz="2400" b="1" dirty="0" smtClean="0">
                <a:latin typeface="Arial" pitchFamily="34" charset="0"/>
                <a:cs typeface="Arial" pitchFamily="34" charset="0"/>
              </a:rPr>
              <a:t> - الاحتفاظ بالسجلات؛</a:t>
            </a:r>
          </a:p>
          <a:p>
            <a:pPr algn="just" rtl="1"/>
            <a:r>
              <a:rPr lang="ar-DZ" sz="2400" b="1" dirty="0" smtClean="0">
                <a:latin typeface="Arial" pitchFamily="34" charset="0"/>
                <a:cs typeface="Arial" pitchFamily="34" charset="0"/>
              </a:rPr>
              <a:t>- التوحيد </a:t>
            </a:r>
            <a:r>
              <a:rPr lang="fr-FR" sz="2000" b="1" dirty="0" smtClean="0">
                <a:latin typeface="Arial" pitchFamily="34" charset="0"/>
                <a:cs typeface="Arial" pitchFamily="34" charset="0"/>
              </a:rPr>
              <a:t>Consolidation</a:t>
            </a:r>
            <a:r>
              <a:rPr lang="ar-DZ" sz="2400" b="1" dirty="0" smtClean="0">
                <a:latin typeface="Arial" pitchFamily="34" charset="0"/>
                <a:cs typeface="Arial" pitchFamily="34" charset="0"/>
              </a:rPr>
              <a:t>: </a:t>
            </a:r>
            <a:r>
              <a:rPr lang="ar-DZ" sz="2000" b="1" dirty="0" smtClean="0">
                <a:latin typeface="Arial" pitchFamily="34" charset="0"/>
                <a:cs typeface="Arial" pitchFamily="34" charset="0"/>
              </a:rPr>
              <a:t>تجميع المزيد عدة طلبات في شحنة واحدة من أجل تشكيل وحدة نقل - أكثر أهمية وتجنب الرحلات المجزأة.</a:t>
            </a:r>
            <a:endParaRPr lang="ar-DZ" sz="2400" b="1" dirty="0" smtClean="0">
              <a:latin typeface="Arial" pitchFamily="34" charset="0"/>
              <a:cs typeface="Arial" pitchFamily="34" charset="0"/>
            </a:endParaRPr>
          </a:p>
          <a:p>
            <a:pPr algn="just" rtl="1"/>
            <a:r>
              <a:rPr lang="ar-DZ" sz="2400" b="1" dirty="0" smtClean="0">
                <a:latin typeface="Arial" pitchFamily="34" charset="0"/>
                <a:cs typeface="Arial" pitchFamily="34" charset="0"/>
              </a:rPr>
              <a:t>- التجميع والتركيب؛</a:t>
            </a:r>
          </a:p>
          <a:p>
            <a:pPr algn="just" rtl="1"/>
            <a:r>
              <a:rPr lang="ar-DZ" sz="2400" b="1" dirty="0" smtClean="0">
                <a:latin typeface="Arial" pitchFamily="34" charset="0"/>
                <a:cs typeface="Arial" pitchFamily="34" charset="0"/>
              </a:rPr>
              <a:t>- الفرز والتفتيش؛</a:t>
            </a:r>
          </a:p>
          <a:p>
            <a:pPr algn="just" rtl="1"/>
            <a:r>
              <a:rPr lang="ar-DZ" sz="2400" b="1" dirty="0" smtClean="0">
                <a:latin typeface="Arial" pitchFamily="34" charset="0"/>
                <a:cs typeface="Arial" pitchFamily="34" charset="0"/>
              </a:rPr>
              <a:t> - ادارة المخزون؛</a:t>
            </a:r>
          </a:p>
          <a:p>
            <a:pPr algn="just" rtl="1"/>
            <a:r>
              <a:rPr lang="ar-DZ" sz="2400" b="1" dirty="0" smtClean="0">
                <a:latin typeface="Arial" pitchFamily="34" charset="0"/>
                <a:cs typeface="Arial" pitchFamily="34" charset="0"/>
              </a:rPr>
              <a:t> - الخدمات اللوجستية العكسية؛</a:t>
            </a:r>
          </a:p>
          <a:p>
            <a:pPr algn="just" rtl="1"/>
            <a:r>
              <a:rPr lang="ar-DZ" sz="2400" b="1" dirty="0" smtClean="0">
                <a:latin typeface="Arial" pitchFamily="34" charset="0"/>
                <a:cs typeface="Arial" pitchFamily="34" charset="0"/>
              </a:rPr>
              <a:t> - نقل شحنة من وسيلة نقل لأخرى</a:t>
            </a:r>
            <a:r>
              <a:rPr lang="fr-FR" sz="2400" b="1" dirty="0" smtClean="0">
                <a:latin typeface="Times New Roman" pitchFamily="18" charset="0"/>
                <a:cs typeface="Times New Roman" pitchFamily="18" charset="0"/>
              </a:rPr>
              <a:t>Transloading </a:t>
            </a:r>
            <a:endParaRPr lang="ar-DZ" sz="2400" b="1" dirty="0" smtClean="0">
              <a:latin typeface="Times New Roman" pitchFamily="18" charset="0"/>
              <a:cs typeface="Times New Roman" pitchFamily="18" charset="0"/>
            </a:endParaRPr>
          </a:p>
          <a:p>
            <a:pPr algn="just" rtl="1"/>
            <a:r>
              <a:rPr lang="ar-DZ" sz="2400" b="1" dirty="0" smtClean="0">
                <a:latin typeface="Arial" pitchFamily="34" charset="0"/>
                <a:cs typeface="Arial" pitchFamily="34" charset="0"/>
              </a:rPr>
              <a:t>- الاستلام المباشر من المحل؛</a:t>
            </a:r>
          </a:p>
          <a:p>
            <a:pPr algn="just" rtl="1"/>
            <a:r>
              <a:rPr lang="ar-DZ" sz="2400" b="1" dirty="0" smtClean="0">
                <a:latin typeface="Arial" pitchFamily="34" charset="0"/>
                <a:cs typeface="Arial" pitchFamily="34" charset="0"/>
              </a:rPr>
              <a:t>- وضع العلامات الإستبدال   </a:t>
            </a:r>
            <a:endParaRPr lang="fr-FR" sz="2400" b="1" dirty="0">
              <a:latin typeface="Arial" pitchFamily="34" charset="0"/>
              <a:cs typeface="Arial" pitchFamily="34" charset="0"/>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6" name="Picture 2"/>
          <p:cNvPicPr>
            <a:picLocks noChangeAspect="1" noChangeArrowheads="1"/>
          </p:cNvPicPr>
          <p:nvPr/>
        </p:nvPicPr>
        <p:blipFill>
          <a:blip r:embed="rId2"/>
          <a:srcRect/>
          <a:stretch>
            <a:fillRect/>
          </a:stretch>
        </p:blipFill>
        <p:spPr bwMode="auto">
          <a:xfrm>
            <a:off x="0" y="152400"/>
            <a:ext cx="9144000" cy="6397969"/>
          </a:xfrm>
          <a:prstGeom prst="rect">
            <a:avLst/>
          </a:prstGeom>
          <a:noFill/>
          <a:ln w="9525">
            <a:noFill/>
            <a:miter lim="800000"/>
            <a:headEnd/>
            <a:tailEnd/>
          </a:ln>
          <a:effectLst/>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4" name="Picture 2"/>
          <p:cNvPicPr>
            <a:picLocks noChangeAspect="1" noChangeArrowheads="1"/>
          </p:cNvPicPr>
          <p:nvPr/>
        </p:nvPicPr>
        <p:blipFill>
          <a:blip r:embed="rId2"/>
          <a:srcRect/>
          <a:stretch>
            <a:fillRect/>
          </a:stretch>
        </p:blipFill>
        <p:spPr bwMode="auto">
          <a:xfrm>
            <a:off x="152400" y="1143000"/>
            <a:ext cx="8686800" cy="5334000"/>
          </a:xfrm>
          <a:prstGeom prst="rect">
            <a:avLst/>
          </a:prstGeom>
          <a:noFill/>
          <a:ln w="9525">
            <a:noFill/>
            <a:miter lim="800000"/>
            <a:headEnd/>
            <a:tailEnd/>
          </a:ln>
          <a:effectLst/>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 y="381000"/>
            <a:ext cx="8382000" cy="954107"/>
          </a:xfrm>
          <a:prstGeom prst="rect">
            <a:avLst/>
          </a:prstGeom>
        </p:spPr>
        <p:txBody>
          <a:bodyPr wrap="square">
            <a:spAutoFit/>
          </a:bodyPr>
          <a:lstStyle/>
          <a:p>
            <a:pPr algn="just" rtl="1"/>
            <a:r>
              <a:rPr lang="ar-DZ" sz="2800" b="1" dirty="0" smtClean="0">
                <a:solidFill>
                  <a:srgbClr val="FF0000"/>
                </a:solidFill>
                <a:latin typeface="Times New Roman" pitchFamily="18" charset="0"/>
                <a:cs typeface="Times New Roman" pitchFamily="18" charset="0"/>
              </a:rPr>
              <a:t>تصنيف مالكي السفن العالميين الرئيسيين لنقل البضائع (اعتبارًا من 24 مايو 2022)</a:t>
            </a:r>
            <a:endParaRPr lang="fr-FR" sz="2800" b="1" dirty="0">
              <a:solidFill>
                <a:srgbClr val="FF0000"/>
              </a:solidFill>
              <a:latin typeface="Times New Roman" pitchFamily="18" charset="0"/>
              <a:cs typeface="Times New Roman" pitchFamily="18" charset="0"/>
            </a:endParaRPr>
          </a:p>
        </p:txBody>
      </p:sp>
      <p:pic>
        <p:nvPicPr>
          <p:cNvPr id="75778" name="Picture 2"/>
          <p:cNvPicPr>
            <a:picLocks noChangeAspect="1" noChangeArrowheads="1"/>
          </p:cNvPicPr>
          <p:nvPr/>
        </p:nvPicPr>
        <p:blipFill>
          <a:blip r:embed="rId2"/>
          <a:srcRect/>
          <a:stretch>
            <a:fillRect/>
          </a:stretch>
        </p:blipFill>
        <p:spPr bwMode="auto">
          <a:xfrm>
            <a:off x="54306" y="1524000"/>
            <a:ext cx="9048750" cy="5029200"/>
          </a:xfrm>
          <a:prstGeom prst="rect">
            <a:avLst/>
          </a:prstGeom>
          <a:noFill/>
          <a:ln w="9525">
            <a:noFill/>
            <a:miter lim="800000"/>
            <a:headEnd/>
            <a:tailEnd/>
          </a:ln>
          <a:effectLst/>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800600" y="609600"/>
            <a:ext cx="3998210" cy="523220"/>
          </a:xfrm>
          <a:prstGeom prst="rect">
            <a:avLst/>
          </a:prstGeom>
        </p:spPr>
        <p:txBody>
          <a:bodyPr wrap="none">
            <a:spAutoFit/>
          </a:bodyPr>
          <a:lstStyle/>
          <a:p>
            <a:pPr algn="just" rtl="1"/>
            <a:r>
              <a:rPr lang="ar-DZ" sz="2800" b="1" dirty="0" smtClean="0">
                <a:solidFill>
                  <a:srgbClr val="FF0000"/>
                </a:solidFill>
                <a:latin typeface="Arial" pitchFamily="34" charset="0"/>
                <a:cs typeface="Arial" pitchFamily="34" charset="0"/>
              </a:rPr>
              <a:t>عدد سفن الحاويات حسب علمها:</a:t>
            </a:r>
            <a:endParaRPr lang="fr-FR" sz="2800" b="1" dirty="0">
              <a:solidFill>
                <a:srgbClr val="FF0000"/>
              </a:solidFill>
              <a:latin typeface="Arial" pitchFamily="34" charset="0"/>
              <a:cs typeface="Arial" pitchFamily="34" charset="0"/>
            </a:endParaRPr>
          </a:p>
        </p:txBody>
      </p:sp>
      <p:pic>
        <p:nvPicPr>
          <p:cNvPr id="76802" name="Picture 2"/>
          <p:cNvPicPr>
            <a:picLocks noChangeAspect="1" noChangeArrowheads="1"/>
          </p:cNvPicPr>
          <p:nvPr/>
        </p:nvPicPr>
        <p:blipFill>
          <a:blip r:embed="rId2"/>
          <a:srcRect/>
          <a:stretch>
            <a:fillRect/>
          </a:stretch>
        </p:blipFill>
        <p:spPr bwMode="auto">
          <a:xfrm>
            <a:off x="0" y="990600"/>
            <a:ext cx="4800600" cy="5486400"/>
          </a:xfrm>
          <a:prstGeom prst="rect">
            <a:avLst/>
          </a:prstGeom>
          <a:noFill/>
          <a:ln w="9525">
            <a:noFill/>
            <a:miter lim="800000"/>
            <a:headEnd/>
            <a:tailEnd/>
          </a:ln>
          <a:effectLst/>
        </p:spPr>
      </p:pic>
      <p:pic>
        <p:nvPicPr>
          <p:cNvPr id="76803" name="Picture 3"/>
          <p:cNvPicPr>
            <a:picLocks noChangeAspect="1" noChangeArrowheads="1"/>
          </p:cNvPicPr>
          <p:nvPr/>
        </p:nvPicPr>
        <p:blipFill>
          <a:blip r:embed="rId3"/>
          <a:srcRect/>
          <a:stretch>
            <a:fillRect/>
          </a:stretch>
        </p:blipFill>
        <p:spPr bwMode="auto">
          <a:xfrm>
            <a:off x="4724401" y="990600"/>
            <a:ext cx="4419600" cy="5486400"/>
          </a:xfrm>
          <a:prstGeom prst="rect">
            <a:avLst/>
          </a:prstGeom>
          <a:noFill/>
          <a:ln w="9525">
            <a:noFill/>
            <a:miter lim="800000"/>
            <a:headEnd/>
            <a:tailEnd/>
          </a:ln>
          <a:effectLst/>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381000"/>
            <a:ext cx="8458200" cy="523220"/>
          </a:xfrm>
          <a:prstGeom prst="rect">
            <a:avLst/>
          </a:prstGeom>
        </p:spPr>
        <p:txBody>
          <a:bodyPr wrap="square">
            <a:spAutoFit/>
          </a:bodyPr>
          <a:lstStyle/>
          <a:p>
            <a:pPr algn="just" rtl="1"/>
            <a:r>
              <a:rPr lang="ar-DZ" sz="2800" b="1" dirty="0" smtClean="0">
                <a:solidFill>
                  <a:srgbClr val="FF0000"/>
                </a:solidFill>
                <a:latin typeface="Arial" pitchFamily="34" charset="0"/>
                <a:cs typeface="Arial" pitchFamily="34" charset="0"/>
              </a:rPr>
              <a:t>مشغو سفن الحاويات الرئيسيون (اعتبارًا من 16 نوفمبر 2023)</a:t>
            </a:r>
            <a:endParaRPr lang="fr-FR" sz="2800" b="1" dirty="0">
              <a:solidFill>
                <a:srgbClr val="FF0000"/>
              </a:solidFill>
              <a:latin typeface="Arial" pitchFamily="34" charset="0"/>
              <a:cs typeface="Arial" pitchFamily="34" charset="0"/>
            </a:endParaRPr>
          </a:p>
        </p:txBody>
      </p:sp>
      <p:graphicFrame>
        <p:nvGraphicFramePr>
          <p:cNvPr id="7" name="Tableau 6"/>
          <p:cNvGraphicFramePr>
            <a:graphicFrameLocks noGrp="1"/>
          </p:cNvGraphicFramePr>
          <p:nvPr/>
        </p:nvGraphicFramePr>
        <p:xfrm>
          <a:off x="76200" y="990600"/>
          <a:ext cx="8839200" cy="4907280"/>
        </p:xfrm>
        <a:graphic>
          <a:graphicData uri="http://schemas.openxmlformats.org/drawingml/2006/table">
            <a:tbl>
              <a:tblPr rtl="1"/>
              <a:tblGrid>
                <a:gridCol w="1591260"/>
                <a:gridCol w="1191746"/>
                <a:gridCol w="1056564"/>
                <a:gridCol w="4511722"/>
                <a:gridCol w="487908"/>
              </a:tblGrid>
              <a:tr h="0">
                <a:tc>
                  <a:txBody>
                    <a:bodyPr/>
                    <a:lstStyle/>
                    <a:p>
                      <a:pPr rtl="0">
                        <a:lnSpc>
                          <a:spcPct val="115000"/>
                        </a:lnSpc>
                        <a:spcAft>
                          <a:spcPts val="0"/>
                        </a:spcAft>
                      </a:pPr>
                      <a:r>
                        <a:rPr lang="fr-FR" sz="2000" b="1" dirty="0">
                          <a:latin typeface="Times New Roman"/>
                          <a:ea typeface="Times New Roman"/>
                          <a:cs typeface="Arial"/>
                        </a:rPr>
                        <a:t>Parts de marché %</a:t>
                      </a:r>
                      <a:endParaRPr lang="fr-FR" sz="1600" b="1" dirty="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a:lnSpc>
                          <a:spcPct val="115000"/>
                        </a:lnSpc>
                        <a:spcAft>
                          <a:spcPts val="0"/>
                        </a:spcAft>
                      </a:pPr>
                      <a:r>
                        <a:rPr lang="fr-FR" sz="2000" b="1">
                          <a:latin typeface="Times New Roman"/>
                          <a:ea typeface="Times New Roman"/>
                          <a:cs typeface="Arial"/>
                        </a:rPr>
                        <a:t>Capacité EVP</a:t>
                      </a:r>
                      <a:endParaRPr lang="fr-FR" sz="1600" b="1">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a:lnSpc>
                          <a:spcPct val="115000"/>
                        </a:lnSpc>
                        <a:spcAft>
                          <a:spcPts val="0"/>
                        </a:spcAft>
                      </a:pPr>
                      <a:r>
                        <a:rPr lang="fr-FR" sz="2000" b="1">
                          <a:latin typeface="Times New Roman"/>
                          <a:ea typeface="Times New Roman"/>
                          <a:cs typeface="Arial"/>
                        </a:rPr>
                        <a:t>Navires</a:t>
                      </a:r>
                      <a:endParaRPr lang="fr-FR" sz="1600" b="1">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a:lnSpc>
                          <a:spcPct val="115000"/>
                        </a:lnSpc>
                        <a:spcAft>
                          <a:spcPts val="0"/>
                        </a:spcAft>
                      </a:pPr>
                      <a:r>
                        <a:rPr lang="fr-FR" sz="2000" b="1">
                          <a:latin typeface="Times New Roman"/>
                          <a:ea typeface="Calibri"/>
                          <a:cs typeface="Arial"/>
                        </a:rPr>
                        <a:t>Armateurs</a:t>
                      </a:r>
                      <a:endParaRPr lang="fr-FR" sz="1600" b="1">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1">
                        <a:lnSpc>
                          <a:spcPct val="115000"/>
                        </a:lnSpc>
                        <a:spcAft>
                          <a:spcPts val="0"/>
                        </a:spcAft>
                      </a:pPr>
                      <a:endParaRPr lang="ar-SA" sz="2000" b="1">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rtl="0">
                        <a:lnSpc>
                          <a:spcPct val="115000"/>
                        </a:lnSpc>
                        <a:spcAft>
                          <a:spcPts val="0"/>
                        </a:spcAft>
                      </a:pPr>
                      <a:r>
                        <a:rPr lang="fr-FR" sz="2000" b="1">
                          <a:latin typeface="Times New Roman"/>
                          <a:ea typeface="Times New Roman"/>
                          <a:cs typeface="Arial"/>
                        </a:rPr>
                        <a:t>19,7</a:t>
                      </a:r>
                      <a:endParaRPr lang="fr-FR" sz="1600" b="1">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a:lnSpc>
                          <a:spcPct val="115000"/>
                        </a:lnSpc>
                        <a:spcAft>
                          <a:spcPts val="0"/>
                        </a:spcAft>
                      </a:pPr>
                      <a:r>
                        <a:rPr lang="fr-FR" sz="2000" b="1" dirty="0">
                          <a:latin typeface="Times New Roman"/>
                          <a:ea typeface="Times New Roman"/>
                          <a:cs typeface="Arial"/>
                        </a:rPr>
                        <a:t>5 510 </a:t>
                      </a:r>
                      <a:r>
                        <a:rPr lang="fr-FR" sz="2000" b="1" dirty="0" smtClean="0">
                          <a:latin typeface="Times New Roman"/>
                          <a:ea typeface="Times New Roman"/>
                          <a:cs typeface="Arial"/>
                        </a:rPr>
                        <a:t>666</a:t>
                      </a:r>
                      <a:endParaRPr lang="fr-FR" sz="1600" b="1" dirty="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a:lnSpc>
                          <a:spcPct val="115000"/>
                        </a:lnSpc>
                        <a:spcAft>
                          <a:spcPts val="0"/>
                        </a:spcAft>
                      </a:pPr>
                      <a:r>
                        <a:rPr lang="fr-FR" sz="2000" b="1">
                          <a:latin typeface="Times New Roman"/>
                          <a:ea typeface="Times New Roman"/>
                          <a:cs typeface="Arial"/>
                        </a:rPr>
                        <a:t>794 </a:t>
                      </a:r>
                      <a:endParaRPr lang="fr-FR" sz="1600" b="1">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a:lnSpc>
                          <a:spcPct val="115000"/>
                        </a:lnSpc>
                        <a:spcAft>
                          <a:spcPts val="0"/>
                        </a:spcAft>
                      </a:pPr>
                      <a:r>
                        <a:rPr lang="fr-FR" sz="2000" b="1" u="sng" dirty="0">
                          <a:solidFill>
                            <a:srgbClr val="0000FF"/>
                          </a:solidFill>
                          <a:latin typeface="Times New Roman"/>
                          <a:ea typeface="Times New Roman"/>
                          <a:cs typeface="Arial"/>
                          <a:hlinkClick r:id="rId2" tooltip="Mediterranean Shipping Company"/>
                        </a:rPr>
                        <a:t>MSC</a:t>
                      </a:r>
                      <a:r>
                        <a:rPr lang="fr-FR" sz="2000" b="1" dirty="0">
                          <a:latin typeface="Times New Roman"/>
                          <a:ea typeface="Times New Roman"/>
                          <a:cs typeface="Arial"/>
                        </a:rPr>
                        <a:t> (</a:t>
                      </a:r>
                      <a:r>
                        <a:rPr lang="fr-FR" sz="2000" b="1" u="sng" dirty="0" smtClean="0">
                          <a:solidFill>
                            <a:srgbClr val="0000FF"/>
                          </a:solidFill>
                          <a:latin typeface="Times New Roman"/>
                          <a:ea typeface="Times New Roman"/>
                          <a:cs typeface="Arial"/>
                        </a:rPr>
                        <a:t>Suisse</a:t>
                      </a:r>
                      <a:r>
                        <a:rPr lang="fr-FR" sz="2000" b="1" dirty="0" smtClean="0">
                          <a:latin typeface="Times New Roman"/>
                          <a:ea typeface="Times New Roman"/>
                          <a:cs typeface="Arial"/>
                        </a:rPr>
                        <a:t>)</a:t>
                      </a:r>
                      <a:r>
                        <a:rPr lang="fr-FR" sz="2000" b="1" dirty="0">
                          <a:latin typeface="Times New Roman"/>
                          <a:ea typeface="Times New Roman"/>
                          <a:cs typeface="Arial"/>
                        </a:rPr>
                        <a:t> </a:t>
                      </a:r>
                      <a:endParaRPr lang="fr-FR" sz="1600" b="1" dirty="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a:lnSpc>
                          <a:spcPct val="115000"/>
                        </a:lnSpc>
                        <a:spcAft>
                          <a:spcPts val="0"/>
                        </a:spcAft>
                      </a:pPr>
                      <a:r>
                        <a:rPr lang="ar-SA" sz="2000" b="1">
                          <a:latin typeface="Calibri"/>
                          <a:ea typeface="Calibri"/>
                          <a:cs typeface="Times New Roman"/>
                        </a:rPr>
                        <a:t>01</a:t>
                      </a:r>
                      <a:endParaRPr lang="fr-FR" sz="1600" b="1">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rtl="0">
                        <a:lnSpc>
                          <a:spcPct val="115000"/>
                        </a:lnSpc>
                        <a:spcAft>
                          <a:spcPts val="0"/>
                        </a:spcAft>
                      </a:pPr>
                      <a:r>
                        <a:rPr lang="fr-FR" sz="2000" b="1">
                          <a:latin typeface="Times New Roman"/>
                          <a:ea typeface="Times New Roman"/>
                          <a:cs typeface="Arial"/>
                        </a:rPr>
                        <a:t>14.8</a:t>
                      </a:r>
                      <a:endParaRPr lang="fr-FR" sz="1600" b="1">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a:lnSpc>
                          <a:spcPct val="115000"/>
                        </a:lnSpc>
                        <a:spcAft>
                          <a:spcPts val="0"/>
                        </a:spcAft>
                      </a:pPr>
                      <a:r>
                        <a:rPr lang="fr-FR" sz="2000" b="1" dirty="0">
                          <a:latin typeface="Times New Roman"/>
                          <a:ea typeface="Times New Roman"/>
                          <a:cs typeface="Arial"/>
                        </a:rPr>
                        <a:t>4 150 </a:t>
                      </a:r>
                      <a:r>
                        <a:rPr lang="fr-FR" sz="2000" b="1" dirty="0" smtClean="0">
                          <a:latin typeface="Times New Roman"/>
                          <a:ea typeface="Times New Roman"/>
                          <a:cs typeface="Arial"/>
                        </a:rPr>
                        <a:t>595</a:t>
                      </a:r>
                      <a:endParaRPr lang="fr-FR" sz="1600" b="1" dirty="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a:lnSpc>
                          <a:spcPct val="115000"/>
                        </a:lnSpc>
                        <a:spcAft>
                          <a:spcPts val="0"/>
                        </a:spcAft>
                      </a:pPr>
                      <a:r>
                        <a:rPr lang="fr-FR" sz="2000" b="1">
                          <a:latin typeface="Times New Roman"/>
                          <a:ea typeface="Times New Roman"/>
                          <a:cs typeface="Arial"/>
                        </a:rPr>
                        <a:t>683 </a:t>
                      </a:r>
                      <a:endParaRPr lang="fr-FR" sz="1600" b="1">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a:lnSpc>
                          <a:spcPct val="115000"/>
                        </a:lnSpc>
                        <a:spcAft>
                          <a:spcPts val="0"/>
                        </a:spcAft>
                      </a:pPr>
                      <a:r>
                        <a:rPr lang="fr-FR" sz="2000" b="1" u="sng" dirty="0">
                          <a:solidFill>
                            <a:srgbClr val="0000FF"/>
                          </a:solidFill>
                          <a:latin typeface="Times New Roman"/>
                          <a:ea typeface="Times New Roman"/>
                          <a:cs typeface="Arial"/>
                          <a:hlinkClick r:id="rId3" tooltip="A.P. Møller-Mærsk"/>
                        </a:rPr>
                        <a:t>Maersk</a:t>
                      </a:r>
                      <a:r>
                        <a:rPr lang="fr-FR" sz="2000" b="1" dirty="0">
                          <a:latin typeface="Times New Roman"/>
                          <a:ea typeface="Times New Roman"/>
                          <a:cs typeface="Arial"/>
                        </a:rPr>
                        <a:t> (</a:t>
                      </a:r>
                      <a:r>
                        <a:rPr lang="fr-FR" sz="2000" b="1" u="sng" dirty="0">
                          <a:solidFill>
                            <a:srgbClr val="0000FF"/>
                          </a:solidFill>
                          <a:latin typeface="Times New Roman"/>
                          <a:ea typeface="Times New Roman"/>
                          <a:cs typeface="Arial"/>
                        </a:rPr>
                        <a:t>Danemark</a:t>
                      </a:r>
                      <a:r>
                        <a:rPr lang="fr-FR" sz="2000" b="1" dirty="0">
                          <a:latin typeface="Times New Roman"/>
                          <a:ea typeface="Times New Roman"/>
                          <a:cs typeface="Arial"/>
                        </a:rPr>
                        <a:t>)</a:t>
                      </a:r>
                      <a:endParaRPr lang="fr-FR" sz="1600" b="1" dirty="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a:lnSpc>
                          <a:spcPct val="115000"/>
                        </a:lnSpc>
                        <a:spcAft>
                          <a:spcPts val="0"/>
                        </a:spcAft>
                      </a:pPr>
                      <a:r>
                        <a:rPr lang="fr-FR" sz="2000" b="1">
                          <a:latin typeface="Times New Roman"/>
                          <a:ea typeface="Calibri"/>
                          <a:cs typeface="Arial"/>
                        </a:rPr>
                        <a:t>02</a:t>
                      </a:r>
                      <a:endParaRPr lang="fr-FR" sz="1600" b="1">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rtl="0">
                        <a:lnSpc>
                          <a:spcPct val="115000"/>
                        </a:lnSpc>
                        <a:spcAft>
                          <a:spcPts val="0"/>
                        </a:spcAft>
                      </a:pPr>
                      <a:r>
                        <a:rPr lang="fr-FR" sz="2000" b="1">
                          <a:latin typeface="Times New Roman"/>
                          <a:ea typeface="Times New Roman"/>
                          <a:cs typeface="Arial"/>
                        </a:rPr>
                        <a:t>12,5</a:t>
                      </a:r>
                      <a:endParaRPr lang="fr-FR" sz="1600" b="1">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a:lnSpc>
                          <a:spcPct val="115000"/>
                        </a:lnSpc>
                        <a:spcAft>
                          <a:spcPts val="0"/>
                        </a:spcAft>
                      </a:pPr>
                      <a:r>
                        <a:rPr lang="fr-FR" sz="2000" b="1">
                          <a:latin typeface="Times New Roman"/>
                          <a:ea typeface="Times New Roman"/>
                          <a:cs typeface="Arial"/>
                        </a:rPr>
                        <a:t>3 506 866</a:t>
                      </a:r>
                      <a:endParaRPr lang="fr-FR" sz="1600" b="1">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a:lnSpc>
                          <a:spcPct val="115000"/>
                        </a:lnSpc>
                        <a:spcAft>
                          <a:spcPts val="0"/>
                        </a:spcAft>
                      </a:pPr>
                      <a:r>
                        <a:rPr lang="fr-FR" sz="2000" b="1">
                          <a:latin typeface="Times New Roman"/>
                          <a:ea typeface="Times New Roman"/>
                          <a:cs typeface="Arial"/>
                        </a:rPr>
                        <a:t>615 </a:t>
                      </a:r>
                      <a:endParaRPr lang="fr-FR" sz="1600" b="1">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a:lnSpc>
                          <a:spcPct val="115000"/>
                        </a:lnSpc>
                        <a:spcAft>
                          <a:spcPts val="0"/>
                        </a:spcAft>
                      </a:pPr>
                      <a:r>
                        <a:rPr lang="fr-FR" sz="2000" b="1" u="sng" dirty="0">
                          <a:solidFill>
                            <a:srgbClr val="0000FF"/>
                          </a:solidFill>
                          <a:latin typeface="Times New Roman"/>
                          <a:ea typeface="Times New Roman"/>
                          <a:cs typeface="Arial"/>
                          <a:hlinkClick r:id="rId4" tooltip="Compagnie maritime d'affrètement - Compagnie générale maritime"/>
                        </a:rPr>
                        <a:t>CMA-CGM</a:t>
                      </a:r>
                      <a:r>
                        <a:rPr lang="fr-FR" sz="2000" b="1" dirty="0">
                          <a:latin typeface="Times New Roman"/>
                          <a:ea typeface="Times New Roman"/>
                          <a:cs typeface="Arial"/>
                        </a:rPr>
                        <a:t> (</a:t>
                      </a:r>
                      <a:r>
                        <a:rPr lang="fr-FR" sz="2000" b="1" u="sng" dirty="0">
                          <a:solidFill>
                            <a:srgbClr val="0000FF"/>
                          </a:solidFill>
                          <a:latin typeface="Times New Roman"/>
                          <a:ea typeface="Times New Roman"/>
                          <a:cs typeface="Arial"/>
                        </a:rPr>
                        <a:t>France</a:t>
                      </a:r>
                      <a:r>
                        <a:rPr lang="fr-FR" sz="2000" b="1" dirty="0">
                          <a:latin typeface="Times New Roman"/>
                          <a:ea typeface="Times New Roman"/>
                          <a:cs typeface="Arial"/>
                        </a:rPr>
                        <a:t>)</a:t>
                      </a:r>
                      <a:endParaRPr lang="fr-FR" sz="1600" b="1" dirty="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a:lnSpc>
                          <a:spcPct val="115000"/>
                        </a:lnSpc>
                        <a:spcAft>
                          <a:spcPts val="0"/>
                        </a:spcAft>
                      </a:pPr>
                      <a:r>
                        <a:rPr lang="fr-FR" sz="2000" b="1">
                          <a:latin typeface="Times New Roman"/>
                          <a:ea typeface="Calibri"/>
                          <a:cs typeface="Arial"/>
                        </a:rPr>
                        <a:t>03</a:t>
                      </a:r>
                      <a:endParaRPr lang="fr-FR" sz="1600" b="1">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rtl="0">
                        <a:lnSpc>
                          <a:spcPct val="115000"/>
                        </a:lnSpc>
                        <a:spcAft>
                          <a:spcPts val="0"/>
                        </a:spcAft>
                      </a:pPr>
                      <a:r>
                        <a:rPr lang="fr-FR" sz="2000" b="1">
                          <a:latin typeface="Times New Roman"/>
                          <a:ea typeface="Times New Roman"/>
                          <a:cs typeface="Arial"/>
                        </a:rPr>
                        <a:t>10,9 </a:t>
                      </a:r>
                      <a:endParaRPr lang="fr-FR" sz="1600" b="1">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a:lnSpc>
                          <a:spcPct val="115000"/>
                        </a:lnSpc>
                        <a:spcAft>
                          <a:spcPts val="0"/>
                        </a:spcAft>
                      </a:pPr>
                      <a:r>
                        <a:rPr lang="fr-FR" sz="2000" b="1">
                          <a:latin typeface="Times New Roman"/>
                          <a:ea typeface="Times New Roman"/>
                          <a:cs typeface="Arial"/>
                        </a:rPr>
                        <a:t>3 039 776</a:t>
                      </a:r>
                      <a:endParaRPr lang="fr-FR" sz="1600" b="1">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a:lnSpc>
                          <a:spcPct val="115000"/>
                        </a:lnSpc>
                        <a:spcAft>
                          <a:spcPts val="0"/>
                        </a:spcAft>
                      </a:pPr>
                      <a:r>
                        <a:rPr lang="fr-FR" sz="2000" b="1">
                          <a:latin typeface="Times New Roman"/>
                          <a:ea typeface="Times New Roman"/>
                          <a:cs typeface="Arial"/>
                        </a:rPr>
                        <a:t>488 </a:t>
                      </a:r>
                      <a:endParaRPr lang="fr-FR" sz="1600" b="1">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a:lnSpc>
                          <a:spcPct val="115000"/>
                        </a:lnSpc>
                        <a:spcAft>
                          <a:spcPts val="0"/>
                        </a:spcAft>
                      </a:pPr>
                      <a:r>
                        <a:rPr lang="fr-FR" sz="2000" b="1" u="sng" dirty="0">
                          <a:solidFill>
                            <a:srgbClr val="0000FF"/>
                          </a:solidFill>
                          <a:latin typeface="Times New Roman"/>
                          <a:ea typeface="Times New Roman"/>
                          <a:cs typeface="Arial"/>
                          <a:hlinkClick r:id="rId5" tooltip="China Ocean Shipping Company"/>
                        </a:rPr>
                        <a:t>China </a:t>
                      </a:r>
                      <a:r>
                        <a:rPr lang="fr-FR" sz="2000" b="1" u="sng" dirty="0" err="1">
                          <a:solidFill>
                            <a:srgbClr val="0000FF"/>
                          </a:solidFill>
                          <a:latin typeface="Times New Roman"/>
                          <a:ea typeface="Times New Roman"/>
                          <a:cs typeface="Arial"/>
                          <a:hlinkClick r:id="rId5" tooltip="China Ocean Shipping Company"/>
                        </a:rPr>
                        <a:t>Ocean</a:t>
                      </a:r>
                      <a:r>
                        <a:rPr lang="fr-FR" sz="2000" b="1" u="sng" dirty="0">
                          <a:solidFill>
                            <a:srgbClr val="0000FF"/>
                          </a:solidFill>
                          <a:latin typeface="Times New Roman"/>
                          <a:ea typeface="Times New Roman"/>
                          <a:cs typeface="Arial"/>
                          <a:hlinkClick r:id="rId5" tooltip="China Ocean Shipping Company"/>
                        </a:rPr>
                        <a:t> Shipping Company</a:t>
                      </a:r>
                      <a:r>
                        <a:rPr lang="fr-FR" sz="2000" b="1" dirty="0">
                          <a:latin typeface="Times New Roman"/>
                          <a:ea typeface="Times New Roman"/>
                          <a:cs typeface="Arial"/>
                        </a:rPr>
                        <a:t> (COSCO, </a:t>
                      </a:r>
                      <a:r>
                        <a:rPr lang="fr-FR" sz="2000" b="1" u="sng" dirty="0">
                          <a:solidFill>
                            <a:srgbClr val="0000FF"/>
                          </a:solidFill>
                          <a:latin typeface="Times New Roman"/>
                          <a:ea typeface="Times New Roman"/>
                          <a:cs typeface="Arial"/>
                        </a:rPr>
                        <a:t>Chine</a:t>
                      </a:r>
                      <a:r>
                        <a:rPr lang="fr-FR" sz="2000" b="1" dirty="0">
                          <a:latin typeface="Times New Roman"/>
                          <a:ea typeface="Times New Roman"/>
                          <a:cs typeface="Arial"/>
                        </a:rPr>
                        <a:t>)</a:t>
                      </a:r>
                      <a:endParaRPr lang="fr-FR" sz="1600" b="1" dirty="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a:lnSpc>
                          <a:spcPct val="115000"/>
                        </a:lnSpc>
                        <a:spcAft>
                          <a:spcPts val="0"/>
                        </a:spcAft>
                      </a:pPr>
                      <a:r>
                        <a:rPr lang="fr-FR" sz="2000" b="1">
                          <a:latin typeface="Times New Roman"/>
                          <a:ea typeface="Calibri"/>
                          <a:cs typeface="Arial"/>
                        </a:rPr>
                        <a:t>04</a:t>
                      </a:r>
                      <a:endParaRPr lang="fr-FR" sz="1600" b="1">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rtl="0">
                        <a:lnSpc>
                          <a:spcPct val="115000"/>
                        </a:lnSpc>
                        <a:spcAft>
                          <a:spcPts val="0"/>
                        </a:spcAft>
                      </a:pPr>
                      <a:r>
                        <a:rPr lang="fr-FR" sz="2000" b="1">
                          <a:latin typeface="Times New Roman"/>
                          <a:ea typeface="Times New Roman"/>
                          <a:cs typeface="Arial"/>
                        </a:rPr>
                        <a:t>7,0 </a:t>
                      </a:r>
                      <a:endParaRPr lang="fr-FR" sz="1600" b="1">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a:lnSpc>
                          <a:spcPct val="115000"/>
                        </a:lnSpc>
                        <a:spcAft>
                          <a:spcPts val="0"/>
                        </a:spcAft>
                      </a:pPr>
                      <a:r>
                        <a:rPr lang="fr-FR" sz="2000" b="1">
                          <a:latin typeface="Times New Roman"/>
                          <a:ea typeface="Times New Roman"/>
                          <a:cs typeface="Arial"/>
                        </a:rPr>
                        <a:t>1 969 712</a:t>
                      </a:r>
                      <a:endParaRPr lang="fr-FR" sz="1600" b="1">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a:lnSpc>
                          <a:spcPct val="115000"/>
                        </a:lnSpc>
                        <a:spcAft>
                          <a:spcPts val="0"/>
                        </a:spcAft>
                      </a:pPr>
                      <a:r>
                        <a:rPr lang="fr-FR" sz="2000" b="1">
                          <a:latin typeface="Times New Roman"/>
                          <a:ea typeface="Times New Roman"/>
                          <a:cs typeface="Arial"/>
                        </a:rPr>
                        <a:t>267 </a:t>
                      </a:r>
                      <a:endParaRPr lang="fr-FR" sz="1600" b="1">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a:lnSpc>
                          <a:spcPct val="115000"/>
                        </a:lnSpc>
                        <a:spcAft>
                          <a:spcPts val="0"/>
                        </a:spcAft>
                      </a:pPr>
                      <a:r>
                        <a:rPr lang="fr-FR" sz="2000" b="1" u="sng" dirty="0" err="1">
                          <a:solidFill>
                            <a:srgbClr val="0000FF"/>
                          </a:solidFill>
                          <a:latin typeface="Times New Roman"/>
                          <a:ea typeface="Times New Roman"/>
                          <a:cs typeface="Arial"/>
                          <a:hlinkClick r:id="rId6" tooltip="Hapag-Lloyd"/>
                        </a:rPr>
                        <a:t>Hapag</a:t>
                      </a:r>
                      <a:r>
                        <a:rPr lang="fr-FR" sz="2000" b="1" u="sng" dirty="0">
                          <a:solidFill>
                            <a:srgbClr val="0000FF"/>
                          </a:solidFill>
                          <a:latin typeface="Times New Roman"/>
                          <a:ea typeface="Times New Roman"/>
                          <a:cs typeface="Arial"/>
                          <a:hlinkClick r:id="rId6" tooltip="Hapag-Lloyd"/>
                        </a:rPr>
                        <a:t>-Lloyd</a:t>
                      </a:r>
                      <a:r>
                        <a:rPr lang="fr-FR" sz="2000" b="1" dirty="0">
                          <a:latin typeface="Times New Roman"/>
                          <a:ea typeface="Times New Roman"/>
                          <a:cs typeface="Arial"/>
                        </a:rPr>
                        <a:t> (</a:t>
                      </a:r>
                      <a:r>
                        <a:rPr lang="fr-FR" sz="2000" b="1" u="sng" dirty="0">
                          <a:solidFill>
                            <a:srgbClr val="0000FF"/>
                          </a:solidFill>
                          <a:latin typeface="Times New Roman"/>
                          <a:ea typeface="Times New Roman"/>
                          <a:cs typeface="Arial"/>
                        </a:rPr>
                        <a:t>Allemagne</a:t>
                      </a:r>
                      <a:r>
                        <a:rPr lang="fr-FR" sz="2000" b="1" dirty="0">
                          <a:latin typeface="Times New Roman"/>
                          <a:ea typeface="Times New Roman"/>
                          <a:cs typeface="Arial"/>
                        </a:rPr>
                        <a:t>)</a:t>
                      </a:r>
                      <a:endParaRPr lang="fr-FR" sz="1600" b="1" dirty="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a:lnSpc>
                          <a:spcPct val="115000"/>
                        </a:lnSpc>
                        <a:spcAft>
                          <a:spcPts val="0"/>
                        </a:spcAft>
                      </a:pPr>
                      <a:r>
                        <a:rPr lang="fr-FR" sz="2000" b="1">
                          <a:latin typeface="Times New Roman"/>
                          <a:ea typeface="Calibri"/>
                          <a:cs typeface="Arial"/>
                        </a:rPr>
                        <a:t>05</a:t>
                      </a:r>
                      <a:endParaRPr lang="fr-FR" sz="1600" b="1">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rtl="0">
                        <a:lnSpc>
                          <a:spcPct val="115000"/>
                        </a:lnSpc>
                        <a:spcAft>
                          <a:spcPts val="0"/>
                        </a:spcAft>
                      </a:pPr>
                      <a:r>
                        <a:rPr lang="fr-FR" sz="2000" b="1" dirty="0">
                          <a:latin typeface="Times New Roman"/>
                          <a:ea typeface="Times New Roman"/>
                          <a:cs typeface="Arial"/>
                        </a:rPr>
                        <a:t>6,1 </a:t>
                      </a:r>
                      <a:endParaRPr lang="fr-FR" sz="1600" b="1" dirty="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a:lnSpc>
                          <a:spcPct val="115000"/>
                        </a:lnSpc>
                        <a:spcAft>
                          <a:spcPts val="0"/>
                        </a:spcAft>
                      </a:pPr>
                      <a:r>
                        <a:rPr lang="fr-FR" sz="2000" b="1" dirty="0">
                          <a:latin typeface="Times New Roman"/>
                          <a:ea typeface="Times New Roman"/>
                          <a:cs typeface="Arial"/>
                        </a:rPr>
                        <a:t>1 714 </a:t>
                      </a:r>
                      <a:r>
                        <a:rPr lang="fr-FR" sz="2000" b="1" dirty="0" smtClean="0">
                          <a:latin typeface="Times New Roman"/>
                          <a:ea typeface="Times New Roman"/>
                          <a:cs typeface="Arial"/>
                        </a:rPr>
                        <a:t>445</a:t>
                      </a:r>
                      <a:endParaRPr lang="fr-FR" sz="1600" b="1" dirty="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a:lnSpc>
                          <a:spcPct val="115000"/>
                        </a:lnSpc>
                        <a:spcAft>
                          <a:spcPts val="0"/>
                        </a:spcAft>
                      </a:pPr>
                      <a:r>
                        <a:rPr lang="fr-FR" sz="2000" b="1" dirty="0">
                          <a:latin typeface="Times New Roman"/>
                          <a:ea typeface="Times New Roman"/>
                          <a:cs typeface="Arial"/>
                        </a:rPr>
                        <a:t>227 </a:t>
                      </a:r>
                      <a:endParaRPr lang="fr-FR" sz="1600" b="1" dirty="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a:lnSpc>
                          <a:spcPct val="115000"/>
                        </a:lnSpc>
                        <a:spcAft>
                          <a:spcPts val="0"/>
                        </a:spcAft>
                      </a:pPr>
                      <a:r>
                        <a:rPr lang="fr-FR" sz="2000" b="1" u="sng" dirty="0" err="1">
                          <a:solidFill>
                            <a:srgbClr val="0000FF"/>
                          </a:solidFill>
                          <a:latin typeface="Times New Roman"/>
                          <a:ea typeface="Times New Roman"/>
                          <a:cs typeface="Arial"/>
                          <a:hlinkClick r:id="rId7" tooltip="Ocean Network Express"/>
                        </a:rPr>
                        <a:t>Ocean</a:t>
                      </a:r>
                      <a:r>
                        <a:rPr lang="fr-FR" sz="2000" b="1" u="sng" dirty="0">
                          <a:solidFill>
                            <a:srgbClr val="0000FF"/>
                          </a:solidFill>
                          <a:latin typeface="Times New Roman"/>
                          <a:ea typeface="Times New Roman"/>
                          <a:cs typeface="Arial"/>
                          <a:hlinkClick r:id="rId7" tooltip="Ocean Network Express"/>
                        </a:rPr>
                        <a:t> Network Express</a:t>
                      </a:r>
                      <a:r>
                        <a:rPr lang="fr-FR" sz="2000" b="1" dirty="0">
                          <a:latin typeface="Times New Roman"/>
                          <a:ea typeface="Times New Roman"/>
                          <a:cs typeface="Arial"/>
                        </a:rPr>
                        <a:t> (ONE, </a:t>
                      </a:r>
                      <a:r>
                        <a:rPr lang="fr-FR" sz="2000" b="1" u="sng" dirty="0">
                          <a:solidFill>
                            <a:srgbClr val="0000FF"/>
                          </a:solidFill>
                          <a:latin typeface="Times New Roman"/>
                          <a:ea typeface="Times New Roman"/>
                          <a:cs typeface="Arial"/>
                        </a:rPr>
                        <a:t>Japon</a:t>
                      </a:r>
                      <a:r>
                        <a:rPr lang="fr-FR" sz="2000" b="1" dirty="0">
                          <a:latin typeface="Times New Roman"/>
                          <a:ea typeface="Times New Roman"/>
                          <a:cs typeface="Arial"/>
                        </a:rPr>
                        <a:t>) </a:t>
                      </a:r>
                      <a:endParaRPr lang="fr-FR" sz="1600" b="1" dirty="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a:lnSpc>
                          <a:spcPct val="115000"/>
                        </a:lnSpc>
                        <a:spcAft>
                          <a:spcPts val="0"/>
                        </a:spcAft>
                      </a:pPr>
                      <a:r>
                        <a:rPr lang="fr-FR" sz="2000" b="1" dirty="0">
                          <a:latin typeface="Times New Roman"/>
                          <a:ea typeface="Calibri"/>
                          <a:cs typeface="Arial"/>
                        </a:rPr>
                        <a:t>06</a:t>
                      </a:r>
                      <a:endParaRPr lang="fr-FR" sz="1600" b="1" dirty="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rtl="0">
                        <a:lnSpc>
                          <a:spcPct val="115000"/>
                        </a:lnSpc>
                        <a:spcAft>
                          <a:spcPts val="0"/>
                        </a:spcAft>
                      </a:pPr>
                      <a:r>
                        <a:rPr lang="fr-FR" sz="2000" b="1">
                          <a:latin typeface="Times New Roman"/>
                          <a:ea typeface="Times New Roman"/>
                          <a:cs typeface="Arial"/>
                        </a:rPr>
                        <a:t>5,9 </a:t>
                      </a:r>
                      <a:endParaRPr lang="fr-FR" sz="1600" b="1">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a:lnSpc>
                          <a:spcPct val="115000"/>
                        </a:lnSpc>
                        <a:spcAft>
                          <a:spcPts val="0"/>
                        </a:spcAft>
                      </a:pPr>
                      <a:r>
                        <a:rPr lang="fr-FR" sz="2000" b="1">
                          <a:latin typeface="Times New Roman"/>
                          <a:ea typeface="Times New Roman"/>
                          <a:cs typeface="Arial"/>
                        </a:rPr>
                        <a:t>1 642 979</a:t>
                      </a:r>
                      <a:endParaRPr lang="fr-FR" sz="1600" b="1">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a:lnSpc>
                          <a:spcPct val="115000"/>
                        </a:lnSpc>
                        <a:spcAft>
                          <a:spcPts val="0"/>
                        </a:spcAft>
                      </a:pPr>
                      <a:r>
                        <a:rPr lang="fr-FR" sz="2000" b="1">
                          <a:latin typeface="Times New Roman"/>
                          <a:ea typeface="Times New Roman"/>
                          <a:cs typeface="Arial"/>
                        </a:rPr>
                        <a:t>210 </a:t>
                      </a:r>
                      <a:endParaRPr lang="fr-FR" sz="1600" b="1">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a:lnSpc>
                          <a:spcPct val="115000"/>
                        </a:lnSpc>
                        <a:spcAft>
                          <a:spcPts val="0"/>
                        </a:spcAft>
                      </a:pPr>
                      <a:r>
                        <a:rPr lang="fr-FR" sz="2000" b="1" u="sng" dirty="0">
                          <a:solidFill>
                            <a:srgbClr val="0000FF"/>
                          </a:solidFill>
                          <a:latin typeface="Times New Roman"/>
                          <a:ea typeface="Times New Roman"/>
                          <a:cs typeface="Arial"/>
                          <a:hlinkClick r:id="rId8" tooltip="Evergreen Marine Corporation"/>
                        </a:rPr>
                        <a:t>Evergreen Marine</a:t>
                      </a:r>
                      <a:r>
                        <a:rPr lang="fr-FR" sz="2000" b="1" dirty="0">
                          <a:latin typeface="Times New Roman"/>
                          <a:ea typeface="Times New Roman"/>
                          <a:cs typeface="Arial"/>
                        </a:rPr>
                        <a:t> (</a:t>
                      </a:r>
                      <a:r>
                        <a:rPr lang="fr-FR" sz="2000" b="1" u="sng" dirty="0">
                          <a:solidFill>
                            <a:srgbClr val="0000FF"/>
                          </a:solidFill>
                          <a:latin typeface="Times New Roman"/>
                          <a:ea typeface="Times New Roman"/>
                          <a:cs typeface="Arial"/>
                        </a:rPr>
                        <a:t>Taïwan</a:t>
                      </a:r>
                      <a:r>
                        <a:rPr lang="fr-FR" sz="2000" b="1" dirty="0">
                          <a:latin typeface="Times New Roman"/>
                          <a:ea typeface="Times New Roman"/>
                          <a:cs typeface="Arial"/>
                        </a:rPr>
                        <a:t>)</a:t>
                      </a:r>
                      <a:endParaRPr lang="fr-FR" sz="1600" b="1" dirty="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a:lnSpc>
                          <a:spcPct val="115000"/>
                        </a:lnSpc>
                        <a:spcAft>
                          <a:spcPts val="0"/>
                        </a:spcAft>
                      </a:pPr>
                      <a:r>
                        <a:rPr lang="fr-FR" sz="2000" b="1">
                          <a:latin typeface="Times New Roman"/>
                          <a:ea typeface="Calibri"/>
                          <a:cs typeface="Arial"/>
                        </a:rPr>
                        <a:t>07</a:t>
                      </a:r>
                      <a:endParaRPr lang="fr-FR" sz="1600" b="1">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rtl="0">
                        <a:lnSpc>
                          <a:spcPct val="115000"/>
                        </a:lnSpc>
                        <a:spcAft>
                          <a:spcPts val="0"/>
                        </a:spcAft>
                      </a:pPr>
                      <a:r>
                        <a:rPr lang="fr-FR" sz="2000" b="1">
                          <a:latin typeface="Times New Roman"/>
                          <a:ea typeface="Times New Roman"/>
                          <a:cs typeface="Arial"/>
                        </a:rPr>
                        <a:t>2,8 </a:t>
                      </a:r>
                      <a:endParaRPr lang="fr-FR" sz="1600" b="1">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a:lnSpc>
                          <a:spcPct val="115000"/>
                        </a:lnSpc>
                        <a:spcAft>
                          <a:spcPts val="0"/>
                        </a:spcAft>
                      </a:pPr>
                      <a:r>
                        <a:rPr lang="fr-FR" sz="2000" b="1">
                          <a:latin typeface="Times New Roman"/>
                          <a:ea typeface="Times New Roman"/>
                          <a:cs typeface="Arial"/>
                        </a:rPr>
                        <a:t>783 732</a:t>
                      </a:r>
                      <a:endParaRPr lang="fr-FR" sz="1600" b="1">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a:lnSpc>
                          <a:spcPct val="115000"/>
                        </a:lnSpc>
                        <a:spcAft>
                          <a:spcPts val="0"/>
                        </a:spcAft>
                      </a:pPr>
                      <a:r>
                        <a:rPr lang="fr-FR" sz="2000" b="1">
                          <a:latin typeface="Times New Roman"/>
                          <a:ea typeface="Times New Roman"/>
                          <a:cs typeface="Arial"/>
                        </a:rPr>
                        <a:t>70 </a:t>
                      </a:r>
                      <a:endParaRPr lang="fr-FR" sz="1600" b="1">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a:lnSpc>
                          <a:spcPct val="115000"/>
                        </a:lnSpc>
                        <a:spcAft>
                          <a:spcPts val="0"/>
                        </a:spcAft>
                      </a:pPr>
                      <a:r>
                        <a:rPr lang="fr-FR" sz="2000" b="1" u="sng" dirty="0">
                          <a:solidFill>
                            <a:srgbClr val="0000FF"/>
                          </a:solidFill>
                          <a:latin typeface="Times New Roman"/>
                          <a:ea typeface="Times New Roman"/>
                          <a:cs typeface="Arial"/>
                          <a:hlinkClick r:id="rId9" tooltip="Hyundai Merchant Marine"/>
                        </a:rPr>
                        <a:t>Hyundai Merchant Marine</a:t>
                      </a:r>
                      <a:r>
                        <a:rPr lang="fr-FR" sz="2000" b="1" dirty="0">
                          <a:latin typeface="Times New Roman"/>
                          <a:ea typeface="Times New Roman"/>
                          <a:cs typeface="Arial"/>
                        </a:rPr>
                        <a:t>, (HMM), </a:t>
                      </a:r>
                      <a:r>
                        <a:rPr lang="fr-FR" sz="2000" b="1" u="sng" dirty="0">
                          <a:solidFill>
                            <a:srgbClr val="0000FF"/>
                          </a:solidFill>
                          <a:latin typeface="Times New Roman"/>
                          <a:ea typeface="Times New Roman"/>
                          <a:cs typeface="Arial"/>
                        </a:rPr>
                        <a:t>Corée du Sud</a:t>
                      </a:r>
                      <a:r>
                        <a:rPr lang="fr-FR" sz="2000" b="1" dirty="0">
                          <a:latin typeface="Times New Roman"/>
                          <a:ea typeface="Times New Roman"/>
                          <a:cs typeface="Arial"/>
                        </a:rPr>
                        <a:t> </a:t>
                      </a:r>
                      <a:endParaRPr lang="fr-FR" sz="1600" b="1" dirty="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a:lnSpc>
                          <a:spcPct val="115000"/>
                        </a:lnSpc>
                        <a:spcAft>
                          <a:spcPts val="0"/>
                        </a:spcAft>
                      </a:pPr>
                      <a:r>
                        <a:rPr lang="fr-FR" sz="2000" b="1">
                          <a:latin typeface="Times New Roman"/>
                          <a:ea typeface="Calibri"/>
                          <a:cs typeface="Arial"/>
                        </a:rPr>
                        <a:t>08</a:t>
                      </a:r>
                      <a:endParaRPr lang="fr-FR" sz="1600" b="1">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rtl="0">
                        <a:lnSpc>
                          <a:spcPct val="115000"/>
                        </a:lnSpc>
                        <a:spcAft>
                          <a:spcPts val="0"/>
                        </a:spcAft>
                      </a:pPr>
                      <a:r>
                        <a:rPr lang="fr-FR" sz="2000" b="1">
                          <a:latin typeface="Times New Roman"/>
                          <a:ea typeface="Times New Roman"/>
                          <a:cs typeface="Arial"/>
                        </a:rPr>
                        <a:t>2,5 </a:t>
                      </a:r>
                      <a:endParaRPr lang="fr-FR" sz="1600" b="1">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a:lnSpc>
                          <a:spcPct val="115000"/>
                        </a:lnSpc>
                        <a:spcAft>
                          <a:spcPts val="0"/>
                        </a:spcAft>
                      </a:pPr>
                      <a:r>
                        <a:rPr lang="fr-FR" sz="2000" b="1">
                          <a:latin typeface="Times New Roman"/>
                          <a:ea typeface="Times New Roman"/>
                          <a:cs typeface="Arial"/>
                        </a:rPr>
                        <a:t>707 423 </a:t>
                      </a:r>
                      <a:endParaRPr lang="fr-FR" sz="1600" b="1">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a:lnSpc>
                          <a:spcPct val="115000"/>
                        </a:lnSpc>
                        <a:spcAft>
                          <a:spcPts val="0"/>
                        </a:spcAft>
                      </a:pPr>
                      <a:r>
                        <a:rPr lang="fr-FR" sz="2000" b="1">
                          <a:latin typeface="Times New Roman"/>
                          <a:ea typeface="Times New Roman"/>
                          <a:cs typeface="Arial"/>
                        </a:rPr>
                        <a:t>94 </a:t>
                      </a:r>
                      <a:endParaRPr lang="fr-FR" sz="1600" b="1">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a:lnSpc>
                          <a:spcPct val="115000"/>
                        </a:lnSpc>
                        <a:spcAft>
                          <a:spcPts val="0"/>
                        </a:spcAft>
                      </a:pPr>
                      <a:r>
                        <a:rPr lang="fr-FR" sz="2000" b="1" u="sng" dirty="0">
                          <a:solidFill>
                            <a:srgbClr val="0000FF"/>
                          </a:solidFill>
                          <a:latin typeface="Times New Roman"/>
                          <a:ea typeface="Times New Roman"/>
                          <a:cs typeface="Arial"/>
                          <a:hlinkClick r:id="rId10" tooltip="Yang Ming Marine Transport"/>
                        </a:rPr>
                        <a:t>Yang Ming</a:t>
                      </a:r>
                      <a:r>
                        <a:rPr lang="fr-FR" sz="2000" b="1" dirty="0">
                          <a:latin typeface="Times New Roman"/>
                          <a:ea typeface="Times New Roman"/>
                          <a:cs typeface="Arial"/>
                        </a:rPr>
                        <a:t> (</a:t>
                      </a:r>
                      <a:r>
                        <a:rPr lang="fr-FR" sz="2000" b="1" u="sng" dirty="0">
                          <a:solidFill>
                            <a:srgbClr val="0000FF"/>
                          </a:solidFill>
                          <a:latin typeface="Times New Roman"/>
                          <a:ea typeface="Times New Roman"/>
                          <a:cs typeface="Arial"/>
                        </a:rPr>
                        <a:t>Taïwan</a:t>
                      </a:r>
                      <a:r>
                        <a:rPr lang="fr-FR" sz="2000" b="1" dirty="0">
                          <a:latin typeface="Times New Roman"/>
                          <a:ea typeface="Times New Roman"/>
                          <a:cs typeface="Arial"/>
                        </a:rPr>
                        <a:t>) </a:t>
                      </a:r>
                      <a:endParaRPr lang="fr-FR" sz="1600" b="1" dirty="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a:lnSpc>
                          <a:spcPct val="115000"/>
                        </a:lnSpc>
                        <a:spcAft>
                          <a:spcPts val="0"/>
                        </a:spcAft>
                      </a:pPr>
                      <a:r>
                        <a:rPr lang="fr-FR" sz="2000" b="1">
                          <a:latin typeface="Times New Roman"/>
                          <a:ea typeface="Calibri"/>
                          <a:cs typeface="Arial"/>
                        </a:rPr>
                        <a:t>09</a:t>
                      </a:r>
                      <a:endParaRPr lang="fr-FR" sz="1600" b="1">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rtl="0">
                        <a:lnSpc>
                          <a:spcPct val="115000"/>
                        </a:lnSpc>
                        <a:spcAft>
                          <a:spcPts val="0"/>
                        </a:spcAft>
                      </a:pPr>
                      <a:r>
                        <a:rPr lang="fr-FR" sz="2000" b="1">
                          <a:latin typeface="Times New Roman"/>
                          <a:ea typeface="Times New Roman"/>
                          <a:cs typeface="Arial"/>
                        </a:rPr>
                        <a:t>2,1 </a:t>
                      </a:r>
                      <a:endParaRPr lang="fr-FR" sz="1600" b="1">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a:lnSpc>
                          <a:spcPct val="115000"/>
                        </a:lnSpc>
                        <a:spcAft>
                          <a:spcPts val="0"/>
                        </a:spcAft>
                      </a:pPr>
                      <a:r>
                        <a:rPr lang="fr-FR" sz="2000" b="1">
                          <a:latin typeface="Times New Roman"/>
                          <a:ea typeface="Times New Roman"/>
                          <a:cs typeface="Arial"/>
                        </a:rPr>
                        <a:t>584 263 </a:t>
                      </a:r>
                      <a:endParaRPr lang="fr-FR" sz="1600" b="1">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a:lnSpc>
                          <a:spcPct val="115000"/>
                        </a:lnSpc>
                        <a:spcAft>
                          <a:spcPts val="0"/>
                        </a:spcAft>
                      </a:pPr>
                      <a:r>
                        <a:rPr lang="fr-FR" sz="2000" b="1">
                          <a:latin typeface="Times New Roman"/>
                          <a:ea typeface="Times New Roman"/>
                          <a:cs typeface="Arial"/>
                        </a:rPr>
                        <a:t>124 </a:t>
                      </a:r>
                      <a:endParaRPr lang="fr-FR" sz="1600" b="1">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a:lnSpc>
                          <a:spcPct val="115000"/>
                        </a:lnSpc>
                        <a:spcAft>
                          <a:spcPts val="0"/>
                        </a:spcAft>
                      </a:pPr>
                      <a:r>
                        <a:rPr lang="fr-FR" sz="2000" b="1" u="sng" dirty="0">
                          <a:solidFill>
                            <a:srgbClr val="0000FF"/>
                          </a:solidFill>
                          <a:latin typeface="Times New Roman"/>
                          <a:ea typeface="Times New Roman"/>
                          <a:cs typeface="Arial"/>
                          <a:hlinkClick r:id="rId11" tooltip="Zim Integrated Shipping Services"/>
                        </a:rPr>
                        <a:t>ZIM</a:t>
                      </a:r>
                      <a:r>
                        <a:rPr lang="fr-FR" sz="2000" b="1" dirty="0">
                          <a:latin typeface="Times New Roman"/>
                          <a:ea typeface="Times New Roman"/>
                          <a:cs typeface="Arial"/>
                        </a:rPr>
                        <a:t> (</a:t>
                      </a:r>
                      <a:r>
                        <a:rPr lang="fr-FR" sz="2000" b="1" u="sng" dirty="0">
                          <a:solidFill>
                            <a:srgbClr val="0000FF"/>
                          </a:solidFill>
                          <a:latin typeface="Times New Roman"/>
                          <a:ea typeface="Times New Roman"/>
                          <a:cs typeface="Arial"/>
                        </a:rPr>
                        <a:t>Israël</a:t>
                      </a:r>
                      <a:r>
                        <a:rPr lang="fr-FR" sz="2000" b="1" dirty="0">
                          <a:latin typeface="Times New Roman"/>
                          <a:ea typeface="Times New Roman"/>
                          <a:cs typeface="Arial"/>
                        </a:rPr>
                        <a:t>)</a:t>
                      </a:r>
                      <a:endParaRPr lang="fr-FR" sz="1600" b="1" dirty="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a:lnSpc>
                          <a:spcPct val="115000"/>
                        </a:lnSpc>
                        <a:spcAft>
                          <a:spcPts val="0"/>
                        </a:spcAft>
                      </a:pPr>
                      <a:r>
                        <a:rPr lang="fr-FR" sz="2000" b="1" dirty="0">
                          <a:latin typeface="Times New Roman"/>
                          <a:ea typeface="Calibri"/>
                          <a:cs typeface="Arial"/>
                        </a:rPr>
                        <a:t>10</a:t>
                      </a:r>
                      <a:endParaRPr lang="fr-FR" sz="1600" b="1" dirty="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 y="1295400"/>
            <a:ext cx="8382000" cy="2246769"/>
          </a:xfrm>
          <a:prstGeom prst="rect">
            <a:avLst/>
          </a:prstGeom>
        </p:spPr>
        <p:txBody>
          <a:bodyPr wrap="square">
            <a:spAutoFit/>
          </a:bodyPr>
          <a:lstStyle/>
          <a:p>
            <a:pPr algn="just" rtl="1"/>
            <a:r>
              <a:rPr lang="ar-DZ" sz="2800" b="1" dirty="0" smtClean="0">
                <a:latin typeface="Arial" pitchFamily="34" charset="0"/>
                <a:cs typeface="Arial" pitchFamily="34" charset="0"/>
              </a:rPr>
              <a:t>      </a:t>
            </a:r>
            <a:r>
              <a:rPr lang="ar-SA" sz="2800" b="1" dirty="0" smtClean="0">
                <a:latin typeface="Arial" pitchFamily="34" charset="0"/>
                <a:cs typeface="Arial" pitchFamily="34" charset="0"/>
              </a:rPr>
              <a:t>تشير التقديرات إلى أن أكبر 20 شركة لشحن الحاويات على الخطوط الملاحية المنتظمة تمثل حوالي 70%</a:t>
            </a:r>
            <a:r>
              <a:rPr lang="ar-DZ" sz="2800" b="1" dirty="0" smtClean="0">
                <a:latin typeface="Arial" pitchFamily="34" charset="0"/>
                <a:cs typeface="Arial" pitchFamily="34" charset="0"/>
              </a:rPr>
              <a:t> </a:t>
            </a:r>
            <a:r>
              <a:rPr lang="ar-SA" sz="2800" b="1" dirty="0" smtClean="0">
                <a:latin typeface="Arial" pitchFamily="34" charset="0"/>
                <a:cs typeface="Arial" pitchFamily="34" charset="0"/>
              </a:rPr>
              <a:t>من إجمالي حركة الحاويات في التجارة الرئيسية بين الشرق والغرب، بالإضافة إلى غالبية التجارة بين الشمال والجنوب. ويوضح الجدول 1.10 أكبر 20 ناقلة، من حيث سعة الأسطول وعدد السفن اعتبارًا من أبريل 2011.</a:t>
            </a:r>
            <a:endParaRPr lang="fr-FR" sz="2800" b="1" dirty="0">
              <a:latin typeface="Arial" pitchFamily="34" charset="0"/>
              <a:cs typeface="Arial" pitchFamily="34" charset="0"/>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srcRect/>
          <a:stretch>
            <a:fillRect/>
          </a:stretch>
        </p:blipFill>
        <p:spPr bwMode="auto">
          <a:xfrm>
            <a:off x="381001" y="914400"/>
            <a:ext cx="7924799" cy="5943600"/>
          </a:xfrm>
          <a:prstGeom prst="rect">
            <a:avLst/>
          </a:prstGeom>
          <a:noFill/>
          <a:ln w="9525">
            <a:noFill/>
            <a:miter lim="800000"/>
            <a:headEnd/>
            <a:tailEnd/>
          </a:ln>
        </p:spPr>
      </p:pic>
      <p:sp>
        <p:nvSpPr>
          <p:cNvPr id="6" name="Rectangle 1"/>
          <p:cNvSpPr>
            <a:spLocks noChangeArrowheads="1"/>
          </p:cNvSpPr>
          <p:nvPr/>
        </p:nvSpPr>
        <p:spPr bwMode="auto">
          <a:xfrm>
            <a:off x="76200" y="304800"/>
            <a:ext cx="8991565" cy="52322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2800" b="1" i="0" u="none" strike="noStrike" cap="none" normalizeH="0" baseline="0" dirty="0" smtClean="0">
                <a:ln>
                  <a:noFill/>
                </a:ln>
                <a:solidFill>
                  <a:srgbClr val="FF0000"/>
                </a:solidFill>
                <a:effectLst/>
                <a:latin typeface="Calibri" pitchFamily="34" charset="0"/>
                <a:ea typeface="Calibri" pitchFamily="34" charset="0"/>
                <a:cs typeface="Arial" pitchFamily="34" charset="0"/>
              </a:rPr>
              <a:t>أفضل 20 مشغل للحاويات والأسطول العالمي (اعتبارًا من 24 أبريل 2011)</a:t>
            </a:r>
            <a:endParaRPr kumimoji="0" lang="ar-SA" sz="3600" b="0" i="0" u="none" strike="noStrike" cap="none" normalizeH="0" baseline="0" dirty="0" smtClean="0">
              <a:ln>
                <a:noFill/>
              </a:ln>
              <a:solidFill>
                <a:srgbClr val="FF0000"/>
              </a:solidFill>
              <a:effectLst/>
              <a:latin typeface="Arial" pitchFamily="34" charset="0"/>
              <a:cs typeface="Arial" pitchFamily="34" charset="0"/>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srcRect/>
          <a:stretch>
            <a:fillRect/>
          </a:stretch>
        </p:blipFill>
        <p:spPr bwMode="auto">
          <a:xfrm>
            <a:off x="228600" y="304800"/>
            <a:ext cx="8077200" cy="3276600"/>
          </a:xfrm>
          <a:prstGeom prst="rect">
            <a:avLst/>
          </a:prstGeom>
          <a:noFill/>
          <a:ln w="9525">
            <a:noFill/>
            <a:miter lim="800000"/>
            <a:headEnd/>
            <a:tailEnd/>
          </a:ln>
        </p:spPr>
      </p:pic>
      <p:sp>
        <p:nvSpPr>
          <p:cNvPr id="103425" name="Rectangle 1"/>
          <p:cNvSpPr>
            <a:spLocks noChangeArrowheads="1"/>
          </p:cNvSpPr>
          <p:nvPr/>
        </p:nvSpPr>
        <p:spPr bwMode="auto">
          <a:xfrm>
            <a:off x="152400" y="3708737"/>
            <a:ext cx="8534400" cy="144655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ar-SA" sz="22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     أكبر 20 ناقلة هي ميرسك لاين مع 417 سفينة تمثل 1.9 مليون حاوية نمطية. وتلي هذه الشركة شركة</a:t>
            </a:r>
            <a:r>
              <a:rPr kumimoji="0" lang="fr-FR" sz="2200" b="1" i="0" u="none" strike="noStrike" cap="none" normalizeH="0" baseline="0" dirty="0" smtClean="0">
                <a:ln>
                  <a:noFill/>
                </a:ln>
                <a:solidFill>
                  <a:schemeClr val="tx1"/>
                </a:solidFill>
                <a:effectLst/>
                <a:latin typeface="Arial" pitchFamily="34" charset="0"/>
                <a:ea typeface="Calibri" pitchFamily="34" charset="0"/>
                <a:cs typeface="Arial" pitchFamily="34" charset="0"/>
              </a:rPr>
              <a:t> MSC</a:t>
            </a:r>
            <a:r>
              <a:rPr kumimoji="0" lang="ar-SA" sz="22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 التي لديها 435 سفينة يبلغ إجمالي طاقتها أقل بقليل من 1.9 مليون حاوية نمطية. في المركز الثالث تأتي شركة</a:t>
            </a:r>
            <a:r>
              <a:rPr kumimoji="0" lang="fr-FR" sz="2200" b="1" i="0" u="none" strike="noStrike" cap="none" normalizeH="0" baseline="0" dirty="0" smtClean="0">
                <a:ln>
                  <a:noFill/>
                </a:ln>
                <a:solidFill>
                  <a:schemeClr val="tx1"/>
                </a:solidFill>
                <a:effectLst/>
                <a:latin typeface="Arial" pitchFamily="34" charset="0"/>
                <a:ea typeface="Calibri" pitchFamily="34" charset="0"/>
                <a:cs typeface="Arial" pitchFamily="34" charset="0"/>
              </a:rPr>
              <a:t> CMA-CGM </a:t>
            </a:r>
            <a:r>
              <a:rPr kumimoji="0" lang="fr-FR" sz="22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 </a:t>
            </a:r>
            <a:r>
              <a:rPr kumimoji="0" lang="ar-SA" sz="22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مع 264 سفينة وسعة تزيد قليلاً عن مليون حاوية مكافئة</a:t>
            </a:r>
            <a:r>
              <a:rPr kumimoji="0" lang="fr-FR" sz="2200" b="1" i="0" u="none" strike="noStrike" cap="none" normalizeH="0" baseline="0" dirty="0" smtClean="0">
                <a:ln>
                  <a:noFill/>
                </a:ln>
                <a:solidFill>
                  <a:schemeClr val="tx1"/>
                </a:solidFill>
                <a:effectLst/>
                <a:latin typeface="Arial" pitchFamily="34" charset="0"/>
                <a:ea typeface="Calibri" pitchFamily="34" charset="0"/>
                <a:cs typeface="Arial" pitchFamily="34" charset="0"/>
              </a:rPr>
              <a:t>.</a:t>
            </a:r>
            <a:endParaRPr kumimoji="0" lang="fr-FR" sz="2200" b="1" i="0" u="none" strike="noStrike" cap="none" normalizeH="0" baseline="0" dirty="0" smtClean="0">
              <a:ln>
                <a:noFill/>
              </a:ln>
              <a:solidFill>
                <a:schemeClr val="tx1"/>
              </a:solidFill>
              <a:effectLst/>
              <a:latin typeface="Arial" pitchFamily="34" charset="0"/>
              <a:cs typeface="Arial" pitchFamily="34" charset="0"/>
            </a:endParaRPr>
          </a:p>
        </p:txBody>
      </p:sp>
      <p:sp>
        <p:nvSpPr>
          <p:cNvPr id="103426" name="Rectangle 2"/>
          <p:cNvSpPr>
            <a:spLocks noChangeArrowheads="1"/>
          </p:cNvSpPr>
          <p:nvPr/>
        </p:nvSpPr>
        <p:spPr bwMode="auto">
          <a:xfrm>
            <a:off x="228600" y="5071408"/>
            <a:ext cx="8534400" cy="19389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ar-SA" sz="24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     تحت المراكز الثلاث الأولى، تقع جميع الناقلات العشرين الكبرى الأخرى ضمن نطاق سعة الأسطول الذي يتراوح بين 200.000 إلى 600.000 حاوية نمطية. ويشير هذا إلى أن فجوة كبيرة قد انفتحت الآن بين المشغلين الثلاثة الرائدين والبقية. ومن المتوقع أن تتسع هذه الفجوة أكثر في المستقبل، مع الأخذ في الاعتبار طلبات السفن الجديدة التي تم تقديمها للتسليم خلال السنوات القليلة المقبلة</a:t>
            </a:r>
            <a:r>
              <a:rPr kumimoji="0" lang="fr-FR" sz="2400" b="1" i="0" u="none" strike="noStrike" cap="none" normalizeH="0" baseline="0" dirty="0" smtClean="0">
                <a:ln>
                  <a:noFill/>
                </a:ln>
                <a:solidFill>
                  <a:schemeClr val="tx1"/>
                </a:solidFill>
                <a:effectLst/>
                <a:latin typeface="Arial" pitchFamily="34" charset="0"/>
                <a:ea typeface="Calibri" pitchFamily="34" charset="0"/>
                <a:cs typeface="Arial" pitchFamily="34" charset="0"/>
              </a:rPr>
              <a:t>.</a:t>
            </a:r>
            <a:endParaRPr kumimoji="0" lang="fr-FR" sz="3200" b="1"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0" name="Picture 2"/>
          <p:cNvPicPr>
            <a:picLocks noChangeAspect="1" noChangeArrowheads="1"/>
          </p:cNvPicPr>
          <p:nvPr/>
        </p:nvPicPr>
        <p:blipFill>
          <a:blip r:embed="rId2"/>
          <a:srcRect/>
          <a:stretch>
            <a:fillRect/>
          </a:stretch>
        </p:blipFill>
        <p:spPr bwMode="auto">
          <a:xfrm>
            <a:off x="228600" y="0"/>
            <a:ext cx="8077200" cy="6858000"/>
          </a:xfrm>
          <a:prstGeom prst="rect">
            <a:avLst/>
          </a:prstGeom>
          <a:noFill/>
          <a:ln w="9525">
            <a:noFill/>
            <a:miter lim="800000"/>
            <a:headEnd/>
            <a:tailEnd/>
          </a:ln>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4876800" y="457200"/>
            <a:ext cx="3746538" cy="52322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ar-DZ" sz="2800" b="1" i="0" u="none" strike="noStrike" cap="none" normalizeH="0" baseline="0" dirty="0" smtClean="0">
                <a:ln>
                  <a:noFill/>
                </a:ln>
                <a:solidFill>
                  <a:srgbClr val="FF0000"/>
                </a:solidFill>
                <a:effectLst/>
                <a:latin typeface="Calibri" pitchFamily="34" charset="0"/>
                <a:ea typeface="Calibri" pitchFamily="34" charset="0"/>
                <a:cs typeface="Arial" pitchFamily="34" charset="0"/>
              </a:rPr>
              <a:t>ماهية </a:t>
            </a:r>
            <a:r>
              <a:rPr kumimoji="0" lang="ar-SA" sz="2800" b="1" i="0" u="none" strike="noStrike" cap="none" normalizeH="0" baseline="0" dirty="0" smtClean="0">
                <a:ln>
                  <a:noFill/>
                </a:ln>
                <a:solidFill>
                  <a:srgbClr val="FF0000"/>
                </a:solidFill>
                <a:effectLst/>
                <a:latin typeface="Calibri" pitchFamily="34" charset="0"/>
                <a:ea typeface="Calibri" pitchFamily="34" charset="0"/>
                <a:cs typeface="Arial" pitchFamily="34" charset="0"/>
              </a:rPr>
              <a:t>الإستراتيجية اللوجستية</a:t>
            </a:r>
            <a:r>
              <a:rPr kumimoji="0" lang="ar-DZ" sz="2800" b="1" i="0" u="none" strike="noStrike" cap="none" normalizeH="0" baseline="0" dirty="0" smtClean="0">
                <a:ln>
                  <a:noFill/>
                </a:ln>
                <a:solidFill>
                  <a:srgbClr val="FF0000"/>
                </a:solidFill>
                <a:effectLst/>
                <a:latin typeface="Calibri" pitchFamily="34" charset="0"/>
                <a:ea typeface="Calibri" pitchFamily="34" charset="0"/>
                <a:cs typeface="Arial" pitchFamily="34" charset="0"/>
              </a:rPr>
              <a:t>:</a:t>
            </a:r>
            <a:endParaRPr kumimoji="0" lang="ar-SA" sz="2800" b="1" i="0" u="none" strike="noStrike" cap="none" normalizeH="0" baseline="0" dirty="0" smtClean="0">
              <a:ln>
                <a:noFill/>
              </a:ln>
              <a:solidFill>
                <a:srgbClr val="FF0000"/>
              </a:solidFill>
              <a:effectLst/>
              <a:latin typeface="Arial" pitchFamily="34" charset="0"/>
              <a:cs typeface="Arial" pitchFamily="34" charset="0"/>
            </a:endParaRPr>
          </a:p>
        </p:txBody>
      </p:sp>
      <p:sp>
        <p:nvSpPr>
          <p:cNvPr id="1026" name="Rectangle 2"/>
          <p:cNvSpPr>
            <a:spLocks noChangeArrowheads="1"/>
          </p:cNvSpPr>
          <p:nvPr/>
        </p:nvSpPr>
        <p:spPr bwMode="auto">
          <a:xfrm>
            <a:off x="152400" y="1066800"/>
            <a:ext cx="8610600" cy="138499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ar-DZ" sz="2800" b="1" i="0" u="none" strike="noStrike" cap="none" normalizeH="0" dirty="0" smtClean="0">
                <a:ln>
                  <a:noFill/>
                </a:ln>
                <a:solidFill>
                  <a:schemeClr val="tx1"/>
                </a:solidFill>
                <a:effectLst/>
                <a:latin typeface="Calibri" pitchFamily="34" charset="0"/>
                <a:ea typeface="Calibri" pitchFamily="34" charset="0"/>
                <a:cs typeface="Arial" pitchFamily="34" charset="0"/>
              </a:rPr>
              <a:t>   </a:t>
            </a:r>
            <a:r>
              <a:rPr kumimoji="0" lang="ar-SA" sz="28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هي </a:t>
            </a:r>
            <a:r>
              <a:rPr kumimoji="0" lang="ar-DZ" sz="28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مجموعة القرارات المتعلقة ب</a:t>
            </a:r>
            <a:r>
              <a:rPr kumimoji="0" lang="ar-SA" sz="28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اختيار </a:t>
            </a:r>
            <a:r>
              <a:rPr kumimoji="0" lang="ar-DZ" sz="28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وسائل</a:t>
            </a:r>
            <a:r>
              <a:rPr kumimoji="0" lang="ar-SA" sz="28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 النقل، </a:t>
            </a:r>
            <a:r>
              <a:rPr kumimoji="0" lang="ar-DZ" sz="28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مصادر</a:t>
            </a:r>
            <a:r>
              <a:rPr kumimoji="0" lang="ar-DZ" sz="2800" b="1" i="0" u="none" strike="noStrike" cap="none" normalizeH="0" dirty="0" smtClean="0">
                <a:ln>
                  <a:noFill/>
                </a:ln>
                <a:solidFill>
                  <a:schemeClr val="tx1"/>
                </a:solidFill>
                <a:effectLst/>
                <a:latin typeface="Calibri" pitchFamily="34" charset="0"/>
                <a:ea typeface="Calibri" pitchFamily="34" charset="0"/>
                <a:cs typeface="Arial" pitchFamily="34" charset="0"/>
              </a:rPr>
              <a:t> </a:t>
            </a:r>
            <a:r>
              <a:rPr kumimoji="0" lang="ar-SA" sz="28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التوريد، </a:t>
            </a:r>
            <a:r>
              <a:rPr kumimoji="0" lang="ar-DZ" sz="28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أساليب </a:t>
            </a:r>
            <a:r>
              <a:rPr kumimoji="0" lang="ar-SA" sz="28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التخزين</a:t>
            </a:r>
            <a:r>
              <a:rPr kumimoji="0" lang="ar-DZ" sz="28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a:t>
            </a:r>
            <a:r>
              <a:rPr kumimoji="0" lang="ar-DZ" sz="2800" b="1" i="0" u="none" strike="noStrike" cap="none" normalizeH="0" dirty="0" smtClean="0">
                <a:ln>
                  <a:noFill/>
                </a:ln>
                <a:solidFill>
                  <a:schemeClr val="tx1"/>
                </a:solidFill>
                <a:effectLst/>
                <a:latin typeface="Calibri" pitchFamily="34" charset="0"/>
                <a:ea typeface="Calibri" pitchFamily="34" charset="0"/>
                <a:cs typeface="Arial" pitchFamily="34" charset="0"/>
              </a:rPr>
              <a:t> قنوات </a:t>
            </a:r>
            <a:r>
              <a:rPr kumimoji="0" lang="ar-SA" sz="28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التوزيع</a:t>
            </a:r>
            <a:r>
              <a:rPr kumimoji="0" lang="ar-DZ" sz="28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a:t>
            </a:r>
            <a:r>
              <a:rPr kumimoji="0" lang="ar-SA" sz="28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 للحصول على أفضل سلسلة توريد ممكنة.</a:t>
            </a:r>
            <a:endParaRPr kumimoji="0" lang="ar-SA" sz="3600" b="1" i="0" u="none" strike="noStrike" cap="none" normalizeH="0" baseline="0" dirty="0" smtClean="0">
              <a:ln>
                <a:noFill/>
              </a:ln>
              <a:solidFill>
                <a:schemeClr val="tx1"/>
              </a:solidFill>
              <a:effectLst/>
              <a:latin typeface="Arial" pitchFamily="34" charset="0"/>
              <a:cs typeface="Arial" pitchFamily="34" charset="0"/>
            </a:endParaRPr>
          </a:p>
        </p:txBody>
      </p:sp>
      <p:sp>
        <p:nvSpPr>
          <p:cNvPr id="1027" name="Rectangle 3"/>
          <p:cNvSpPr>
            <a:spLocks noChangeArrowheads="1"/>
          </p:cNvSpPr>
          <p:nvPr/>
        </p:nvSpPr>
        <p:spPr bwMode="auto">
          <a:xfrm>
            <a:off x="152400" y="2322493"/>
            <a:ext cx="8610600"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fr-FR" sz="28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 </a:t>
            </a:r>
            <a:r>
              <a:rPr kumimoji="0" lang="ar-DZ" sz="28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   </a:t>
            </a:r>
            <a:r>
              <a:rPr kumimoji="0" lang="ar-SA" sz="28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هي مجموعة من المبادئ والأهداف والمبادرات التي تساعد على تنسيق التخطيط اللوجستي بين مختلف الفاعلين  في سلسلة التوريد. </a:t>
            </a:r>
            <a:endParaRPr kumimoji="0" lang="ar-SA" sz="2800" b="1" i="0" u="none" strike="noStrike" cap="none" normalizeH="0" baseline="0" dirty="0" smtClean="0">
              <a:ln>
                <a:noFill/>
              </a:ln>
              <a:solidFill>
                <a:schemeClr val="tx1"/>
              </a:solidFill>
              <a:effectLst/>
              <a:latin typeface="Arial" pitchFamily="34" charset="0"/>
              <a:cs typeface="Arial" pitchFamily="34" charset="0"/>
            </a:endParaRPr>
          </a:p>
        </p:txBody>
      </p:sp>
      <p:sp>
        <p:nvSpPr>
          <p:cNvPr id="1028" name="Rectangle 4"/>
          <p:cNvSpPr>
            <a:spLocks noChangeArrowheads="1"/>
          </p:cNvSpPr>
          <p:nvPr/>
        </p:nvSpPr>
        <p:spPr bwMode="auto">
          <a:xfrm>
            <a:off x="152400" y="5675293"/>
            <a:ext cx="8610600"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ar-DZ" sz="28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    </a:t>
            </a:r>
            <a:r>
              <a:rPr kumimoji="0" lang="ar-SA" sz="28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تساعد الشركات على معرفة كيفية توصيل المنتجات المناسبة للعملاء المناسبين، في الوقت المناسب، وبأقل تكلفة ممكنة.</a:t>
            </a:r>
            <a:endParaRPr kumimoji="0" lang="ar-SA" sz="2800" b="1" i="0" u="none" strike="noStrike" cap="none" normalizeH="0" baseline="0" dirty="0" smtClean="0">
              <a:ln>
                <a:noFill/>
              </a:ln>
              <a:solidFill>
                <a:schemeClr val="tx1"/>
              </a:solidFill>
              <a:effectLst/>
              <a:latin typeface="Arial" pitchFamily="34" charset="0"/>
              <a:cs typeface="Arial" pitchFamily="34" charset="0"/>
            </a:endParaRPr>
          </a:p>
        </p:txBody>
      </p:sp>
      <p:sp>
        <p:nvSpPr>
          <p:cNvPr id="1029" name="Rectangle 5"/>
          <p:cNvSpPr>
            <a:spLocks noChangeArrowheads="1"/>
          </p:cNvSpPr>
          <p:nvPr/>
        </p:nvSpPr>
        <p:spPr bwMode="auto">
          <a:xfrm>
            <a:off x="152400" y="4551629"/>
            <a:ext cx="8610600"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ar-DZ" sz="28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    </a:t>
            </a:r>
            <a:r>
              <a:rPr kumimoji="0" lang="ar-SA" sz="28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تساعد على تحسين تحديد مصادر توريد المواد والبضائع، والحصول عليها وتخزينها وإيجادها في المخازن، وتعبئتها ونقلها إلى العملاء</a:t>
            </a:r>
            <a:r>
              <a:rPr kumimoji="0" lang="fr-FR" sz="28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a:t>
            </a:r>
            <a:endParaRPr kumimoji="0" lang="fr-FR" sz="2800" b="1" i="0" u="none" strike="noStrike" cap="none" normalizeH="0" baseline="0" dirty="0" smtClean="0">
              <a:ln>
                <a:noFill/>
              </a:ln>
              <a:solidFill>
                <a:schemeClr val="tx1"/>
              </a:solidFill>
              <a:effectLst/>
              <a:latin typeface="Arial" pitchFamily="34" charset="0"/>
              <a:cs typeface="Arial" pitchFamily="34" charset="0"/>
            </a:endParaRPr>
          </a:p>
        </p:txBody>
      </p:sp>
      <p:sp>
        <p:nvSpPr>
          <p:cNvPr id="1030" name="Rectangle 6"/>
          <p:cNvSpPr>
            <a:spLocks noChangeArrowheads="1"/>
          </p:cNvSpPr>
          <p:nvPr/>
        </p:nvSpPr>
        <p:spPr bwMode="auto">
          <a:xfrm>
            <a:off x="152400" y="3408629"/>
            <a:ext cx="8534400"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ar-DZ" sz="28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    </a:t>
            </a:r>
            <a:r>
              <a:rPr kumimoji="0" lang="ar-SA" sz="28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له</a:t>
            </a:r>
            <a:r>
              <a:rPr kumimoji="0" lang="ar-DZ" sz="28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ا</a:t>
            </a:r>
            <a:r>
              <a:rPr kumimoji="0" lang="ar-SA" sz="28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 ثلاثة أبعاد: استراتيجية المخزون، استراتيجية النقل، واستراتيجية </a:t>
            </a:r>
            <a:r>
              <a:rPr kumimoji="0" lang="ar-DZ" sz="28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اختيار </a:t>
            </a:r>
            <a:r>
              <a:rPr kumimoji="0" lang="ar-SA" sz="28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المو</a:t>
            </a:r>
            <a:r>
              <a:rPr kumimoji="0" lang="ar-DZ" sz="28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ا</a:t>
            </a:r>
            <a:r>
              <a:rPr kumimoji="0" lang="ar-SA" sz="28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قع </a:t>
            </a:r>
            <a:r>
              <a:rPr kumimoji="0" lang="ar-SA" sz="28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من أجل الوصول إلى هدف خدمة العملاء. </a:t>
            </a:r>
            <a:endParaRPr kumimoji="0" lang="ar-SA" sz="2800" b="1"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Rectangle 1"/>
          <p:cNvSpPr>
            <a:spLocks noChangeArrowheads="1"/>
          </p:cNvSpPr>
          <p:nvPr/>
        </p:nvSpPr>
        <p:spPr bwMode="auto">
          <a:xfrm>
            <a:off x="1371600" y="457200"/>
            <a:ext cx="7443063" cy="52322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ar-SA" sz="2800" b="1" i="0" u="none" strike="noStrike" cap="none" normalizeH="0" baseline="0" dirty="0" smtClean="0">
                <a:ln>
                  <a:noFill/>
                </a:ln>
                <a:solidFill>
                  <a:srgbClr val="FF0000"/>
                </a:solidFill>
                <a:effectLst/>
                <a:latin typeface="Calibri" pitchFamily="34" charset="0"/>
                <a:ea typeface="Calibri" pitchFamily="34" charset="0"/>
                <a:cs typeface="Arial" pitchFamily="34" charset="0"/>
              </a:rPr>
              <a:t>المجموعات الإستراتيجية القائمة على تقديم الخدمات اللوجستية</a:t>
            </a:r>
            <a:endParaRPr kumimoji="0" lang="ar-SA" sz="2800" b="0" i="0" u="none" strike="noStrike" cap="none" normalizeH="0" baseline="0" dirty="0" smtClean="0">
              <a:ln>
                <a:noFill/>
              </a:ln>
              <a:solidFill>
                <a:srgbClr val="FF0000"/>
              </a:solidFill>
              <a:effectLst/>
              <a:latin typeface="Arial" pitchFamily="34" charset="0"/>
              <a:cs typeface="Arial" pitchFamily="34" charset="0"/>
            </a:endParaRPr>
          </a:p>
        </p:txBody>
      </p:sp>
      <p:sp>
        <p:nvSpPr>
          <p:cNvPr id="104450" name="Rectangle 2"/>
          <p:cNvSpPr>
            <a:spLocks noChangeArrowheads="1"/>
          </p:cNvSpPr>
          <p:nvPr/>
        </p:nvSpPr>
        <p:spPr bwMode="auto">
          <a:xfrm>
            <a:off x="228600" y="2743200"/>
            <a:ext cx="8534400" cy="138499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Low" rtl="1" fontAlgn="base">
              <a:spcBef>
                <a:spcPct val="0"/>
              </a:spcBef>
              <a:spcAft>
                <a:spcPct val="0"/>
              </a:spcAft>
            </a:pPr>
            <a:r>
              <a:rPr kumimoji="0" lang="ar-DZ" sz="2800" b="1" i="0" u="none" strike="noStrike" cap="none" normalizeH="0" dirty="0" smtClean="0">
                <a:ln>
                  <a:noFill/>
                </a:ln>
                <a:solidFill>
                  <a:schemeClr val="tx1"/>
                </a:solidFill>
                <a:effectLst/>
                <a:latin typeface="Calibri" pitchFamily="34" charset="0"/>
                <a:ea typeface="Calibri" pitchFamily="34" charset="0"/>
                <a:cs typeface="Arial" pitchFamily="34" charset="0"/>
              </a:rPr>
              <a:t>     </a:t>
            </a:r>
            <a:r>
              <a:rPr kumimoji="0" lang="ar-SA" sz="28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وعلى الرغم من أن بعض هذه الوحدات حققت في عدد من الحالات نموا أسرع من </a:t>
            </a:r>
            <a:r>
              <a:rPr kumimoji="0" lang="ar-DZ" sz="28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نشاط الشحن </a:t>
            </a:r>
            <a:r>
              <a:rPr kumimoji="0" lang="ar-SA" sz="28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الملاحي المنتظم، إلا أنها عموما لا تزال بعيدة بعض الشيء عن مضاها</a:t>
            </a:r>
            <a:r>
              <a:rPr kumimoji="0" lang="ar-DZ" sz="28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ته</a:t>
            </a:r>
            <a:r>
              <a:rPr kumimoji="0" lang="ar-DZ" sz="2800" b="1" i="0" u="none" strike="noStrike" cap="none" normalizeH="0" dirty="0" smtClean="0">
                <a:ln>
                  <a:noFill/>
                </a:ln>
                <a:solidFill>
                  <a:schemeClr val="tx1"/>
                </a:solidFill>
                <a:effectLst/>
                <a:latin typeface="Calibri" pitchFamily="34" charset="0"/>
                <a:ea typeface="Calibri" pitchFamily="34" charset="0"/>
                <a:cs typeface="Arial" pitchFamily="34" charset="0"/>
              </a:rPr>
              <a:t> </a:t>
            </a:r>
            <a:r>
              <a:rPr kumimoji="0" lang="ar-SA" sz="28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من حيث الدخل</a:t>
            </a:r>
            <a:r>
              <a:rPr kumimoji="0" lang="ar-DZ" sz="28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 </a:t>
            </a:r>
            <a:r>
              <a:rPr kumimoji="0" lang="ar-SA" sz="28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أو الأرباح.</a:t>
            </a:r>
            <a:endParaRPr kumimoji="0" lang="ar-SA" sz="2800" b="1" i="0" u="none" strike="noStrike" cap="none" normalizeH="0" baseline="0" dirty="0" smtClean="0">
              <a:ln>
                <a:noFill/>
              </a:ln>
              <a:solidFill>
                <a:schemeClr val="tx1"/>
              </a:solidFill>
              <a:effectLst/>
              <a:latin typeface="Arial" pitchFamily="34" charset="0"/>
              <a:cs typeface="Arial" pitchFamily="34" charset="0"/>
            </a:endParaRPr>
          </a:p>
        </p:txBody>
      </p:sp>
      <p:sp>
        <p:nvSpPr>
          <p:cNvPr id="7" name="Rectangle 2"/>
          <p:cNvSpPr>
            <a:spLocks noChangeArrowheads="1"/>
          </p:cNvSpPr>
          <p:nvPr/>
        </p:nvSpPr>
        <p:spPr bwMode="auto">
          <a:xfrm>
            <a:off x="152400" y="1219200"/>
            <a:ext cx="8534400" cy="138499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Low" rtl="1" fontAlgn="base">
              <a:spcBef>
                <a:spcPct val="0"/>
              </a:spcBef>
              <a:spcAft>
                <a:spcPct val="0"/>
              </a:spcAft>
            </a:pPr>
            <a:r>
              <a:rPr kumimoji="0" lang="ar-DZ" sz="2800" b="1" i="0" u="none" strike="noStrike" cap="none" normalizeH="0" dirty="0" smtClean="0">
                <a:ln>
                  <a:noFill/>
                </a:ln>
                <a:solidFill>
                  <a:schemeClr val="tx1"/>
                </a:solidFill>
                <a:effectLst/>
                <a:latin typeface="Calibri" pitchFamily="34" charset="0"/>
                <a:ea typeface="Calibri" pitchFamily="34" charset="0"/>
                <a:cs typeface="Arial" pitchFamily="34" charset="0"/>
              </a:rPr>
              <a:t>    </a:t>
            </a:r>
            <a:r>
              <a:rPr kumimoji="0" lang="ar-SA" sz="28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قام </a:t>
            </a:r>
            <a:r>
              <a:rPr lang="ar-SA" sz="2800" b="1" dirty="0" smtClean="0">
                <a:latin typeface="Calibri" pitchFamily="34" charset="0"/>
                <a:ea typeface="Calibri" pitchFamily="34" charset="0"/>
                <a:cs typeface="Arial" pitchFamily="34" charset="0"/>
              </a:rPr>
              <a:t>عدد قليل نسبي</a:t>
            </a:r>
            <a:r>
              <a:rPr lang="ar-DZ" sz="2800" b="1" dirty="0" smtClean="0">
                <a:latin typeface="Calibri" pitchFamily="34" charset="0"/>
                <a:ea typeface="Calibri" pitchFamily="34" charset="0"/>
                <a:cs typeface="Arial" pitchFamily="34" charset="0"/>
              </a:rPr>
              <a:t>ا</a:t>
            </a:r>
            <a:r>
              <a:rPr lang="ar-SA" sz="2800" b="1" dirty="0" smtClean="0">
                <a:latin typeface="Calibri" pitchFamily="34" charset="0"/>
                <a:ea typeface="Calibri" pitchFamily="34" charset="0"/>
                <a:cs typeface="Arial" pitchFamily="34" charset="0"/>
              </a:rPr>
              <a:t> من خطوط الشحن </a:t>
            </a:r>
            <a:r>
              <a:rPr kumimoji="0" lang="ar-SA" sz="28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 </a:t>
            </a:r>
            <a:r>
              <a:rPr lang="ar-SA" sz="2800" b="1" dirty="0" smtClean="0">
                <a:latin typeface="Calibri" pitchFamily="34" charset="0"/>
                <a:ea typeface="Calibri" pitchFamily="34" charset="0"/>
                <a:cs typeface="Arial" pitchFamily="34" charset="0"/>
              </a:rPr>
              <a:t>بتوسيع</a:t>
            </a:r>
            <a:r>
              <a:rPr lang="ar-DZ" sz="2800" b="1" dirty="0" smtClean="0">
                <a:latin typeface="Calibri" pitchFamily="34" charset="0"/>
                <a:ea typeface="Calibri" pitchFamily="34" charset="0"/>
                <a:cs typeface="Arial" pitchFamily="34" charset="0"/>
              </a:rPr>
              <a:t> </a:t>
            </a:r>
            <a:r>
              <a:rPr kumimoji="0" lang="ar-SA" sz="28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أنشطته اللوجستية، </a:t>
            </a:r>
            <a:r>
              <a:rPr kumimoji="0" lang="ar-DZ" sz="28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وهي </a:t>
            </a:r>
            <a:r>
              <a:rPr kumimoji="0" lang="ar-SA" sz="28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 تميل إلى العمل كوحدات أعمال </a:t>
            </a:r>
            <a:r>
              <a:rPr lang="ar-SA" sz="2800" b="1" dirty="0" smtClean="0">
                <a:latin typeface="Calibri" pitchFamily="34" charset="0"/>
                <a:ea typeface="Calibri" pitchFamily="34" charset="0"/>
                <a:cs typeface="Arial" pitchFamily="34" charset="0"/>
              </a:rPr>
              <a:t>كبيرة قائمة </a:t>
            </a:r>
            <a:r>
              <a:rPr kumimoji="0" lang="ar-SA" sz="28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بذاتها</a:t>
            </a:r>
            <a:r>
              <a:rPr kumimoji="0" lang="ar-DZ" sz="28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a:t>
            </a:r>
            <a:r>
              <a:rPr kumimoji="0" lang="ar-DZ" sz="2800" b="1" i="0" u="none" strike="noStrike" cap="none" normalizeH="0" dirty="0" smtClean="0">
                <a:ln>
                  <a:noFill/>
                </a:ln>
                <a:solidFill>
                  <a:schemeClr val="tx1"/>
                </a:solidFill>
                <a:effectLst/>
                <a:latin typeface="Calibri" pitchFamily="34" charset="0"/>
                <a:ea typeface="Calibri" pitchFamily="34" charset="0"/>
                <a:cs typeface="Arial" pitchFamily="34" charset="0"/>
              </a:rPr>
              <a:t> </a:t>
            </a:r>
            <a:r>
              <a:rPr kumimoji="0" lang="ar-SA" sz="28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مزودة بأنظمة تكنولوجيا متطورة</a:t>
            </a:r>
            <a:r>
              <a:rPr kumimoji="0" lang="ar-DZ" sz="28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a:t>
            </a:r>
          </a:p>
        </p:txBody>
      </p:sp>
      <p:sp>
        <p:nvSpPr>
          <p:cNvPr id="8" name="Rectangle 7"/>
          <p:cNvSpPr/>
          <p:nvPr/>
        </p:nvSpPr>
        <p:spPr>
          <a:xfrm>
            <a:off x="152400" y="4267200"/>
            <a:ext cx="8610600" cy="2246769"/>
          </a:xfrm>
          <a:prstGeom prst="rect">
            <a:avLst/>
          </a:prstGeom>
        </p:spPr>
        <p:txBody>
          <a:bodyPr wrap="square">
            <a:spAutoFit/>
          </a:bodyPr>
          <a:lstStyle/>
          <a:p>
            <a:pPr algn="just" rtl="1"/>
            <a:r>
              <a:rPr lang="ar-DZ" sz="2800" b="1" dirty="0" smtClean="0">
                <a:latin typeface="Arial" pitchFamily="34" charset="0"/>
                <a:cs typeface="Arial" pitchFamily="34" charset="0"/>
              </a:rPr>
              <a:t>    وعدا ذلك، </a:t>
            </a:r>
            <a:r>
              <a:rPr lang="ar-SA" sz="2800" b="1" dirty="0" smtClean="0">
                <a:latin typeface="Arial" pitchFamily="34" charset="0"/>
                <a:cs typeface="Arial" pitchFamily="34" charset="0"/>
              </a:rPr>
              <a:t>تواصل معظم خطوط الحاويات الكبرى ا</a:t>
            </a:r>
            <a:r>
              <a:rPr lang="ar-DZ" sz="2800" b="1" dirty="0" smtClean="0">
                <a:latin typeface="Arial" pitchFamily="34" charset="0"/>
                <a:cs typeface="Arial" pitchFamily="34" charset="0"/>
              </a:rPr>
              <a:t>ل</a:t>
            </a:r>
            <a:r>
              <a:rPr lang="ar-SA" sz="2800" b="1" dirty="0" smtClean="0">
                <a:latin typeface="Arial" pitchFamily="34" charset="0"/>
                <a:cs typeface="Arial" pitchFamily="34" charset="0"/>
              </a:rPr>
              <a:t>تركيز خدمات النقل عبر المحيطات ومحطات </a:t>
            </a:r>
            <a:r>
              <a:rPr lang="ar-DZ" sz="2800" b="1" dirty="0" smtClean="0">
                <a:latin typeface="Arial" pitchFamily="34" charset="0"/>
                <a:cs typeface="Arial" pitchFamily="34" charset="0"/>
              </a:rPr>
              <a:t>الحاويات </a:t>
            </a:r>
            <a:r>
              <a:rPr lang="ar-SA" sz="2800" b="1" dirty="0" smtClean="0">
                <a:latin typeface="Arial" pitchFamily="34" charset="0"/>
                <a:cs typeface="Arial" pitchFamily="34" charset="0"/>
              </a:rPr>
              <a:t>والنقل المتعدد الوسائط، وبدرجة أقل على الخدمات اللوجستية والخدمات ذات القيمة المضافة</a:t>
            </a:r>
            <a:r>
              <a:rPr lang="ar-DZ" sz="2800" b="1" dirty="0" smtClean="0">
                <a:latin typeface="Arial" pitchFamily="34" charset="0"/>
                <a:cs typeface="Arial" pitchFamily="34" charset="0"/>
              </a:rPr>
              <a:t>،</a:t>
            </a:r>
            <a:r>
              <a:rPr lang="ar-SA" sz="2800" b="1" dirty="0" smtClean="0">
                <a:latin typeface="Arial" pitchFamily="34" charset="0"/>
                <a:cs typeface="Arial" pitchFamily="34" charset="0"/>
              </a:rPr>
              <a:t> ويعكس هذا توجهاً استراتيجياً متميزا</a:t>
            </a:r>
            <a:r>
              <a:rPr lang="ar-DZ" sz="2800" b="1" dirty="0" smtClean="0">
                <a:latin typeface="Arial" pitchFamily="34" charset="0"/>
                <a:cs typeface="Arial" pitchFamily="34" charset="0"/>
              </a:rPr>
              <a:t>: الخط الملاحي </a:t>
            </a:r>
            <a:r>
              <a:rPr lang="ar-SA" sz="2800" b="1" dirty="0" smtClean="0">
                <a:latin typeface="Arial" pitchFamily="34" charset="0"/>
                <a:cs typeface="Arial" pitchFamily="34" charset="0"/>
              </a:rPr>
              <a:t>هو أولا وقبل كل شيء ناقل بحري.</a:t>
            </a:r>
            <a:endParaRPr lang="fr-FR" sz="2800" b="1" dirty="0">
              <a:latin typeface="Arial" pitchFamily="34" charset="0"/>
              <a:cs typeface="Arial" pitchFamily="34" charset="0"/>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1219200"/>
            <a:ext cx="8458200" cy="954107"/>
          </a:xfrm>
          <a:prstGeom prst="rect">
            <a:avLst/>
          </a:prstGeom>
        </p:spPr>
        <p:txBody>
          <a:bodyPr wrap="square">
            <a:spAutoFit/>
          </a:bodyPr>
          <a:lstStyle/>
          <a:p>
            <a:pPr algn="just" rtl="1"/>
            <a:r>
              <a:rPr lang="ar-DZ" sz="2800" b="1" dirty="0" smtClean="0">
                <a:latin typeface="Arial" pitchFamily="34" charset="0"/>
                <a:cs typeface="Arial" pitchFamily="34" charset="0"/>
              </a:rPr>
              <a:t>يمكن تقسيم خطوط الحاويات إلى ثلاث </a:t>
            </a:r>
            <a:r>
              <a:rPr lang="ar-SA" sz="2800" b="1" dirty="0" smtClean="0">
                <a:latin typeface="Arial" pitchFamily="34" charset="0"/>
                <a:cs typeface="Arial" pitchFamily="34" charset="0"/>
              </a:rPr>
              <a:t>مجموعات إستراتيجية من حيث تقديم الخدمات اللوجستية ونشاط</a:t>
            </a:r>
            <a:r>
              <a:rPr lang="ar-DZ" sz="2800" b="1" dirty="0" smtClean="0">
                <a:latin typeface="Arial" pitchFamily="34" charset="0"/>
                <a:cs typeface="Arial" pitchFamily="34" charset="0"/>
              </a:rPr>
              <a:t> النقل البحري: </a:t>
            </a:r>
            <a:endParaRPr lang="fr-FR" sz="2800" b="1" dirty="0">
              <a:latin typeface="Arial" pitchFamily="34" charset="0"/>
              <a:cs typeface="Arial" pitchFamily="34" charset="0"/>
            </a:endParaRPr>
          </a:p>
        </p:txBody>
      </p:sp>
      <p:sp>
        <p:nvSpPr>
          <p:cNvPr id="5" name="Rectangle 4"/>
          <p:cNvSpPr/>
          <p:nvPr/>
        </p:nvSpPr>
        <p:spPr>
          <a:xfrm>
            <a:off x="152400" y="2339876"/>
            <a:ext cx="8534400" cy="3539430"/>
          </a:xfrm>
          <a:prstGeom prst="rect">
            <a:avLst/>
          </a:prstGeom>
        </p:spPr>
        <p:txBody>
          <a:bodyPr wrap="square">
            <a:spAutoFit/>
          </a:bodyPr>
          <a:lstStyle/>
          <a:p>
            <a:pPr algn="just" rtl="1"/>
            <a:r>
              <a:rPr lang="ar-DZ" sz="2800" b="1" dirty="0" smtClean="0">
                <a:solidFill>
                  <a:srgbClr val="FF0000"/>
                </a:solidFill>
                <a:latin typeface="Arial" pitchFamily="34" charset="0"/>
                <a:cs typeface="Arial" pitchFamily="34" charset="0"/>
              </a:rPr>
              <a:t>خطوط النقل </a:t>
            </a:r>
            <a:r>
              <a:rPr lang="ar-SA" sz="2800" b="1" dirty="0" smtClean="0">
                <a:solidFill>
                  <a:srgbClr val="FF0000"/>
                </a:solidFill>
                <a:latin typeface="Arial" pitchFamily="34" charset="0"/>
                <a:cs typeface="Arial" pitchFamily="34" charset="0"/>
              </a:rPr>
              <a:t>من المستوى الأول</a:t>
            </a:r>
            <a:r>
              <a:rPr lang="ar-DZ" sz="2800" b="1" dirty="0" smtClean="0">
                <a:solidFill>
                  <a:srgbClr val="FF0000"/>
                </a:solidFill>
                <a:latin typeface="Arial" pitchFamily="34" charset="0"/>
                <a:cs typeface="Arial" pitchFamily="34" charset="0"/>
              </a:rPr>
              <a:t>:</a:t>
            </a:r>
          </a:p>
          <a:p>
            <a:pPr algn="just" rtl="1"/>
            <a:r>
              <a:rPr lang="ar-DZ" sz="2800" b="1" dirty="0" smtClean="0">
                <a:latin typeface="Arial" pitchFamily="34" charset="0"/>
                <a:cs typeface="Arial" pitchFamily="34" charset="0"/>
              </a:rPr>
              <a:t>    </a:t>
            </a:r>
            <a:r>
              <a:rPr lang="ar-SA" sz="2800" b="1" dirty="0" smtClean="0">
                <a:latin typeface="Arial" pitchFamily="34" charset="0"/>
                <a:cs typeface="Arial" pitchFamily="34" charset="0"/>
              </a:rPr>
              <a:t>توفر تقريبًا أي خدمة لوجستية مطلوبة، وفي أي مكان تقريبًا في العالم بفضل عملياتها العالمية</a:t>
            </a:r>
            <a:r>
              <a:rPr lang="ar-DZ" sz="2800" b="1" dirty="0" smtClean="0">
                <a:latin typeface="Arial" pitchFamily="34" charset="0"/>
                <a:cs typeface="Arial" pitchFamily="34" charset="0"/>
              </a:rPr>
              <a:t>، </a:t>
            </a:r>
            <a:r>
              <a:rPr lang="ar-SA" sz="2800" b="1" dirty="0" smtClean="0">
                <a:latin typeface="Arial" pitchFamily="34" charset="0"/>
                <a:cs typeface="Arial" pitchFamily="34" charset="0"/>
              </a:rPr>
              <a:t>وتميل إلى توليد مستوى كبير من الدخل من الأنشطة اللوجستية، بما يزيد عن </a:t>
            </a:r>
            <a:r>
              <a:rPr lang="ar-SA" sz="2800" b="1" dirty="0" smtClean="0">
                <a:latin typeface="Times New Roman" pitchFamily="18" charset="0"/>
                <a:cs typeface="Times New Roman" pitchFamily="18" charset="0"/>
              </a:rPr>
              <a:t>3</a:t>
            </a:r>
            <a:r>
              <a:rPr lang="ar-SA" sz="2800" b="1" dirty="0" smtClean="0">
                <a:latin typeface="Arial" pitchFamily="34" charset="0"/>
                <a:cs typeface="Arial" pitchFamily="34" charset="0"/>
              </a:rPr>
              <a:t> مليار دولار أمريكي سنويًا</a:t>
            </a:r>
            <a:r>
              <a:rPr lang="ar-DZ" sz="2800" b="1" dirty="0" smtClean="0">
                <a:latin typeface="Arial" pitchFamily="34" charset="0"/>
                <a:cs typeface="Arial" pitchFamily="34" charset="0"/>
              </a:rPr>
              <a:t>، </a:t>
            </a:r>
            <a:r>
              <a:rPr lang="ar-SA" sz="2800" b="1" dirty="0" smtClean="0">
                <a:latin typeface="Arial" pitchFamily="34" charset="0"/>
                <a:cs typeface="Arial" pitchFamily="34" charset="0"/>
              </a:rPr>
              <a:t>يمثل دخل الخدمات اللوجستية بين </a:t>
            </a:r>
            <a:r>
              <a:rPr lang="ar-SA" sz="2800" b="1" dirty="0" smtClean="0">
                <a:latin typeface="Times New Roman" pitchFamily="18" charset="0"/>
                <a:cs typeface="Times New Roman" pitchFamily="18" charset="0"/>
              </a:rPr>
              <a:t>20</a:t>
            </a:r>
            <a:r>
              <a:rPr lang="ar-SA" sz="2800" b="1" dirty="0" smtClean="0">
                <a:latin typeface="Arial" pitchFamily="34" charset="0"/>
                <a:cs typeface="Arial" pitchFamily="34" charset="0"/>
              </a:rPr>
              <a:t> إلى </a:t>
            </a:r>
            <a:r>
              <a:rPr lang="ar-SA" sz="2800" b="1" dirty="0" smtClean="0">
                <a:latin typeface="Times New Roman" pitchFamily="18" charset="0"/>
                <a:cs typeface="Times New Roman" pitchFamily="18" charset="0"/>
              </a:rPr>
              <a:t>40%</a:t>
            </a:r>
            <a:r>
              <a:rPr lang="ar-DZ" sz="2800" b="1" dirty="0" smtClean="0">
                <a:latin typeface="Arial" pitchFamily="34" charset="0"/>
                <a:cs typeface="Arial" pitchFamily="34" charset="0"/>
              </a:rPr>
              <a:t> م</a:t>
            </a:r>
            <a:r>
              <a:rPr lang="ar-SA" sz="2800" b="1" dirty="0" smtClean="0">
                <a:latin typeface="Arial" pitchFamily="34" charset="0"/>
                <a:cs typeface="Arial" pitchFamily="34" charset="0"/>
              </a:rPr>
              <a:t>ن إجمالي الدخل من خدمات النقل عبر المحيطات.</a:t>
            </a:r>
            <a:endParaRPr lang="ar-DZ" sz="2800" b="1" dirty="0" smtClean="0">
              <a:latin typeface="Arial" pitchFamily="34" charset="0"/>
              <a:cs typeface="Arial" pitchFamily="34" charset="0"/>
            </a:endParaRPr>
          </a:p>
          <a:p>
            <a:pPr algn="just" rtl="1"/>
            <a:r>
              <a:rPr lang="ar-DZ" sz="2800" b="1" dirty="0" smtClean="0">
                <a:latin typeface="Arial" pitchFamily="34" charset="0"/>
                <a:cs typeface="Arial" pitchFamily="34" charset="0"/>
              </a:rPr>
              <a:t>    إن </a:t>
            </a:r>
            <a:r>
              <a:rPr lang="ar-SA" sz="2800" b="1" dirty="0" smtClean="0">
                <a:latin typeface="Arial" pitchFamily="34" charset="0"/>
                <a:cs typeface="Arial" pitchFamily="34" charset="0"/>
              </a:rPr>
              <a:t>ثلاثة من أفضل 20 خطا </a:t>
            </a:r>
            <a:r>
              <a:rPr lang="ar-DZ" sz="2800" b="1" dirty="0" smtClean="0">
                <a:latin typeface="Arial" pitchFamily="34" charset="0"/>
                <a:cs typeface="Arial" pitchFamily="34" charset="0"/>
              </a:rPr>
              <a:t>تقع في </a:t>
            </a:r>
            <a:r>
              <a:rPr lang="ar-SA" sz="2800" b="1" dirty="0" smtClean="0">
                <a:latin typeface="Arial" pitchFamily="34" charset="0"/>
                <a:cs typeface="Arial" pitchFamily="34" charset="0"/>
              </a:rPr>
              <a:t> المستوى الأول</a:t>
            </a:r>
            <a:r>
              <a:rPr lang="ar-DZ" sz="2800" b="1" dirty="0" smtClean="0">
                <a:latin typeface="Arial" pitchFamily="34" charset="0"/>
                <a:cs typeface="Arial" pitchFamily="34" charset="0"/>
              </a:rPr>
              <a:t>، </a:t>
            </a:r>
            <a:r>
              <a:rPr lang="ar-SA" sz="2800" b="1" dirty="0" smtClean="0">
                <a:latin typeface="Arial" pitchFamily="34" charset="0"/>
                <a:cs typeface="Arial" pitchFamily="34" charset="0"/>
              </a:rPr>
              <a:t>يقدم خدمات لوجستية عالمية شاملة: </a:t>
            </a:r>
            <a:r>
              <a:rPr lang="fr-FR" sz="2800" b="1" dirty="0" smtClean="0">
                <a:latin typeface="Times New Roman" pitchFamily="18" charset="0"/>
                <a:cs typeface="Times New Roman" pitchFamily="18" charset="0"/>
              </a:rPr>
              <a:t>Maersk Line </a:t>
            </a:r>
            <a:r>
              <a:rPr lang="ar-DZ" sz="2800" b="1" dirty="0" smtClean="0">
                <a:latin typeface="Times New Roman" pitchFamily="18" charset="0"/>
                <a:cs typeface="Times New Roman" pitchFamily="18" charset="0"/>
              </a:rPr>
              <a:t> </a:t>
            </a:r>
            <a:r>
              <a:rPr lang="ar-SA" sz="2800" b="1" dirty="0" smtClean="0">
                <a:latin typeface="Arial" pitchFamily="34" charset="0"/>
                <a:cs typeface="Arial" pitchFamily="34" charset="0"/>
              </a:rPr>
              <a:t>و</a:t>
            </a:r>
            <a:r>
              <a:rPr lang="fr-FR" sz="2800" b="1" dirty="0" smtClean="0">
                <a:latin typeface="Times New Roman" pitchFamily="18" charset="0"/>
                <a:cs typeface="Times New Roman" pitchFamily="18" charset="0"/>
              </a:rPr>
              <a:t>APL </a:t>
            </a:r>
            <a:r>
              <a:rPr lang="ar-DZ" sz="2800" b="1" dirty="0" smtClean="0">
                <a:latin typeface="Times New Roman" pitchFamily="18" charset="0"/>
                <a:cs typeface="Times New Roman" pitchFamily="18" charset="0"/>
              </a:rPr>
              <a:t> </a:t>
            </a:r>
            <a:r>
              <a:rPr lang="ar-SA" sz="2800" b="1" dirty="0" smtClean="0">
                <a:latin typeface="Arial" pitchFamily="34" charset="0"/>
                <a:cs typeface="Arial" pitchFamily="34" charset="0"/>
              </a:rPr>
              <a:t>و</a:t>
            </a:r>
            <a:r>
              <a:rPr lang="fr-FR" sz="2800" b="1" dirty="0" smtClean="0">
                <a:latin typeface="Times New Roman" pitchFamily="18" charset="0"/>
                <a:cs typeface="Times New Roman" pitchFamily="18" charset="0"/>
              </a:rPr>
              <a:t>NYK</a:t>
            </a:r>
            <a:r>
              <a:rPr lang="ar-SA" sz="2800" b="1" dirty="0" smtClean="0">
                <a:latin typeface="Arial" pitchFamily="34" charset="0"/>
                <a:cs typeface="Arial" pitchFamily="34" charset="0"/>
              </a:rPr>
              <a:t>. </a:t>
            </a:r>
            <a:endParaRPr lang="fr-FR" sz="2800" b="1" dirty="0">
              <a:latin typeface="Arial" pitchFamily="34" charset="0"/>
              <a:cs typeface="Arial" pitchFamily="34" charset="0"/>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953000" y="533400"/>
            <a:ext cx="3581400" cy="523220"/>
          </a:xfrm>
          <a:prstGeom prst="rect">
            <a:avLst/>
          </a:prstGeom>
        </p:spPr>
        <p:txBody>
          <a:bodyPr wrap="square">
            <a:spAutoFit/>
          </a:bodyPr>
          <a:lstStyle/>
          <a:p>
            <a:pPr algn="just" rtl="1"/>
            <a:r>
              <a:rPr lang="ar-DZ" sz="2800" b="1" dirty="0" smtClean="0">
                <a:solidFill>
                  <a:srgbClr val="FF0000"/>
                </a:solidFill>
                <a:latin typeface="Arial" pitchFamily="34" charset="0"/>
                <a:cs typeface="Arial" pitchFamily="34" charset="0"/>
              </a:rPr>
              <a:t>خطوط </a:t>
            </a:r>
            <a:r>
              <a:rPr lang="ar-SA" sz="2800" b="1" dirty="0" smtClean="0">
                <a:solidFill>
                  <a:srgbClr val="FF0000"/>
                </a:solidFill>
                <a:latin typeface="Arial" pitchFamily="34" charset="0"/>
                <a:cs typeface="Arial" pitchFamily="34" charset="0"/>
              </a:rPr>
              <a:t>النقل من المستوى </a:t>
            </a:r>
            <a:r>
              <a:rPr lang="ar-SA" sz="2800" b="1" dirty="0" smtClean="0">
                <a:solidFill>
                  <a:srgbClr val="FF0000"/>
                </a:solidFill>
                <a:latin typeface="Times New Roman" pitchFamily="18" charset="0"/>
                <a:cs typeface="Times New Roman" pitchFamily="18" charset="0"/>
              </a:rPr>
              <a:t>2 </a:t>
            </a:r>
            <a:r>
              <a:rPr lang="ar-DZ" sz="2800" b="1" dirty="0" smtClean="0">
                <a:solidFill>
                  <a:srgbClr val="FF0000"/>
                </a:solidFill>
                <a:latin typeface="Times New Roman" pitchFamily="18" charset="0"/>
                <a:cs typeface="Times New Roman" pitchFamily="18" charset="0"/>
              </a:rPr>
              <a:t>:</a:t>
            </a:r>
            <a:endParaRPr lang="fr-FR" sz="2800" b="1" dirty="0">
              <a:latin typeface="Times New Roman" pitchFamily="18" charset="0"/>
              <a:cs typeface="Times New Roman" pitchFamily="18" charset="0"/>
            </a:endParaRPr>
          </a:p>
        </p:txBody>
      </p:sp>
      <p:sp>
        <p:nvSpPr>
          <p:cNvPr id="5" name="Rectangle 4"/>
          <p:cNvSpPr/>
          <p:nvPr/>
        </p:nvSpPr>
        <p:spPr>
          <a:xfrm>
            <a:off x="152400" y="1363682"/>
            <a:ext cx="8382000" cy="1384995"/>
          </a:xfrm>
          <a:prstGeom prst="rect">
            <a:avLst/>
          </a:prstGeom>
        </p:spPr>
        <p:txBody>
          <a:bodyPr wrap="square">
            <a:spAutoFit/>
          </a:bodyPr>
          <a:lstStyle/>
          <a:p>
            <a:pPr algn="just" rtl="1"/>
            <a:r>
              <a:rPr lang="ar-DZ" sz="2800" b="1" dirty="0" smtClean="0">
                <a:latin typeface="Arial" pitchFamily="34" charset="0"/>
                <a:cs typeface="Arial" pitchFamily="34" charset="0"/>
              </a:rPr>
              <a:t>    </a:t>
            </a:r>
            <a:r>
              <a:rPr lang="ar-SA" sz="2800" b="1" dirty="0" smtClean="0">
                <a:latin typeface="Arial" pitchFamily="34" charset="0"/>
                <a:cs typeface="Arial" pitchFamily="34" charset="0"/>
              </a:rPr>
              <a:t>توفر نطاق </a:t>
            </a:r>
            <a:r>
              <a:rPr lang="ar-DZ" sz="2800" b="1" dirty="0" smtClean="0">
                <a:latin typeface="Arial" pitchFamily="34" charset="0"/>
                <a:cs typeface="Arial" pitchFamily="34" charset="0"/>
              </a:rPr>
              <a:t>شامل </a:t>
            </a:r>
            <a:r>
              <a:rPr lang="ar-SA" sz="2800" b="1" dirty="0" smtClean="0">
                <a:latin typeface="Arial" pitchFamily="34" charset="0"/>
                <a:cs typeface="Arial" pitchFamily="34" charset="0"/>
              </a:rPr>
              <a:t>من الخدمات اللوجستية</a:t>
            </a:r>
            <a:r>
              <a:rPr lang="ar-DZ" sz="2800" b="1" dirty="0" smtClean="0">
                <a:latin typeface="Arial" pitchFamily="34" charset="0"/>
                <a:cs typeface="Arial" pitchFamily="34" charset="0"/>
              </a:rPr>
              <a:t> الإقليمية</a:t>
            </a:r>
            <a:r>
              <a:rPr lang="ar-SA" sz="2800" b="1" dirty="0" smtClean="0">
                <a:latin typeface="Arial" pitchFamily="34" charset="0"/>
                <a:cs typeface="Arial" pitchFamily="34" charset="0"/>
              </a:rPr>
              <a:t>، ولكن مع التركيز بشكل أساسي على المناطق التجارية الرئيسية، وخاصة في الدول</a:t>
            </a:r>
            <a:r>
              <a:rPr lang="ar-DZ" sz="2800" b="1" dirty="0" smtClean="0">
                <a:latin typeface="Arial" pitchFamily="34" charset="0"/>
                <a:cs typeface="Arial" pitchFamily="34" charset="0"/>
              </a:rPr>
              <a:t>ة</a:t>
            </a:r>
            <a:r>
              <a:rPr lang="ar-SA" sz="2800" b="1" dirty="0" smtClean="0">
                <a:latin typeface="Arial" pitchFamily="34" charset="0"/>
                <a:cs typeface="Arial" pitchFamily="34" charset="0"/>
              </a:rPr>
              <a:t>/المنطقة الأصلية.</a:t>
            </a:r>
            <a:r>
              <a:rPr lang="ar-DZ" sz="2800" b="1" dirty="0" smtClean="0">
                <a:latin typeface="Arial" pitchFamily="34" charset="0"/>
                <a:cs typeface="Arial" pitchFamily="34" charset="0"/>
              </a:rPr>
              <a:t> </a:t>
            </a:r>
            <a:endParaRPr lang="fr-FR" sz="2800" b="1" dirty="0">
              <a:latin typeface="Times New Roman" pitchFamily="18" charset="0"/>
              <a:cs typeface="Times New Roman" pitchFamily="18" charset="0"/>
            </a:endParaRPr>
          </a:p>
        </p:txBody>
      </p:sp>
      <p:sp>
        <p:nvSpPr>
          <p:cNvPr id="6" name="Rectangle 5"/>
          <p:cNvSpPr/>
          <p:nvPr/>
        </p:nvSpPr>
        <p:spPr>
          <a:xfrm>
            <a:off x="152400" y="2884944"/>
            <a:ext cx="8382000" cy="1815882"/>
          </a:xfrm>
          <a:prstGeom prst="rect">
            <a:avLst/>
          </a:prstGeom>
        </p:spPr>
        <p:txBody>
          <a:bodyPr wrap="square">
            <a:spAutoFit/>
          </a:bodyPr>
          <a:lstStyle/>
          <a:p>
            <a:pPr algn="just" rtl="1"/>
            <a:r>
              <a:rPr lang="ar-DZ" sz="2800" b="1" dirty="0" smtClean="0">
                <a:latin typeface="Arial" pitchFamily="34" charset="0"/>
                <a:cs typeface="Arial" pitchFamily="34" charset="0"/>
              </a:rPr>
              <a:t>    </a:t>
            </a:r>
            <a:r>
              <a:rPr lang="ar-SA" sz="2800" b="1" dirty="0" smtClean="0">
                <a:latin typeface="Arial" pitchFamily="34" charset="0"/>
                <a:cs typeface="Arial" pitchFamily="34" charset="0"/>
              </a:rPr>
              <a:t>تميل إلى تحقيق دخل </a:t>
            </a:r>
            <a:r>
              <a:rPr lang="ar-DZ" sz="2800" b="1" dirty="0" smtClean="0">
                <a:latin typeface="Arial" pitchFamily="34" charset="0"/>
                <a:cs typeface="Arial" pitchFamily="34" charset="0"/>
              </a:rPr>
              <a:t>متواضع </a:t>
            </a:r>
            <a:r>
              <a:rPr lang="ar-SA" sz="2800" b="1" dirty="0" smtClean="0">
                <a:latin typeface="Arial" pitchFamily="34" charset="0"/>
                <a:cs typeface="Arial" pitchFamily="34" charset="0"/>
              </a:rPr>
              <a:t>من الأنشطة اللوجستية مقارنة بمشغلي المستوى الأول، وعادةً ما تتراوح الإيرادات السنوية بين </a:t>
            </a:r>
            <a:r>
              <a:rPr lang="ar-SA" sz="2800" b="1" dirty="0" smtClean="0">
                <a:latin typeface="Times New Roman" pitchFamily="18" charset="0"/>
                <a:cs typeface="Times New Roman" pitchFamily="18" charset="0"/>
              </a:rPr>
              <a:t>1</a:t>
            </a:r>
            <a:r>
              <a:rPr lang="ar-SA" sz="2800" b="1" dirty="0" smtClean="0">
                <a:latin typeface="Arial" pitchFamily="34" charset="0"/>
                <a:cs typeface="Arial" pitchFamily="34" charset="0"/>
              </a:rPr>
              <a:t> و</a:t>
            </a:r>
            <a:r>
              <a:rPr lang="ar-SA" sz="2800" b="1" dirty="0" smtClean="0">
                <a:latin typeface="Times New Roman" pitchFamily="18" charset="0"/>
                <a:cs typeface="Times New Roman" pitchFamily="18" charset="0"/>
              </a:rPr>
              <a:t>3</a:t>
            </a:r>
            <a:r>
              <a:rPr lang="ar-SA" sz="2800" b="1" dirty="0" smtClean="0">
                <a:latin typeface="Arial" pitchFamily="34" charset="0"/>
                <a:cs typeface="Arial" pitchFamily="34" charset="0"/>
              </a:rPr>
              <a:t> مليارات دولار أمريكي. دخل الخدمات اللوجستية لهذه الخطوط قد يمثل ما بين </a:t>
            </a:r>
            <a:r>
              <a:rPr lang="ar-SA" sz="2800" b="1" dirty="0" smtClean="0">
                <a:latin typeface="Times New Roman" pitchFamily="18" charset="0"/>
                <a:cs typeface="Times New Roman" pitchFamily="18" charset="0"/>
              </a:rPr>
              <a:t>10</a:t>
            </a:r>
            <a:r>
              <a:rPr lang="ar-SA" sz="2800" b="1" dirty="0" smtClean="0">
                <a:latin typeface="Arial" pitchFamily="34" charset="0"/>
                <a:cs typeface="Arial" pitchFamily="34" charset="0"/>
              </a:rPr>
              <a:t> </a:t>
            </a:r>
            <a:r>
              <a:rPr lang="ar-SA" sz="2800" b="1" dirty="0" smtClean="0">
                <a:latin typeface="Times New Roman" pitchFamily="18" charset="0"/>
                <a:cs typeface="Times New Roman" pitchFamily="18" charset="0"/>
              </a:rPr>
              <a:t>و20%</a:t>
            </a:r>
            <a:r>
              <a:rPr lang="ar-DZ" sz="2800" b="1" dirty="0" smtClean="0">
                <a:latin typeface="Times New Roman" pitchFamily="18" charset="0"/>
                <a:cs typeface="Times New Roman" pitchFamily="18" charset="0"/>
              </a:rPr>
              <a:t> </a:t>
            </a:r>
            <a:r>
              <a:rPr lang="ar-SA" sz="2800" b="1" dirty="0" smtClean="0">
                <a:latin typeface="Arial" pitchFamily="34" charset="0"/>
                <a:cs typeface="Arial" pitchFamily="34" charset="0"/>
              </a:rPr>
              <a:t>من الدخل المتأتي من خدمات النقل عبر المحيطات.</a:t>
            </a:r>
            <a:endParaRPr lang="fr-FR" sz="2800" b="1" dirty="0">
              <a:latin typeface="Times New Roman" pitchFamily="18" charset="0"/>
              <a:cs typeface="Times New Roman" pitchFamily="18" charset="0"/>
            </a:endParaRPr>
          </a:p>
        </p:txBody>
      </p:sp>
      <p:sp>
        <p:nvSpPr>
          <p:cNvPr id="7" name="Rectangle 6"/>
          <p:cNvSpPr/>
          <p:nvPr/>
        </p:nvSpPr>
        <p:spPr>
          <a:xfrm>
            <a:off x="152400" y="5015805"/>
            <a:ext cx="8382000" cy="1384995"/>
          </a:xfrm>
          <a:prstGeom prst="rect">
            <a:avLst/>
          </a:prstGeom>
        </p:spPr>
        <p:txBody>
          <a:bodyPr wrap="square">
            <a:spAutoFit/>
          </a:bodyPr>
          <a:lstStyle/>
          <a:p>
            <a:pPr algn="just" rtl="1"/>
            <a:r>
              <a:rPr lang="ar-DZ" sz="2800" b="1" dirty="0" smtClean="0">
                <a:latin typeface="Arial" pitchFamily="34" charset="0"/>
                <a:cs typeface="Arial" pitchFamily="34" charset="0"/>
              </a:rPr>
              <a:t>      إ</a:t>
            </a:r>
            <a:r>
              <a:rPr lang="ar-SA" sz="2800" b="1" dirty="0" smtClean="0">
                <a:latin typeface="Arial" pitchFamily="34" charset="0"/>
                <a:cs typeface="Arial" pitchFamily="34" charset="0"/>
              </a:rPr>
              <a:t>ن أربعة من أفضل </a:t>
            </a:r>
            <a:r>
              <a:rPr lang="ar-SA" sz="2800" b="1" dirty="0" smtClean="0">
                <a:latin typeface="Times New Roman" pitchFamily="18" charset="0"/>
                <a:cs typeface="Times New Roman" pitchFamily="18" charset="0"/>
              </a:rPr>
              <a:t>20 </a:t>
            </a:r>
            <a:r>
              <a:rPr lang="ar-SA" sz="2800" b="1" dirty="0" smtClean="0">
                <a:latin typeface="Arial" pitchFamily="34" charset="0"/>
                <a:cs typeface="Arial" pitchFamily="34" charset="0"/>
              </a:rPr>
              <a:t>خط حاويات </a:t>
            </a:r>
            <a:r>
              <a:rPr lang="ar-DZ" sz="2800" b="1" dirty="0" smtClean="0">
                <a:latin typeface="Arial" pitchFamily="34" charset="0"/>
                <a:cs typeface="Arial" pitchFamily="34" charset="0"/>
              </a:rPr>
              <a:t>تقع في </a:t>
            </a:r>
            <a:r>
              <a:rPr lang="ar-SA" sz="2800" b="1" dirty="0" smtClean="0">
                <a:latin typeface="Arial" pitchFamily="34" charset="0"/>
                <a:cs typeface="Arial" pitchFamily="34" charset="0"/>
              </a:rPr>
              <a:t>المستوى </a:t>
            </a:r>
            <a:r>
              <a:rPr lang="ar-SA" sz="2800" b="1" dirty="0" smtClean="0">
                <a:latin typeface="Times New Roman" pitchFamily="18" charset="0"/>
                <a:cs typeface="Times New Roman" pitchFamily="18" charset="0"/>
              </a:rPr>
              <a:t>2 </a:t>
            </a:r>
            <a:r>
              <a:rPr lang="ar-SA" sz="2800" b="1" dirty="0" smtClean="0">
                <a:latin typeface="Arial" pitchFamily="34" charset="0"/>
                <a:cs typeface="Arial" pitchFamily="34" charset="0"/>
              </a:rPr>
              <a:t>تقدم خدمات لوجستية إقليمية شاملة: </a:t>
            </a:r>
            <a:r>
              <a:rPr lang="fr-FR" sz="2800" b="1" dirty="0" err="1" smtClean="0">
                <a:latin typeface="Times New Roman" pitchFamily="18" charset="0"/>
                <a:cs typeface="Times New Roman" pitchFamily="18" charset="0"/>
              </a:rPr>
              <a:t>Cosco</a:t>
            </a:r>
            <a:r>
              <a:rPr lang="ar-SA" sz="2800" b="1" dirty="0" smtClean="0">
                <a:latin typeface="Arial" pitchFamily="34" charset="0"/>
                <a:cs typeface="Arial" pitchFamily="34" charset="0"/>
              </a:rPr>
              <a:t>، و</a:t>
            </a:r>
            <a:r>
              <a:rPr lang="fr-FR" sz="2800" b="1" dirty="0" smtClean="0">
                <a:latin typeface="Times New Roman" pitchFamily="18" charset="0"/>
                <a:cs typeface="Times New Roman" pitchFamily="18" charset="0"/>
              </a:rPr>
              <a:t>OOCL</a:t>
            </a:r>
            <a:r>
              <a:rPr lang="ar-SA" sz="2800" b="1" dirty="0" smtClean="0">
                <a:latin typeface="Arial" pitchFamily="34" charset="0"/>
                <a:cs typeface="Arial" pitchFamily="34" charset="0"/>
              </a:rPr>
              <a:t>، و</a:t>
            </a:r>
            <a:r>
              <a:rPr lang="fr-FR" sz="2800" b="1" dirty="0" smtClean="0">
                <a:latin typeface="Times New Roman" pitchFamily="18" charset="0"/>
                <a:cs typeface="Times New Roman" pitchFamily="18" charset="0"/>
              </a:rPr>
              <a:t>MOL</a:t>
            </a:r>
            <a:r>
              <a:rPr lang="ar-SA" sz="2800" b="1" dirty="0" smtClean="0">
                <a:latin typeface="Arial" pitchFamily="34" charset="0"/>
                <a:cs typeface="Arial" pitchFamily="34" charset="0"/>
              </a:rPr>
              <a:t>، و</a:t>
            </a:r>
            <a:r>
              <a:rPr lang="fr-FR" sz="2800" b="1" dirty="0" smtClean="0">
                <a:latin typeface="Times New Roman" pitchFamily="18" charset="0"/>
                <a:cs typeface="Times New Roman" pitchFamily="18" charset="0"/>
              </a:rPr>
              <a:t>K Line</a:t>
            </a:r>
            <a:endParaRPr lang="fr-FR" sz="2800" b="1" dirty="0">
              <a:latin typeface="Times New Roman" pitchFamily="18" charset="0"/>
              <a:cs typeface="Times New Roman" pitchFamily="18" charset="0"/>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267200" y="381000"/>
            <a:ext cx="4419600" cy="523220"/>
          </a:xfrm>
          <a:prstGeom prst="rect">
            <a:avLst/>
          </a:prstGeom>
        </p:spPr>
        <p:txBody>
          <a:bodyPr wrap="square">
            <a:spAutoFit/>
          </a:bodyPr>
          <a:lstStyle/>
          <a:p>
            <a:pPr algn="just" rtl="1"/>
            <a:r>
              <a:rPr lang="ar-DZ" sz="2800" b="1" dirty="0" smtClean="0">
                <a:solidFill>
                  <a:srgbClr val="FF0000"/>
                </a:solidFill>
                <a:latin typeface="Arial" pitchFamily="34" charset="0"/>
                <a:cs typeface="Arial" pitchFamily="34" charset="0"/>
              </a:rPr>
              <a:t>خطوط الحاويات </a:t>
            </a:r>
            <a:r>
              <a:rPr lang="ar-SA" sz="2800" b="1" dirty="0" smtClean="0">
                <a:solidFill>
                  <a:srgbClr val="FF0000"/>
                </a:solidFill>
                <a:latin typeface="Arial" pitchFamily="34" charset="0"/>
                <a:cs typeface="Arial" pitchFamily="34" charset="0"/>
              </a:rPr>
              <a:t>من المستوى 3</a:t>
            </a:r>
            <a:r>
              <a:rPr lang="ar-DZ" sz="2800" b="1" dirty="0" smtClean="0">
                <a:solidFill>
                  <a:srgbClr val="FF0000"/>
                </a:solidFill>
                <a:latin typeface="Arial" pitchFamily="34" charset="0"/>
                <a:cs typeface="Arial" pitchFamily="34" charset="0"/>
              </a:rPr>
              <a:t>:</a:t>
            </a:r>
            <a:endParaRPr lang="fr-FR" sz="2800" b="1" dirty="0">
              <a:latin typeface="Arial" pitchFamily="34" charset="0"/>
              <a:cs typeface="Arial" pitchFamily="34" charset="0"/>
            </a:endParaRPr>
          </a:p>
        </p:txBody>
      </p:sp>
      <p:sp>
        <p:nvSpPr>
          <p:cNvPr id="5" name="Rectangle 4"/>
          <p:cNvSpPr/>
          <p:nvPr/>
        </p:nvSpPr>
        <p:spPr>
          <a:xfrm>
            <a:off x="152400" y="1161395"/>
            <a:ext cx="8534400" cy="2677656"/>
          </a:xfrm>
          <a:prstGeom prst="rect">
            <a:avLst/>
          </a:prstGeom>
        </p:spPr>
        <p:txBody>
          <a:bodyPr wrap="square">
            <a:spAutoFit/>
          </a:bodyPr>
          <a:lstStyle/>
          <a:p>
            <a:pPr algn="just" rtl="1"/>
            <a:r>
              <a:rPr lang="ar-DZ" sz="2800" b="1" dirty="0" smtClean="0">
                <a:latin typeface="Arial" pitchFamily="34" charset="0"/>
                <a:cs typeface="Arial" pitchFamily="34" charset="0"/>
              </a:rPr>
              <a:t>    </a:t>
            </a:r>
            <a:r>
              <a:rPr lang="ar-SA" sz="2800" b="1" dirty="0" smtClean="0">
                <a:latin typeface="Arial" pitchFamily="34" charset="0"/>
                <a:cs typeface="Arial" pitchFamily="34" charset="0"/>
              </a:rPr>
              <a:t>توفر الحد الأدنى من الخدمات اللوجستية، وإن كان</a:t>
            </a:r>
            <a:r>
              <a:rPr lang="ar-DZ" sz="2800" b="1" dirty="0" smtClean="0">
                <a:latin typeface="Arial" pitchFamily="34" charset="0"/>
                <a:cs typeface="Arial" pitchFamily="34" charset="0"/>
              </a:rPr>
              <a:t>ت</a:t>
            </a:r>
            <a:r>
              <a:rPr lang="ar-SA" sz="2800" b="1" dirty="0" smtClean="0">
                <a:latin typeface="Arial" pitchFamily="34" charset="0"/>
                <a:cs typeface="Arial" pitchFamily="34" charset="0"/>
              </a:rPr>
              <a:t> </a:t>
            </a:r>
            <a:r>
              <a:rPr lang="ar-DZ" sz="2800" b="1" dirty="0" smtClean="0">
                <a:latin typeface="Arial" pitchFamily="34" charset="0"/>
                <a:cs typeface="Arial" pitchFamily="34" charset="0"/>
              </a:rPr>
              <a:t>قد تتركز </a:t>
            </a:r>
            <a:r>
              <a:rPr lang="ar-SA" sz="2800" b="1" dirty="0" smtClean="0">
                <a:latin typeface="Arial" pitchFamily="34" charset="0"/>
                <a:cs typeface="Arial" pitchFamily="34" charset="0"/>
              </a:rPr>
              <a:t>داخل الدولة/السوق الأم</a:t>
            </a:r>
            <a:r>
              <a:rPr lang="ar-DZ" sz="2800" b="1" dirty="0" smtClean="0">
                <a:latin typeface="Arial" pitchFamily="34" charset="0"/>
                <a:cs typeface="Arial" pitchFamily="34" charset="0"/>
              </a:rPr>
              <a:t>، </a:t>
            </a:r>
            <a:r>
              <a:rPr lang="ar-SA" sz="2800" b="1" dirty="0" smtClean="0">
                <a:latin typeface="Arial" pitchFamily="34" charset="0"/>
                <a:cs typeface="Arial" pitchFamily="34" charset="0"/>
              </a:rPr>
              <a:t>تميل هذه الخطوط إلى أن تكون لها حصة محدودة للغاية من إجمالي الدخل الناتج عن الأنشطة اللوجستية</a:t>
            </a:r>
            <a:r>
              <a:rPr lang="ar-DZ" sz="2800" b="1" dirty="0" smtClean="0">
                <a:latin typeface="Arial" pitchFamily="34" charset="0"/>
                <a:cs typeface="Arial" pitchFamily="34" charset="0"/>
              </a:rPr>
              <a:t> (</a:t>
            </a:r>
            <a:r>
              <a:rPr lang="ar-SA" sz="2800" b="1" dirty="0" smtClean="0">
                <a:latin typeface="Arial" pitchFamily="34" charset="0"/>
                <a:cs typeface="Arial" pitchFamily="34" charset="0"/>
              </a:rPr>
              <a:t>أقل من مليار دولار أمريكي سنويًا</a:t>
            </a:r>
            <a:r>
              <a:rPr lang="ar-DZ" sz="2800" b="1" dirty="0" smtClean="0">
                <a:latin typeface="Arial" pitchFamily="34" charset="0"/>
                <a:cs typeface="Arial" pitchFamily="34" charset="0"/>
              </a:rPr>
              <a:t>)، </a:t>
            </a:r>
            <a:r>
              <a:rPr lang="ar-SA" sz="2800" b="1" dirty="0" smtClean="0">
                <a:latin typeface="Arial" pitchFamily="34" charset="0"/>
                <a:cs typeface="Arial" pitchFamily="34" charset="0"/>
              </a:rPr>
              <a:t>دخل الخدمات اللوجستية لهذه الخطوط أقل من </a:t>
            </a:r>
            <a:r>
              <a:rPr lang="ar-SA" sz="2800" b="1" dirty="0" smtClean="0">
                <a:latin typeface="Times New Roman" pitchFamily="18" charset="0"/>
                <a:cs typeface="Times New Roman" pitchFamily="18" charset="0"/>
              </a:rPr>
              <a:t>10%</a:t>
            </a:r>
            <a:r>
              <a:rPr lang="ar-DZ" sz="2800" b="1" dirty="0" smtClean="0">
                <a:latin typeface="Arial" pitchFamily="34" charset="0"/>
                <a:cs typeface="Arial" pitchFamily="34" charset="0"/>
              </a:rPr>
              <a:t> </a:t>
            </a:r>
            <a:r>
              <a:rPr lang="ar-SA" sz="2800" b="1" dirty="0" smtClean="0">
                <a:latin typeface="Arial" pitchFamily="34" charset="0"/>
                <a:cs typeface="Arial" pitchFamily="34" charset="0"/>
              </a:rPr>
              <a:t>من الدخل ا</a:t>
            </a:r>
            <a:r>
              <a:rPr lang="ar-DZ" sz="2800" b="1" dirty="0" smtClean="0">
                <a:latin typeface="Arial" pitchFamily="34" charset="0"/>
                <a:cs typeface="Arial" pitchFamily="34" charset="0"/>
              </a:rPr>
              <a:t>لإجمالي لل</a:t>
            </a:r>
            <a:r>
              <a:rPr lang="ar-SA" sz="2800" b="1" dirty="0" smtClean="0">
                <a:latin typeface="Arial" pitchFamily="34" charset="0"/>
                <a:cs typeface="Arial" pitchFamily="34" charset="0"/>
              </a:rPr>
              <a:t>نقل عبر المحيطات</a:t>
            </a:r>
            <a:r>
              <a:rPr lang="ar-DZ" sz="2800" b="1" dirty="0" smtClean="0">
                <a:latin typeface="Arial" pitchFamily="34" charset="0"/>
                <a:cs typeface="Arial" pitchFamily="34" charset="0"/>
              </a:rPr>
              <a:t>،</a:t>
            </a:r>
            <a:r>
              <a:rPr lang="ar-SA" sz="2800" b="1" dirty="0" smtClean="0">
                <a:latin typeface="Arial" pitchFamily="34" charset="0"/>
                <a:cs typeface="Arial" pitchFamily="34" charset="0"/>
              </a:rPr>
              <a:t> </a:t>
            </a:r>
            <a:r>
              <a:rPr lang="ar-DZ" sz="2800" b="1" dirty="0" smtClean="0">
                <a:latin typeface="Arial" pitchFamily="34" charset="0"/>
                <a:cs typeface="Arial" pitchFamily="34" charset="0"/>
              </a:rPr>
              <a:t>لذا </a:t>
            </a:r>
            <a:r>
              <a:rPr lang="ar-SA" sz="2800" b="1" dirty="0" smtClean="0">
                <a:latin typeface="Arial" pitchFamily="34" charset="0"/>
                <a:cs typeface="Arial" pitchFamily="34" charset="0"/>
              </a:rPr>
              <a:t>يعد النقل البحري هو ال</a:t>
            </a:r>
            <a:r>
              <a:rPr lang="ar-DZ" sz="2800" b="1" dirty="0" smtClean="0">
                <a:latin typeface="Arial" pitchFamily="34" charset="0"/>
                <a:cs typeface="Arial" pitchFamily="34" charset="0"/>
              </a:rPr>
              <a:t>نشاط </a:t>
            </a:r>
            <a:r>
              <a:rPr lang="ar-SA" sz="2800" b="1" dirty="0" smtClean="0">
                <a:latin typeface="Arial" pitchFamily="34" charset="0"/>
                <a:cs typeface="Arial" pitchFamily="34" charset="0"/>
              </a:rPr>
              <a:t> الأساسي لاستراتيجية الأعمال والاستثمار</a:t>
            </a:r>
            <a:r>
              <a:rPr lang="ar-DZ" sz="2800" b="1" dirty="0" smtClean="0">
                <a:latin typeface="Arial" pitchFamily="34" charset="0"/>
                <a:cs typeface="Arial" pitchFamily="34" charset="0"/>
              </a:rPr>
              <a:t>.</a:t>
            </a:r>
            <a:endParaRPr lang="fr-FR" sz="2800" b="1" dirty="0">
              <a:latin typeface="Arial" pitchFamily="34" charset="0"/>
              <a:cs typeface="Arial" pitchFamily="34" charset="0"/>
            </a:endParaRPr>
          </a:p>
        </p:txBody>
      </p:sp>
      <p:sp>
        <p:nvSpPr>
          <p:cNvPr id="6" name="Rectangle 5"/>
          <p:cNvSpPr/>
          <p:nvPr/>
        </p:nvSpPr>
        <p:spPr>
          <a:xfrm>
            <a:off x="152400" y="4051518"/>
            <a:ext cx="8534400" cy="1815882"/>
          </a:xfrm>
          <a:prstGeom prst="rect">
            <a:avLst/>
          </a:prstGeom>
        </p:spPr>
        <p:txBody>
          <a:bodyPr wrap="square">
            <a:spAutoFit/>
          </a:bodyPr>
          <a:lstStyle/>
          <a:p>
            <a:pPr algn="just" rtl="1"/>
            <a:r>
              <a:rPr lang="ar-DZ" sz="2800" b="1" dirty="0" smtClean="0">
                <a:latin typeface="Arial" pitchFamily="34" charset="0"/>
                <a:cs typeface="Arial" pitchFamily="34" charset="0"/>
              </a:rPr>
              <a:t>    إن </a:t>
            </a:r>
            <a:r>
              <a:rPr lang="ar-SA" sz="2800" b="1" dirty="0" smtClean="0">
                <a:latin typeface="Times New Roman" pitchFamily="18" charset="0"/>
                <a:cs typeface="Times New Roman" pitchFamily="18" charset="0"/>
              </a:rPr>
              <a:t>13 </a:t>
            </a:r>
            <a:r>
              <a:rPr lang="ar-SA" sz="2800" b="1" dirty="0" smtClean="0">
                <a:latin typeface="Arial" pitchFamily="34" charset="0"/>
                <a:cs typeface="Arial" pitchFamily="34" charset="0"/>
              </a:rPr>
              <a:t>من أفضل </a:t>
            </a:r>
            <a:r>
              <a:rPr lang="ar-SA" sz="2800" b="1" dirty="0" smtClean="0">
                <a:latin typeface="Times New Roman" pitchFamily="18" charset="0"/>
                <a:cs typeface="Times New Roman" pitchFamily="18" charset="0"/>
              </a:rPr>
              <a:t>20 </a:t>
            </a:r>
            <a:r>
              <a:rPr lang="ar-SA" sz="2800" b="1" dirty="0" smtClean="0">
                <a:latin typeface="Arial" pitchFamily="34" charset="0"/>
                <a:cs typeface="Arial" pitchFamily="34" charset="0"/>
              </a:rPr>
              <a:t>خط حاويات </a:t>
            </a:r>
            <a:r>
              <a:rPr lang="ar-DZ" sz="2800" b="1" dirty="0" smtClean="0">
                <a:latin typeface="Arial" pitchFamily="34" charset="0"/>
                <a:cs typeface="Arial" pitchFamily="34" charset="0"/>
              </a:rPr>
              <a:t>تنتمي إلى </a:t>
            </a:r>
            <a:r>
              <a:rPr lang="ar-SA" sz="2800" b="1" dirty="0" smtClean="0">
                <a:latin typeface="Arial" pitchFamily="34" charset="0"/>
                <a:cs typeface="Arial" pitchFamily="34" charset="0"/>
              </a:rPr>
              <a:t> المستوى </a:t>
            </a:r>
            <a:r>
              <a:rPr lang="ar-SA" sz="2800" b="1" dirty="0" smtClean="0">
                <a:latin typeface="Times New Roman" pitchFamily="18" charset="0"/>
                <a:cs typeface="Times New Roman" pitchFamily="18" charset="0"/>
              </a:rPr>
              <a:t>3: </a:t>
            </a:r>
            <a:r>
              <a:rPr lang="fr-FR" sz="2800" b="1" dirty="0" smtClean="0">
                <a:latin typeface="Times New Roman" pitchFamily="18" charset="0"/>
                <a:cs typeface="Times New Roman" pitchFamily="18" charset="0"/>
              </a:rPr>
              <a:t>MSC</a:t>
            </a:r>
            <a:r>
              <a:rPr lang="ar-SA" sz="2800" b="1" dirty="0" smtClean="0">
                <a:latin typeface="Arial" pitchFamily="34" charset="0"/>
                <a:cs typeface="Arial" pitchFamily="34" charset="0"/>
              </a:rPr>
              <a:t>، و</a:t>
            </a:r>
            <a:r>
              <a:rPr lang="fr-FR" sz="2800" b="1" dirty="0" smtClean="0">
                <a:latin typeface="Times New Roman" pitchFamily="18" charset="0"/>
                <a:cs typeface="Times New Roman" pitchFamily="18" charset="0"/>
              </a:rPr>
              <a:t>Evergreen</a:t>
            </a:r>
            <a:r>
              <a:rPr lang="ar-SA" sz="2800" b="1" dirty="0" smtClean="0">
                <a:latin typeface="Arial" pitchFamily="34" charset="0"/>
                <a:cs typeface="Arial" pitchFamily="34" charset="0"/>
              </a:rPr>
              <a:t>، و</a:t>
            </a:r>
            <a:r>
              <a:rPr lang="fr-FR" sz="2800" b="1" dirty="0" smtClean="0">
                <a:latin typeface="Times New Roman" pitchFamily="18" charset="0"/>
                <a:cs typeface="Times New Roman" pitchFamily="18" charset="0"/>
              </a:rPr>
              <a:t>CMA-CGM</a:t>
            </a:r>
            <a:r>
              <a:rPr lang="ar-SA" sz="2800" b="1" dirty="0" smtClean="0">
                <a:latin typeface="Arial" pitchFamily="34" charset="0"/>
                <a:cs typeface="Arial" pitchFamily="34" charset="0"/>
              </a:rPr>
              <a:t>، و</a:t>
            </a:r>
            <a:r>
              <a:rPr lang="fr-FR" sz="2800" b="1" dirty="0" smtClean="0">
                <a:latin typeface="Times New Roman" pitchFamily="18" charset="0"/>
                <a:cs typeface="Times New Roman" pitchFamily="18" charset="0"/>
              </a:rPr>
              <a:t>Hanjin</a:t>
            </a:r>
            <a:r>
              <a:rPr lang="ar-SA" sz="2800" b="1" dirty="0" smtClean="0">
                <a:latin typeface="Arial" pitchFamily="34" charset="0"/>
                <a:cs typeface="Arial" pitchFamily="34" charset="0"/>
              </a:rPr>
              <a:t>، و</a:t>
            </a:r>
            <a:r>
              <a:rPr lang="fr-FR" sz="2800" b="1" dirty="0" smtClean="0">
                <a:latin typeface="Times New Roman" pitchFamily="18" charset="0"/>
                <a:cs typeface="Times New Roman" pitchFamily="18" charset="0"/>
              </a:rPr>
              <a:t>CSCL</a:t>
            </a:r>
            <a:r>
              <a:rPr lang="ar-SA" sz="2800" b="1" dirty="0" smtClean="0">
                <a:latin typeface="Arial" pitchFamily="34" charset="0"/>
                <a:cs typeface="Arial" pitchFamily="34" charset="0"/>
              </a:rPr>
              <a:t>، و</a:t>
            </a:r>
            <a:r>
              <a:rPr lang="fr-FR" sz="2800" b="1" dirty="0" smtClean="0">
                <a:latin typeface="Times New Roman" pitchFamily="18" charset="0"/>
                <a:cs typeface="Times New Roman" pitchFamily="18" charset="0"/>
              </a:rPr>
              <a:t>Zim</a:t>
            </a:r>
            <a:r>
              <a:rPr lang="ar-SA" sz="2800" b="1" dirty="0" smtClean="0">
                <a:latin typeface="Arial" pitchFamily="34" charset="0"/>
                <a:cs typeface="Arial" pitchFamily="34" charset="0"/>
              </a:rPr>
              <a:t>، و</a:t>
            </a:r>
            <a:r>
              <a:rPr lang="fr-FR" sz="2800" b="1" dirty="0" smtClean="0">
                <a:latin typeface="Times New Roman" pitchFamily="18" charset="0"/>
                <a:cs typeface="Times New Roman" pitchFamily="18" charset="0"/>
              </a:rPr>
              <a:t>CSAV</a:t>
            </a:r>
            <a:r>
              <a:rPr lang="ar-SA" sz="2800" b="1" dirty="0" smtClean="0">
                <a:latin typeface="Arial" pitchFamily="34" charset="0"/>
                <a:cs typeface="Arial" pitchFamily="34" charset="0"/>
              </a:rPr>
              <a:t>، و</a:t>
            </a:r>
            <a:r>
              <a:rPr lang="fr-FR" sz="2800" b="1" dirty="0" smtClean="0">
                <a:latin typeface="Times New Roman" pitchFamily="18" charset="0"/>
                <a:cs typeface="Times New Roman" pitchFamily="18" charset="0"/>
              </a:rPr>
              <a:t>Yang Ming</a:t>
            </a:r>
            <a:r>
              <a:rPr lang="ar-SA" sz="2800" b="1" dirty="0" smtClean="0">
                <a:latin typeface="Arial" pitchFamily="34" charset="0"/>
                <a:cs typeface="Arial" pitchFamily="34" charset="0"/>
              </a:rPr>
              <a:t>، و</a:t>
            </a:r>
            <a:r>
              <a:rPr lang="fr-FR" sz="2800" b="1" dirty="0" smtClean="0">
                <a:latin typeface="Times New Roman" pitchFamily="18" charset="0"/>
                <a:cs typeface="Times New Roman" pitchFamily="18" charset="0"/>
              </a:rPr>
              <a:t>HMM</a:t>
            </a:r>
            <a:r>
              <a:rPr lang="ar-SA" sz="2800" b="1" dirty="0" smtClean="0">
                <a:latin typeface="Arial" pitchFamily="34" charset="0"/>
                <a:cs typeface="Arial" pitchFamily="34" charset="0"/>
              </a:rPr>
              <a:t>، و</a:t>
            </a:r>
            <a:r>
              <a:rPr lang="fr-FR" sz="2800" b="1" dirty="0" smtClean="0">
                <a:latin typeface="Times New Roman" pitchFamily="18" charset="0"/>
                <a:cs typeface="Times New Roman" pitchFamily="18" charset="0"/>
              </a:rPr>
              <a:t>Hamburg-Sud</a:t>
            </a:r>
            <a:r>
              <a:rPr lang="ar-SA" sz="2800" b="1" dirty="0" smtClean="0">
                <a:latin typeface="Arial" pitchFamily="34" charset="0"/>
                <a:cs typeface="Arial" pitchFamily="34" charset="0"/>
              </a:rPr>
              <a:t>، و</a:t>
            </a:r>
            <a:r>
              <a:rPr lang="fr-FR" sz="2800" b="1" dirty="0" smtClean="0">
                <a:latin typeface="Times New Roman" pitchFamily="18" charset="0"/>
                <a:cs typeface="Times New Roman" pitchFamily="18" charset="0"/>
              </a:rPr>
              <a:t>HLCL</a:t>
            </a:r>
            <a:r>
              <a:rPr lang="ar-SA" sz="2800" b="1" dirty="0" smtClean="0">
                <a:latin typeface="Arial" pitchFamily="34" charset="0"/>
                <a:cs typeface="Arial" pitchFamily="34" charset="0"/>
              </a:rPr>
              <a:t>، و</a:t>
            </a:r>
            <a:r>
              <a:rPr lang="fr-FR" sz="2800" b="1" dirty="0" smtClean="0">
                <a:latin typeface="Times New Roman" pitchFamily="18" charset="0"/>
                <a:cs typeface="Times New Roman" pitchFamily="18" charset="0"/>
              </a:rPr>
              <a:t>PIL</a:t>
            </a:r>
            <a:r>
              <a:rPr lang="ar-SA" sz="2800" b="1" dirty="0" smtClean="0">
                <a:latin typeface="Arial" pitchFamily="34" charset="0"/>
                <a:cs typeface="Arial" pitchFamily="34" charset="0"/>
              </a:rPr>
              <a:t>، و </a:t>
            </a:r>
            <a:r>
              <a:rPr lang="fr-FR" sz="2800" b="1" dirty="0" smtClean="0">
                <a:latin typeface="Times New Roman" pitchFamily="18" charset="0"/>
                <a:cs typeface="Times New Roman" pitchFamily="18" charset="0"/>
              </a:rPr>
              <a:t>UASC</a:t>
            </a:r>
            <a:r>
              <a:rPr lang="ar-SA" sz="2800" b="1" dirty="0" smtClean="0">
                <a:latin typeface="Arial" pitchFamily="34" charset="0"/>
                <a:cs typeface="Arial" pitchFamily="34" charset="0"/>
              </a:rPr>
              <a:t>.</a:t>
            </a:r>
            <a:endParaRPr lang="fr-FR" sz="2800" b="1" dirty="0">
              <a:latin typeface="Arial" pitchFamily="34" charset="0"/>
              <a:cs typeface="Arial" pitchFamily="34" charset="0"/>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76400" y="457200"/>
            <a:ext cx="6858000" cy="523220"/>
          </a:xfrm>
          <a:prstGeom prst="rect">
            <a:avLst/>
          </a:prstGeom>
        </p:spPr>
        <p:txBody>
          <a:bodyPr wrap="square">
            <a:spAutoFit/>
          </a:bodyPr>
          <a:lstStyle/>
          <a:p>
            <a:pPr algn="just" rtl="1"/>
            <a:r>
              <a:rPr lang="ar-SA" sz="2800" b="1" dirty="0" smtClean="0">
                <a:solidFill>
                  <a:srgbClr val="FF0000"/>
                </a:solidFill>
                <a:latin typeface="Arial" pitchFamily="34" charset="0"/>
                <a:cs typeface="Arial" pitchFamily="34" charset="0"/>
              </a:rPr>
              <a:t>التسلسل الهرمي للنشاط اللوجستي لأكبر 20 </a:t>
            </a:r>
            <a:r>
              <a:rPr lang="ar-DZ" sz="2800" b="1" dirty="0" smtClean="0">
                <a:solidFill>
                  <a:srgbClr val="FF0000"/>
                </a:solidFill>
                <a:latin typeface="Arial" pitchFamily="34" charset="0"/>
                <a:cs typeface="Arial" pitchFamily="34" charset="0"/>
              </a:rPr>
              <a:t>خط حاويات:</a:t>
            </a:r>
            <a:endParaRPr lang="fr-FR" sz="2800" dirty="0">
              <a:solidFill>
                <a:srgbClr val="FF0000"/>
              </a:solidFill>
              <a:latin typeface="Arial" pitchFamily="34" charset="0"/>
              <a:cs typeface="Arial" pitchFamily="34" charset="0"/>
            </a:endParaRPr>
          </a:p>
        </p:txBody>
      </p:sp>
      <p:pic>
        <p:nvPicPr>
          <p:cNvPr id="105474" name="Picture 2"/>
          <p:cNvPicPr>
            <a:picLocks noChangeAspect="1" noChangeArrowheads="1"/>
          </p:cNvPicPr>
          <p:nvPr/>
        </p:nvPicPr>
        <p:blipFill>
          <a:blip r:embed="rId2"/>
          <a:srcRect/>
          <a:stretch>
            <a:fillRect/>
          </a:stretch>
        </p:blipFill>
        <p:spPr bwMode="auto">
          <a:xfrm>
            <a:off x="914400" y="1143000"/>
            <a:ext cx="7162800" cy="5486400"/>
          </a:xfrm>
          <a:prstGeom prst="rect">
            <a:avLst/>
          </a:prstGeom>
          <a:noFill/>
          <a:ln w="9525">
            <a:noFill/>
            <a:miter lim="800000"/>
            <a:headEnd/>
            <a:tailEnd/>
          </a:ln>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 y="381000"/>
            <a:ext cx="8458200" cy="1384995"/>
          </a:xfrm>
          <a:prstGeom prst="rect">
            <a:avLst/>
          </a:prstGeom>
        </p:spPr>
        <p:txBody>
          <a:bodyPr wrap="square">
            <a:spAutoFit/>
          </a:bodyPr>
          <a:lstStyle/>
          <a:p>
            <a:pPr algn="just" rtl="1"/>
            <a:r>
              <a:rPr lang="ar-DZ" sz="2800" b="1" dirty="0" smtClean="0">
                <a:latin typeface="Arial" pitchFamily="34" charset="0"/>
                <a:cs typeface="Arial" pitchFamily="34" charset="0"/>
              </a:rPr>
              <a:t>    </a:t>
            </a:r>
            <a:r>
              <a:rPr lang="ar-SA" sz="2800" b="1" dirty="0" smtClean="0">
                <a:latin typeface="Arial" pitchFamily="34" charset="0"/>
                <a:cs typeface="Arial" pitchFamily="34" charset="0"/>
              </a:rPr>
              <a:t>اتجه مشغلو المستوى الأول إلى الاستحواذ على شركات الخدمات اللوجستية في الأسواق/القطاعات الرئيسية</a:t>
            </a:r>
            <a:r>
              <a:rPr lang="ar-DZ" sz="2800" b="1" dirty="0" smtClean="0">
                <a:latin typeface="Arial" pitchFamily="34" charset="0"/>
                <a:cs typeface="Arial" pitchFamily="34" charset="0"/>
              </a:rPr>
              <a:t>،</a:t>
            </a:r>
            <a:r>
              <a:rPr lang="ar-SA" sz="2800" b="1" dirty="0" smtClean="0">
                <a:latin typeface="Arial" pitchFamily="34" charset="0"/>
                <a:cs typeface="Arial" pitchFamily="34" charset="0"/>
              </a:rPr>
              <a:t> من أجل تنمية هذا الجزء من أعمالهم بسرعة أكبر، بالإضافة إلى تطوير قدرات تكنولوجيا المعلومات</a:t>
            </a:r>
            <a:r>
              <a:rPr lang="ar-DZ" sz="2800" b="1" dirty="0" smtClean="0">
                <a:latin typeface="Arial" pitchFamily="34" charset="0"/>
                <a:cs typeface="Arial" pitchFamily="34" charset="0"/>
              </a:rPr>
              <a:t>.</a:t>
            </a:r>
            <a:endParaRPr lang="fr-FR" sz="2800" b="1" dirty="0">
              <a:latin typeface="Arial" pitchFamily="34" charset="0"/>
              <a:cs typeface="Arial" pitchFamily="34" charset="0"/>
            </a:endParaRPr>
          </a:p>
        </p:txBody>
      </p:sp>
      <p:sp>
        <p:nvSpPr>
          <p:cNvPr id="5" name="Rectangle 4"/>
          <p:cNvSpPr/>
          <p:nvPr/>
        </p:nvSpPr>
        <p:spPr>
          <a:xfrm>
            <a:off x="152400" y="2133600"/>
            <a:ext cx="8458200" cy="2246769"/>
          </a:xfrm>
          <a:prstGeom prst="rect">
            <a:avLst/>
          </a:prstGeom>
        </p:spPr>
        <p:txBody>
          <a:bodyPr wrap="square">
            <a:spAutoFit/>
          </a:bodyPr>
          <a:lstStyle/>
          <a:p>
            <a:pPr algn="just" rtl="1"/>
            <a:r>
              <a:rPr lang="ar-DZ" sz="2800" b="1" dirty="0" smtClean="0">
                <a:latin typeface="Arial" pitchFamily="34" charset="0"/>
                <a:cs typeface="Arial" pitchFamily="34" charset="0"/>
              </a:rPr>
              <a:t>    </a:t>
            </a:r>
            <a:r>
              <a:rPr lang="ar-SA" sz="2800" b="1" dirty="0" smtClean="0">
                <a:latin typeface="Arial" pitchFamily="34" charset="0"/>
                <a:cs typeface="Arial" pitchFamily="34" charset="0"/>
              </a:rPr>
              <a:t>قد يتعين على مشغلي المستوى 2 والمستوى 3 اتباع استراتيجية مماثلة إذا كانوا يرغبون في توسيع نشاطهم اللوجستي بشكل أكبر؛ سيستغرق النمو العضوي من قاعدة منخفضة وقتًا أطول بكثير للوصول إلى مستوى معين، على افتراض وجود الخبرة اللازمة في إدارة سلسلة التوريد ضمن الخط في المقام الأول.</a:t>
            </a:r>
            <a:endParaRPr lang="fr-FR" sz="2800" b="1" dirty="0">
              <a:latin typeface="Arial" pitchFamily="34" charset="0"/>
              <a:cs typeface="Arial" pitchFamily="34" charset="0"/>
            </a:endParaRPr>
          </a:p>
        </p:txBody>
      </p:sp>
      <p:sp>
        <p:nvSpPr>
          <p:cNvPr id="6" name="Rectangle 5"/>
          <p:cNvSpPr/>
          <p:nvPr/>
        </p:nvSpPr>
        <p:spPr>
          <a:xfrm>
            <a:off x="228600" y="4590871"/>
            <a:ext cx="8458200" cy="2246769"/>
          </a:xfrm>
          <a:prstGeom prst="rect">
            <a:avLst/>
          </a:prstGeom>
        </p:spPr>
        <p:txBody>
          <a:bodyPr wrap="square">
            <a:spAutoFit/>
          </a:bodyPr>
          <a:lstStyle/>
          <a:p>
            <a:pPr algn="just" rtl="1"/>
            <a:r>
              <a:rPr lang="ar-DZ" sz="2800" b="1" dirty="0" smtClean="0">
                <a:latin typeface="Arial" pitchFamily="34" charset="0"/>
                <a:cs typeface="Arial" pitchFamily="34" charset="0"/>
              </a:rPr>
              <a:t>    </a:t>
            </a:r>
            <a:r>
              <a:rPr lang="ar-SA" sz="2800" b="1" dirty="0" smtClean="0">
                <a:latin typeface="Arial" pitchFamily="34" charset="0"/>
                <a:cs typeface="Arial" pitchFamily="34" charset="0"/>
              </a:rPr>
              <a:t>العديد من خطوط المستوى 3 تنفذ بدرجات متفاوتة إستراتيجيات خدمات لوجستية أكثر تركيزًا، مما قد يجعلها تتحرك للأعلى في الوقت المناسب، ربما لتصبح مشغلي المستوى 2</a:t>
            </a:r>
            <a:r>
              <a:rPr lang="ar-DZ" sz="2800" b="1" dirty="0" smtClean="0">
                <a:latin typeface="Arial" pitchFamily="34" charset="0"/>
                <a:cs typeface="Arial" pitchFamily="34" charset="0"/>
              </a:rPr>
              <a:t>، </a:t>
            </a:r>
            <a:r>
              <a:rPr lang="ar-SA" sz="2800" b="1" dirty="0" smtClean="0">
                <a:latin typeface="Arial" pitchFamily="34" charset="0"/>
                <a:cs typeface="Arial" pitchFamily="34" charset="0"/>
              </a:rPr>
              <a:t> ومع ذلك، هناك عددًا كبيرًا من مشغلي المستوى 3 راضين عن الاستمرار في تركيزهم الاستراتيجي على النقل عبر المحيطات. </a:t>
            </a:r>
            <a:endParaRPr lang="fr-FR" sz="2800" b="1" dirty="0">
              <a:latin typeface="Arial" pitchFamily="34" charset="0"/>
              <a:cs typeface="Arial" pitchFamily="34" charset="0"/>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 y="1219200"/>
            <a:ext cx="8382000" cy="1815882"/>
          </a:xfrm>
          <a:prstGeom prst="rect">
            <a:avLst/>
          </a:prstGeom>
        </p:spPr>
        <p:txBody>
          <a:bodyPr wrap="square">
            <a:spAutoFit/>
          </a:bodyPr>
          <a:lstStyle/>
          <a:p>
            <a:pPr algn="just" rtl="1"/>
            <a:r>
              <a:rPr lang="ar-DZ" sz="2800" b="1" dirty="0" smtClean="0">
                <a:latin typeface="Arial" pitchFamily="34" charset="0"/>
                <a:cs typeface="Arial" pitchFamily="34" charset="0"/>
              </a:rPr>
              <a:t>    </a:t>
            </a:r>
            <a:r>
              <a:rPr lang="ar-SA" sz="2800" b="1" dirty="0" smtClean="0">
                <a:latin typeface="Arial" pitchFamily="34" charset="0"/>
                <a:cs typeface="Arial" pitchFamily="34" charset="0"/>
              </a:rPr>
              <a:t>بعض </a:t>
            </a:r>
            <a:r>
              <a:rPr lang="ar-DZ" sz="2800" b="1" dirty="0" smtClean="0">
                <a:latin typeface="Arial" pitchFamily="34" charset="0"/>
                <a:cs typeface="Arial" pitchFamily="34" charset="0"/>
              </a:rPr>
              <a:t>خطوط الحاويات </a:t>
            </a:r>
            <a:r>
              <a:rPr lang="ar-SA" sz="2800" b="1" dirty="0" smtClean="0">
                <a:latin typeface="Arial" pitchFamily="34" charset="0"/>
                <a:cs typeface="Arial" pitchFamily="34" charset="0"/>
              </a:rPr>
              <a:t>قلصت نشاطها اللوجستي، وب</a:t>
            </a:r>
            <a:r>
              <a:rPr lang="ar-DZ" sz="2800" b="1" dirty="0" smtClean="0">
                <a:latin typeface="Arial" pitchFamily="34" charset="0"/>
                <a:cs typeface="Arial" pitchFamily="34" charset="0"/>
              </a:rPr>
              <a:t>اع</a:t>
            </a:r>
            <a:r>
              <a:rPr lang="ar-SA" sz="2800" b="1" dirty="0" smtClean="0">
                <a:latin typeface="Arial" pitchFamily="34" charset="0"/>
                <a:cs typeface="Arial" pitchFamily="34" charset="0"/>
              </a:rPr>
              <a:t>ت أصولها اللوجستية، وأعادت تركيزها على السوق الأساسية - النقل البحري</a:t>
            </a:r>
            <a:r>
              <a:rPr lang="ar-DZ" sz="2800" b="1" dirty="0" smtClean="0">
                <a:latin typeface="Arial" pitchFamily="34" charset="0"/>
                <a:cs typeface="Arial" pitchFamily="34" charset="0"/>
              </a:rPr>
              <a:t>- </a:t>
            </a:r>
            <a:r>
              <a:rPr lang="ar-SA" sz="2800" b="1" dirty="0" smtClean="0">
                <a:latin typeface="Arial" pitchFamily="34" charset="0"/>
                <a:cs typeface="Arial" pitchFamily="34" charset="0"/>
              </a:rPr>
              <a:t>مثل </a:t>
            </a:r>
            <a:r>
              <a:rPr lang="fr-FR" sz="2800" b="1" dirty="0" err="1" smtClean="0">
                <a:latin typeface="Times New Roman" pitchFamily="18" charset="0"/>
                <a:cs typeface="Times New Roman" pitchFamily="18" charset="0"/>
              </a:rPr>
              <a:t>Hapag</a:t>
            </a:r>
            <a:r>
              <a:rPr lang="fr-FR" sz="2800" b="1" dirty="0" smtClean="0">
                <a:latin typeface="Times New Roman" pitchFamily="18" charset="0"/>
                <a:cs typeface="Times New Roman" pitchFamily="18" charset="0"/>
              </a:rPr>
              <a:t> Lloyd</a:t>
            </a:r>
            <a:r>
              <a:rPr lang="ar-SA" sz="2800" b="1" dirty="0" smtClean="0">
                <a:latin typeface="Arial" pitchFamily="34" charset="0"/>
                <a:cs typeface="Arial" pitchFamily="34" charset="0"/>
              </a:rPr>
              <a:t>. </a:t>
            </a:r>
            <a:r>
              <a:rPr lang="ar-DZ" sz="2800" b="1" dirty="0" smtClean="0">
                <a:latin typeface="Arial" pitchFamily="34" charset="0"/>
                <a:cs typeface="Arial" pitchFamily="34" charset="0"/>
              </a:rPr>
              <a:t>السبب هو </a:t>
            </a:r>
            <a:r>
              <a:rPr lang="ar-SA" sz="2800" b="1" dirty="0" smtClean="0">
                <a:latin typeface="Arial" pitchFamily="34" charset="0"/>
                <a:cs typeface="Arial" pitchFamily="34" charset="0"/>
              </a:rPr>
              <a:t>العائدات المرتفعة التي تحققت من الشحن البحري بالحاويا، </a:t>
            </a:r>
            <a:r>
              <a:rPr lang="ar-DZ" sz="2800" b="1" dirty="0" smtClean="0">
                <a:latin typeface="Arial" pitchFamily="34" charset="0"/>
                <a:cs typeface="Arial" pitchFamily="34" charset="0"/>
              </a:rPr>
              <a:t>عكس </a:t>
            </a:r>
            <a:r>
              <a:rPr lang="ar-SA" sz="2800" b="1" dirty="0" smtClean="0">
                <a:latin typeface="Arial" pitchFamily="34" charset="0"/>
                <a:cs typeface="Arial" pitchFamily="34" charset="0"/>
              </a:rPr>
              <a:t>العائدات </a:t>
            </a:r>
            <a:r>
              <a:rPr lang="ar-DZ" sz="2800" b="1" dirty="0" smtClean="0">
                <a:latin typeface="Arial" pitchFamily="34" charset="0"/>
                <a:cs typeface="Arial" pitchFamily="34" charset="0"/>
              </a:rPr>
              <a:t>المتوضعة </a:t>
            </a:r>
            <a:r>
              <a:rPr lang="ar-SA" sz="2800" b="1" dirty="0" smtClean="0">
                <a:latin typeface="Arial" pitchFamily="34" charset="0"/>
                <a:cs typeface="Arial" pitchFamily="34" charset="0"/>
              </a:rPr>
              <a:t>من الأنشطة اللوجستية.</a:t>
            </a:r>
            <a:endParaRPr lang="fr-FR" sz="2800" b="1" dirty="0">
              <a:latin typeface="Arial" pitchFamily="34" charset="0"/>
              <a:cs typeface="Arial" pitchFamily="34" charset="0"/>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 y="609600"/>
            <a:ext cx="8534400" cy="1938992"/>
          </a:xfrm>
          <a:prstGeom prst="rect">
            <a:avLst/>
          </a:prstGeom>
        </p:spPr>
        <p:txBody>
          <a:bodyPr wrap="square">
            <a:spAutoFit/>
          </a:bodyPr>
          <a:lstStyle/>
          <a:p>
            <a:pPr algn="just" rtl="1"/>
            <a:r>
              <a:rPr lang="ar-SA" sz="2400" b="1" dirty="0" smtClean="0">
                <a:solidFill>
                  <a:srgbClr val="FF0000"/>
                </a:solidFill>
                <a:latin typeface="Times New Roman" pitchFamily="18" charset="0"/>
                <a:cs typeface="Times New Roman" pitchFamily="18" charset="0"/>
              </a:rPr>
              <a:t>المستوى 1: خدمات لوجستية عالمية شاملة</a:t>
            </a:r>
            <a:r>
              <a:rPr lang="ar-DZ" sz="2400" b="1" dirty="0" smtClean="0">
                <a:solidFill>
                  <a:srgbClr val="FF0000"/>
                </a:solidFill>
                <a:latin typeface="Times New Roman" pitchFamily="18" charset="0"/>
                <a:cs typeface="Times New Roman" pitchFamily="18" charset="0"/>
              </a:rPr>
              <a:t>:</a:t>
            </a:r>
          </a:p>
          <a:p>
            <a:pPr algn="just" rtl="1"/>
            <a:r>
              <a:rPr lang="ar-DZ" sz="2400" b="1" dirty="0" smtClean="0">
                <a:latin typeface="Times New Roman" pitchFamily="18" charset="0"/>
                <a:cs typeface="Times New Roman" pitchFamily="18" charset="0"/>
              </a:rPr>
              <a:t>   يو</a:t>
            </a:r>
            <a:r>
              <a:rPr lang="ar-SA" sz="2400" b="1" dirty="0" smtClean="0">
                <a:latin typeface="Times New Roman" pitchFamily="18" charset="0"/>
                <a:cs typeface="Times New Roman" pitchFamily="18" charset="0"/>
              </a:rPr>
              <a:t>فر </a:t>
            </a:r>
            <a:r>
              <a:rPr lang="ar-DZ" sz="2400" b="1" dirty="0" smtClean="0">
                <a:latin typeface="Times New Roman" pitchFamily="18" charset="0"/>
                <a:cs typeface="Times New Roman" pitchFamily="18" charset="0"/>
              </a:rPr>
              <a:t>خط الحاويات </a:t>
            </a:r>
            <a:r>
              <a:rPr lang="ar-SA" sz="2400" b="1" dirty="0" smtClean="0">
                <a:latin typeface="Times New Roman" pitchFamily="18" charset="0"/>
                <a:cs typeface="Times New Roman" pitchFamily="18" charset="0"/>
              </a:rPr>
              <a:t>أي خدمة لوجستية مطلوبة تقريبًا</a:t>
            </a:r>
            <a:r>
              <a:rPr lang="ar-DZ" sz="2400" b="1" dirty="0" smtClean="0">
                <a:latin typeface="Times New Roman" pitchFamily="18" charset="0"/>
                <a:cs typeface="Times New Roman" pitchFamily="18" charset="0"/>
              </a:rPr>
              <a:t> </a:t>
            </a:r>
            <a:r>
              <a:rPr lang="ar-SA" sz="2400" b="1" dirty="0" smtClean="0">
                <a:latin typeface="Times New Roman" pitchFamily="18" charset="0"/>
                <a:cs typeface="Times New Roman" pitchFamily="18" charset="0"/>
              </a:rPr>
              <a:t>الخدمات اللوجستية المقدمة تقريبا في أي مكان في العالم</a:t>
            </a:r>
            <a:r>
              <a:rPr lang="ar-DZ" sz="2400" b="1" dirty="0" smtClean="0">
                <a:latin typeface="Times New Roman" pitchFamily="18" charset="0"/>
                <a:cs typeface="Times New Roman" pitchFamily="18" charset="0"/>
              </a:rPr>
              <a:t> </a:t>
            </a:r>
            <a:r>
              <a:rPr lang="ar-SA" sz="2400" b="1" dirty="0" smtClean="0">
                <a:latin typeface="Times New Roman" pitchFamily="18" charset="0"/>
                <a:cs typeface="Times New Roman" pitchFamily="18" charset="0"/>
              </a:rPr>
              <a:t>تتجاوز إيرادات الخدمات اللوجستية 3 مليارات دولار سنويًا</a:t>
            </a:r>
            <a:r>
              <a:rPr lang="ar-DZ" sz="2400" b="1" dirty="0" smtClean="0">
                <a:latin typeface="Times New Roman" pitchFamily="18" charset="0"/>
                <a:cs typeface="Times New Roman" pitchFamily="18" charset="0"/>
              </a:rPr>
              <a:t>، </a:t>
            </a:r>
            <a:r>
              <a:rPr lang="ar-SA" sz="2400" b="1" dirty="0" smtClean="0">
                <a:latin typeface="Times New Roman" pitchFamily="18" charset="0"/>
                <a:cs typeface="Times New Roman" pitchFamily="18" charset="0"/>
              </a:rPr>
              <a:t>ويصل الدخل اللوجستي إلى 20-40 في المائة من دخل النقل البحري</a:t>
            </a:r>
            <a:r>
              <a:rPr lang="ar-DZ" sz="2400" b="1" dirty="0" smtClean="0">
                <a:latin typeface="Times New Roman" pitchFamily="18" charset="0"/>
                <a:cs typeface="Times New Roman" pitchFamily="18" charset="0"/>
              </a:rPr>
              <a:t>.</a:t>
            </a:r>
            <a:endParaRPr lang="fr-FR" sz="2400" b="1" dirty="0" smtClean="0">
              <a:latin typeface="Times New Roman" pitchFamily="18" charset="0"/>
              <a:cs typeface="Times New Roman" pitchFamily="18" charset="0"/>
            </a:endParaRPr>
          </a:p>
          <a:p>
            <a:pPr algn="just" rtl="1"/>
            <a:r>
              <a:rPr lang="ar-SA" sz="2400" b="1" dirty="0" smtClean="0">
                <a:latin typeface="Times New Roman" pitchFamily="18" charset="0"/>
                <a:cs typeface="Times New Roman" pitchFamily="18" charset="0"/>
              </a:rPr>
              <a:t>خط ميرسك؛ الألغام المضادة للأفراد؛ نيويورك</a:t>
            </a:r>
            <a:endParaRPr lang="fr-FR" sz="2400" b="1" dirty="0">
              <a:latin typeface="Times New Roman" pitchFamily="18" charset="0"/>
              <a:cs typeface="Times New Roman" pitchFamily="18" charset="0"/>
            </a:endParaRPr>
          </a:p>
        </p:txBody>
      </p:sp>
      <p:sp>
        <p:nvSpPr>
          <p:cNvPr id="5" name="Rectangle 4"/>
          <p:cNvSpPr/>
          <p:nvPr/>
        </p:nvSpPr>
        <p:spPr>
          <a:xfrm>
            <a:off x="152400" y="2590800"/>
            <a:ext cx="8610600" cy="1938992"/>
          </a:xfrm>
          <a:prstGeom prst="rect">
            <a:avLst/>
          </a:prstGeom>
        </p:spPr>
        <p:txBody>
          <a:bodyPr wrap="square">
            <a:spAutoFit/>
          </a:bodyPr>
          <a:lstStyle/>
          <a:p>
            <a:pPr algn="just" rtl="1"/>
            <a:r>
              <a:rPr lang="ar-SA" sz="2400" b="1" dirty="0" smtClean="0">
                <a:solidFill>
                  <a:srgbClr val="FF0000"/>
                </a:solidFill>
                <a:latin typeface="Times New Roman" pitchFamily="18" charset="0"/>
                <a:cs typeface="Times New Roman" pitchFamily="18" charset="0"/>
              </a:rPr>
              <a:t>المستوى 2: خدمات لوجستية إقليمية شاملة</a:t>
            </a:r>
            <a:r>
              <a:rPr lang="ar-DZ" sz="2400" b="1" dirty="0" smtClean="0">
                <a:solidFill>
                  <a:srgbClr val="FF0000"/>
                </a:solidFill>
                <a:latin typeface="Times New Roman" pitchFamily="18" charset="0"/>
                <a:cs typeface="Times New Roman" pitchFamily="18" charset="0"/>
              </a:rPr>
              <a:t>:</a:t>
            </a:r>
          </a:p>
          <a:p>
            <a:pPr algn="just" rtl="1"/>
            <a:r>
              <a:rPr lang="ar-DZ" sz="2400" b="1" dirty="0" smtClean="0">
                <a:latin typeface="Times New Roman" pitchFamily="18" charset="0"/>
                <a:cs typeface="Times New Roman" pitchFamily="18" charset="0"/>
              </a:rPr>
              <a:t>    ي</a:t>
            </a:r>
            <a:r>
              <a:rPr lang="ar-SA" sz="2400" b="1" dirty="0" smtClean="0">
                <a:latin typeface="Times New Roman" pitchFamily="18" charset="0"/>
                <a:cs typeface="Times New Roman" pitchFamily="18" charset="0"/>
              </a:rPr>
              <a:t>قدم </a:t>
            </a:r>
            <a:r>
              <a:rPr lang="ar-DZ" sz="2400" b="1" dirty="0" smtClean="0">
                <a:latin typeface="Times New Roman" pitchFamily="18" charset="0"/>
                <a:cs typeface="Times New Roman" pitchFamily="18" charset="0"/>
              </a:rPr>
              <a:t>خط الحاويات </a:t>
            </a:r>
            <a:r>
              <a:rPr lang="ar-SA" sz="2400" b="1" dirty="0" smtClean="0">
                <a:latin typeface="Times New Roman" pitchFamily="18" charset="0"/>
                <a:cs typeface="Times New Roman" pitchFamily="18" charset="0"/>
              </a:rPr>
              <a:t>مجموعة واسعة من الخدمات اللوجستية</a:t>
            </a:r>
            <a:r>
              <a:rPr lang="ar-DZ" sz="2400" b="1" dirty="0" smtClean="0">
                <a:latin typeface="Times New Roman" pitchFamily="18" charset="0"/>
                <a:cs typeface="Times New Roman" pitchFamily="18" charset="0"/>
              </a:rPr>
              <a:t>، </a:t>
            </a:r>
            <a:r>
              <a:rPr lang="ar-SA" sz="2400" b="1" dirty="0" smtClean="0">
                <a:latin typeface="Times New Roman" pitchFamily="18" charset="0"/>
                <a:cs typeface="Times New Roman" pitchFamily="18" charset="0"/>
              </a:rPr>
              <a:t>بشكل رئيسي في المناطق الرئيسية</a:t>
            </a:r>
            <a:r>
              <a:rPr lang="ar-DZ" sz="2400" b="1" dirty="0" smtClean="0">
                <a:latin typeface="Times New Roman" pitchFamily="18" charset="0"/>
                <a:cs typeface="Times New Roman" pitchFamily="18" charset="0"/>
              </a:rPr>
              <a:t>، </a:t>
            </a:r>
            <a:r>
              <a:rPr lang="ar-SA" sz="2400" b="1" dirty="0" smtClean="0">
                <a:latin typeface="Times New Roman" pitchFamily="18" charset="0"/>
                <a:cs typeface="Times New Roman" pitchFamily="18" charset="0"/>
              </a:rPr>
              <a:t>تتراوح إيرادات الخدمات اللوجستية بين 1-3 مليار دولار سنويًا</a:t>
            </a:r>
            <a:r>
              <a:rPr lang="ar-DZ" sz="2400" b="1" dirty="0" smtClean="0">
                <a:latin typeface="Times New Roman" pitchFamily="18" charset="0"/>
                <a:cs typeface="Times New Roman" pitchFamily="18" charset="0"/>
              </a:rPr>
              <a:t>، </a:t>
            </a:r>
            <a:r>
              <a:rPr lang="ar-SA" sz="2400" b="1" dirty="0" smtClean="0">
                <a:latin typeface="Times New Roman" pitchFamily="18" charset="0"/>
                <a:cs typeface="Times New Roman" pitchFamily="18" charset="0"/>
              </a:rPr>
              <a:t>الدخل اللوجستي يتراوح بين 10-20 %</a:t>
            </a:r>
            <a:r>
              <a:rPr lang="ar-DZ" sz="2400" b="1" dirty="0" smtClean="0">
                <a:latin typeface="Times New Roman" pitchFamily="18" charset="0"/>
                <a:cs typeface="Times New Roman" pitchFamily="18" charset="0"/>
              </a:rPr>
              <a:t> </a:t>
            </a:r>
            <a:r>
              <a:rPr lang="ar-SA" sz="2400" b="1" dirty="0" smtClean="0">
                <a:latin typeface="Times New Roman" pitchFamily="18" charset="0"/>
                <a:cs typeface="Times New Roman" pitchFamily="18" charset="0"/>
              </a:rPr>
              <a:t>من دخل النقل البحري</a:t>
            </a:r>
            <a:r>
              <a:rPr lang="ar-DZ" sz="2400" b="1" smtClean="0">
                <a:latin typeface="Times New Roman" pitchFamily="18" charset="0"/>
                <a:cs typeface="Times New Roman" pitchFamily="18" charset="0"/>
              </a:rPr>
              <a:t>.</a:t>
            </a:r>
            <a:endParaRPr lang="fr-FR" sz="2400" b="1" dirty="0" smtClean="0">
              <a:latin typeface="Times New Roman" pitchFamily="18" charset="0"/>
              <a:cs typeface="Times New Roman" pitchFamily="18" charset="0"/>
            </a:endParaRPr>
          </a:p>
          <a:p>
            <a:pPr algn="just" rtl="1"/>
            <a:r>
              <a:rPr lang="fr-FR" sz="2400" b="1" dirty="0" smtClean="0">
                <a:latin typeface="Times New Roman" pitchFamily="18" charset="0"/>
                <a:cs typeface="Times New Roman" pitchFamily="18" charset="0"/>
              </a:rPr>
              <a:t>COSCO</a:t>
            </a:r>
            <a:r>
              <a:rPr lang="ar-SA" sz="2400" b="1" dirty="0" smtClean="0">
                <a:latin typeface="Times New Roman" pitchFamily="18" charset="0"/>
                <a:cs typeface="Times New Roman" pitchFamily="18" charset="0"/>
              </a:rPr>
              <a:t>؛ </a:t>
            </a:r>
            <a:r>
              <a:rPr lang="fr-FR" sz="2400" b="1" dirty="0" smtClean="0">
                <a:latin typeface="Times New Roman" pitchFamily="18" charset="0"/>
                <a:cs typeface="Times New Roman" pitchFamily="18" charset="0"/>
              </a:rPr>
              <a:t>OOCL</a:t>
            </a:r>
            <a:r>
              <a:rPr lang="ar-SA" sz="2400" b="1" dirty="0" smtClean="0">
                <a:latin typeface="Times New Roman" pitchFamily="18" charset="0"/>
                <a:cs typeface="Times New Roman" pitchFamily="18" charset="0"/>
              </a:rPr>
              <a:t>؛ </a:t>
            </a:r>
            <a:r>
              <a:rPr lang="fr-FR" sz="2400" b="1" dirty="0" smtClean="0">
                <a:latin typeface="Times New Roman" pitchFamily="18" charset="0"/>
                <a:cs typeface="Times New Roman" pitchFamily="18" charset="0"/>
              </a:rPr>
              <a:t>MOL</a:t>
            </a:r>
            <a:r>
              <a:rPr lang="ar-SA" sz="2400" b="1" dirty="0" smtClean="0">
                <a:latin typeface="Times New Roman" pitchFamily="18" charset="0"/>
                <a:cs typeface="Times New Roman" pitchFamily="18" charset="0"/>
              </a:rPr>
              <a:t>؛ </a:t>
            </a:r>
            <a:r>
              <a:rPr lang="fr-FR" sz="2400" b="1" dirty="0" smtClean="0">
                <a:latin typeface="Times New Roman" pitchFamily="18" charset="0"/>
                <a:cs typeface="Times New Roman" pitchFamily="18" charset="0"/>
              </a:rPr>
              <a:t>K Line</a:t>
            </a:r>
            <a:endParaRPr lang="fr-FR" sz="2400" b="1" dirty="0">
              <a:latin typeface="Times New Roman" pitchFamily="18" charset="0"/>
              <a:cs typeface="Times New Roman" pitchFamily="18" charset="0"/>
            </a:endParaRPr>
          </a:p>
        </p:txBody>
      </p:sp>
      <p:sp>
        <p:nvSpPr>
          <p:cNvPr id="6" name="Rectangle 5"/>
          <p:cNvSpPr/>
          <p:nvPr/>
        </p:nvSpPr>
        <p:spPr>
          <a:xfrm>
            <a:off x="152400" y="4766608"/>
            <a:ext cx="8534400" cy="1938992"/>
          </a:xfrm>
          <a:prstGeom prst="rect">
            <a:avLst/>
          </a:prstGeom>
        </p:spPr>
        <p:txBody>
          <a:bodyPr wrap="square">
            <a:spAutoFit/>
          </a:bodyPr>
          <a:lstStyle/>
          <a:p>
            <a:pPr algn="just" rtl="1"/>
            <a:r>
              <a:rPr lang="ar-SA" sz="2400" b="1" dirty="0" smtClean="0">
                <a:solidFill>
                  <a:srgbClr val="FF0000"/>
                </a:solidFill>
                <a:latin typeface="Times New Roman" pitchFamily="18" charset="0"/>
                <a:cs typeface="Times New Roman" pitchFamily="18" charset="0"/>
              </a:rPr>
              <a:t>المستوى 3: الخدمات اللوجستية المقيدة/المحدودة</a:t>
            </a:r>
            <a:r>
              <a:rPr lang="ar-DZ" sz="2400" b="1" dirty="0" smtClean="0">
                <a:solidFill>
                  <a:srgbClr val="FF0000"/>
                </a:solidFill>
                <a:latin typeface="Times New Roman" pitchFamily="18" charset="0"/>
                <a:cs typeface="Times New Roman" pitchFamily="18" charset="0"/>
              </a:rPr>
              <a:t>:</a:t>
            </a:r>
          </a:p>
          <a:p>
            <a:pPr algn="just" rtl="1"/>
            <a:r>
              <a:rPr lang="ar-DZ" sz="2400" b="1" dirty="0" smtClean="0">
                <a:latin typeface="Times New Roman" pitchFamily="18" charset="0"/>
                <a:cs typeface="Times New Roman" pitchFamily="18" charset="0"/>
              </a:rPr>
              <a:t>    ي</a:t>
            </a:r>
            <a:r>
              <a:rPr lang="ar-SA" sz="2400" b="1" dirty="0" smtClean="0">
                <a:latin typeface="Times New Roman" pitchFamily="18" charset="0"/>
                <a:cs typeface="Times New Roman" pitchFamily="18" charset="0"/>
              </a:rPr>
              <a:t>وفر </a:t>
            </a:r>
            <a:r>
              <a:rPr lang="ar-DZ" sz="2400" b="1" dirty="0" smtClean="0">
                <a:latin typeface="Times New Roman" pitchFamily="18" charset="0"/>
                <a:cs typeface="Times New Roman" pitchFamily="18" charset="0"/>
              </a:rPr>
              <a:t>خط الحاويات </a:t>
            </a:r>
            <a:r>
              <a:rPr lang="ar-SA" sz="2400" b="1" dirty="0" smtClean="0">
                <a:latin typeface="Times New Roman" pitchFamily="18" charset="0"/>
                <a:cs typeface="Times New Roman" pitchFamily="18" charset="0"/>
              </a:rPr>
              <a:t>خدمات لوجستية أساسية</a:t>
            </a:r>
            <a:r>
              <a:rPr lang="ar-DZ" sz="2400" b="1" dirty="0" smtClean="0">
                <a:latin typeface="Times New Roman" pitchFamily="18" charset="0"/>
                <a:cs typeface="Times New Roman" pitchFamily="18" charset="0"/>
              </a:rPr>
              <a:t>، </a:t>
            </a:r>
            <a:r>
              <a:rPr lang="ar-SA" sz="2400" b="1" dirty="0" smtClean="0">
                <a:latin typeface="Times New Roman" pitchFamily="18" charset="0"/>
                <a:cs typeface="Times New Roman" pitchFamily="18" charset="0"/>
              </a:rPr>
              <a:t>حجم مبيعات الخدمات اللوجستية أقل من مليار دولار سنويًا</a:t>
            </a:r>
            <a:r>
              <a:rPr lang="ar-DZ" sz="2400" b="1" dirty="0" smtClean="0">
                <a:latin typeface="Times New Roman" pitchFamily="18" charset="0"/>
                <a:cs typeface="Times New Roman" pitchFamily="18" charset="0"/>
              </a:rPr>
              <a:t>، </a:t>
            </a:r>
            <a:r>
              <a:rPr lang="fr-FR" sz="2400" b="1" dirty="0" smtClean="0">
                <a:latin typeface="Times New Roman" pitchFamily="18" charset="0"/>
                <a:cs typeface="Times New Roman" pitchFamily="18" charset="0"/>
              </a:rPr>
              <a:t> </a:t>
            </a:r>
            <a:r>
              <a:rPr lang="ar-SA" sz="2400" b="1" dirty="0" smtClean="0">
                <a:latin typeface="Times New Roman" pitchFamily="18" charset="0"/>
                <a:cs typeface="Times New Roman" pitchFamily="18" charset="0"/>
              </a:rPr>
              <a:t>الدخل اللوجستي أقل من 10%</a:t>
            </a:r>
            <a:r>
              <a:rPr lang="ar-DZ" sz="2400" b="1" dirty="0" smtClean="0">
                <a:latin typeface="Times New Roman" pitchFamily="18" charset="0"/>
                <a:cs typeface="Times New Roman" pitchFamily="18" charset="0"/>
              </a:rPr>
              <a:t> </a:t>
            </a:r>
            <a:r>
              <a:rPr lang="ar-SA" sz="2400" b="1" dirty="0" smtClean="0">
                <a:latin typeface="Times New Roman" pitchFamily="18" charset="0"/>
                <a:cs typeface="Times New Roman" pitchFamily="18" charset="0"/>
              </a:rPr>
              <a:t>من دخل النقل البحري</a:t>
            </a:r>
            <a:r>
              <a:rPr lang="ar-DZ" sz="2400" b="1" dirty="0" smtClean="0">
                <a:latin typeface="Times New Roman" pitchFamily="18" charset="0"/>
                <a:cs typeface="Times New Roman" pitchFamily="18" charset="0"/>
              </a:rPr>
              <a:t>.</a:t>
            </a:r>
            <a:endParaRPr lang="fr-FR" sz="2400" b="1" dirty="0" smtClean="0">
              <a:latin typeface="Times New Roman" pitchFamily="18" charset="0"/>
              <a:cs typeface="Times New Roman" pitchFamily="18" charset="0"/>
            </a:endParaRPr>
          </a:p>
          <a:p>
            <a:pPr algn="just" rtl="1"/>
            <a:r>
              <a:rPr lang="fr-FR" sz="2400" b="1" dirty="0" smtClean="0">
                <a:latin typeface="Times New Roman" pitchFamily="18" charset="0"/>
                <a:cs typeface="Times New Roman" pitchFamily="18" charset="0"/>
              </a:rPr>
              <a:t>MSC</a:t>
            </a:r>
            <a:r>
              <a:rPr lang="ar-DZ" sz="2400" b="1" dirty="0" smtClean="0">
                <a:latin typeface="Times New Roman" pitchFamily="18" charset="0"/>
                <a:cs typeface="Times New Roman" pitchFamily="18" charset="0"/>
              </a:rPr>
              <a:t>؛</a:t>
            </a:r>
            <a:r>
              <a:rPr lang="ar-SA" sz="2400" b="1" dirty="0" smtClean="0">
                <a:latin typeface="Times New Roman" pitchFamily="18" charset="0"/>
                <a:cs typeface="Times New Roman" pitchFamily="18" charset="0"/>
              </a:rPr>
              <a:t> </a:t>
            </a:r>
            <a:r>
              <a:rPr lang="fr-FR" sz="2400" b="1" dirty="0" smtClean="0">
                <a:latin typeface="Times New Roman" pitchFamily="18" charset="0"/>
                <a:cs typeface="Times New Roman" pitchFamily="18" charset="0"/>
              </a:rPr>
              <a:t>Evergreen</a:t>
            </a:r>
            <a:r>
              <a:rPr lang="ar-DZ" sz="2400" b="1" dirty="0" smtClean="0">
                <a:latin typeface="Times New Roman" pitchFamily="18" charset="0"/>
                <a:cs typeface="Times New Roman" pitchFamily="18" charset="0"/>
              </a:rPr>
              <a:t>؛</a:t>
            </a:r>
            <a:r>
              <a:rPr lang="ar-SA" sz="2400" b="1" dirty="0" smtClean="0">
                <a:latin typeface="Times New Roman" pitchFamily="18" charset="0"/>
                <a:cs typeface="Times New Roman" pitchFamily="18" charset="0"/>
              </a:rPr>
              <a:t> </a:t>
            </a:r>
            <a:r>
              <a:rPr lang="fr-FR" sz="2400" b="1" dirty="0" smtClean="0">
                <a:latin typeface="Times New Roman" pitchFamily="18" charset="0"/>
                <a:cs typeface="Times New Roman" pitchFamily="18" charset="0"/>
              </a:rPr>
              <a:t>CMA-CGM</a:t>
            </a:r>
            <a:r>
              <a:rPr lang="ar-SA" sz="2400" b="1" dirty="0" smtClean="0">
                <a:latin typeface="Times New Roman" pitchFamily="18" charset="0"/>
                <a:cs typeface="Times New Roman" pitchFamily="18" charset="0"/>
              </a:rPr>
              <a:t>؛ </a:t>
            </a:r>
            <a:r>
              <a:rPr lang="fr-FR" sz="2400" b="1" dirty="0" smtClean="0">
                <a:latin typeface="Times New Roman" pitchFamily="18" charset="0"/>
                <a:cs typeface="Times New Roman" pitchFamily="18" charset="0"/>
              </a:rPr>
              <a:t>Hanjin</a:t>
            </a:r>
            <a:r>
              <a:rPr lang="ar-SA" sz="2400" b="1" dirty="0" smtClean="0">
                <a:latin typeface="Times New Roman" pitchFamily="18" charset="0"/>
                <a:cs typeface="Times New Roman" pitchFamily="18" charset="0"/>
              </a:rPr>
              <a:t>؛ </a:t>
            </a:r>
            <a:r>
              <a:rPr lang="fr-FR" sz="2400" b="1" dirty="0" smtClean="0">
                <a:latin typeface="Times New Roman" pitchFamily="18" charset="0"/>
                <a:cs typeface="Times New Roman" pitchFamily="18" charset="0"/>
              </a:rPr>
              <a:t>CSCL</a:t>
            </a:r>
            <a:r>
              <a:rPr lang="ar-SA" sz="2400" b="1" dirty="0" smtClean="0">
                <a:latin typeface="Times New Roman" pitchFamily="18" charset="0"/>
                <a:cs typeface="Times New Roman" pitchFamily="18" charset="0"/>
              </a:rPr>
              <a:t>؛</a:t>
            </a:r>
            <a:r>
              <a:rPr lang="ar-DZ" sz="2400" b="1" dirty="0" smtClean="0">
                <a:latin typeface="Times New Roman" pitchFamily="18" charset="0"/>
                <a:cs typeface="Times New Roman" pitchFamily="18" charset="0"/>
              </a:rPr>
              <a:t> </a:t>
            </a:r>
            <a:r>
              <a:rPr lang="fr-FR" sz="2400" b="1" dirty="0" smtClean="0">
                <a:latin typeface="Times New Roman" pitchFamily="18" charset="0"/>
                <a:cs typeface="Times New Roman" pitchFamily="18" charset="0"/>
              </a:rPr>
              <a:t>Zim</a:t>
            </a:r>
            <a:r>
              <a:rPr lang="ar-SA" sz="2400" b="1" dirty="0" smtClean="0">
                <a:latin typeface="Times New Roman" pitchFamily="18" charset="0"/>
                <a:cs typeface="Times New Roman" pitchFamily="18" charset="0"/>
              </a:rPr>
              <a:t>؛ </a:t>
            </a:r>
            <a:r>
              <a:rPr lang="fr-FR" sz="2400" b="1" dirty="0" smtClean="0">
                <a:latin typeface="Times New Roman" pitchFamily="18" charset="0"/>
                <a:cs typeface="Times New Roman" pitchFamily="18" charset="0"/>
              </a:rPr>
              <a:t>CSAV</a:t>
            </a:r>
            <a:r>
              <a:rPr lang="ar-SA" sz="2400" b="1" dirty="0" smtClean="0">
                <a:latin typeface="Times New Roman" pitchFamily="18" charset="0"/>
                <a:cs typeface="Times New Roman" pitchFamily="18" charset="0"/>
              </a:rPr>
              <a:t>؛ </a:t>
            </a:r>
            <a:r>
              <a:rPr lang="fr-FR" sz="2400" b="1" dirty="0" smtClean="0">
                <a:latin typeface="Times New Roman" pitchFamily="18" charset="0"/>
                <a:cs typeface="Times New Roman" pitchFamily="18" charset="0"/>
              </a:rPr>
              <a:t>Yang Ming</a:t>
            </a:r>
            <a:r>
              <a:rPr lang="ar-SA" sz="2400" b="1" dirty="0" smtClean="0">
                <a:latin typeface="Times New Roman" pitchFamily="18" charset="0"/>
                <a:cs typeface="Times New Roman" pitchFamily="18" charset="0"/>
              </a:rPr>
              <a:t>؛ </a:t>
            </a:r>
            <a:r>
              <a:rPr lang="fr-FR" sz="2400" b="1" dirty="0" smtClean="0">
                <a:latin typeface="Times New Roman" pitchFamily="18" charset="0"/>
                <a:cs typeface="Times New Roman" pitchFamily="18" charset="0"/>
              </a:rPr>
              <a:t>HMM</a:t>
            </a:r>
            <a:r>
              <a:rPr lang="ar-SA" sz="2400" b="1" dirty="0" smtClean="0">
                <a:latin typeface="Times New Roman" pitchFamily="18" charset="0"/>
                <a:cs typeface="Times New Roman" pitchFamily="18" charset="0"/>
              </a:rPr>
              <a:t>؛ </a:t>
            </a:r>
            <a:r>
              <a:rPr lang="fr-FR" sz="2400" b="1" dirty="0" smtClean="0">
                <a:latin typeface="Times New Roman" pitchFamily="18" charset="0"/>
                <a:cs typeface="Times New Roman" pitchFamily="18" charset="0"/>
              </a:rPr>
              <a:t>Hamburg-Sud</a:t>
            </a:r>
            <a:r>
              <a:rPr lang="ar-SA" sz="2400" b="1" dirty="0" smtClean="0">
                <a:latin typeface="Times New Roman" pitchFamily="18" charset="0"/>
                <a:cs typeface="Times New Roman" pitchFamily="18" charset="0"/>
              </a:rPr>
              <a:t>؛</a:t>
            </a:r>
            <a:r>
              <a:rPr lang="fr-FR" sz="2400" b="1" dirty="0" smtClean="0">
                <a:latin typeface="Times New Roman" pitchFamily="18" charset="0"/>
                <a:cs typeface="Times New Roman" pitchFamily="18" charset="0"/>
              </a:rPr>
              <a:t> PIL</a:t>
            </a:r>
            <a:r>
              <a:rPr lang="ar-SA" sz="2400" b="1" dirty="0" smtClean="0">
                <a:latin typeface="Times New Roman" pitchFamily="18" charset="0"/>
                <a:cs typeface="Times New Roman" pitchFamily="18" charset="0"/>
              </a:rPr>
              <a:t>؛ </a:t>
            </a:r>
            <a:r>
              <a:rPr lang="fr-FR" sz="2400" b="1" dirty="0" smtClean="0">
                <a:latin typeface="Times New Roman" pitchFamily="18" charset="0"/>
                <a:cs typeface="Times New Roman" pitchFamily="18" charset="0"/>
              </a:rPr>
              <a:t>UASC</a:t>
            </a:r>
            <a:r>
              <a:rPr lang="ar-SA" sz="2400" b="1" dirty="0" smtClean="0">
                <a:latin typeface="Times New Roman" pitchFamily="18" charset="0"/>
                <a:cs typeface="Times New Roman" pitchFamily="18" charset="0"/>
              </a:rPr>
              <a:t>؛ </a:t>
            </a:r>
            <a:r>
              <a:rPr lang="fr-FR" sz="2400" b="1" dirty="0" smtClean="0">
                <a:latin typeface="Times New Roman" pitchFamily="18" charset="0"/>
                <a:cs typeface="Times New Roman" pitchFamily="18" charset="0"/>
              </a:rPr>
              <a:t>HLCL</a:t>
            </a:r>
            <a:r>
              <a:rPr lang="ar-DZ" sz="2400" b="1" dirty="0" smtClean="0">
                <a:latin typeface="Times New Roman" pitchFamily="18" charset="0"/>
                <a:cs typeface="Times New Roman" pitchFamily="18" charset="0"/>
              </a:rPr>
              <a:t> </a:t>
            </a:r>
            <a:r>
              <a:rPr lang="ar-SA" sz="2400" b="1" dirty="0" smtClean="0">
                <a:latin typeface="Times New Roman" pitchFamily="18" charset="0"/>
                <a:cs typeface="Times New Roman" pitchFamily="18" charset="0"/>
              </a:rPr>
              <a:t> </a:t>
            </a:r>
            <a:endParaRPr lang="fr-FR" sz="2400" b="1" dirty="0">
              <a:latin typeface="Times New Roman" pitchFamily="18" charset="0"/>
              <a:cs typeface="Times New Roman" pitchFamily="18" charset="0"/>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733800" y="457200"/>
            <a:ext cx="4953000" cy="523220"/>
          </a:xfrm>
          <a:prstGeom prst="rect">
            <a:avLst/>
          </a:prstGeom>
        </p:spPr>
        <p:txBody>
          <a:bodyPr wrap="square">
            <a:spAutoFit/>
          </a:bodyPr>
          <a:lstStyle/>
          <a:p>
            <a:pPr algn="r" rtl="1"/>
            <a:r>
              <a:rPr lang="ar-DZ" sz="2800" b="1" dirty="0" smtClean="0">
                <a:solidFill>
                  <a:srgbClr val="FF0000"/>
                </a:solidFill>
                <a:latin typeface="Times New Roman" pitchFamily="18" charset="0"/>
                <a:cs typeface="Times New Roman" pitchFamily="18" charset="0"/>
              </a:rPr>
              <a:t>2. مسارات سفن الخطوط المنتظمة:</a:t>
            </a:r>
            <a:endParaRPr lang="fr-FR" sz="2800" dirty="0"/>
          </a:p>
        </p:txBody>
      </p:sp>
      <p:sp>
        <p:nvSpPr>
          <p:cNvPr id="5" name="Espace réservé du contenu 2"/>
          <p:cNvSpPr>
            <a:spLocks noGrp="1"/>
          </p:cNvSpPr>
          <p:nvPr>
            <p:ph idx="1"/>
          </p:nvPr>
        </p:nvSpPr>
        <p:spPr>
          <a:xfrm>
            <a:off x="381000" y="1219200"/>
            <a:ext cx="8305800" cy="1524000"/>
          </a:xfrm>
        </p:spPr>
        <p:txBody>
          <a:bodyPr>
            <a:normAutofit/>
          </a:bodyPr>
          <a:lstStyle/>
          <a:p>
            <a:pPr marL="0" indent="0" algn="just" rtl="1">
              <a:buNone/>
            </a:pPr>
            <a:r>
              <a:rPr lang="ar-DZ" sz="2800" b="1" dirty="0" smtClean="0">
                <a:solidFill>
                  <a:schemeClr val="tx1"/>
                </a:solidFill>
                <a:latin typeface="Times New Roman" pitchFamily="18" charset="0"/>
                <a:cs typeface="Times New Roman" pitchFamily="18" charset="0"/>
              </a:rPr>
              <a:t>   هي المسارات التي تسلكها السفن العاملة في نقل التجارة بين عدد من الموانئ البحرية المحددة مسبقا وفق جداول زمنية وإبحارات وترددات منتظمة على هذه الموانئ، وهي تأخذ الأشكال التالية:</a:t>
            </a:r>
            <a:endParaRPr lang="fr-FR" sz="2800" b="1" dirty="0" smtClean="0">
              <a:solidFill>
                <a:schemeClr val="tx1"/>
              </a:solidFill>
              <a:latin typeface="Times New Roman" pitchFamily="18" charset="0"/>
              <a:cs typeface="Times New Roman" pitchFamily="18" charset="0"/>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5"/>
          <p:cNvGrpSpPr>
            <a:grpSpLocks/>
          </p:cNvGrpSpPr>
          <p:nvPr/>
        </p:nvGrpSpPr>
        <p:grpSpPr bwMode="auto">
          <a:xfrm>
            <a:off x="990600" y="2286000"/>
            <a:ext cx="7010400" cy="4343400"/>
            <a:chOff x="641" y="7512"/>
            <a:chExt cx="3768" cy="3664"/>
          </a:xfrm>
        </p:grpSpPr>
        <p:sp>
          <p:nvSpPr>
            <p:cNvPr id="80932" name="Zone de texte 2"/>
            <p:cNvSpPr txBox="1">
              <a:spLocks noChangeArrowheads="1"/>
            </p:cNvSpPr>
            <p:nvPr/>
          </p:nvSpPr>
          <p:spPr bwMode="auto">
            <a:xfrm>
              <a:off x="641" y="8340"/>
              <a:ext cx="2048" cy="417"/>
            </a:xfrm>
            <a:prstGeom prst="rect">
              <a:avLst/>
            </a:prstGeom>
            <a:solidFill>
              <a:schemeClr val="bg1"/>
            </a:solidFill>
            <a:ln w="25400">
              <a:solidFill>
                <a:srgbClr val="FF0000"/>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ar-DZ" sz="2800" b="1" i="0" u="none" strike="noStrike" cap="none" normalizeH="0" baseline="0" dirty="0" smtClean="0">
                  <a:ln>
                    <a:noFill/>
                  </a:ln>
                  <a:solidFill>
                    <a:schemeClr val="tx1"/>
                  </a:solidFill>
                  <a:effectLst/>
                  <a:latin typeface="Arial" pitchFamily="34" charset="0"/>
                  <a:ea typeface="Arial" pitchFamily="34" charset="0"/>
                  <a:cs typeface="Arial" pitchFamily="34" charset="0"/>
                </a:rPr>
                <a:t>مجموعة موانئ المنطقة الأولى</a:t>
              </a:r>
              <a:endParaRPr kumimoji="0" lang="fr-FR" sz="2800" b="0" i="0" u="none" strike="noStrike" cap="none" normalizeH="0" baseline="0" dirty="0" smtClean="0">
                <a:ln>
                  <a:noFill/>
                </a:ln>
                <a:solidFill>
                  <a:schemeClr val="tx1"/>
                </a:solidFill>
                <a:effectLst/>
                <a:latin typeface="Arial" pitchFamily="34" charset="0"/>
                <a:cs typeface="Arial" pitchFamily="34" charset="0"/>
              </a:endParaRPr>
            </a:p>
          </p:txBody>
        </p:sp>
        <p:sp>
          <p:nvSpPr>
            <p:cNvPr id="80933" name="Zone de texte 2"/>
            <p:cNvSpPr txBox="1">
              <a:spLocks noChangeArrowheads="1"/>
            </p:cNvSpPr>
            <p:nvPr/>
          </p:nvSpPr>
          <p:spPr bwMode="auto">
            <a:xfrm>
              <a:off x="796" y="7532"/>
              <a:ext cx="746" cy="417"/>
            </a:xfrm>
            <a:prstGeom prst="rect">
              <a:avLst/>
            </a:prstGeom>
            <a:solidFill>
              <a:srgbClr val="FFFF00"/>
            </a:solidFill>
            <a:ln w="25400">
              <a:solidFill>
                <a:srgbClr val="000000"/>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ar-SA" sz="2800" b="1" i="0" u="none" strike="noStrike" cap="none" normalizeH="0" baseline="0" dirty="0" smtClean="0">
                  <a:ln>
                    <a:noFill/>
                  </a:ln>
                  <a:solidFill>
                    <a:schemeClr val="tx1"/>
                  </a:solidFill>
                  <a:effectLst/>
                  <a:latin typeface="Arial" pitchFamily="34" charset="0"/>
                  <a:ea typeface="Arial" pitchFamily="34" charset="0"/>
                  <a:cs typeface="Arial" pitchFamily="34" charset="0"/>
                </a:rPr>
                <a:t>ميناء</a:t>
              </a:r>
              <a:endParaRPr kumimoji="0" lang="fr-FR" sz="2800" b="1" i="0" u="none" strike="noStrike" cap="none" normalizeH="0" baseline="0" dirty="0" smtClean="0">
                <a:ln>
                  <a:noFill/>
                </a:ln>
                <a:solidFill>
                  <a:schemeClr val="tx1"/>
                </a:solidFill>
                <a:effectLst/>
                <a:latin typeface="Arial" pitchFamily="34" charset="0"/>
                <a:cs typeface="Arial" pitchFamily="34" charset="0"/>
              </a:endParaRPr>
            </a:p>
          </p:txBody>
        </p:sp>
        <p:sp>
          <p:nvSpPr>
            <p:cNvPr id="80934" name="Zone de texte 2"/>
            <p:cNvSpPr txBox="1">
              <a:spLocks noChangeArrowheads="1"/>
            </p:cNvSpPr>
            <p:nvPr/>
          </p:nvSpPr>
          <p:spPr bwMode="auto">
            <a:xfrm>
              <a:off x="3663" y="7512"/>
              <a:ext cx="746" cy="417"/>
            </a:xfrm>
            <a:prstGeom prst="rect">
              <a:avLst/>
            </a:prstGeom>
            <a:solidFill>
              <a:srgbClr val="FFFF00"/>
            </a:solidFill>
            <a:ln w="25400">
              <a:solidFill>
                <a:srgbClr val="000000"/>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ar-SA" sz="2800" b="1" i="0" u="none" strike="noStrike" cap="none" normalizeH="0" baseline="0" dirty="0" smtClean="0">
                  <a:ln>
                    <a:noFill/>
                  </a:ln>
                  <a:solidFill>
                    <a:schemeClr val="tx1"/>
                  </a:solidFill>
                  <a:effectLst/>
                  <a:latin typeface="Arial" pitchFamily="34" charset="0"/>
                  <a:ea typeface="Arial" pitchFamily="34" charset="0"/>
                  <a:cs typeface="Arial" pitchFamily="34" charset="0"/>
                </a:rPr>
                <a:t>ميناء</a:t>
              </a:r>
              <a:endParaRPr kumimoji="0" lang="fr-FR" sz="2800" b="1" i="0" u="none" strike="noStrike" cap="none" normalizeH="0" baseline="0" dirty="0" smtClean="0">
                <a:ln>
                  <a:noFill/>
                </a:ln>
                <a:solidFill>
                  <a:schemeClr val="tx1"/>
                </a:solidFill>
                <a:effectLst/>
                <a:latin typeface="Arial" pitchFamily="34" charset="0"/>
                <a:cs typeface="Arial" pitchFamily="34" charset="0"/>
              </a:endParaRPr>
            </a:p>
          </p:txBody>
        </p:sp>
        <p:sp>
          <p:nvSpPr>
            <p:cNvPr id="80935" name="Zone de texte 2"/>
            <p:cNvSpPr txBox="1">
              <a:spLocks noChangeArrowheads="1"/>
            </p:cNvSpPr>
            <p:nvPr/>
          </p:nvSpPr>
          <p:spPr bwMode="auto">
            <a:xfrm>
              <a:off x="2182" y="9284"/>
              <a:ext cx="746" cy="417"/>
            </a:xfrm>
            <a:prstGeom prst="rect">
              <a:avLst/>
            </a:prstGeom>
            <a:solidFill>
              <a:srgbClr val="00FF00"/>
            </a:solidFill>
            <a:ln w="25400">
              <a:solidFill>
                <a:srgbClr val="000000"/>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ar-SA" sz="2800" b="1" i="0" u="none" strike="noStrike" cap="none" normalizeH="0" baseline="0" dirty="0" smtClean="0">
                  <a:ln>
                    <a:noFill/>
                  </a:ln>
                  <a:solidFill>
                    <a:schemeClr val="tx1"/>
                  </a:solidFill>
                  <a:effectLst/>
                  <a:latin typeface="Arial" pitchFamily="34" charset="0"/>
                  <a:ea typeface="Arial" pitchFamily="34" charset="0"/>
                  <a:cs typeface="Arial" pitchFamily="34" charset="0"/>
                </a:rPr>
                <a:t>ميناء</a:t>
              </a:r>
              <a:endParaRPr kumimoji="0" lang="fr-FR" sz="2800" b="1" i="0" u="none" strike="noStrike" cap="none" normalizeH="0" baseline="0" dirty="0" smtClean="0">
                <a:ln>
                  <a:noFill/>
                </a:ln>
                <a:solidFill>
                  <a:schemeClr val="tx1"/>
                </a:solidFill>
                <a:effectLst/>
                <a:latin typeface="Arial" pitchFamily="34" charset="0"/>
                <a:cs typeface="Arial" pitchFamily="34" charset="0"/>
              </a:endParaRPr>
            </a:p>
          </p:txBody>
        </p:sp>
        <p:sp>
          <p:nvSpPr>
            <p:cNvPr id="80936" name="Zone de texte 2"/>
            <p:cNvSpPr txBox="1">
              <a:spLocks noChangeArrowheads="1"/>
            </p:cNvSpPr>
            <p:nvPr/>
          </p:nvSpPr>
          <p:spPr bwMode="auto">
            <a:xfrm>
              <a:off x="751" y="9663"/>
              <a:ext cx="746" cy="417"/>
            </a:xfrm>
            <a:prstGeom prst="rect">
              <a:avLst/>
            </a:prstGeom>
            <a:solidFill>
              <a:srgbClr val="00FF00"/>
            </a:solidFill>
            <a:ln w="25400">
              <a:solidFill>
                <a:srgbClr val="000000"/>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ar-SA" sz="2800" b="1" i="0" u="none" strike="noStrike" cap="none" normalizeH="0" baseline="0" dirty="0" smtClean="0">
                  <a:ln>
                    <a:noFill/>
                  </a:ln>
                  <a:solidFill>
                    <a:schemeClr val="tx1"/>
                  </a:solidFill>
                  <a:effectLst/>
                  <a:latin typeface="Arial" pitchFamily="34" charset="0"/>
                  <a:ea typeface="Arial" pitchFamily="34" charset="0"/>
                  <a:cs typeface="Arial" pitchFamily="34" charset="0"/>
                </a:rPr>
                <a:t>ميناء</a:t>
              </a:r>
              <a:endParaRPr kumimoji="0" lang="fr-FR" sz="2800" b="1" i="0" u="none" strike="noStrike" cap="none" normalizeH="0" baseline="0" dirty="0" smtClean="0">
                <a:ln>
                  <a:noFill/>
                </a:ln>
                <a:solidFill>
                  <a:schemeClr val="tx1"/>
                </a:solidFill>
                <a:effectLst/>
                <a:latin typeface="Arial" pitchFamily="34" charset="0"/>
                <a:cs typeface="Arial" pitchFamily="34" charset="0"/>
              </a:endParaRPr>
            </a:p>
          </p:txBody>
        </p:sp>
        <p:sp>
          <p:nvSpPr>
            <p:cNvPr id="80937" name="Zone de texte 2"/>
            <p:cNvSpPr txBox="1">
              <a:spLocks noChangeArrowheads="1"/>
            </p:cNvSpPr>
            <p:nvPr/>
          </p:nvSpPr>
          <p:spPr bwMode="auto">
            <a:xfrm>
              <a:off x="2952" y="8349"/>
              <a:ext cx="746" cy="458"/>
            </a:xfrm>
            <a:prstGeom prst="rect">
              <a:avLst/>
            </a:prstGeom>
            <a:solidFill>
              <a:srgbClr val="FFFF00"/>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ar-SA" sz="2800" b="1" i="0" u="none" strike="noStrike" cap="none" normalizeH="0" baseline="0" dirty="0" smtClean="0">
                  <a:ln>
                    <a:noFill/>
                  </a:ln>
                  <a:solidFill>
                    <a:schemeClr val="tx1"/>
                  </a:solidFill>
                  <a:effectLst/>
                  <a:latin typeface="Arial" pitchFamily="34" charset="0"/>
                  <a:ea typeface="Arial" pitchFamily="34" charset="0"/>
                  <a:cs typeface="Arial" pitchFamily="34" charset="0"/>
                </a:rPr>
                <a:t>ميناء</a:t>
              </a:r>
              <a:endParaRPr kumimoji="0" lang="fr-FR" sz="2800" b="1" i="0" u="none" strike="noStrike" cap="none" normalizeH="0" baseline="0" dirty="0" smtClean="0">
                <a:ln>
                  <a:noFill/>
                </a:ln>
                <a:solidFill>
                  <a:schemeClr val="tx1"/>
                </a:solidFill>
                <a:effectLst/>
                <a:latin typeface="Arial" pitchFamily="34" charset="0"/>
                <a:cs typeface="Arial" pitchFamily="34" charset="0"/>
              </a:endParaRPr>
            </a:p>
          </p:txBody>
        </p:sp>
        <p:sp>
          <p:nvSpPr>
            <p:cNvPr id="80938" name="Zone de texte 2"/>
            <p:cNvSpPr txBox="1">
              <a:spLocks noChangeArrowheads="1"/>
            </p:cNvSpPr>
            <p:nvPr/>
          </p:nvSpPr>
          <p:spPr bwMode="auto">
            <a:xfrm>
              <a:off x="2378" y="10759"/>
              <a:ext cx="746" cy="417"/>
            </a:xfrm>
            <a:prstGeom prst="rect">
              <a:avLst/>
            </a:prstGeom>
            <a:solidFill>
              <a:srgbClr val="00FF00"/>
            </a:solidFill>
            <a:ln w="25400">
              <a:solidFill>
                <a:srgbClr val="000000"/>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ar-SA" sz="2800" b="1" u="none" strike="noStrike" cap="none" normalizeH="0" baseline="0" dirty="0" smtClean="0">
                  <a:ln>
                    <a:noFill/>
                  </a:ln>
                  <a:solidFill>
                    <a:schemeClr val="tx1"/>
                  </a:solidFill>
                  <a:effectLst/>
                  <a:latin typeface="Arial" pitchFamily="34" charset="0"/>
                  <a:ea typeface="Arial" pitchFamily="34" charset="0"/>
                  <a:cs typeface="Arial" pitchFamily="34" charset="0"/>
                </a:rPr>
                <a:t>ميناء</a:t>
              </a:r>
              <a:endParaRPr kumimoji="0" lang="fr-FR" sz="2800" b="1" u="none" strike="noStrike" cap="none" normalizeH="0" baseline="0" dirty="0" smtClean="0">
                <a:ln>
                  <a:noFill/>
                </a:ln>
                <a:solidFill>
                  <a:schemeClr val="tx1"/>
                </a:solidFill>
                <a:effectLst/>
                <a:latin typeface="Arial" pitchFamily="34" charset="0"/>
                <a:cs typeface="Arial" pitchFamily="34" charset="0"/>
              </a:endParaRPr>
            </a:p>
          </p:txBody>
        </p:sp>
        <p:sp>
          <p:nvSpPr>
            <p:cNvPr id="80939" name="Zone de texte 2"/>
            <p:cNvSpPr txBox="1">
              <a:spLocks noChangeArrowheads="1"/>
            </p:cNvSpPr>
            <p:nvPr/>
          </p:nvSpPr>
          <p:spPr bwMode="auto">
            <a:xfrm>
              <a:off x="744" y="10759"/>
              <a:ext cx="746" cy="417"/>
            </a:xfrm>
            <a:prstGeom prst="rect">
              <a:avLst/>
            </a:prstGeom>
            <a:solidFill>
              <a:srgbClr val="00FF00"/>
            </a:solidFill>
            <a:ln w="25400">
              <a:solidFill>
                <a:srgbClr val="000000"/>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ar-SA" sz="2800" b="1" i="0" u="none" strike="noStrike" cap="none" normalizeH="0" baseline="0" dirty="0" smtClean="0">
                  <a:ln>
                    <a:noFill/>
                  </a:ln>
                  <a:solidFill>
                    <a:schemeClr val="tx1"/>
                  </a:solidFill>
                  <a:effectLst/>
                  <a:latin typeface="Arial" pitchFamily="34" charset="0"/>
                  <a:ea typeface="Arial" pitchFamily="34" charset="0"/>
                  <a:cs typeface="Arial" pitchFamily="34" charset="0"/>
                </a:rPr>
                <a:t>ميناء</a:t>
              </a:r>
              <a:endParaRPr kumimoji="0" lang="fr-FR" sz="2800" b="1" i="0" u="none" strike="noStrike" cap="none" normalizeH="0" baseline="0" dirty="0" smtClean="0">
                <a:ln>
                  <a:noFill/>
                </a:ln>
                <a:solidFill>
                  <a:schemeClr val="tx1"/>
                </a:solidFill>
                <a:effectLst/>
                <a:latin typeface="Arial" pitchFamily="34" charset="0"/>
                <a:cs typeface="Arial" pitchFamily="34" charset="0"/>
              </a:endParaRPr>
            </a:p>
          </p:txBody>
        </p:sp>
        <p:cxnSp>
          <p:nvCxnSpPr>
            <p:cNvPr id="80940" name="AutoShape 44"/>
            <p:cNvCxnSpPr>
              <a:cxnSpLocks noChangeShapeType="1"/>
            </p:cNvCxnSpPr>
            <p:nvPr/>
          </p:nvCxnSpPr>
          <p:spPr bwMode="auto">
            <a:xfrm flipV="1">
              <a:off x="1559" y="7666"/>
              <a:ext cx="2111" cy="16"/>
            </a:xfrm>
            <a:prstGeom prst="straightConnector1">
              <a:avLst/>
            </a:prstGeom>
            <a:noFill/>
            <a:ln w="38100">
              <a:solidFill>
                <a:srgbClr val="000000"/>
              </a:solidFill>
              <a:round/>
              <a:headEnd/>
              <a:tailEnd type="triangle" w="med" len="med"/>
            </a:ln>
          </p:spPr>
        </p:cxnSp>
        <p:cxnSp>
          <p:nvCxnSpPr>
            <p:cNvPr id="80941" name="AutoShape 45"/>
            <p:cNvCxnSpPr>
              <a:cxnSpLocks noChangeShapeType="1"/>
            </p:cNvCxnSpPr>
            <p:nvPr/>
          </p:nvCxnSpPr>
          <p:spPr bwMode="auto">
            <a:xfrm rot="10800000">
              <a:off x="1543" y="7793"/>
              <a:ext cx="2101" cy="1"/>
            </a:xfrm>
            <a:prstGeom prst="straightConnector1">
              <a:avLst/>
            </a:prstGeom>
            <a:noFill/>
            <a:ln w="38100">
              <a:solidFill>
                <a:srgbClr val="000000"/>
              </a:solidFill>
              <a:round/>
              <a:headEnd/>
              <a:tailEnd type="triangle" w="med" len="med"/>
            </a:ln>
          </p:spPr>
        </p:cxnSp>
        <p:cxnSp>
          <p:nvCxnSpPr>
            <p:cNvPr id="80942" name="AutoShape 46"/>
            <p:cNvCxnSpPr>
              <a:cxnSpLocks noChangeShapeType="1"/>
            </p:cNvCxnSpPr>
            <p:nvPr/>
          </p:nvCxnSpPr>
          <p:spPr bwMode="auto">
            <a:xfrm rot="5400000" flipH="1" flipV="1">
              <a:off x="808" y="10419"/>
              <a:ext cx="619" cy="1"/>
            </a:xfrm>
            <a:prstGeom prst="straightConnector1">
              <a:avLst/>
            </a:prstGeom>
            <a:noFill/>
            <a:ln w="38100">
              <a:solidFill>
                <a:srgbClr val="000000"/>
              </a:solidFill>
              <a:round/>
              <a:headEnd/>
              <a:tailEnd type="triangle" w="med" len="med"/>
            </a:ln>
          </p:spPr>
        </p:cxnSp>
        <p:cxnSp>
          <p:nvCxnSpPr>
            <p:cNvPr id="80943" name="AutoShape 47"/>
            <p:cNvCxnSpPr>
              <a:cxnSpLocks noChangeShapeType="1"/>
            </p:cNvCxnSpPr>
            <p:nvPr/>
          </p:nvCxnSpPr>
          <p:spPr bwMode="auto">
            <a:xfrm rot="5400000">
              <a:off x="956" y="10425"/>
              <a:ext cx="630" cy="15"/>
            </a:xfrm>
            <a:prstGeom prst="straightConnector1">
              <a:avLst/>
            </a:prstGeom>
            <a:noFill/>
            <a:ln w="38100">
              <a:solidFill>
                <a:srgbClr val="000000"/>
              </a:solidFill>
              <a:round/>
              <a:headEnd/>
              <a:tailEnd type="triangle" w="med" len="med"/>
            </a:ln>
          </p:spPr>
        </p:cxnSp>
        <p:cxnSp>
          <p:nvCxnSpPr>
            <p:cNvPr id="80944" name="AutoShape 48"/>
            <p:cNvCxnSpPr>
              <a:cxnSpLocks noChangeShapeType="1"/>
            </p:cNvCxnSpPr>
            <p:nvPr/>
          </p:nvCxnSpPr>
          <p:spPr bwMode="auto">
            <a:xfrm>
              <a:off x="1537" y="10923"/>
              <a:ext cx="829" cy="1"/>
            </a:xfrm>
            <a:prstGeom prst="straightConnector1">
              <a:avLst/>
            </a:prstGeom>
            <a:noFill/>
            <a:ln w="38100">
              <a:solidFill>
                <a:srgbClr val="000000"/>
              </a:solidFill>
              <a:round/>
              <a:headEnd/>
              <a:tailEnd type="triangle" w="med" len="med"/>
            </a:ln>
          </p:spPr>
        </p:cxnSp>
        <p:cxnSp>
          <p:nvCxnSpPr>
            <p:cNvPr id="80945" name="AutoShape 49"/>
            <p:cNvCxnSpPr>
              <a:cxnSpLocks noChangeShapeType="1"/>
            </p:cNvCxnSpPr>
            <p:nvPr/>
          </p:nvCxnSpPr>
          <p:spPr bwMode="auto">
            <a:xfrm rot="10800000">
              <a:off x="1521" y="11076"/>
              <a:ext cx="829" cy="1"/>
            </a:xfrm>
            <a:prstGeom prst="straightConnector1">
              <a:avLst/>
            </a:prstGeom>
            <a:noFill/>
            <a:ln w="38100">
              <a:solidFill>
                <a:srgbClr val="000000"/>
              </a:solidFill>
              <a:round/>
              <a:headEnd/>
              <a:tailEnd type="triangle" w="med" len="med"/>
            </a:ln>
          </p:spPr>
        </p:cxnSp>
        <p:cxnSp>
          <p:nvCxnSpPr>
            <p:cNvPr id="80946" name="AutoShape 50"/>
            <p:cNvCxnSpPr>
              <a:cxnSpLocks noChangeShapeType="1"/>
            </p:cNvCxnSpPr>
            <p:nvPr/>
          </p:nvCxnSpPr>
          <p:spPr bwMode="auto">
            <a:xfrm flipV="1">
              <a:off x="1534" y="9437"/>
              <a:ext cx="649" cy="358"/>
            </a:xfrm>
            <a:prstGeom prst="straightConnector1">
              <a:avLst/>
            </a:prstGeom>
            <a:noFill/>
            <a:ln w="38100">
              <a:solidFill>
                <a:srgbClr val="000000"/>
              </a:solidFill>
              <a:round/>
              <a:headEnd/>
              <a:tailEnd type="triangle" w="med" len="med"/>
            </a:ln>
          </p:spPr>
        </p:cxnSp>
        <p:cxnSp>
          <p:nvCxnSpPr>
            <p:cNvPr id="80947" name="AutoShape 51"/>
            <p:cNvCxnSpPr>
              <a:cxnSpLocks noChangeShapeType="1"/>
            </p:cNvCxnSpPr>
            <p:nvPr/>
          </p:nvCxnSpPr>
          <p:spPr bwMode="auto">
            <a:xfrm rot="10800000" flipV="1">
              <a:off x="1495" y="9590"/>
              <a:ext cx="664" cy="396"/>
            </a:xfrm>
            <a:prstGeom prst="straightConnector1">
              <a:avLst/>
            </a:prstGeom>
            <a:noFill/>
            <a:ln w="38100">
              <a:solidFill>
                <a:srgbClr val="000000"/>
              </a:solidFill>
              <a:round/>
              <a:headEnd/>
              <a:tailEnd type="triangle" w="med" len="med"/>
            </a:ln>
          </p:spPr>
        </p:cxnSp>
        <p:cxnSp>
          <p:nvCxnSpPr>
            <p:cNvPr id="80948" name="AutoShape 52"/>
            <p:cNvCxnSpPr>
              <a:cxnSpLocks noChangeShapeType="1"/>
            </p:cNvCxnSpPr>
            <p:nvPr/>
          </p:nvCxnSpPr>
          <p:spPr bwMode="auto">
            <a:xfrm rot="10800000" flipV="1">
              <a:off x="3255" y="7976"/>
              <a:ext cx="645" cy="343"/>
            </a:xfrm>
            <a:prstGeom prst="straightConnector1">
              <a:avLst/>
            </a:prstGeom>
            <a:noFill/>
            <a:ln w="38100">
              <a:solidFill>
                <a:srgbClr val="000000"/>
              </a:solidFill>
              <a:round/>
              <a:headEnd/>
              <a:tailEnd type="triangle" w="med" len="med"/>
            </a:ln>
          </p:spPr>
        </p:cxnSp>
        <p:cxnSp>
          <p:nvCxnSpPr>
            <p:cNvPr id="80949" name="AutoShape 53"/>
            <p:cNvCxnSpPr>
              <a:cxnSpLocks noChangeShapeType="1"/>
            </p:cNvCxnSpPr>
            <p:nvPr/>
          </p:nvCxnSpPr>
          <p:spPr bwMode="auto">
            <a:xfrm flipV="1">
              <a:off x="3507" y="7977"/>
              <a:ext cx="615" cy="342"/>
            </a:xfrm>
            <a:prstGeom prst="straightConnector1">
              <a:avLst/>
            </a:prstGeom>
            <a:noFill/>
            <a:ln w="38100">
              <a:solidFill>
                <a:srgbClr val="000000"/>
              </a:solidFill>
              <a:round/>
              <a:headEnd/>
              <a:tailEnd type="triangle" w="med" len="med"/>
            </a:ln>
          </p:spPr>
        </p:cxnSp>
        <p:cxnSp>
          <p:nvCxnSpPr>
            <p:cNvPr id="80950" name="AutoShape 54"/>
            <p:cNvCxnSpPr>
              <a:cxnSpLocks noChangeShapeType="1"/>
            </p:cNvCxnSpPr>
            <p:nvPr/>
          </p:nvCxnSpPr>
          <p:spPr bwMode="auto">
            <a:xfrm rot="10800000" flipV="1">
              <a:off x="2728" y="8864"/>
              <a:ext cx="660" cy="359"/>
            </a:xfrm>
            <a:prstGeom prst="straightConnector1">
              <a:avLst/>
            </a:prstGeom>
            <a:noFill/>
            <a:ln w="38100">
              <a:solidFill>
                <a:srgbClr val="000000"/>
              </a:solidFill>
              <a:round/>
              <a:headEnd/>
              <a:tailEnd type="triangle" w="med" len="med"/>
            </a:ln>
          </p:spPr>
        </p:cxnSp>
        <p:cxnSp>
          <p:nvCxnSpPr>
            <p:cNvPr id="80951" name="AutoShape 55"/>
            <p:cNvCxnSpPr>
              <a:cxnSpLocks noChangeShapeType="1"/>
            </p:cNvCxnSpPr>
            <p:nvPr/>
          </p:nvCxnSpPr>
          <p:spPr bwMode="auto">
            <a:xfrm flipV="1">
              <a:off x="2404" y="8864"/>
              <a:ext cx="746" cy="359"/>
            </a:xfrm>
            <a:prstGeom prst="straightConnector1">
              <a:avLst/>
            </a:prstGeom>
            <a:noFill/>
            <a:ln w="38100">
              <a:solidFill>
                <a:srgbClr val="000000"/>
              </a:solidFill>
              <a:round/>
              <a:headEnd/>
              <a:tailEnd type="triangle" w="med" len="med"/>
            </a:ln>
          </p:spPr>
        </p:cxnSp>
        <p:sp>
          <p:nvSpPr>
            <p:cNvPr id="80952" name="Zone de texte 2"/>
            <p:cNvSpPr txBox="1">
              <a:spLocks noChangeArrowheads="1"/>
            </p:cNvSpPr>
            <p:nvPr/>
          </p:nvSpPr>
          <p:spPr bwMode="auto">
            <a:xfrm>
              <a:off x="2060" y="10051"/>
              <a:ext cx="2077" cy="417"/>
            </a:xfrm>
            <a:prstGeom prst="rect">
              <a:avLst/>
            </a:prstGeom>
            <a:solidFill>
              <a:srgbClr val="FFFFFF"/>
            </a:solidFill>
            <a:ln w="25400">
              <a:solidFill>
                <a:srgbClr val="FF0000"/>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ar-DZ" sz="2800" b="1" i="0" u="none" strike="noStrike" cap="none" normalizeH="0" baseline="0" dirty="0" smtClean="0">
                  <a:ln>
                    <a:noFill/>
                  </a:ln>
                  <a:solidFill>
                    <a:schemeClr val="tx1"/>
                  </a:solidFill>
                  <a:effectLst/>
                  <a:latin typeface="Arial" pitchFamily="34" charset="0"/>
                  <a:ea typeface="Arial" pitchFamily="34" charset="0"/>
                  <a:cs typeface="Arial" pitchFamily="34" charset="0"/>
                </a:rPr>
                <a:t>مجموعة موانئ المنطقة الثانية</a:t>
              </a:r>
              <a:endParaRPr kumimoji="0" lang="fr-FR" sz="2800" b="0" i="0" u="none" strike="noStrike" cap="none" normalizeH="0" baseline="0" dirty="0" smtClean="0">
                <a:ln>
                  <a:noFill/>
                </a:ln>
                <a:solidFill>
                  <a:schemeClr val="tx1"/>
                </a:solidFill>
                <a:effectLst/>
                <a:latin typeface="Arial" pitchFamily="34" charset="0"/>
                <a:cs typeface="Arial" pitchFamily="34" charset="0"/>
              </a:endParaRPr>
            </a:p>
          </p:txBody>
        </p:sp>
      </p:grpSp>
      <p:sp>
        <p:nvSpPr>
          <p:cNvPr id="25" name="Rectangle 24"/>
          <p:cNvSpPr/>
          <p:nvPr/>
        </p:nvSpPr>
        <p:spPr>
          <a:xfrm>
            <a:off x="304800" y="304800"/>
            <a:ext cx="8382000" cy="584775"/>
          </a:xfrm>
          <a:prstGeom prst="rect">
            <a:avLst/>
          </a:prstGeom>
        </p:spPr>
        <p:txBody>
          <a:bodyPr wrap="square">
            <a:spAutoFit/>
          </a:bodyPr>
          <a:lstStyle/>
          <a:p>
            <a:pPr algn="just" rtl="1"/>
            <a:r>
              <a:rPr lang="ar-DZ" sz="3200" b="1" dirty="0" smtClean="0">
                <a:solidFill>
                  <a:srgbClr val="FF0000"/>
                </a:solidFill>
                <a:latin typeface="Times New Roman" pitchFamily="18" charset="0"/>
                <a:cs typeface="Times New Roman" pitchFamily="18" charset="0"/>
              </a:rPr>
              <a:t>أ. مسار خدمة نقطة نهاية - نقطة نهاية طرفية: </a:t>
            </a:r>
          </a:p>
        </p:txBody>
      </p:sp>
      <p:sp>
        <p:nvSpPr>
          <p:cNvPr id="26" name="Rectangle 25"/>
          <p:cNvSpPr/>
          <p:nvPr/>
        </p:nvSpPr>
        <p:spPr>
          <a:xfrm>
            <a:off x="304800" y="950893"/>
            <a:ext cx="8382000" cy="954107"/>
          </a:xfrm>
          <a:prstGeom prst="rect">
            <a:avLst/>
          </a:prstGeom>
        </p:spPr>
        <p:txBody>
          <a:bodyPr wrap="square">
            <a:spAutoFit/>
          </a:bodyPr>
          <a:lstStyle/>
          <a:p>
            <a:pPr algn="just" rtl="1"/>
            <a:r>
              <a:rPr lang="ar-DZ" sz="2800" b="1" dirty="0" smtClean="0">
                <a:latin typeface="Times New Roman" pitchFamily="18" charset="0"/>
                <a:cs typeface="Times New Roman" pitchFamily="18" charset="0"/>
              </a:rPr>
              <a:t>    تعمل السفينة بين عدة موانئ في منطقة ما، ثم تتجه لمنطقة ثانية تعمل أيضا بين موانئها، ثم تبحر عائدة للمنطقة الأولى وهكذا.</a:t>
            </a:r>
            <a:endParaRPr lang="fr-FR" sz="2800" b="1" dirty="0" smtClean="0">
              <a:latin typeface="Times New Roman" pitchFamily="18" charset="0"/>
              <a:cs typeface="Times New Roman"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28600" y="1219200"/>
            <a:ext cx="8382000" cy="2246769"/>
          </a:xfrm>
          <a:prstGeom prst="rect">
            <a:avLst/>
          </a:prstGeom>
        </p:spPr>
        <p:txBody>
          <a:bodyPr wrap="square">
            <a:spAutoFit/>
          </a:bodyPr>
          <a:lstStyle/>
          <a:p>
            <a:pPr algn="just" rtl="1"/>
            <a:r>
              <a:rPr lang="ar-DZ" sz="2800" b="1" dirty="0" smtClean="0">
                <a:latin typeface="Arial" pitchFamily="34" charset="0"/>
                <a:cs typeface="Arial" pitchFamily="34" charset="0"/>
              </a:rPr>
              <a:t>    ويصف مصطلح "</a:t>
            </a:r>
            <a:r>
              <a:rPr lang="ar-DZ" sz="2800" b="1" dirty="0" smtClean="0">
                <a:solidFill>
                  <a:srgbClr val="FF0000"/>
                </a:solidFill>
                <a:latin typeface="Arial" pitchFamily="34" charset="0"/>
                <a:cs typeface="Arial" pitchFamily="34" charset="0"/>
              </a:rPr>
              <a:t>اللوجستيات الشاملة </a:t>
            </a:r>
            <a:r>
              <a:rPr lang="fr-FR" sz="2800" b="1" dirty="0" smtClean="0">
                <a:latin typeface="Arial" pitchFamily="34" charset="0"/>
                <a:cs typeface="Arial" pitchFamily="34" charset="0"/>
              </a:rPr>
              <a:t>''</a:t>
            </a:r>
            <a:r>
              <a:rPr lang="fr-FR" sz="2800" b="1" dirty="0" smtClean="0">
                <a:latin typeface="Times New Roman" pitchFamily="18" charset="0"/>
                <a:cs typeface="Times New Roman" pitchFamily="18" charset="0"/>
              </a:rPr>
              <a:t>end-to-end logistics</a:t>
            </a:r>
            <a:r>
              <a:rPr lang="ar-DZ" sz="2800" b="1" dirty="0" smtClean="0">
                <a:latin typeface="Arial" pitchFamily="34" charset="0"/>
                <a:cs typeface="Arial" pitchFamily="34" charset="0"/>
              </a:rPr>
              <a:t> ، والذي غالبًا ما يتم اختصاره إلى </a:t>
            </a:r>
            <a:r>
              <a:rPr lang="fr-FR" sz="2800" b="1" dirty="0" smtClean="0">
                <a:latin typeface="Times New Roman" pitchFamily="18" charset="0"/>
                <a:cs typeface="Times New Roman" pitchFamily="18" charset="0"/>
              </a:rPr>
              <a:t>E2E</a:t>
            </a:r>
            <a:r>
              <a:rPr lang="fr-FR" sz="2800" b="1" dirty="0" smtClean="0">
                <a:latin typeface="Arial" pitchFamily="34" charset="0"/>
                <a:cs typeface="Arial" pitchFamily="34" charset="0"/>
              </a:rPr>
              <a:t>، </a:t>
            </a:r>
            <a:r>
              <a:rPr lang="ar-DZ" sz="2800" b="1" dirty="0" smtClean="0">
                <a:latin typeface="Arial" pitchFamily="34" charset="0"/>
                <a:cs typeface="Arial" pitchFamily="34" charset="0"/>
              </a:rPr>
              <a:t>عملية النقل التي تشمل سلسلة التوريد بأكملها: اعتمادًا على الأعمال التجارية، يمكن أن تبدأ بتصميم المنتج أو الشراء، ثم تغطي جميع عمليات التوزيع والخدمات ذات الصلة، أنشطة النقل، وحتى التسليم إلى العميل.</a:t>
            </a:r>
            <a:endParaRPr lang="fr-FR" sz="2800" b="1" dirty="0">
              <a:latin typeface="Arial" pitchFamily="34" charset="0"/>
              <a:cs typeface="Arial" pitchFamily="34" charset="0"/>
            </a:endParaRPr>
          </a:p>
        </p:txBody>
      </p:sp>
      <p:sp>
        <p:nvSpPr>
          <p:cNvPr id="6" name="Rectangle 5"/>
          <p:cNvSpPr/>
          <p:nvPr/>
        </p:nvSpPr>
        <p:spPr>
          <a:xfrm>
            <a:off x="152400" y="4051518"/>
            <a:ext cx="8534400" cy="2246769"/>
          </a:xfrm>
          <a:prstGeom prst="rect">
            <a:avLst/>
          </a:prstGeom>
        </p:spPr>
        <p:txBody>
          <a:bodyPr wrap="square">
            <a:spAutoFit/>
          </a:bodyPr>
          <a:lstStyle/>
          <a:p>
            <a:pPr algn="just" rtl="1"/>
            <a:r>
              <a:rPr lang="ar-DZ" sz="2800" b="1" dirty="0" smtClean="0">
                <a:latin typeface="Arial" pitchFamily="34" charset="0"/>
                <a:cs typeface="Arial" pitchFamily="34" charset="0"/>
              </a:rPr>
              <a:t>    وتتضمن </a:t>
            </a:r>
            <a:r>
              <a:rPr lang="ar-DZ" sz="2800" b="1" dirty="0" smtClean="0">
                <a:solidFill>
                  <a:srgbClr val="FF0000"/>
                </a:solidFill>
                <a:latin typeface="Arial" pitchFamily="34" charset="0"/>
                <a:cs typeface="Arial" pitchFamily="34" charset="0"/>
              </a:rPr>
              <a:t>سلسلة التوريد الشاملة </a:t>
            </a:r>
            <a:r>
              <a:rPr lang="en-US" sz="2400" b="1" dirty="0" smtClean="0">
                <a:latin typeface="Times New Roman" pitchFamily="18" charset="0"/>
                <a:cs typeface="Times New Roman" pitchFamily="18" charset="0"/>
              </a:rPr>
              <a:t>End to end (E2E) supply chain</a:t>
            </a:r>
            <a:r>
              <a:rPr lang="ar-DZ" sz="2800" b="1" dirty="0" smtClean="0">
                <a:latin typeface="Arial" pitchFamily="34" charset="0"/>
                <a:cs typeface="Arial" pitchFamily="34" charset="0"/>
              </a:rPr>
              <a:t> عملية متكاملة بالكامل، بدءًا من تصميم المنتج وشراء المواد الخام ثم الجدولة </a:t>
            </a:r>
            <a:r>
              <a:rPr lang="ar-DZ" sz="2800" b="1" dirty="0" smtClean="0">
                <a:latin typeface="Arial" pitchFamily="34" charset="0"/>
                <a:cs typeface="Arial" pitchFamily="34" charset="0"/>
              </a:rPr>
              <a:t>والإنتاج، </a:t>
            </a:r>
            <a:r>
              <a:rPr lang="ar-DZ" sz="2800" b="1" dirty="0" smtClean="0">
                <a:latin typeface="Arial" pitchFamily="34" charset="0"/>
                <a:cs typeface="Arial" pitchFamily="34" charset="0"/>
              </a:rPr>
              <a:t>وحتى التسليم النهائي للمنتج النهائي إلى العميل. وتمتد أيضًا إلى خدمات ما بعد البيع والخدمات اللوجستية العكسية اعتمادًا على طبيعة النشاط.</a:t>
            </a:r>
            <a:endParaRPr lang="fr-FR" sz="2800" b="1" dirty="0">
              <a:latin typeface="Arial" pitchFamily="34" charset="0"/>
              <a:cs typeface="Arial" pitchFamily="34" charset="0"/>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81000" y="1066800"/>
            <a:ext cx="8382000" cy="1981200"/>
          </a:xfrm>
        </p:spPr>
        <p:txBody>
          <a:bodyPr>
            <a:normAutofit/>
          </a:bodyPr>
          <a:lstStyle/>
          <a:p>
            <a:pPr marL="0" indent="0" algn="just" rtl="1">
              <a:buNone/>
            </a:pPr>
            <a:r>
              <a:rPr lang="ar-DZ" b="1" dirty="0" smtClean="0">
                <a:solidFill>
                  <a:srgbClr val="FF0000"/>
                </a:solidFill>
                <a:latin typeface="Times New Roman" pitchFamily="18" charset="0"/>
                <a:cs typeface="Times New Roman" pitchFamily="18" charset="0"/>
              </a:rPr>
              <a:t>ب. مسار الخدمة البندولية: </a:t>
            </a:r>
          </a:p>
          <a:p>
            <a:pPr marL="0" indent="0" algn="just" rtl="1">
              <a:buNone/>
            </a:pPr>
            <a:r>
              <a:rPr lang="ar-DZ" sz="2800" b="1" dirty="0" smtClean="0">
                <a:solidFill>
                  <a:schemeClr val="tx1"/>
                </a:solidFill>
                <a:latin typeface="Times New Roman" pitchFamily="18" charset="0"/>
                <a:cs typeface="Times New Roman" pitchFamily="18" charset="0"/>
              </a:rPr>
              <a:t>    تقوم السفينة بالخدمة على كل أو جزء من خط سيرها أو خدمتها حول العالم، حيث تقوم بالإبحار ذهابا وإيابا، بين ميناء بدء مسار الرحلة، وبين ميناء نهاية مسار الرحلة، دون خط السير الكامل.</a:t>
            </a:r>
            <a:endParaRPr lang="fr-FR" sz="2800" b="1" dirty="0" smtClean="0">
              <a:solidFill>
                <a:schemeClr val="tx1"/>
              </a:solidFill>
              <a:latin typeface="Times New Roman" pitchFamily="18" charset="0"/>
              <a:cs typeface="Times New Roman" pitchFamily="18" charset="0"/>
            </a:endParaRPr>
          </a:p>
          <a:p>
            <a:pPr>
              <a:buNone/>
            </a:pPr>
            <a:endParaRPr lang="fr-FR" dirty="0"/>
          </a:p>
        </p:txBody>
      </p:sp>
      <p:grpSp>
        <p:nvGrpSpPr>
          <p:cNvPr id="2" name="Group 2"/>
          <p:cNvGrpSpPr>
            <a:grpSpLocks/>
          </p:cNvGrpSpPr>
          <p:nvPr/>
        </p:nvGrpSpPr>
        <p:grpSpPr bwMode="auto">
          <a:xfrm>
            <a:off x="1805497" y="3453101"/>
            <a:ext cx="4900103" cy="2871499"/>
            <a:chOff x="8396" y="7775"/>
            <a:chExt cx="2764" cy="3318"/>
          </a:xfrm>
        </p:grpSpPr>
        <p:sp>
          <p:nvSpPr>
            <p:cNvPr id="81924" name="Zone de texte 2"/>
            <p:cNvSpPr txBox="1">
              <a:spLocks noChangeArrowheads="1"/>
            </p:cNvSpPr>
            <p:nvPr/>
          </p:nvSpPr>
          <p:spPr bwMode="auto">
            <a:xfrm>
              <a:off x="10396" y="9273"/>
              <a:ext cx="746" cy="544"/>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ar-SA" sz="2800" b="1" i="0" u="none" strike="noStrike" cap="none" normalizeH="0" baseline="0" dirty="0" smtClean="0">
                  <a:ln>
                    <a:noFill/>
                  </a:ln>
                  <a:solidFill>
                    <a:schemeClr val="tx1"/>
                  </a:solidFill>
                  <a:effectLst/>
                  <a:latin typeface="Arial" pitchFamily="34" charset="0"/>
                  <a:ea typeface="Arial" pitchFamily="34" charset="0"/>
                  <a:cs typeface="Arial" pitchFamily="34" charset="0"/>
                </a:rPr>
                <a:t>ميناء</a:t>
              </a:r>
              <a:endParaRPr kumimoji="0" lang="fr-FR" sz="2800" b="1" i="0" u="none" strike="noStrike" cap="none" normalizeH="0" baseline="0" dirty="0" smtClean="0">
                <a:ln>
                  <a:noFill/>
                </a:ln>
                <a:solidFill>
                  <a:schemeClr val="tx1"/>
                </a:solidFill>
                <a:effectLst/>
                <a:latin typeface="Arial" pitchFamily="34" charset="0"/>
                <a:cs typeface="Arial" pitchFamily="34" charset="0"/>
              </a:endParaRPr>
            </a:p>
          </p:txBody>
        </p:sp>
        <p:sp>
          <p:nvSpPr>
            <p:cNvPr id="81925" name="Zone de texte 2"/>
            <p:cNvSpPr txBox="1">
              <a:spLocks noChangeArrowheads="1"/>
            </p:cNvSpPr>
            <p:nvPr/>
          </p:nvSpPr>
          <p:spPr bwMode="auto">
            <a:xfrm>
              <a:off x="10414" y="7775"/>
              <a:ext cx="746" cy="544"/>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ar-SA" sz="2800" b="1" i="0" u="none" strike="noStrike" cap="none" normalizeH="0" baseline="0" dirty="0" smtClean="0">
                  <a:ln>
                    <a:noFill/>
                  </a:ln>
                  <a:solidFill>
                    <a:schemeClr val="tx1"/>
                  </a:solidFill>
                  <a:effectLst/>
                  <a:latin typeface="Arial" pitchFamily="34" charset="0"/>
                  <a:ea typeface="Arial" pitchFamily="34" charset="0"/>
                  <a:cs typeface="Arial" pitchFamily="34" charset="0"/>
                </a:rPr>
                <a:t>ميناء</a:t>
              </a:r>
              <a:endParaRPr kumimoji="0" lang="fr-FR" sz="2800" b="1" i="0" u="none" strike="noStrike" cap="none" normalizeH="0" baseline="0" dirty="0" smtClean="0">
                <a:ln>
                  <a:noFill/>
                </a:ln>
                <a:solidFill>
                  <a:schemeClr val="tx1"/>
                </a:solidFill>
                <a:effectLst/>
                <a:latin typeface="Arial" pitchFamily="34" charset="0"/>
                <a:cs typeface="Arial" pitchFamily="34" charset="0"/>
              </a:endParaRPr>
            </a:p>
          </p:txBody>
        </p:sp>
        <p:sp>
          <p:nvSpPr>
            <p:cNvPr id="81926" name="Zone de texte 2"/>
            <p:cNvSpPr txBox="1">
              <a:spLocks noChangeArrowheads="1"/>
            </p:cNvSpPr>
            <p:nvPr/>
          </p:nvSpPr>
          <p:spPr bwMode="auto">
            <a:xfrm>
              <a:off x="8476" y="9951"/>
              <a:ext cx="746" cy="544"/>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ar-SA" sz="2800" b="1" i="0" u="none" strike="noStrike" cap="none" normalizeH="0" baseline="0" dirty="0" smtClean="0">
                  <a:ln>
                    <a:noFill/>
                  </a:ln>
                  <a:solidFill>
                    <a:schemeClr val="tx1"/>
                  </a:solidFill>
                  <a:effectLst/>
                  <a:latin typeface="Arial" pitchFamily="34" charset="0"/>
                  <a:ea typeface="Arial" pitchFamily="34" charset="0"/>
                  <a:cs typeface="Arial" pitchFamily="34" charset="0"/>
                </a:rPr>
                <a:t>ميناء</a:t>
              </a:r>
              <a:endParaRPr kumimoji="0" lang="fr-FR" sz="2800" b="1" i="0" u="none" strike="noStrike" cap="none" normalizeH="0" baseline="0" dirty="0" smtClean="0">
                <a:ln>
                  <a:noFill/>
                </a:ln>
                <a:solidFill>
                  <a:schemeClr val="tx1"/>
                </a:solidFill>
                <a:effectLst/>
                <a:latin typeface="Arial" pitchFamily="34" charset="0"/>
                <a:cs typeface="Arial" pitchFamily="34" charset="0"/>
              </a:endParaRPr>
            </a:p>
          </p:txBody>
        </p:sp>
        <p:sp>
          <p:nvSpPr>
            <p:cNvPr id="81927" name="Zone de texte 2"/>
            <p:cNvSpPr txBox="1">
              <a:spLocks noChangeArrowheads="1"/>
            </p:cNvSpPr>
            <p:nvPr/>
          </p:nvSpPr>
          <p:spPr bwMode="auto">
            <a:xfrm>
              <a:off x="8396" y="8525"/>
              <a:ext cx="746" cy="544"/>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ar-SA" sz="2800" b="1" i="0" u="none" strike="noStrike" cap="none" normalizeH="0" baseline="0" dirty="0" smtClean="0">
                  <a:ln>
                    <a:noFill/>
                  </a:ln>
                  <a:solidFill>
                    <a:schemeClr val="tx1"/>
                  </a:solidFill>
                  <a:effectLst/>
                  <a:latin typeface="Arial" pitchFamily="34" charset="0"/>
                  <a:ea typeface="Arial" pitchFamily="34" charset="0"/>
                  <a:cs typeface="Arial" pitchFamily="34" charset="0"/>
                </a:rPr>
                <a:t>ميناء</a:t>
              </a:r>
              <a:endParaRPr kumimoji="0" lang="fr-FR" sz="2800" b="1" i="0" u="none" strike="noStrike" cap="none" normalizeH="0" baseline="0" dirty="0" smtClean="0">
                <a:ln>
                  <a:noFill/>
                </a:ln>
                <a:solidFill>
                  <a:schemeClr val="tx1"/>
                </a:solidFill>
                <a:effectLst/>
                <a:latin typeface="Arial" pitchFamily="34" charset="0"/>
                <a:cs typeface="Arial" pitchFamily="34" charset="0"/>
              </a:endParaRPr>
            </a:p>
          </p:txBody>
        </p:sp>
        <p:sp>
          <p:nvSpPr>
            <p:cNvPr id="81928" name="Zone de texte 2"/>
            <p:cNvSpPr txBox="1">
              <a:spLocks noChangeArrowheads="1"/>
            </p:cNvSpPr>
            <p:nvPr/>
          </p:nvSpPr>
          <p:spPr bwMode="auto">
            <a:xfrm>
              <a:off x="10396" y="10549"/>
              <a:ext cx="746" cy="544"/>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ar-SA" sz="2800" b="1" i="0" u="none" strike="noStrike" cap="none" normalizeH="0" baseline="0" dirty="0" smtClean="0">
                  <a:ln>
                    <a:noFill/>
                  </a:ln>
                  <a:solidFill>
                    <a:schemeClr val="tx1"/>
                  </a:solidFill>
                  <a:effectLst/>
                  <a:latin typeface="Arial" pitchFamily="34" charset="0"/>
                  <a:ea typeface="Arial" pitchFamily="34" charset="0"/>
                  <a:cs typeface="Arial" pitchFamily="34" charset="0"/>
                </a:rPr>
                <a:t>ميناء</a:t>
              </a:r>
              <a:endParaRPr kumimoji="0" lang="fr-FR" sz="2800" b="1" i="0" u="none" strike="noStrike" cap="none" normalizeH="0" baseline="0" dirty="0" smtClean="0">
                <a:ln>
                  <a:noFill/>
                </a:ln>
                <a:solidFill>
                  <a:schemeClr val="tx1"/>
                </a:solidFill>
                <a:effectLst/>
                <a:latin typeface="Arial" pitchFamily="34" charset="0"/>
                <a:cs typeface="Arial" pitchFamily="34" charset="0"/>
              </a:endParaRPr>
            </a:p>
          </p:txBody>
        </p:sp>
        <p:cxnSp>
          <p:nvCxnSpPr>
            <p:cNvPr id="81929" name="AutoShape 9"/>
            <p:cNvCxnSpPr>
              <a:cxnSpLocks noChangeShapeType="1"/>
            </p:cNvCxnSpPr>
            <p:nvPr/>
          </p:nvCxnSpPr>
          <p:spPr bwMode="auto">
            <a:xfrm flipV="1">
              <a:off x="8790" y="9201"/>
              <a:ext cx="0" cy="765"/>
            </a:xfrm>
            <a:prstGeom prst="straightConnector1">
              <a:avLst/>
            </a:prstGeom>
            <a:noFill/>
            <a:ln w="76200">
              <a:solidFill>
                <a:srgbClr val="000000"/>
              </a:solidFill>
              <a:round/>
              <a:headEnd/>
              <a:tailEnd type="triangle" w="med" len="med"/>
            </a:ln>
          </p:spPr>
        </p:cxnSp>
        <p:cxnSp>
          <p:nvCxnSpPr>
            <p:cNvPr id="81930" name="AutoShape 10"/>
            <p:cNvCxnSpPr>
              <a:cxnSpLocks noChangeShapeType="1"/>
            </p:cNvCxnSpPr>
            <p:nvPr/>
          </p:nvCxnSpPr>
          <p:spPr bwMode="auto">
            <a:xfrm flipV="1">
              <a:off x="9228" y="7978"/>
              <a:ext cx="1174" cy="735"/>
            </a:xfrm>
            <a:prstGeom prst="straightConnector1">
              <a:avLst/>
            </a:prstGeom>
            <a:noFill/>
            <a:ln w="76200">
              <a:solidFill>
                <a:srgbClr val="000000"/>
              </a:solidFill>
              <a:round/>
              <a:headEnd/>
              <a:tailEnd type="triangle" w="med" len="med"/>
            </a:ln>
          </p:spPr>
        </p:cxnSp>
        <p:cxnSp>
          <p:nvCxnSpPr>
            <p:cNvPr id="81931" name="AutoShape 11"/>
            <p:cNvCxnSpPr>
              <a:cxnSpLocks noChangeShapeType="1"/>
            </p:cNvCxnSpPr>
            <p:nvPr/>
          </p:nvCxnSpPr>
          <p:spPr bwMode="auto">
            <a:xfrm>
              <a:off x="10815" y="8364"/>
              <a:ext cx="0" cy="916"/>
            </a:xfrm>
            <a:prstGeom prst="straightConnector1">
              <a:avLst/>
            </a:prstGeom>
            <a:noFill/>
            <a:ln w="76200">
              <a:solidFill>
                <a:srgbClr val="000000"/>
              </a:solidFill>
              <a:round/>
              <a:headEnd/>
              <a:tailEnd type="triangle" w="med" len="med"/>
            </a:ln>
          </p:spPr>
        </p:cxnSp>
        <p:cxnSp>
          <p:nvCxnSpPr>
            <p:cNvPr id="81932" name="AutoShape 12"/>
            <p:cNvCxnSpPr>
              <a:cxnSpLocks noChangeShapeType="1"/>
            </p:cNvCxnSpPr>
            <p:nvPr/>
          </p:nvCxnSpPr>
          <p:spPr bwMode="auto">
            <a:xfrm>
              <a:off x="10815" y="9760"/>
              <a:ext cx="0" cy="795"/>
            </a:xfrm>
            <a:prstGeom prst="straightConnector1">
              <a:avLst/>
            </a:prstGeom>
            <a:noFill/>
            <a:ln w="76200">
              <a:solidFill>
                <a:srgbClr val="000000"/>
              </a:solidFill>
              <a:round/>
              <a:headEnd/>
              <a:tailEnd type="triangle" w="med" len="med"/>
            </a:ln>
          </p:spPr>
        </p:cxnSp>
        <p:cxnSp>
          <p:nvCxnSpPr>
            <p:cNvPr id="81933" name="AutoShape 13"/>
            <p:cNvCxnSpPr>
              <a:cxnSpLocks noChangeShapeType="1"/>
            </p:cNvCxnSpPr>
            <p:nvPr/>
          </p:nvCxnSpPr>
          <p:spPr bwMode="auto">
            <a:xfrm flipH="1" flipV="1">
              <a:off x="9228" y="10213"/>
              <a:ext cx="1174" cy="555"/>
            </a:xfrm>
            <a:prstGeom prst="straightConnector1">
              <a:avLst/>
            </a:prstGeom>
            <a:noFill/>
            <a:ln w="76200">
              <a:solidFill>
                <a:srgbClr val="000000"/>
              </a:solidFill>
              <a:round/>
              <a:headEnd/>
              <a:tailEnd type="triangle" w="med" len="med"/>
            </a:ln>
          </p:spPr>
        </p:cxnSp>
      </p:gr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04800" y="1066800"/>
            <a:ext cx="8382000" cy="1981199"/>
          </a:xfrm>
        </p:spPr>
        <p:txBody>
          <a:bodyPr>
            <a:normAutofit/>
          </a:bodyPr>
          <a:lstStyle/>
          <a:p>
            <a:pPr marL="0" indent="0" algn="just" rtl="1">
              <a:buNone/>
            </a:pPr>
            <a:r>
              <a:rPr lang="ar-DZ" b="1" dirty="0" smtClean="0">
                <a:solidFill>
                  <a:srgbClr val="FF0000"/>
                </a:solidFill>
                <a:latin typeface="Times New Roman" pitchFamily="18" charset="0"/>
                <a:cs typeface="Times New Roman" pitchFamily="18" charset="0"/>
              </a:rPr>
              <a:t>ج. مسار الخدمة المتشعبة: </a:t>
            </a:r>
          </a:p>
          <a:p>
            <a:pPr marL="0" indent="0" algn="just" rtl="1">
              <a:buNone/>
            </a:pPr>
            <a:r>
              <a:rPr lang="ar-DZ" sz="2800" b="1" dirty="0" smtClean="0">
                <a:solidFill>
                  <a:schemeClr val="tx1"/>
                </a:solidFill>
                <a:latin typeface="Times New Roman" pitchFamily="18" charset="0"/>
                <a:cs typeface="Times New Roman" pitchFamily="18" charset="0"/>
              </a:rPr>
              <a:t>تقوم بعض شركات الملاحة لتخصيص عدد من السفن للتردد على موانئ فرعية بصفة منتظمة ومستقلة عن باقي الخطوط، مع ربط كل هذه الخطوط الفرعية بميناء رئيسي واحد لكل منطقة جغرافية.</a:t>
            </a:r>
            <a:endParaRPr lang="fr-FR" sz="2800" b="1" dirty="0" smtClean="0">
              <a:solidFill>
                <a:schemeClr val="tx1"/>
              </a:solidFill>
              <a:latin typeface="Times New Roman" pitchFamily="18" charset="0"/>
              <a:cs typeface="Times New Roman" pitchFamily="18" charset="0"/>
            </a:endParaRPr>
          </a:p>
        </p:txBody>
      </p:sp>
      <p:grpSp>
        <p:nvGrpSpPr>
          <p:cNvPr id="2" name="Group 2"/>
          <p:cNvGrpSpPr>
            <a:grpSpLocks/>
          </p:cNvGrpSpPr>
          <p:nvPr/>
        </p:nvGrpSpPr>
        <p:grpSpPr bwMode="auto">
          <a:xfrm>
            <a:off x="2330491" y="3663842"/>
            <a:ext cx="3613109" cy="2660758"/>
            <a:chOff x="4958" y="7505"/>
            <a:chExt cx="2652" cy="3495"/>
          </a:xfrm>
        </p:grpSpPr>
        <p:sp>
          <p:nvSpPr>
            <p:cNvPr id="82947" name="Zone de texte 2"/>
            <p:cNvSpPr txBox="1">
              <a:spLocks noChangeArrowheads="1"/>
            </p:cNvSpPr>
            <p:nvPr/>
          </p:nvSpPr>
          <p:spPr bwMode="auto">
            <a:xfrm>
              <a:off x="6864" y="7505"/>
              <a:ext cx="746" cy="599"/>
            </a:xfrm>
            <a:prstGeom prst="rect">
              <a:avLst/>
            </a:prstGeom>
            <a:solidFill>
              <a:srgbClr val="FFFFFF"/>
            </a:solidFill>
            <a:ln w="38100">
              <a:solidFill>
                <a:schemeClr val="bg1"/>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ar-SA" sz="2800" b="1" i="0" u="none" strike="noStrike" cap="none" normalizeH="0" baseline="0" dirty="0" smtClean="0">
                  <a:ln>
                    <a:noFill/>
                  </a:ln>
                  <a:solidFill>
                    <a:schemeClr val="tx1"/>
                  </a:solidFill>
                  <a:effectLst/>
                  <a:latin typeface="Arial" pitchFamily="34" charset="0"/>
                  <a:ea typeface="Arial" pitchFamily="34" charset="0"/>
                  <a:cs typeface="Arial" pitchFamily="34" charset="0"/>
                </a:rPr>
                <a:t>ميناء</a:t>
              </a:r>
              <a:endParaRPr kumimoji="0" lang="fr-FR" sz="2800" b="1" i="0" u="none" strike="noStrike" cap="none" normalizeH="0" baseline="0" dirty="0" smtClean="0">
                <a:ln>
                  <a:noFill/>
                </a:ln>
                <a:solidFill>
                  <a:schemeClr val="tx1"/>
                </a:solidFill>
                <a:effectLst/>
                <a:latin typeface="Arial" pitchFamily="34" charset="0"/>
                <a:cs typeface="Arial" pitchFamily="34" charset="0"/>
              </a:endParaRPr>
            </a:p>
          </p:txBody>
        </p:sp>
        <p:sp>
          <p:nvSpPr>
            <p:cNvPr id="82948" name="Zone de texte 2"/>
            <p:cNvSpPr txBox="1">
              <a:spLocks noChangeArrowheads="1"/>
            </p:cNvSpPr>
            <p:nvPr/>
          </p:nvSpPr>
          <p:spPr bwMode="auto">
            <a:xfrm>
              <a:off x="4958" y="9797"/>
              <a:ext cx="746" cy="599"/>
            </a:xfrm>
            <a:prstGeom prst="rect">
              <a:avLst/>
            </a:prstGeom>
            <a:solidFill>
              <a:srgbClr val="FFFFFF"/>
            </a:solidFill>
            <a:ln w="38100">
              <a:solidFill>
                <a:schemeClr val="bg1"/>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ar-SA" sz="2800" b="1" i="0" u="none" strike="noStrike" cap="none" normalizeH="0" baseline="0" dirty="0" smtClean="0">
                  <a:ln>
                    <a:noFill/>
                  </a:ln>
                  <a:solidFill>
                    <a:schemeClr val="tx1"/>
                  </a:solidFill>
                  <a:effectLst/>
                  <a:latin typeface="Arial" pitchFamily="34" charset="0"/>
                  <a:ea typeface="Arial" pitchFamily="34" charset="0"/>
                  <a:cs typeface="Arial" pitchFamily="34" charset="0"/>
                </a:rPr>
                <a:t>ميناء</a:t>
              </a:r>
              <a:endParaRPr kumimoji="0" lang="fr-FR" sz="2800" b="1" i="0" u="none" strike="noStrike" cap="none" normalizeH="0" baseline="0" dirty="0" smtClean="0">
                <a:ln>
                  <a:noFill/>
                </a:ln>
                <a:solidFill>
                  <a:schemeClr val="tx1"/>
                </a:solidFill>
                <a:effectLst/>
                <a:latin typeface="Arial" pitchFamily="34" charset="0"/>
                <a:cs typeface="Arial" pitchFamily="34" charset="0"/>
              </a:endParaRPr>
            </a:p>
          </p:txBody>
        </p:sp>
        <p:sp>
          <p:nvSpPr>
            <p:cNvPr id="82949" name="Zone de texte 2"/>
            <p:cNvSpPr txBox="1">
              <a:spLocks noChangeArrowheads="1"/>
            </p:cNvSpPr>
            <p:nvPr/>
          </p:nvSpPr>
          <p:spPr bwMode="auto">
            <a:xfrm>
              <a:off x="4958" y="8315"/>
              <a:ext cx="746" cy="599"/>
            </a:xfrm>
            <a:prstGeom prst="rect">
              <a:avLst/>
            </a:prstGeom>
            <a:solidFill>
              <a:srgbClr val="FFFFFF"/>
            </a:solidFill>
            <a:ln w="38100">
              <a:solidFill>
                <a:schemeClr val="bg1"/>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ar-SA" sz="2800" b="1" i="0" u="none" strike="noStrike" cap="none" normalizeH="0" baseline="0" dirty="0" smtClean="0">
                  <a:ln>
                    <a:noFill/>
                  </a:ln>
                  <a:solidFill>
                    <a:schemeClr val="tx1"/>
                  </a:solidFill>
                  <a:effectLst/>
                  <a:latin typeface="Arial" pitchFamily="34" charset="0"/>
                  <a:ea typeface="Arial" pitchFamily="34" charset="0"/>
                  <a:cs typeface="Arial" pitchFamily="34" charset="0"/>
                </a:rPr>
                <a:t>ميناء</a:t>
              </a:r>
              <a:endParaRPr kumimoji="0" lang="fr-FR" sz="2800" b="1" i="0" u="none" strike="noStrike" cap="none" normalizeH="0" baseline="0" dirty="0" smtClean="0">
                <a:ln>
                  <a:noFill/>
                </a:ln>
                <a:solidFill>
                  <a:schemeClr val="tx1"/>
                </a:solidFill>
                <a:effectLst/>
                <a:latin typeface="Arial" pitchFamily="34" charset="0"/>
                <a:cs typeface="Arial" pitchFamily="34" charset="0"/>
              </a:endParaRPr>
            </a:p>
          </p:txBody>
        </p:sp>
        <p:sp>
          <p:nvSpPr>
            <p:cNvPr id="82950" name="Zone de texte 2"/>
            <p:cNvSpPr txBox="1">
              <a:spLocks noChangeArrowheads="1"/>
            </p:cNvSpPr>
            <p:nvPr/>
          </p:nvSpPr>
          <p:spPr bwMode="auto">
            <a:xfrm>
              <a:off x="6864" y="10401"/>
              <a:ext cx="746" cy="599"/>
            </a:xfrm>
            <a:prstGeom prst="rect">
              <a:avLst/>
            </a:prstGeom>
            <a:solidFill>
              <a:srgbClr val="FFFFFF"/>
            </a:solidFill>
            <a:ln w="38100">
              <a:solidFill>
                <a:schemeClr val="bg1"/>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ar-SA" sz="2800" b="1" i="0" u="none" strike="noStrike" cap="none" normalizeH="0" baseline="0" dirty="0" smtClean="0">
                  <a:ln>
                    <a:noFill/>
                  </a:ln>
                  <a:solidFill>
                    <a:schemeClr val="tx1"/>
                  </a:solidFill>
                  <a:effectLst/>
                  <a:latin typeface="Arial" pitchFamily="34" charset="0"/>
                  <a:ea typeface="Arial" pitchFamily="34" charset="0"/>
                  <a:cs typeface="Arial" pitchFamily="34" charset="0"/>
                </a:rPr>
                <a:t>ميناء</a:t>
              </a:r>
              <a:endParaRPr kumimoji="0" lang="fr-FR" sz="2800" b="1" i="0" u="none" strike="noStrike" cap="none" normalizeH="0" baseline="0" dirty="0" smtClean="0">
                <a:ln>
                  <a:noFill/>
                </a:ln>
                <a:solidFill>
                  <a:schemeClr val="tx1"/>
                </a:solidFill>
                <a:effectLst/>
                <a:latin typeface="Arial" pitchFamily="34" charset="0"/>
                <a:cs typeface="Arial" pitchFamily="34" charset="0"/>
              </a:endParaRPr>
            </a:p>
          </p:txBody>
        </p:sp>
        <p:sp>
          <p:nvSpPr>
            <p:cNvPr id="82951" name="Zone de texte 2"/>
            <p:cNvSpPr txBox="1">
              <a:spLocks noChangeArrowheads="1"/>
            </p:cNvSpPr>
            <p:nvPr/>
          </p:nvSpPr>
          <p:spPr bwMode="auto">
            <a:xfrm>
              <a:off x="6848" y="9081"/>
              <a:ext cx="746" cy="599"/>
            </a:xfrm>
            <a:prstGeom prst="rect">
              <a:avLst/>
            </a:prstGeom>
            <a:solidFill>
              <a:srgbClr val="FFFFFF"/>
            </a:solidFill>
            <a:ln w="38100">
              <a:solidFill>
                <a:schemeClr val="bg1"/>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ar-SA" sz="2800" b="1" i="0" u="none" strike="noStrike" cap="none" normalizeH="0" baseline="0" dirty="0" smtClean="0">
                  <a:ln>
                    <a:noFill/>
                  </a:ln>
                  <a:solidFill>
                    <a:schemeClr val="tx1"/>
                  </a:solidFill>
                  <a:effectLst/>
                  <a:latin typeface="Arial" pitchFamily="34" charset="0"/>
                  <a:ea typeface="Arial" pitchFamily="34" charset="0"/>
                  <a:cs typeface="Arial" pitchFamily="34" charset="0"/>
                </a:rPr>
                <a:t>ميناء</a:t>
              </a:r>
              <a:endParaRPr kumimoji="0" lang="fr-FR" sz="2800" b="1" i="0" u="none" strike="noStrike" cap="none" normalizeH="0" baseline="0" dirty="0" smtClean="0">
                <a:ln>
                  <a:noFill/>
                </a:ln>
                <a:solidFill>
                  <a:schemeClr val="tx1"/>
                </a:solidFill>
                <a:effectLst/>
                <a:latin typeface="Arial" pitchFamily="34" charset="0"/>
                <a:cs typeface="Arial" pitchFamily="34" charset="0"/>
              </a:endParaRPr>
            </a:p>
          </p:txBody>
        </p:sp>
        <p:cxnSp>
          <p:nvCxnSpPr>
            <p:cNvPr id="82952" name="AutoShape 8"/>
            <p:cNvCxnSpPr>
              <a:cxnSpLocks noChangeShapeType="1"/>
            </p:cNvCxnSpPr>
            <p:nvPr/>
          </p:nvCxnSpPr>
          <p:spPr bwMode="auto">
            <a:xfrm flipV="1">
              <a:off x="5715" y="7693"/>
              <a:ext cx="1159" cy="2310"/>
            </a:xfrm>
            <a:prstGeom prst="straightConnector1">
              <a:avLst/>
            </a:prstGeom>
            <a:noFill/>
            <a:ln w="38100">
              <a:solidFill>
                <a:srgbClr val="000000"/>
              </a:solidFill>
              <a:round/>
              <a:headEnd type="triangle" w="med" len="med"/>
              <a:tailEnd type="triangle" w="med" len="med"/>
            </a:ln>
          </p:spPr>
        </p:cxnSp>
        <p:cxnSp>
          <p:nvCxnSpPr>
            <p:cNvPr id="82953" name="AutoShape 9"/>
            <p:cNvCxnSpPr>
              <a:cxnSpLocks noChangeShapeType="1"/>
            </p:cNvCxnSpPr>
            <p:nvPr/>
          </p:nvCxnSpPr>
          <p:spPr bwMode="auto">
            <a:xfrm>
              <a:off x="5707" y="8518"/>
              <a:ext cx="1167" cy="795"/>
            </a:xfrm>
            <a:prstGeom prst="straightConnector1">
              <a:avLst/>
            </a:prstGeom>
            <a:noFill/>
            <a:ln w="38100">
              <a:solidFill>
                <a:srgbClr val="000000"/>
              </a:solidFill>
              <a:round/>
              <a:headEnd type="triangle" w="med" len="med"/>
              <a:tailEnd type="triangle" w="med" len="med"/>
            </a:ln>
          </p:spPr>
        </p:cxnSp>
        <p:cxnSp>
          <p:nvCxnSpPr>
            <p:cNvPr id="82954" name="AutoShape 10"/>
            <p:cNvCxnSpPr>
              <a:cxnSpLocks noChangeShapeType="1"/>
            </p:cNvCxnSpPr>
            <p:nvPr/>
          </p:nvCxnSpPr>
          <p:spPr bwMode="auto">
            <a:xfrm>
              <a:off x="5715" y="10137"/>
              <a:ext cx="1114" cy="481"/>
            </a:xfrm>
            <a:prstGeom prst="straightConnector1">
              <a:avLst/>
            </a:prstGeom>
            <a:noFill/>
            <a:ln w="38100">
              <a:solidFill>
                <a:srgbClr val="000000"/>
              </a:solidFill>
              <a:round/>
              <a:headEnd type="triangle" w="med" len="med"/>
              <a:tailEnd type="triangle" w="med" len="med"/>
            </a:ln>
          </p:spPr>
        </p:cxnSp>
      </p:gr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3"/>
          <p:cNvGrpSpPr>
            <a:grpSpLocks/>
          </p:cNvGrpSpPr>
          <p:nvPr/>
        </p:nvGrpSpPr>
        <p:grpSpPr bwMode="auto">
          <a:xfrm>
            <a:off x="152400" y="3124200"/>
            <a:ext cx="6096000" cy="3581400"/>
            <a:chOff x="1534" y="11740"/>
            <a:chExt cx="7256" cy="3770"/>
          </a:xfrm>
        </p:grpSpPr>
        <p:sp>
          <p:nvSpPr>
            <p:cNvPr id="86040" name="Text Box 24"/>
            <p:cNvSpPr txBox="1">
              <a:spLocks noChangeArrowheads="1"/>
            </p:cNvSpPr>
            <p:nvPr/>
          </p:nvSpPr>
          <p:spPr bwMode="auto">
            <a:xfrm>
              <a:off x="3124" y="14085"/>
              <a:ext cx="986" cy="495"/>
            </a:xfrm>
            <a:prstGeom prst="rect">
              <a:avLst/>
            </a:prstGeom>
            <a:solidFill>
              <a:srgbClr val="FFC0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ar-DZ" sz="2800" b="1" i="0" u="none" strike="noStrike" cap="none" normalizeH="0" baseline="0" dirty="0" smtClean="0">
                  <a:ln>
                    <a:noFill/>
                  </a:ln>
                  <a:solidFill>
                    <a:schemeClr val="tx1"/>
                  </a:solidFill>
                  <a:effectLst/>
                  <a:latin typeface="Arial" pitchFamily="34" charset="0"/>
                  <a:ea typeface="Arial" pitchFamily="34" charset="0"/>
                  <a:cs typeface="Arial" pitchFamily="34" charset="0"/>
                </a:rPr>
                <a:t>ميناء</a:t>
              </a:r>
              <a:endParaRPr kumimoji="0" lang="fr-FR" sz="2800" b="0" i="0" u="none" strike="noStrike" cap="none" normalizeH="0" baseline="0" dirty="0" smtClean="0">
                <a:ln>
                  <a:noFill/>
                </a:ln>
                <a:solidFill>
                  <a:schemeClr val="tx1"/>
                </a:solidFill>
                <a:effectLst/>
                <a:latin typeface="Arial" pitchFamily="34" charset="0"/>
                <a:cs typeface="Arial" pitchFamily="34" charset="0"/>
              </a:endParaRPr>
            </a:p>
          </p:txBody>
        </p:sp>
        <p:sp>
          <p:nvSpPr>
            <p:cNvPr id="86041" name="Text Box 25"/>
            <p:cNvSpPr txBox="1">
              <a:spLocks noChangeArrowheads="1"/>
            </p:cNvSpPr>
            <p:nvPr/>
          </p:nvSpPr>
          <p:spPr bwMode="auto">
            <a:xfrm>
              <a:off x="5513" y="14235"/>
              <a:ext cx="986" cy="49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ar-DZ" sz="2800" b="1" i="0" u="none" strike="noStrike" cap="none" normalizeH="0" baseline="0" smtClean="0">
                  <a:ln>
                    <a:noFill/>
                  </a:ln>
                  <a:solidFill>
                    <a:schemeClr val="tx1"/>
                  </a:solidFill>
                  <a:effectLst/>
                  <a:latin typeface="Arial" pitchFamily="34" charset="0"/>
                  <a:ea typeface="Arial" pitchFamily="34" charset="0"/>
                  <a:cs typeface="Arial" pitchFamily="34" charset="0"/>
                </a:rPr>
                <a:t>ميناء</a:t>
              </a:r>
              <a:endParaRPr kumimoji="0" lang="fr-FR" sz="2800" b="0" i="0" u="none" strike="noStrike" cap="none" normalizeH="0" baseline="0" smtClean="0">
                <a:ln>
                  <a:noFill/>
                </a:ln>
                <a:solidFill>
                  <a:schemeClr val="tx1"/>
                </a:solidFill>
                <a:effectLst/>
                <a:latin typeface="Arial" pitchFamily="34" charset="0"/>
                <a:cs typeface="Arial" pitchFamily="34" charset="0"/>
              </a:endParaRPr>
            </a:p>
          </p:txBody>
        </p:sp>
        <p:sp>
          <p:nvSpPr>
            <p:cNvPr id="86042" name="Text Box 26"/>
            <p:cNvSpPr txBox="1">
              <a:spLocks noChangeArrowheads="1"/>
            </p:cNvSpPr>
            <p:nvPr/>
          </p:nvSpPr>
          <p:spPr bwMode="auto">
            <a:xfrm>
              <a:off x="4820" y="13170"/>
              <a:ext cx="986" cy="495"/>
            </a:xfrm>
            <a:prstGeom prst="rect">
              <a:avLst/>
            </a:prstGeom>
            <a:solidFill>
              <a:srgbClr val="FFC0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ar-DZ" sz="2800" b="1" i="0" u="none" strike="noStrike" cap="none" normalizeH="0" baseline="0" smtClean="0">
                  <a:ln>
                    <a:noFill/>
                  </a:ln>
                  <a:solidFill>
                    <a:schemeClr val="tx1"/>
                  </a:solidFill>
                  <a:effectLst/>
                  <a:latin typeface="Arial" pitchFamily="34" charset="0"/>
                  <a:ea typeface="Arial" pitchFamily="34" charset="0"/>
                  <a:cs typeface="Arial" pitchFamily="34" charset="0"/>
                </a:rPr>
                <a:t>ميناء</a:t>
              </a:r>
              <a:endParaRPr kumimoji="0" lang="fr-FR" sz="2800" b="0" i="0" u="none" strike="noStrike" cap="none" normalizeH="0" baseline="0" smtClean="0">
                <a:ln>
                  <a:noFill/>
                </a:ln>
                <a:solidFill>
                  <a:schemeClr val="tx1"/>
                </a:solidFill>
                <a:effectLst/>
                <a:latin typeface="Arial" pitchFamily="34" charset="0"/>
                <a:cs typeface="Arial" pitchFamily="34" charset="0"/>
              </a:endParaRPr>
            </a:p>
          </p:txBody>
        </p:sp>
        <p:sp>
          <p:nvSpPr>
            <p:cNvPr id="86043" name="Text Box 27"/>
            <p:cNvSpPr txBox="1">
              <a:spLocks noChangeArrowheads="1"/>
            </p:cNvSpPr>
            <p:nvPr/>
          </p:nvSpPr>
          <p:spPr bwMode="auto">
            <a:xfrm>
              <a:off x="6499" y="12270"/>
              <a:ext cx="986" cy="495"/>
            </a:xfrm>
            <a:prstGeom prst="rect">
              <a:avLst/>
            </a:prstGeom>
            <a:solidFill>
              <a:srgbClr val="FFC0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ar-DZ" sz="2800" b="1" i="0" u="none" strike="noStrike" cap="none" normalizeH="0" baseline="0" smtClean="0">
                  <a:ln>
                    <a:noFill/>
                  </a:ln>
                  <a:solidFill>
                    <a:schemeClr val="tx1"/>
                  </a:solidFill>
                  <a:effectLst/>
                  <a:latin typeface="Arial" pitchFamily="34" charset="0"/>
                  <a:ea typeface="Arial" pitchFamily="34" charset="0"/>
                  <a:cs typeface="Arial" pitchFamily="34" charset="0"/>
                </a:rPr>
                <a:t>ميناء</a:t>
              </a:r>
              <a:endParaRPr kumimoji="0" lang="fr-FR" sz="2800" b="0" i="0" u="none" strike="noStrike" cap="none" normalizeH="0" baseline="0" smtClean="0">
                <a:ln>
                  <a:noFill/>
                </a:ln>
                <a:solidFill>
                  <a:schemeClr val="tx1"/>
                </a:solidFill>
                <a:effectLst/>
                <a:latin typeface="Arial" pitchFamily="34" charset="0"/>
                <a:cs typeface="Arial" pitchFamily="34" charset="0"/>
              </a:endParaRPr>
            </a:p>
          </p:txBody>
        </p:sp>
        <p:sp>
          <p:nvSpPr>
            <p:cNvPr id="86044" name="Text Box 28"/>
            <p:cNvSpPr txBox="1">
              <a:spLocks noChangeArrowheads="1"/>
            </p:cNvSpPr>
            <p:nvPr/>
          </p:nvSpPr>
          <p:spPr bwMode="auto">
            <a:xfrm>
              <a:off x="2539" y="15015"/>
              <a:ext cx="986" cy="49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ar-DZ" sz="2800" b="1" i="0" u="none" strike="noStrike" cap="none" normalizeH="0" baseline="0" dirty="0" smtClean="0">
                  <a:ln>
                    <a:noFill/>
                  </a:ln>
                  <a:solidFill>
                    <a:schemeClr val="tx1"/>
                  </a:solidFill>
                  <a:effectLst/>
                  <a:latin typeface="Arial" pitchFamily="34" charset="0"/>
                  <a:ea typeface="Arial" pitchFamily="34" charset="0"/>
                  <a:cs typeface="Arial" pitchFamily="34" charset="0"/>
                </a:rPr>
                <a:t>ميناء</a:t>
              </a:r>
              <a:endParaRPr kumimoji="0" lang="fr-FR" sz="2800" b="0" i="0" u="none" strike="noStrike" cap="none" normalizeH="0" baseline="0" dirty="0" smtClean="0">
                <a:ln>
                  <a:noFill/>
                </a:ln>
                <a:solidFill>
                  <a:schemeClr val="tx1"/>
                </a:solidFill>
                <a:effectLst/>
                <a:latin typeface="Arial" pitchFamily="34" charset="0"/>
                <a:cs typeface="Arial" pitchFamily="34" charset="0"/>
              </a:endParaRPr>
            </a:p>
          </p:txBody>
        </p:sp>
        <p:sp>
          <p:nvSpPr>
            <p:cNvPr id="86045" name="Text Box 29"/>
            <p:cNvSpPr txBox="1">
              <a:spLocks noChangeArrowheads="1"/>
            </p:cNvSpPr>
            <p:nvPr/>
          </p:nvSpPr>
          <p:spPr bwMode="auto">
            <a:xfrm>
              <a:off x="2434" y="13170"/>
              <a:ext cx="986" cy="49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ar-DZ" sz="2800" b="1" i="0" u="none" strike="noStrike" cap="none" normalizeH="0" baseline="0" smtClean="0">
                  <a:ln>
                    <a:noFill/>
                  </a:ln>
                  <a:solidFill>
                    <a:schemeClr val="tx1"/>
                  </a:solidFill>
                  <a:effectLst/>
                  <a:latin typeface="Arial" pitchFamily="34" charset="0"/>
                  <a:ea typeface="Arial" pitchFamily="34" charset="0"/>
                  <a:cs typeface="Arial" pitchFamily="34" charset="0"/>
                </a:rPr>
                <a:t>ميناء</a:t>
              </a:r>
              <a:endParaRPr kumimoji="0" lang="fr-FR" sz="2800" b="0" i="0" u="none" strike="noStrike" cap="none" normalizeH="0" baseline="0" smtClean="0">
                <a:ln>
                  <a:noFill/>
                </a:ln>
                <a:solidFill>
                  <a:schemeClr val="tx1"/>
                </a:solidFill>
                <a:effectLst/>
                <a:latin typeface="Arial" pitchFamily="34" charset="0"/>
                <a:cs typeface="Arial" pitchFamily="34" charset="0"/>
              </a:endParaRPr>
            </a:p>
          </p:txBody>
        </p:sp>
        <p:sp>
          <p:nvSpPr>
            <p:cNvPr id="86046" name="Text Box 30"/>
            <p:cNvSpPr txBox="1">
              <a:spLocks noChangeArrowheads="1"/>
            </p:cNvSpPr>
            <p:nvPr/>
          </p:nvSpPr>
          <p:spPr bwMode="auto">
            <a:xfrm>
              <a:off x="4110" y="12105"/>
              <a:ext cx="986" cy="49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ar-DZ" sz="2800" b="1" i="0" u="none" strike="noStrike" cap="none" normalizeH="0" baseline="0" dirty="0" smtClean="0">
                  <a:ln>
                    <a:noFill/>
                  </a:ln>
                  <a:solidFill>
                    <a:schemeClr val="tx1"/>
                  </a:solidFill>
                  <a:effectLst/>
                  <a:latin typeface="Arial" pitchFamily="34" charset="0"/>
                  <a:ea typeface="Arial" pitchFamily="34" charset="0"/>
                  <a:cs typeface="Arial" pitchFamily="34" charset="0"/>
                </a:rPr>
                <a:t>ميناء</a:t>
              </a:r>
              <a:endParaRPr kumimoji="0" lang="fr-FR" sz="2800" b="0" i="0" u="none" strike="noStrike" cap="none" normalizeH="0" baseline="0" dirty="0" smtClean="0">
                <a:ln>
                  <a:noFill/>
                </a:ln>
                <a:solidFill>
                  <a:schemeClr val="tx1"/>
                </a:solidFill>
                <a:effectLst/>
                <a:latin typeface="Arial" pitchFamily="34" charset="0"/>
                <a:cs typeface="Arial" pitchFamily="34" charset="0"/>
              </a:endParaRPr>
            </a:p>
          </p:txBody>
        </p:sp>
        <p:sp>
          <p:nvSpPr>
            <p:cNvPr id="86047" name="Text Box 31"/>
            <p:cNvSpPr txBox="1">
              <a:spLocks noChangeArrowheads="1"/>
            </p:cNvSpPr>
            <p:nvPr/>
          </p:nvSpPr>
          <p:spPr bwMode="auto">
            <a:xfrm>
              <a:off x="7804" y="12960"/>
              <a:ext cx="986" cy="49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ar-DZ" sz="2800" b="1" i="0" u="none" strike="noStrike" cap="none" normalizeH="0" baseline="0" smtClean="0">
                  <a:ln>
                    <a:noFill/>
                  </a:ln>
                  <a:solidFill>
                    <a:schemeClr val="tx1"/>
                  </a:solidFill>
                  <a:effectLst/>
                  <a:latin typeface="Arial" pitchFamily="34" charset="0"/>
                  <a:ea typeface="Arial" pitchFamily="34" charset="0"/>
                  <a:cs typeface="Arial" pitchFamily="34" charset="0"/>
                </a:rPr>
                <a:t>ميناء</a:t>
              </a:r>
              <a:endParaRPr kumimoji="0" lang="fr-FR" sz="2800" b="0" i="0" u="none" strike="noStrike" cap="none" normalizeH="0" baseline="0" smtClean="0">
                <a:ln>
                  <a:noFill/>
                </a:ln>
                <a:solidFill>
                  <a:schemeClr val="tx1"/>
                </a:solidFill>
                <a:effectLst/>
                <a:latin typeface="Arial" pitchFamily="34" charset="0"/>
                <a:cs typeface="Arial" pitchFamily="34" charset="0"/>
              </a:endParaRPr>
            </a:p>
          </p:txBody>
        </p:sp>
        <p:sp>
          <p:nvSpPr>
            <p:cNvPr id="86048" name="Text Box 32"/>
            <p:cNvSpPr txBox="1">
              <a:spLocks noChangeArrowheads="1"/>
            </p:cNvSpPr>
            <p:nvPr/>
          </p:nvSpPr>
          <p:spPr bwMode="auto">
            <a:xfrm>
              <a:off x="7804" y="11740"/>
              <a:ext cx="986" cy="49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ar-DZ" sz="2800" b="1" i="0" u="none" strike="noStrike" cap="none" normalizeH="0" baseline="0" dirty="0" smtClean="0">
                  <a:ln>
                    <a:noFill/>
                  </a:ln>
                  <a:solidFill>
                    <a:schemeClr val="tx1"/>
                  </a:solidFill>
                  <a:effectLst/>
                  <a:latin typeface="Arial" pitchFamily="34" charset="0"/>
                  <a:ea typeface="Arial" pitchFamily="34" charset="0"/>
                  <a:cs typeface="Arial" pitchFamily="34" charset="0"/>
                </a:rPr>
                <a:t>ميناء</a:t>
              </a:r>
              <a:endParaRPr kumimoji="0" lang="fr-FR" sz="2800" b="0" i="0" u="none" strike="noStrike" cap="none" normalizeH="0" baseline="0" dirty="0" smtClean="0">
                <a:ln>
                  <a:noFill/>
                </a:ln>
                <a:solidFill>
                  <a:schemeClr val="tx1"/>
                </a:solidFill>
                <a:effectLst/>
                <a:latin typeface="Arial" pitchFamily="34" charset="0"/>
                <a:cs typeface="Arial" pitchFamily="34" charset="0"/>
              </a:endParaRPr>
            </a:p>
          </p:txBody>
        </p:sp>
        <p:sp>
          <p:nvSpPr>
            <p:cNvPr id="86049" name="Text Box 33"/>
            <p:cNvSpPr txBox="1">
              <a:spLocks noChangeArrowheads="1"/>
            </p:cNvSpPr>
            <p:nvPr/>
          </p:nvSpPr>
          <p:spPr bwMode="auto">
            <a:xfrm>
              <a:off x="1534" y="14085"/>
              <a:ext cx="986" cy="49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ar-DZ" sz="2800" b="1" i="0" u="none" strike="noStrike" cap="none" normalizeH="0" baseline="0" smtClean="0">
                  <a:ln>
                    <a:noFill/>
                  </a:ln>
                  <a:solidFill>
                    <a:schemeClr val="tx1"/>
                  </a:solidFill>
                  <a:effectLst/>
                  <a:latin typeface="Arial" pitchFamily="34" charset="0"/>
                  <a:ea typeface="Arial" pitchFamily="34" charset="0"/>
                  <a:cs typeface="Arial" pitchFamily="34" charset="0"/>
                </a:rPr>
                <a:t>ميناء</a:t>
              </a:r>
              <a:endParaRPr kumimoji="0" lang="fr-FR" sz="2800" b="0" i="0" u="none" strike="noStrike" cap="none" normalizeH="0" baseline="0" smtClean="0">
                <a:ln>
                  <a:noFill/>
                </a:ln>
                <a:solidFill>
                  <a:schemeClr val="tx1"/>
                </a:solidFill>
                <a:effectLst/>
                <a:latin typeface="Arial" pitchFamily="34" charset="0"/>
                <a:cs typeface="Arial" pitchFamily="34" charset="0"/>
              </a:endParaRPr>
            </a:p>
          </p:txBody>
        </p:sp>
        <p:cxnSp>
          <p:nvCxnSpPr>
            <p:cNvPr id="86050" name="AutoShape 34"/>
            <p:cNvCxnSpPr>
              <a:cxnSpLocks noChangeShapeType="1"/>
            </p:cNvCxnSpPr>
            <p:nvPr/>
          </p:nvCxnSpPr>
          <p:spPr bwMode="auto">
            <a:xfrm>
              <a:off x="2590" y="14370"/>
              <a:ext cx="560" cy="0"/>
            </a:xfrm>
            <a:prstGeom prst="straightConnector1">
              <a:avLst/>
            </a:prstGeom>
            <a:noFill/>
            <a:ln w="38100">
              <a:solidFill>
                <a:srgbClr val="000000"/>
              </a:solidFill>
              <a:round/>
              <a:headEnd type="triangle" w="med" len="med"/>
              <a:tailEnd type="triangle" w="med" len="med"/>
            </a:ln>
          </p:spPr>
        </p:cxnSp>
        <p:cxnSp>
          <p:nvCxnSpPr>
            <p:cNvPr id="86051" name="AutoShape 35"/>
            <p:cNvCxnSpPr>
              <a:cxnSpLocks noChangeShapeType="1"/>
            </p:cNvCxnSpPr>
            <p:nvPr/>
          </p:nvCxnSpPr>
          <p:spPr bwMode="auto">
            <a:xfrm>
              <a:off x="2952" y="13665"/>
              <a:ext cx="676" cy="420"/>
            </a:xfrm>
            <a:prstGeom prst="straightConnector1">
              <a:avLst/>
            </a:prstGeom>
            <a:noFill/>
            <a:ln w="38100">
              <a:solidFill>
                <a:srgbClr val="000000"/>
              </a:solidFill>
              <a:round/>
              <a:headEnd type="triangle" w="med" len="med"/>
              <a:tailEnd type="triangle" w="med" len="med"/>
            </a:ln>
          </p:spPr>
        </p:cxnSp>
        <p:cxnSp>
          <p:nvCxnSpPr>
            <p:cNvPr id="86052" name="AutoShape 36"/>
            <p:cNvCxnSpPr>
              <a:cxnSpLocks noChangeShapeType="1"/>
            </p:cNvCxnSpPr>
            <p:nvPr/>
          </p:nvCxnSpPr>
          <p:spPr bwMode="auto">
            <a:xfrm flipV="1">
              <a:off x="2952" y="14580"/>
              <a:ext cx="746" cy="435"/>
            </a:xfrm>
            <a:prstGeom prst="straightConnector1">
              <a:avLst/>
            </a:prstGeom>
            <a:noFill/>
            <a:ln w="38100">
              <a:solidFill>
                <a:srgbClr val="000000"/>
              </a:solidFill>
              <a:round/>
              <a:headEnd type="triangle" w="med" len="med"/>
              <a:tailEnd type="triangle" w="med" len="med"/>
            </a:ln>
          </p:spPr>
        </p:cxnSp>
        <p:cxnSp>
          <p:nvCxnSpPr>
            <p:cNvPr id="86053" name="AutoShape 37"/>
            <p:cNvCxnSpPr>
              <a:cxnSpLocks noChangeShapeType="1"/>
            </p:cNvCxnSpPr>
            <p:nvPr/>
          </p:nvCxnSpPr>
          <p:spPr bwMode="auto">
            <a:xfrm>
              <a:off x="4640" y="12600"/>
              <a:ext cx="640" cy="570"/>
            </a:xfrm>
            <a:prstGeom prst="straightConnector1">
              <a:avLst/>
            </a:prstGeom>
            <a:noFill/>
            <a:ln w="38100">
              <a:solidFill>
                <a:srgbClr val="000000"/>
              </a:solidFill>
              <a:round/>
              <a:headEnd type="triangle" w="med" len="med"/>
              <a:tailEnd type="triangle" w="med" len="med"/>
            </a:ln>
          </p:spPr>
        </p:cxnSp>
        <p:cxnSp>
          <p:nvCxnSpPr>
            <p:cNvPr id="86054" name="AutoShape 38"/>
            <p:cNvCxnSpPr>
              <a:cxnSpLocks noChangeShapeType="1"/>
            </p:cNvCxnSpPr>
            <p:nvPr/>
          </p:nvCxnSpPr>
          <p:spPr bwMode="auto">
            <a:xfrm>
              <a:off x="5415" y="13665"/>
              <a:ext cx="645" cy="570"/>
            </a:xfrm>
            <a:prstGeom prst="straightConnector1">
              <a:avLst/>
            </a:prstGeom>
            <a:noFill/>
            <a:ln w="38100">
              <a:solidFill>
                <a:srgbClr val="000000"/>
              </a:solidFill>
              <a:round/>
              <a:headEnd type="triangle" w="med" len="med"/>
              <a:tailEnd type="triangle" w="med" len="med"/>
            </a:ln>
          </p:spPr>
        </p:cxnSp>
        <p:cxnSp>
          <p:nvCxnSpPr>
            <p:cNvPr id="86055" name="AutoShape 39"/>
            <p:cNvCxnSpPr>
              <a:cxnSpLocks noChangeShapeType="1"/>
            </p:cNvCxnSpPr>
            <p:nvPr/>
          </p:nvCxnSpPr>
          <p:spPr bwMode="auto">
            <a:xfrm flipH="1">
              <a:off x="6975" y="11963"/>
              <a:ext cx="829" cy="307"/>
            </a:xfrm>
            <a:prstGeom prst="straightConnector1">
              <a:avLst/>
            </a:prstGeom>
            <a:noFill/>
            <a:ln w="38100">
              <a:solidFill>
                <a:srgbClr val="000000"/>
              </a:solidFill>
              <a:round/>
              <a:headEnd type="triangle" w="med" len="med"/>
              <a:tailEnd type="triangle" w="med" len="med"/>
            </a:ln>
          </p:spPr>
        </p:cxnSp>
        <p:cxnSp>
          <p:nvCxnSpPr>
            <p:cNvPr id="86056" name="AutoShape 40"/>
            <p:cNvCxnSpPr>
              <a:cxnSpLocks noChangeShapeType="1"/>
            </p:cNvCxnSpPr>
            <p:nvPr/>
          </p:nvCxnSpPr>
          <p:spPr bwMode="auto">
            <a:xfrm>
              <a:off x="6975" y="12765"/>
              <a:ext cx="829" cy="480"/>
            </a:xfrm>
            <a:prstGeom prst="straightConnector1">
              <a:avLst/>
            </a:prstGeom>
            <a:noFill/>
            <a:ln w="38100">
              <a:solidFill>
                <a:srgbClr val="000000"/>
              </a:solidFill>
              <a:round/>
              <a:headEnd type="triangle" w="med" len="med"/>
              <a:tailEnd type="triangle" w="med" len="med"/>
            </a:ln>
          </p:spPr>
        </p:cxnSp>
        <p:cxnSp>
          <p:nvCxnSpPr>
            <p:cNvPr id="86057" name="AutoShape 41"/>
            <p:cNvCxnSpPr>
              <a:cxnSpLocks noChangeShapeType="1"/>
            </p:cNvCxnSpPr>
            <p:nvPr/>
          </p:nvCxnSpPr>
          <p:spPr bwMode="auto">
            <a:xfrm flipV="1">
              <a:off x="3975" y="13560"/>
              <a:ext cx="845" cy="525"/>
            </a:xfrm>
            <a:prstGeom prst="straightConnector1">
              <a:avLst/>
            </a:prstGeom>
            <a:noFill/>
            <a:ln w="38100">
              <a:solidFill>
                <a:srgbClr val="C00000"/>
              </a:solidFill>
              <a:round/>
              <a:headEnd/>
              <a:tailEnd type="triangle" w="med" len="med"/>
            </a:ln>
          </p:spPr>
        </p:cxnSp>
        <p:cxnSp>
          <p:nvCxnSpPr>
            <p:cNvPr id="86058" name="AutoShape 42"/>
            <p:cNvCxnSpPr>
              <a:cxnSpLocks noChangeShapeType="1"/>
            </p:cNvCxnSpPr>
            <p:nvPr/>
          </p:nvCxnSpPr>
          <p:spPr bwMode="auto">
            <a:xfrm flipH="1">
              <a:off x="4110" y="13665"/>
              <a:ext cx="1080" cy="705"/>
            </a:xfrm>
            <a:prstGeom prst="straightConnector1">
              <a:avLst/>
            </a:prstGeom>
            <a:noFill/>
            <a:ln w="38100">
              <a:solidFill>
                <a:srgbClr val="C00000"/>
              </a:solidFill>
              <a:round/>
              <a:headEnd/>
              <a:tailEnd type="triangle" w="med" len="med"/>
            </a:ln>
          </p:spPr>
        </p:cxnSp>
        <p:cxnSp>
          <p:nvCxnSpPr>
            <p:cNvPr id="86059" name="AutoShape 43"/>
            <p:cNvCxnSpPr>
              <a:cxnSpLocks noChangeShapeType="1"/>
            </p:cNvCxnSpPr>
            <p:nvPr/>
          </p:nvCxnSpPr>
          <p:spPr bwMode="auto">
            <a:xfrm flipV="1">
              <a:off x="5513" y="12600"/>
              <a:ext cx="986" cy="570"/>
            </a:xfrm>
            <a:prstGeom prst="straightConnector1">
              <a:avLst/>
            </a:prstGeom>
            <a:noFill/>
            <a:ln w="38100">
              <a:solidFill>
                <a:srgbClr val="C00000"/>
              </a:solidFill>
              <a:round/>
              <a:headEnd/>
              <a:tailEnd type="triangle" w="med" len="med"/>
            </a:ln>
          </p:spPr>
        </p:cxnSp>
        <p:cxnSp>
          <p:nvCxnSpPr>
            <p:cNvPr id="86060" name="AutoShape 44"/>
            <p:cNvCxnSpPr>
              <a:cxnSpLocks noChangeShapeType="1"/>
            </p:cNvCxnSpPr>
            <p:nvPr/>
          </p:nvCxnSpPr>
          <p:spPr bwMode="auto">
            <a:xfrm flipH="1">
              <a:off x="5806" y="12765"/>
              <a:ext cx="884" cy="570"/>
            </a:xfrm>
            <a:prstGeom prst="straightConnector1">
              <a:avLst/>
            </a:prstGeom>
            <a:noFill/>
            <a:ln w="38100">
              <a:solidFill>
                <a:srgbClr val="C00000"/>
              </a:solidFill>
              <a:round/>
              <a:headEnd/>
              <a:tailEnd type="triangle" w="med" len="med"/>
            </a:ln>
          </p:spPr>
        </p:cxnSp>
      </p:grpSp>
      <p:grpSp>
        <p:nvGrpSpPr>
          <p:cNvPr id="3" name="Groupe 32"/>
          <p:cNvGrpSpPr/>
          <p:nvPr/>
        </p:nvGrpSpPr>
        <p:grpSpPr>
          <a:xfrm>
            <a:off x="6553200" y="3649640"/>
            <a:ext cx="2514600" cy="2446360"/>
            <a:chOff x="6629400" y="3505200"/>
            <a:chExt cx="2514600" cy="2446360"/>
          </a:xfrm>
        </p:grpSpPr>
        <p:sp>
          <p:nvSpPr>
            <p:cNvPr id="51" name="Text Box 30"/>
            <p:cNvSpPr txBox="1">
              <a:spLocks noChangeArrowheads="1"/>
            </p:cNvSpPr>
            <p:nvPr/>
          </p:nvSpPr>
          <p:spPr bwMode="auto">
            <a:xfrm>
              <a:off x="6629400" y="4191000"/>
              <a:ext cx="2514600" cy="457200"/>
            </a:xfrm>
            <a:prstGeom prst="rect">
              <a:avLst/>
            </a:prstGeom>
            <a:solidFill>
              <a:srgbClr val="FFFFFF"/>
            </a:solidFill>
            <a:ln w="9525">
              <a:solidFill>
                <a:schemeClr val="bg1"/>
              </a:solid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1" eaLnBrk="1" fontAlgn="base" latinLnBrk="0" hangingPunct="1">
                <a:lnSpc>
                  <a:spcPct val="100000"/>
                </a:lnSpc>
                <a:spcBef>
                  <a:spcPct val="0"/>
                </a:spcBef>
                <a:spcAft>
                  <a:spcPts val="1000"/>
                </a:spcAft>
                <a:buClrTx/>
                <a:buSzTx/>
                <a:buFontTx/>
                <a:buNone/>
                <a:tabLst/>
              </a:pPr>
              <a:r>
                <a:rPr lang="ar-DZ" sz="2800" b="1" dirty="0" smtClean="0">
                  <a:solidFill>
                    <a:srgbClr val="FF0000"/>
                  </a:solidFill>
                  <a:latin typeface="Arial" pitchFamily="34" charset="0"/>
                  <a:cs typeface="Arial" pitchFamily="34" charset="0"/>
                </a:rPr>
                <a:t>↔</a:t>
              </a:r>
              <a:r>
                <a:rPr lang="ar-DZ" sz="2800" b="1" dirty="0" smtClean="0">
                  <a:latin typeface="Arial" pitchFamily="34" charset="0"/>
                  <a:cs typeface="Arial" pitchFamily="34" charset="0"/>
                </a:rPr>
                <a:t> </a:t>
              </a:r>
              <a:r>
                <a:rPr lang="ar-DZ" sz="2400" b="1" dirty="0" smtClean="0">
                  <a:latin typeface="Arial" pitchFamily="34" charset="0"/>
                  <a:cs typeface="Arial" pitchFamily="34" charset="0"/>
                </a:rPr>
                <a:t>مسار خدمة دائرية</a:t>
              </a:r>
              <a:endParaRPr kumimoji="0" lang="fr-FR"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56" name="Text Box 30"/>
            <p:cNvSpPr txBox="1">
              <a:spLocks noChangeArrowheads="1"/>
            </p:cNvSpPr>
            <p:nvPr/>
          </p:nvSpPr>
          <p:spPr bwMode="auto">
            <a:xfrm>
              <a:off x="6629400" y="3505200"/>
              <a:ext cx="2514600" cy="457200"/>
            </a:xfrm>
            <a:prstGeom prst="rect">
              <a:avLst/>
            </a:prstGeom>
            <a:solidFill>
              <a:srgbClr val="FFFFFF"/>
            </a:solidFill>
            <a:ln w="9525">
              <a:solidFill>
                <a:schemeClr val="bg1"/>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ts val="1000"/>
                </a:spcAft>
                <a:buClrTx/>
                <a:buSzTx/>
                <a:buFontTx/>
                <a:buNone/>
                <a:tabLst/>
              </a:pPr>
              <a:r>
                <a:rPr lang="ar-DZ" sz="2800" b="1" dirty="0" smtClean="0">
                  <a:latin typeface="Arial" pitchFamily="34" charset="0"/>
                  <a:cs typeface="Arial" pitchFamily="34" charset="0"/>
                </a:rPr>
                <a:t>↔ </a:t>
              </a:r>
              <a:r>
                <a:rPr lang="ar-DZ" sz="2400" b="1" dirty="0" smtClean="0">
                  <a:latin typeface="Arial" pitchFamily="34" charset="0"/>
                  <a:cs typeface="Arial" pitchFamily="34" charset="0"/>
                </a:rPr>
                <a:t>مسار خدمة رافدية</a:t>
              </a:r>
              <a:endParaRPr kumimoji="0" lang="fr-FR"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80" name="ZoneTexte 79"/>
            <p:cNvSpPr txBox="1"/>
            <p:nvPr/>
          </p:nvSpPr>
          <p:spPr>
            <a:xfrm>
              <a:off x="8610600" y="4869132"/>
              <a:ext cx="533400" cy="369332"/>
            </a:xfrm>
            <a:prstGeom prst="rect">
              <a:avLst/>
            </a:prstGeom>
            <a:solidFill>
              <a:srgbClr val="FFC000"/>
            </a:solidFill>
            <a:ln>
              <a:solidFill>
                <a:schemeClr val="tx1"/>
              </a:solidFill>
            </a:ln>
          </p:spPr>
          <p:txBody>
            <a:bodyPr wrap="square" rtlCol="0">
              <a:spAutoFit/>
            </a:bodyPr>
            <a:lstStyle/>
            <a:p>
              <a:endParaRPr lang="fr-FR" dirty="0"/>
            </a:p>
          </p:txBody>
        </p:sp>
        <p:sp>
          <p:nvSpPr>
            <p:cNvPr id="81" name="Text Box 30"/>
            <p:cNvSpPr txBox="1">
              <a:spLocks noChangeArrowheads="1"/>
            </p:cNvSpPr>
            <p:nvPr/>
          </p:nvSpPr>
          <p:spPr bwMode="auto">
            <a:xfrm>
              <a:off x="6898944" y="4876800"/>
              <a:ext cx="1627273" cy="353704"/>
            </a:xfrm>
            <a:prstGeom prst="rect">
              <a:avLst/>
            </a:prstGeom>
            <a:solidFill>
              <a:srgbClr val="FFFFFF"/>
            </a:solidFill>
            <a:ln w="9525">
              <a:solidFill>
                <a:schemeClr val="bg1"/>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lang="ar-DZ" sz="2400" b="1" dirty="0" smtClean="0">
                  <a:latin typeface="Arial" pitchFamily="34" charset="0"/>
                  <a:cs typeface="Arial" pitchFamily="34" charset="0"/>
                </a:rPr>
                <a:t>ميناء محوري</a:t>
              </a:r>
              <a:endParaRPr kumimoji="0" lang="fr-FR"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82" name="ZoneTexte 81"/>
            <p:cNvSpPr txBox="1"/>
            <p:nvPr/>
          </p:nvSpPr>
          <p:spPr>
            <a:xfrm>
              <a:off x="8610600" y="5562600"/>
              <a:ext cx="533400" cy="381000"/>
            </a:xfrm>
            <a:prstGeom prst="rect">
              <a:avLst/>
            </a:prstGeom>
            <a:solidFill>
              <a:schemeClr val="bg1"/>
            </a:solidFill>
            <a:ln>
              <a:solidFill>
                <a:schemeClr val="tx1"/>
              </a:solidFill>
            </a:ln>
          </p:spPr>
          <p:txBody>
            <a:bodyPr wrap="square" rtlCol="0">
              <a:spAutoFit/>
            </a:bodyPr>
            <a:lstStyle/>
            <a:p>
              <a:endParaRPr lang="fr-FR" dirty="0"/>
            </a:p>
          </p:txBody>
        </p:sp>
        <p:sp>
          <p:nvSpPr>
            <p:cNvPr id="83" name="Text Box 30"/>
            <p:cNvSpPr txBox="1">
              <a:spLocks noChangeArrowheads="1"/>
            </p:cNvSpPr>
            <p:nvPr/>
          </p:nvSpPr>
          <p:spPr bwMode="auto">
            <a:xfrm>
              <a:off x="6907127" y="5570560"/>
              <a:ext cx="1627273" cy="381000"/>
            </a:xfrm>
            <a:prstGeom prst="rect">
              <a:avLst/>
            </a:prstGeom>
            <a:solidFill>
              <a:srgbClr val="FFFFFF"/>
            </a:solidFill>
            <a:ln w="9525">
              <a:solidFill>
                <a:schemeClr val="bg1"/>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lang="ar-DZ" sz="2400" b="1" dirty="0" smtClean="0">
                  <a:latin typeface="Arial" pitchFamily="34" charset="0"/>
                  <a:cs typeface="Arial" pitchFamily="34" charset="0"/>
                </a:rPr>
                <a:t>ميناء رافدي</a:t>
              </a:r>
              <a:endParaRPr kumimoji="0" lang="fr-FR" sz="2400" b="0" i="0" u="none" strike="noStrike" cap="none" normalizeH="0" baseline="0" dirty="0" smtClean="0">
                <a:ln>
                  <a:noFill/>
                </a:ln>
                <a:solidFill>
                  <a:schemeClr val="tx1"/>
                </a:solidFill>
                <a:effectLst/>
                <a:latin typeface="Arial" pitchFamily="34" charset="0"/>
                <a:cs typeface="Arial" pitchFamily="34" charset="0"/>
              </a:endParaRPr>
            </a:p>
          </p:txBody>
        </p:sp>
      </p:grpSp>
      <p:sp>
        <p:nvSpPr>
          <p:cNvPr id="34" name="Espace réservé du contenu 2"/>
          <p:cNvSpPr>
            <a:spLocks noGrp="1"/>
          </p:cNvSpPr>
          <p:nvPr>
            <p:ph idx="1"/>
          </p:nvPr>
        </p:nvSpPr>
        <p:spPr>
          <a:xfrm>
            <a:off x="381000" y="381000"/>
            <a:ext cx="8382000" cy="1524000"/>
          </a:xfrm>
        </p:spPr>
        <p:txBody>
          <a:bodyPr/>
          <a:lstStyle/>
          <a:p>
            <a:pPr marL="0" indent="0" algn="just" rtl="1">
              <a:buNone/>
            </a:pPr>
            <a:r>
              <a:rPr lang="ar-DZ" b="1" dirty="0" smtClean="0">
                <a:solidFill>
                  <a:srgbClr val="FF0000"/>
                </a:solidFill>
                <a:latin typeface="Times New Roman" pitchFamily="18" charset="0"/>
                <a:cs typeface="Times New Roman" pitchFamily="18" charset="0"/>
              </a:rPr>
              <a:t>د. مسار الخدمة الشبكية: </a:t>
            </a:r>
          </a:p>
          <a:p>
            <a:pPr marL="0" indent="0" algn="just" rtl="1">
              <a:buNone/>
            </a:pPr>
            <a:r>
              <a:rPr lang="ar-DZ" sz="2800" b="1" dirty="0" smtClean="0">
                <a:solidFill>
                  <a:schemeClr val="tx1"/>
                </a:solidFill>
                <a:latin typeface="Times New Roman" pitchFamily="18" charset="0"/>
                <a:cs typeface="Times New Roman" pitchFamily="18" charset="0"/>
              </a:rPr>
              <a:t>   تبحر سفينة أم بنظام نقطة النهاية إلى نقطة النهاية الطرفية أو مسار الخدمة حول العالم، حيث تعمل بأسلوب خدمة الحمل الرئيسي والمغذيات. </a:t>
            </a:r>
            <a:endParaRPr lang="fr-FR" dirty="0"/>
          </a:p>
        </p:txBody>
      </p:sp>
      <p:sp>
        <p:nvSpPr>
          <p:cNvPr id="35" name="Espace réservé du contenu 2"/>
          <p:cNvSpPr txBox="1">
            <a:spLocks/>
          </p:cNvSpPr>
          <p:nvPr/>
        </p:nvSpPr>
        <p:spPr>
          <a:xfrm>
            <a:off x="381000" y="2057400"/>
            <a:ext cx="8382000" cy="990600"/>
          </a:xfrm>
          <a:prstGeom prst="rect">
            <a:avLst/>
          </a:prstGeom>
        </p:spPr>
        <p:txBody>
          <a:bodyPr vert="horz">
            <a:normAutofit/>
          </a:bodyPr>
          <a:lstStyle/>
          <a:p>
            <a:pPr marL="0" marR="0" lvl="0" indent="0" algn="just" defTabSz="914400" rtl="1" eaLnBrk="1" fontAlgn="auto" latinLnBrk="0" hangingPunct="1">
              <a:lnSpc>
                <a:spcPct val="100000"/>
              </a:lnSpc>
              <a:spcBef>
                <a:spcPct val="20000"/>
              </a:spcBef>
              <a:spcAft>
                <a:spcPts val="0"/>
              </a:spcAft>
              <a:buClr>
                <a:schemeClr val="accent1"/>
              </a:buClr>
              <a:buSzPct val="70000"/>
              <a:buFont typeface="Wingdings 2"/>
              <a:buNone/>
              <a:tabLst/>
              <a:defRPr/>
            </a:pPr>
            <a:r>
              <a:rPr kumimoji="0" lang="ar-DZ" sz="2800" b="1" i="0" u="none" strike="noStrike" kern="1200" cap="none" spc="0" normalizeH="0" noProof="0" dirty="0" smtClean="0">
                <a:ln>
                  <a:noFill/>
                </a:ln>
                <a:solidFill>
                  <a:schemeClr val="tx1"/>
                </a:solidFill>
                <a:effectLst/>
                <a:uLnTx/>
                <a:uFillTx/>
                <a:latin typeface="Times New Roman" pitchFamily="18" charset="0"/>
                <a:ea typeface="+mn-ea"/>
                <a:cs typeface="Times New Roman" pitchFamily="18" charset="0"/>
              </a:rPr>
              <a:t>    </a:t>
            </a:r>
            <a:r>
              <a:rPr kumimoji="0" lang="ar-DZ"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هي منظومة إعادة شحن تعتمد على موانئ رافدية وميناء محوري، وسفينة أم محورية وسفن رافدية.</a:t>
            </a:r>
            <a:endParaRPr kumimoji="0" lang="fr-FR"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a:p>
            <a:pPr marL="342900" marR="0" lvl="0" indent="-342900" algn="l" defTabSz="914400" rtl="0" eaLnBrk="1" fontAlgn="auto" latinLnBrk="0" hangingPunct="1">
              <a:lnSpc>
                <a:spcPct val="100000"/>
              </a:lnSpc>
              <a:spcBef>
                <a:spcPct val="20000"/>
              </a:spcBef>
              <a:spcAft>
                <a:spcPts val="0"/>
              </a:spcAft>
              <a:buClr>
                <a:schemeClr val="accent1"/>
              </a:buClr>
              <a:buSzPct val="70000"/>
              <a:buFont typeface="Wingdings 2"/>
              <a:buChar char=""/>
              <a:tabLst/>
              <a:defRPr/>
            </a:pPr>
            <a:endParaRPr kumimoji="0" lang="fr-FR" sz="3200" b="0" i="0" u="none" strike="noStrike" kern="1200" cap="none" spc="0" normalizeH="0" baseline="0" noProof="0" dirty="0">
              <a:ln>
                <a:noFill/>
              </a:ln>
              <a:solidFill>
                <a:schemeClr val="tx2"/>
              </a:solidFill>
              <a:effectLst/>
              <a:uLnTx/>
              <a:uFillTx/>
              <a:latin typeface="+mn-lt"/>
              <a:ea typeface="+mn-ea"/>
              <a:cs typeface="+mn-cs"/>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685800"/>
            <a:ext cx="8305800" cy="1219200"/>
          </a:xfrm>
        </p:spPr>
        <p:txBody>
          <a:bodyPr/>
          <a:lstStyle/>
          <a:p>
            <a:pPr marL="0" indent="0" algn="just" rtl="1">
              <a:buNone/>
            </a:pPr>
            <a:r>
              <a:rPr lang="ar-DZ" b="1" dirty="0" smtClean="0">
                <a:solidFill>
                  <a:srgbClr val="FF0000"/>
                </a:solidFill>
                <a:latin typeface="Times New Roman" pitchFamily="18" charset="0"/>
                <a:cs typeface="Times New Roman" pitchFamily="18" charset="0"/>
              </a:rPr>
              <a:t>هـ. مسار الخدمة الدائرية:</a:t>
            </a:r>
          </a:p>
          <a:p>
            <a:pPr marL="0" indent="0" algn="just" rtl="1">
              <a:buNone/>
            </a:pPr>
            <a:r>
              <a:rPr lang="ar-DZ" sz="2800" b="1" dirty="0" smtClean="0">
                <a:solidFill>
                  <a:schemeClr val="tx1"/>
                </a:solidFill>
                <a:latin typeface="Times New Roman" pitchFamily="18" charset="0"/>
                <a:cs typeface="Times New Roman" pitchFamily="18" charset="0"/>
              </a:rPr>
              <a:t> هي خدمة خطية دائرية تتم بين عدد من المناطق والموانئ.</a:t>
            </a:r>
            <a:r>
              <a:rPr lang="fr-FR" sz="2800" b="1" dirty="0" smtClean="0">
                <a:solidFill>
                  <a:schemeClr val="tx1"/>
                </a:solidFill>
                <a:latin typeface="Times New Roman" pitchFamily="18" charset="0"/>
                <a:cs typeface="Times New Roman" pitchFamily="18" charset="0"/>
              </a:rPr>
              <a:t> </a:t>
            </a:r>
            <a:endParaRPr lang="fr-FR" sz="2800" b="1" dirty="0">
              <a:solidFill>
                <a:schemeClr val="tx1"/>
              </a:solidFill>
              <a:latin typeface="Times New Roman" pitchFamily="18" charset="0"/>
              <a:cs typeface="Times New Roman" pitchFamily="18" charset="0"/>
            </a:endParaRPr>
          </a:p>
        </p:txBody>
      </p:sp>
      <p:grpSp>
        <p:nvGrpSpPr>
          <p:cNvPr id="2" name="Group 2"/>
          <p:cNvGrpSpPr>
            <a:grpSpLocks/>
          </p:cNvGrpSpPr>
          <p:nvPr/>
        </p:nvGrpSpPr>
        <p:grpSpPr bwMode="auto">
          <a:xfrm>
            <a:off x="533400" y="2667000"/>
            <a:ext cx="5105400" cy="3881977"/>
            <a:chOff x="5655" y="12281"/>
            <a:chExt cx="4968" cy="4015"/>
          </a:xfrm>
        </p:grpSpPr>
        <p:sp>
          <p:nvSpPr>
            <p:cNvPr id="83971" name="Zone de texte 2"/>
            <p:cNvSpPr txBox="1">
              <a:spLocks noChangeArrowheads="1"/>
            </p:cNvSpPr>
            <p:nvPr/>
          </p:nvSpPr>
          <p:spPr bwMode="auto">
            <a:xfrm>
              <a:off x="5655" y="15785"/>
              <a:ext cx="2102" cy="511"/>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ar-DZ" sz="2800" b="1" i="0" u="none" strike="noStrike" cap="none" normalizeH="0" baseline="0" dirty="0" smtClean="0">
                  <a:ln>
                    <a:noFill/>
                  </a:ln>
                  <a:solidFill>
                    <a:schemeClr val="tx1"/>
                  </a:solidFill>
                  <a:effectLst/>
                  <a:latin typeface="Arial" pitchFamily="34" charset="0"/>
                  <a:ea typeface="Arial" pitchFamily="34" charset="0"/>
                  <a:cs typeface="Arial" pitchFamily="34" charset="0"/>
                </a:rPr>
                <a:t>جنوب شرق آسيا</a:t>
              </a:r>
              <a:endParaRPr kumimoji="0" lang="fr-FR" sz="2800" b="1" i="0" u="none" strike="noStrike" cap="none" normalizeH="0" baseline="0" dirty="0" smtClean="0">
                <a:ln>
                  <a:noFill/>
                </a:ln>
                <a:solidFill>
                  <a:schemeClr val="tx1"/>
                </a:solidFill>
                <a:effectLst/>
                <a:latin typeface="Arial" pitchFamily="34" charset="0"/>
                <a:cs typeface="Arial" pitchFamily="34" charset="0"/>
              </a:endParaRPr>
            </a:p>
          </p:txBody>
        </p:sp>
        <p:sp>
          <p:nvSpPr>
            <p:cNvPr id="83972" name="Zone de texte 2"/>
            <p:cNvSpPr txBox="1">
              <a:spLocks noChangeArrowheads="1"/>
            </p:cNvSpPr>
            <p:nvPr/>
          </p:nvSpPr>
          <p:spPr bwMode="auto">
            <a:xfrm>
              <a:off x="6865" y="14619"/>
              <a:ext cx="2038" cy="496"/>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ar-DZ" sz="2800" b="1" i="0" u="none" strike="noStrike" cap="none" normalizeH="0" baseline="0" dirty="0" smtClean="0">
                  <a:ln>
                    <a:noFill/>
                  </a:ln>
                  <a:solidFill>
                    <a:schemeClr val="tx1"/>
                  </a:solidFill>
                  <a:effectLst/>
                  <a:latin typeface="Arial" pitchFamily="34" charset="0"/>
                  <a:ea typeface="Arial" pitchFamily="34" charset="0"/>
                  <a:cs typeface="Arial" pitchFamily="34" charset="0"/>
                </a:rPr>
                <a:t>الخليج العربي</a:t>
              </a:r>
              <a:endParaRPr kumimoji="0" lang="fr-FR" sz="2800" b="1" i="0" u="none" strike="noStrike" cap="none" normalizeH="0" baseline="0" dirty="0" smtClean="0">
                <a:ln>
                  <a:noFill/>
                </a:ln>
                <a:solidFill>
                  <a:schemeClr val="tx1"/>
                </a:solidFill>
                <a:effectLst/>
                <a:latin typeface="Arial" pitchFamily="34" charset="0"/>
                <a:cs typeface="Arial" pitchFamily="34" charset="0"/>
              </a:endParaRPr>
            </a:p>
          </p:txBody>
        </p:sp>
        <p:sp>
          <p:nvSpPr>
            <p:cNvPr id="83973" name="Zone de texte 2"/>
            <p:cNvSpPr txBox="1">
              <a:spLocks noChangeArrowheads="1"/>
            </p:cNvSpPr>
            <p:nvPr/>
          </p:nvSpPr>
          <p:spPr bwMode="auto">
            <a:xfrm>
              <a:off x="7948" y="13455"/>
              <a:ext cx="1847" cy="496"/>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ar-DZ" sz="2800" b="1" i="0" u="none" strike="noStrike" cap="none" normalizeH="0" baseline="0" dirty="0" smtClean="0">
                  <a:ln>
                    <a:noFill/>
                  </a:ln>
                  <a:solidFill>
                    <a:schemeClr val="tx1"/>
                  </a:solidFill>
                  <a:effectLst/>
                  <a:latin typeface="Arial" pitchFamily="34" charset="0"/>
                  <a:ea typeface="Arial" pitchFamily="34" charset="0"/>
                  <a:cs typeface="Arial" pitchFamily="34" charset="0"/>
                </a:rPr>
                <a:t>البحر المتوسط</a:t>
              </a:r>
              <a:endParaRPr kumimoji="0" lang="fr-FR" sz="2800" b="1" i="0" u="none" strike="noStrike" cap="none" normalizeH="0" baseline="0" dirty="0" smtClean="0">
                <a:ln>
                  <a:noFill/>
                </a:ln>
                <a:solidFill>
                  <a:schemeClr val="tx1"/>
                </a:solidFill>
                <a:effectLst/>
                <a:latin typeface="Arial" pitchFamily="34" charset="0"/>
                <a:cs typeface="Arial" pitchFamily="34" charset="0"/>
              </a:endParaRPr>
            </a:p>
          </p:txBody>
        </p:sp>
        <p:sp>
          <p:nvSpPr>
            <p:cNvPr id="83974" name="Zone de texte 2"/>
            <p:cNvSpPr txBox="1">
              <a:spLocks noChangeArrowheads="1"/>
            </p:cNvSpPr>
            <p:nvPr/>
          </p:nvSpPr>
          <p:spPr bwMode="auto">
            <a:xfrm>
              <a:off x="8760" y="12281"/>
              <a:ext cx="1863" cy="496"/>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ar-DZ" sz="2800" b="1" i="0" u="none" strike="noStrike" cap="none" normalizeH="0" baseline="0" dirty="0" smtClean="0">
                  <a:ln>
                    <a:noFill/>
                  </a:ln>
                  <a:solidFill>
                    <a:schemeClr val="tx1"/>
                  </a:solidFill>
                  <a:effectLst/>
                  <a:latin typeface="Arial" pitchFamily="34" charset="0"/>
                  <a:ea typeface="Arial" pitchFamily="34" charset="0"/>
                  <a:cs typeface="Arial" pitchFamily="34" charset="0"/>
                </a:rPr>
                <a:t>شمال أوروبا</a:t>
              </a:r>
              <a:endParaRPr kumimoji="0" lang="fr-FR" sz="2800" b="1" i="0" u="none" strike="noStrike" cap="none" normalizeH="0" baseline="0" dirty="0" smtClean="0">
                <a:ln>
                  <a:noFill/>
                </a:ln>
                <a:solidFill>
                  <a:schemeClr val="tx1"/>
                </a:solidFill>
                <a:effectLst/>
                <a:latin typeface="Arial" pitchFamily="34" charset="0"/>
                <a:cs typeface="Arial" pitchFamily="34" charset="0"/>
              </a:endParaRPr>
            </a:p>
          </p:txBody>
        </p:sp>
        <p:cxnSp>
          <p:nvCxnSpPr>
            <p:cNvPr id="83975" name="AutoShape 7"/>
            <p:cNvCxnSpPr>
              <a:cxnSpLocks noChangeShapeType="1"/>
            </p:cNvCxnSpPr>
            <p:nvPr/>
          </p:nvCxnSpPr>
          <p:spPr bwMode="auto">
            <a:xfrm flipH="1">
              <a:off x="8780" y="12755"/>
              <a:ext cx="745" cy="700"/>
            </a:xfrm>
            <a:prstGeom prst="straightConnector1">
              <a:avLst/>
            </a:prstGeom>
            <a:noFill/>
            <a:ln w="38100">
              <a:solidFill>
                <a:srgbClr val="000000"/>
              </a:solidFill>
              <a:round/>
              <a:headEnd/>
              <a:tailEnd type="triangle" w="med" len="med"/>
            </a:ln>
          </p:spPr>
        </p:cxnSp>
        <p:cxnSp>
          <p:nvCxnSpPr>
            <p:cNvPr id="83976" name="AutoShape 8"/>
            <p:cNvCxnSpPr>
              <a:cxnSpLocks noChangeShapeType="1"/>
            </p:cNvCxnSpPr>
            <p:nvPr/>
          </p:nvCxnSpPr>
          <p:spPr bwMode="auto">
            <a:xfrm flipH="1">
              <a:off x="7755" y="13958"/>
              <a:ext cx="690" cy="653"/>
            </a:xfrm>
            <a:prstGeom prst="straightConnector1">
              <a:avLst/>
            </a:prstGeom>
            <a:noFill/>
            <a:ln w="38100">
              <a:solidFill>
                <a:srgbClr val="000000"/>
              </a:solidFill>
              <a:round/>
              <a:headEnd/>
              <a:tailEnd type="triangle" w="med" len="med"/>
            </a:ln>
          </p:spPr>
        </p:cxnSp>
        <p:cxnSp>
          <p:nvCxnSpPr>
            <p:cNvPr id="83977" name="AutoShape 9"/>
            <p:cNvCxnSpPr>
              <a:cxnSpLocks noChangeShapeType="1"/>
            </p:cNvCxnSpPr>
            <p:nvPr/>
          </p:nvCxnSpPr>
          <p:spPr bwMode="auto">
            <a:xfrm flipH="1">
              <a:off x="6510" y="15092"/>
              <a:ext cx="780" cy="682"/>
            </a:xfrm>
            <a:prstGeom prst="straightConnector1">
              <a:avLst/>
            </a:prstGeom>
            <a:noFill/>
            <a:ln w="38100">
              <a:solidFill>
                <a:srgbClr val="000000"/>
              </a:solidFill>
              <a:round/>
              <a:headEnd/>
              <a:tailEnd type="triangle" w="med" len="med"/>
            </a:ln>
          </p:spPr>
        </p:cxnSp>
        <p:cxnSp>
          <p:nvCxnSpPr>
            <p:cNvPr id="83978" name="AutoShape 10"/>
            <p:cNvCxnSpPr>
              <a:cxnSpLocks noChangeShapeType="1"/>
            </p:cNvCxnSpPr>
            <p:nvPr/>
          </p:nvCxnSpPr>
          <p:spPr bwMode="auto">
            <a:xfrm flipV="1">
              <a:off x="6963" y="15103"/>
              <a:ext cx="807" cy="682"/>
            </a:xfrm>
            <a:prstGeom prst="straightConnector1">
              <a:avLst/>
            </a:prstGeom>
            <a:noFill/>
            <a:ln w="38100">
              <a:solidFill>
                <a:srgbClr val="000000"/>
              </a:solidFill>
              <a:round/>
              <a:headEnd/>
              <a:tailEnd type="triangle" w="med" len="med"/>
            </a:ln>
          </p:spPr>
        </p:cxnSp>
        <p:cxnSp>
          <p:nvCxnSpPr>
            <p:cNvPr id="83979" name="AutoShape 11"/>
            <p:cNvCxnSpPr>
              <a:cxnSpLocks noChangeShapeType="1"/>
            </p:cNvCxnSpPr>
            <p:nvPr/>
          </p:nvCxnSpPr>
          <p:spPr bwMode="auto">
            <a:xfrm flipV="1">
              <a:off x="8220" y="13958"/>
              <a:ext cx="706" cy="653"/>
            </a:xfrm>
            <a:prstGeom prst="straightConnector1">
              <a:avLst/>
            </a:prstGeom>
            <a:noFill/>
            <a:ln w="38100">
              <a:solidFill>
                <a:srgbClr val="000000"/>
              </a:solidFill>
              <a:round/>
              <a:headEnd/>
              <a:tailEnd type="triangle" w="med" len="med"/>
            </a:ln>
          </p:spPr>
        </p:cxnSp>
        <p:cxnSp>
          <p:nvCxnSpPr>
            <p:cNvPr id="83980" name="AutoShape 12"/>
            <p:cNvCxnSpPr>
              <a:cxnSpLocks noChangeShapeType="1"/>
            </p:cNvCxnSpPr>
            <p:nvPr/>
          </p:nvCxnSpPr>
          <p:spPr bwMode="auto">
            <a:xfrm flipV="1">
              <a:off x="9285" y="12755"/>
              <a:ext cx="772" cy="700"/>
            </a:xfrm>
            <a:prstGeom prst="straightConnector1">
              <a:avLst/>
            </a:prstGeom>
            <a:noFill/>
            <a:ln w="38100">
              <a:solidFill>
                <a:srgbClr val="000000"/>
              </a:solidFill>
              <a:round/>
              <a:headEnd/>
              <a:tailEnd type="triangle" w="med" len="med"/>
            </a:ln>
          </p:spPr>
        </p:cxnSp>
      </p:gr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52400" y="3124200"/>
            <a:ext cx="8686800" cy="3657600"/>
          </a:xfrm>
        </p:spPr>
        <p:txBody>
          <a:bodyPr>
            <a:normAutofit/>
          </a:bodyPr>
          <a:lstStyle/>
          <a:p>
            <a:pPr marL="339725" indent="-339725" algn="just" rtl="1">
              <a:buClr>
                <a:srgbClr val="FF0000"/>
              </a:buClr>
              <a:buSzPct val="80000"/>
              <a:buFont typeface="Wingdings" pitchFamily="2" charset="2"/>
              <a:buChar char="ü"/>
            </a:pPr>
            <a:r>
              <a:rPr lang="ar-DZ" sz="2800" b="1" dirty="0" smtClean="0">
                <a:solidFill>
                  <a:schemeClr val="tx1">
                    <a:lumMod val="95000"/>
                    <a:lumOff val="5000"/>
                  </a:schemeClr>
                </a:solidFill>
                <a:latin typeface="Times New Roman" pitchFamily="18" charset="0"/>
                <a:cs typeface="Times New Roman" pitchFamily="18" charset="0"/>
              </a:rPr>
              <a:t>تسود الدول المتخلفة(خاصة الزراعية).</a:t>
            </a:r>
            <a:endParaRPr lang="fr-FR" sz="2800" b="1" dirty="0" smtClean="0">
              <a:solidFill>
                <a:schemeClr val="tx1">
                  <a:lumMod val="95000"/>
                  <a:lumOff val="5000"/>
                </a:schemeClr>
              </a:solidFill>
              <a:latin typeface="Times New Roman" pitchFamily="18" charset="0"/>
              <a:cs typeface="Times New Roman" pitchFamily="18" charset="0"/>
            </a:endParaRPr>
          </a:p>
          <a:p>
            <a:pPr marL="339725" lvl="0" indent="-339725" algn="just" rtl="1">
              <a:buClr>
                <a:srgbClr val="FF0000"/>
              </a:buClr>
              <a:buSzPct val="80000"/>
              <a:buFont typeface="Wingdings" pitchFamily="2" charset="2"/>
              <a:buChar char="ü"/>
            </a:pPr>
            <a:r>
              <a:rPr lang="ar-DZ" sz="2800" b="1" dirty="0" smtClean="0">
                <a:solidFill>
                  <a:schemeClr val="tx1">
                    <a:lumMod val="95000"/>
                    <a:lumOff val="5000"/>
                  </a:schemeClr>
                </a:solidFill>
                <a:latin typeface="Times New Roman" pitchFamily="18" charset="0"/>
                <a:cs typeface="Times New Roman" pitchFamily="18" charset="0"/>
              </a:rPr>
              <a:t>المناولة بطيئة وتقليدية( قلة الإنتاجية ). </a:t>
            </a:r>
            <a:endParaRPr lang="fr-FR" sz="2800" b="1" dirty="0" smtClean="0">
              <a:solidFill>
                <a:schemeClr val="tx1">
                  <a:lumMod val="95000"/>
                  <a:lumOff val="5000"/>
                </a:schemeClr>
              </a:solidFill>
              <a:latin typeface="Times New Roman" pitchFamily="18" charset="0"/>
              <a:cs typeface="Times New Roman" pitchFamily="18" charset="0"/>
            </a:endParaRPr>
          </a:p>
          <a:p>
            <a:pPr marL="339725" lvl="0" indent="-339725" algn="just" rtl="1">
              <a:buClr>
                <a:srgbClr val="FF0000"/>
              </a:buClr>
              <a:buSzPct val="80000"/>
              <a:buFont typeface="Wingdings" pitchFamily="2" charset="2"/>
              <a:buChar char="ü"/>
            </a:pPr>
            <a:r>
              <a:rPr lang="ar-DZ" sz="2800" b="1" dirty="0" smtClean="0">
                <a:solidFill>
                  <a:schemeClr val="tx1">
                    <a:lumMod val="95000"/>
                    <a:lumOff val="5000"/>
                  </a:schemeClr>
                </a:solidFill>
                <a:latin typeface="Times New Roman" pitchFamily="18" charset="0"/>
                <a:cs typeface="Times New Roman" pitchFamily="18" charset="0"/>
              </a:rPr>
              <a:t>العمالة كثيفة ( ضعف الميكنة: استخدام معدات بدائية).</a:t>
            </a:r>
            <a:endParaRPr lang="fr-FR" sz="2800" b="1" dirty="0" smtClean="0">
              <a:solidFill>
                <a:schemeClr val="tx1">
                  <a:lumMod val="95000"/>
                  <a:lumOff val="5000"/>
                </a:schemeClr>
              </a:solidFill>
              <a:latin typeface="Times New Roman" pitchFamily="18" charset="0"/>
              <a:cs typeface="Times New Roman" pitchFamily="18" charset="0"/>
            </a:endParaRPr>
          </a:p>
          <a:p>
            <a:pPr marL="339725" lvl="0" indent="-339725" algn="just" rtl="1">
              <a:buClr>
                <a:srgbClr val="FF0000"/>
              </a:buClr>
              <a:buSzPct val="80000"/>
              <a:buFont typeface="Wingdings" pitchFamily="2" charset="2"/>
              <a:buChar char="ü"/>
            </a:pPr>
            <a:r>
              <a:rPr lang="ar-DZ" sz="2800" b="1" dirty="0" smtClean="0">
                <a:solidFill>
                  <a:schemeClr val="tx1">
                    <a:lumMod val="95000"/>
                    <a:lumOff val="5000"/>
                  </a:schemeClr>
                </a:solidFill>
                <a:latin typeface="Times New Roman" pitchFamily="18" charset="0"/>
                <a:cs typeface="Times New Roman" pitchFamily="18" charset="0"/>
              </a:rPr>
              <a:t>التعامل مع البضائع العامة والبضائع الصب.</a:t>
            </a:r>
            <a:endParaRPr lang="fr-FR" sz="2800" b="1" dirty="0" smtClean="0">
              <a:solidFill>
                <a:schemeClr val="tx1">
                  <a:lumMod val="95000"/>
                  <a:lumOff val="5000"/>
                </a:schemeClr>
              </a:solidFill>
              <a:latin typeface="Times New Roman" pitchFamily="18" charset="0"/>
              <a:cs typeface="Times New Roman" pitchFamily="18" charset="0"/>
            </a:endParaRPr>
          </a:p>
          <a:p>
            <a:pPr marL="339725" lvl="0" indent="-339725" algn="just" rtl="1">
              <a:buClr>
                <a:srgbClr val="FF0000"/>
              </a:buClr>
              <a:buSzPct val="80000"/>
              <a:buFont typeface="Wingdings" pitchFamily="2" charset="2"/>
              <a:buChar char="ü"/>
            </a:pPr>
            <a:r>
              <a:rPr lang="ar-DZ" sz="2800" b="1" dirty="0" smtClean="0">
                <a:solidFill>
                  <a:schemeClr val="tx1">
                    <a:lumMod val="95000"/>
                    <a:lumOff val="5000"/>
                  </a:schemeClr>
                </a:solidFill>
                <a:latin typeface="Times New Roman" pitchFamily="18" charset="0"/>
                <a:cs typeface="Times New Roman" pitchFamily="18" charset="0"/>
              </a:rPr>
              <a:t>الهياكل تنظيمية بسيطة وتدفق محدود أو معدوم للمعلومات.</a:t>
            </a:r>
            <a:endParaRPr lang="fr-FR" sz="2800" b="1" dirty="0" smtClean="0">
              <a:solidFill>
                <a:schemeClr val="tx1">
                  <a:lumMod val="95000"/>
                  <a:lumOff val="5000"/>
                </a:schemeClr>
              </a:solidFill>
              <a:latin typeface="Times New Roman" pitchFamily="18" charset="0"/>
              <a:cs typeface="Times New Roman" pitchFamily="18" charset="0"/>
            </a:endParaRPr>
          </a:p>
          <a:p>
            <a:pPr marL="339725" indent="-339725" algn="just" rtl="1">
              <a:buClr>
                <a:srgbClr val="FF0000"/>
              </a:buClr>
              <a:buSzPct val="80000"/>
              <a:buFont typeface="Wingdings" pitchFamily="2" charset="2"/>
              <a:buChar char="ü"/>
            </a:pPr>
            <a:r>
              <a:rPr lang="ar-DZ" sz="2800" b="1" dirty="0" smtClean="0">
                <a:solidFill>
                  <a:schemeClr val="tx1">
                    <a:lumMod val="95000"/>
                    <a:lumOff val="5000"/>
                  </a:schemeClr>
                </a:solidFill>
                <a:latin typeface="Times New Roman" pitchFamily="18" charset="0"/>
                <a:cs typeface="Times New Roman" pitchFamily="18" charset="0"/>
              </a:rPr>
              <a:t>عدم القيام بأنشطة القيمة المضافة(المناولة والتخزين فقط).</a:t>
            </a:r>
          </a:p>
          <a:p>
            <a:pPr marL="339725" indent="-339725" algn="just" rtl="1">
              <a:buClr>
                <a:srgbClr val="FF0000"/>
              </a:buClr>
              <a:buSzPct val="80000"/>
              <a:buFont typeface="Wingdings" pitchFamily="2" charset="2"/>
              <a:buChar char="ü"/>
            </a:pPr>
            <a:r>
              <a:rPr lang="ar-DZ" sz="2800" b="1" dirty="0" smtClean="0">
                <a:solidFill>
                  <a:srgbClr val="FF0000"/>
                </a:solidFill>
                <a:latin typeface="Times New Roman" pitchFamily="18" charset="0"/>
                <a:cs typeface="Times New Roman" pitchFamily="18" charset="0"/>
              </a:rPr>
              <a:t>من أمثلتها: </a:t>
            </a:r>
            <a:r>
              <a:rPr lang="ar-DZ" sz="2800" b="1" dirty="0" smtClean="0">
                <a:solidFill>
                  <a:schemeClr val="tx1">
                    <a:lumMod val="95000"/>
                    <a:lumOff val="5000"/>
                  </a:schemeClr>
                </a:solidFill>
                <a:latin typeface="Times New Roman" pitchFamily="18" charset="0"/>
                <a:cs typeface="Times New Roman" pitchFamily="18" charset="0"/>
              </a:rPr>
              <a:t>موانئ الدول المتخلفة</a:t>
            </a:r>
            <a:endParaRPr lang="fr-FR" sz="2800" b="1" dirty="0" smtClean="0">
              <a:solidFill>
                <a:schemeClr val="tx1">
                  <a:lumMod val="95000"/>
                  <a:lumOff val="5000"/>
                </a:schemeClr>
              </a:solidFill>
              <a:latin typeface="Times New Roman" pitchFamily="18" charset="0"/>
              <a:cs typeface="Times New Roman" pitchFamily="18" charset="0"/>
            </a:endParaRPr>
          </a:p>
        </p:txBody>
      </p:sp>
      <p:sp>
        <p:nvSpPr>
          <p:cNvPr id="4" name="Rectangle 3"/>
          <p:cNvSpPr/>
          <p:nvPr/>
        </p:nvSpPr>
        <p:spPr>
          <a:xfrm>
            <a:off x="6740526" y="381000"/>
            <a:ext cx="1952779" cy="523220"/>
          </a:xfrm>
          <a:prstGeom prst="rect">
            <a:avLst/>
          </a:prstGeom>
        </p:spPr>
        <p:txBody>
          <a:bodyPr wrap="none">
            <a:spAutoFit/>
          </a:bodyPr>
          <a:lstStyle/>
          <a:p>
            <a:pPr algn="r" rtl="1"/>
            <a:r>
              <a:rPr lang="ar-DZ" sz="2800" b="1" dirty="0" smtClean="0">
                <a:solidFill>
                  <a:srgbClr val="FF0000"/>
                </a:solidFill>
                <a:latin typeface="Times New Roman" pitchFamily="18" charset="0"/>
                <a:cs typeface="Times New Roman" pitchFamily="18" charset="0"/>
              </a:rPr>
              <a:t>أجيال الموانئ :</a:t>
            </a:r>
            <a:endParaRPr lang="fr-FR" sz="2800" dirty="0"/>
          </a:p>
        </p:txBody>
      </p:sp>
      <p:sp>
        <p:nvSpPr>
          <p:cNvPr id="5" name="Rectangle 4"/>
          <p:cNvSpPr/>
          <p:nvPr/>
        </p:nvSpPr>
        <p:spPr>
          <a:xfrm>
            <a:off x="4389573" y="2590800"/>
            <a:ext cx="4221027" cy="523220"/>
          </a:xfrm>
          <a:prstGeom prst="rect">
            <a:avLst/>
          </a:prstGeom>
        </p:spPr>
        <p:txBody>
          <a:bodyPr wrap="none">
            <a:spAutoFit/>
          </a:bodyPr>
          <a:lstStyle/>
          <a:p>
            <a:pPr algn="just" rtl="1"/>
            <a:r>
              <a:rPr lang="ar-DZ" sz="2800" b="1" dirty="0" smtClean="0">
                <a:solidFill>
                  <a:srgbClr val="FF0000"/>
                </a:solidFill>
                <a:latin typeface="Times New Roman" pitchFamily="18" charset="0"/>
                <a:cs typeface="Times New Roman" pitchFamily="18" charset="0"/>
              </a:rPr>
              <a:t>أ. موانئ الجيل الأول ( قبل 1960):</a:t>
            </a:r>
            <a:endParaRPr lang="ar-DZ" sz="2400" b="1" dirty="0" smtClean="0">
              <a:solidFill>
                <a:srgbClr val="FF0000"/>
              </a:solidFill>
              <a:latin typeface="Times New Roman" pitchFamily="18" charset="0"/>
              <a:cs typeface="Times New Roman" pitchFamily="18" charset="0"/>
            </a:endParaRPr>
          </a:p>
        </p:txBody>
      </p:sp>
      <p:pic>
        <p:nvPicPr>
          <p:cNvPr id="59394" name="Picture 2" descr="C:\Users\SALAH\Desktop\TOTJ-11-120_F2.jpg"/>
          <p:cNvPicPr>
            <a:picLocks noChangeAspect="1" noChangeArrowheads="1"/>
          </p:cNvPicPr>
          <p:nvPr/>
        </p:nvPicPr>
        <p:blipFill>
          <a:blip r:embed="rId2"/>
          <a:srcRect/>
          <a:stretch>
            <a:fillRect/>
          </a:stretch>
        </p:blipFill>
        <p:spPr bwMode="auto">
          <a:xfrm>
            <a:off x="0" y="0"/>
            <a:ext cx="6781800" cy="2667000"/>
          </a:xfrm>
          <a:prstGeom prst="rect">
            <a:avLst/>
          </a:prstGeom>
          <a:noFill/>
        </p:spPr>
      </p:pic>
    </p:spTree>
  </p:cSld>
  <p:clrMapOvr>
    <a:masterClrMapping/>
  </p:clrMapOvr>
  <p:transition>
    <p:split orient="vert"/>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04800" y="1143000"/>
            <a:ext cx="8458200" cy="4648200"/>
          </a:xfrm>
        </p:spPr>
        <p:txBody>
          <a:bodyPr>
            <a:noAutofit/>
          </a:bodyPr>
          <a:lstStyle/>
          <a:p>
            <a:pPr marL="280988" indent="-280988" algn="just" rtl="1">
              <a:buClr>
                <a:srgbClr val="FF0000"/>
              </a:buClr>
              <a:buSzPct val="80000"/>
              <a:buFont typeface="Wingdings" pitchFamily="2" charset="2"/>
              <a:buChar char="ü"/>
            </a:pPr>
            <a:r>
              <a:rPr lang="ar-DZ" sz="2800" b="1" dirty="0" smtClean="0">
                <a:solidFill>
                  <a:schemeClr val="tx1"/>
                </a:solidFill>
                <a:latin typeface="Times New Roman" pitchFamily="18" charset="0"/>
                <a:cs typeface="Times New Roman" pitchFamily="18" charset="0"/>
              </a:rPr>
              <a:t>تسود الاقتصاديات الصناعية المتقدمة</a:t>
            </a:r>
            <a:endParaRPr lang="fr-FR" sz="2800" b="1" dirty="0" smtClean="0">
              <a:solidFill>
                <a:schemeClr val="tx1"/>
              </a:solidFill>
              <a:latin typeface="Times New Roman" pitchFamily="18" charset="0"/>
              <a:cs typeface="Times New Roman" pitchFamily="18" charset="0"/>
            </a:endParaRPr>
          </a:p>
          <a:p>
            <a:pPr marL="280988" lvl="0" indent="-280988" algn="just" rtl="1">
              <a:buClr>
                <a:srgbClr val="FF0000"/>
              </a:buClr>
              <a:buSzPct val="80000"/>
              <a:buFont typeface="Wingdings" pitchFamily="2" charset="2"/>
              <a:buChar char="ü"/>
            </a:pPr>
            <a:r>
              <a:rPr lang="ar-DZ" sz="2800" b="1" dirty="0" smtClean="0">
                <a:solidFill>
                  <a:schemeClr val="tx1"/>
                </a:solidFill>
                <a:latin typeface="Times New Roman" pitchFamily="18" charset="0"/>
                <a:cs typeface="Times New Roman" pitchFamily="18" charset="0"/>
              </a:rPr>
              <a:t>تطور البنية التحتية للموانئ.</a:t>
            </a:r>
            <a:endParaRPr lang="fr-FR" sz="2800" b="1" dirty="0" smtClean="0">
              <a:solidFill>
                <a:schemeClr val="tx1"/>
              </a:solidFill>
              <a:latin typeface="Times New Roman" pitchFamily="18" charset="0"/>
              <a:cs typeface="Times New Roman" pitchFamily="18" charset="0"/>
            </a:endParaRPr>
          </a:p>
          <a:p>
            <a:pPr marL="280988" lvl="0" indent="-280988" algn="just" rtl="1">
              <a:buClr>
                <a:srgbClr val="FF0000"/>
              </a:buClr>
              <a:buSzPct val="80000"/>
              <a:buFont typeface="Wingdings" pitchFamily="2" charset="2"/>
              <a:buChar char="ü"/>
            </a:pPr>
            <a:r>
              <a:rPr lang="ar-DZ" sz="2800" b="1" dirty="0" smtClean="0">
                <a:solidFill>
                  <a:schemeClr val="tx1"/>
                </a:solidFill>
                <a:latin typeface="Times New Roman" pitchFamily="18" charset="0"/>
                <a:cs typeface="Times New Roman" pitchFamily="18" charset="0"/>
              </a:rPr>
              <a:t>اقتصاديات الحجم الكبير.</a:t>
            </a:r>
          </a:p>
          <a:p>
            <a:pPr marL="280988" lvl="0" indent="-280988" algn="just" rtl="1">
              <a:buClr>
                <a:srgbClr val="FF0000"/>
              </a:buClr>
              <a:buSzPct val="80000"/>
              <a:buFont typeface="Wingdings" pitchFamily="2" charset="2"/>
              <a:buChar char="ü"/>
            </a:pPr>
            <a:r>
              <a:rPr lang="ar-DZ" sz="2800" b="1" dirty="0" smtClean="0">
                <a:solidFill>
                  <a:schemeClr val="tx1"/>
                </a:solidFill>
                <a:latin typeface="Times New Roman" pitchFamily="18" charset="0"/>
                <a:cs typeface="Times New Roman" pitchFamily="18" charset="0"/>
              </a:rPr>
              <a:t>إنتاجية مرتفعة ومرونة عالية وتكاليف منخفضة.</a:t>
            </a:r>
            <a:endParaRPr lang="fr-FR" sz="2800" b="1" dirty="0" smtClean="0">
              <a:solidFill>
                <a:schemeClr val="tx1"/>
              </a:solidFill>
              <a:latin typeface="Times New Roman" pitchFamily="18" charset="0"/>
              <a:cs typeface="Times New Roman" pitchFamily="18" charset="0"/>
            </a:endParaRPr>
          </a:p>
          <a:p>
            <a:pPr marL="280988" lvl="0" indent="-280988" algn="just" rtl="1">
              <a:buClr>
                <a:srgbClr val="FF0000"/>
              </a:buClr>
              <a:buSzPct val="80000"/>
              <a:buFont typeface="Wingdings" pitchFamily="2" charset="2"/>
              <a:buChar char="ü"/>
            </a:pPr>
            <a:r>
              <a:rPr lang="ar-DZ" sz="2800" b="1" dirty="0" smtClean="0">
                <a:solidFill>
                  <a:schemeClr val="tx1"/>
                </a:solidFill>
                <a:latin typeface="Times New Roman" pitchFamily="18" charset="0"/>
                <a:cs typeface="Times New Roman" pitchFamily="18" charset="0"/>
              </a:rPr>
              <a:t>تخصص البضائع (حاويات، نفط....).</a:t>
            </a:r>
          </a:p>
          <a:p>
            <a:pPr marL="280988" lvl="0" indent="-280988" algn="just" rtl="1">
              <a:buClr>
                <a:srgbClr val="FF0000"/>
              </a:buClr>
              <a:buSzPct val="80000"/>
              <a:buFont typeface="Wingdings" pitchFamily="2" charset="2"/>
              <a:buChar char="ü"/>
            </a:pPr>
            <a:r>
              <a:rPr lang="ar-DZ" sz="2800" b="1" dirty="0" smtClean="0">
                <a:solidFill>
                  <a:schemeClr val="tx1"/>
                </a:solidFill>
                <a:latin typeface="Times New Roman" pitchFamily="18" charset="0"/>
                <a:cs typeface="Times New Roman" pitchFamily="18" charset="0"/>
              </a:rPr>
              <a:t>أنشطة القيمة المضافة ( جذب الصناعة التحويلية والسيارات).</a:t>
            </a:r>
            <a:endParaRPr lang="fr-FR" sz="2800" b="1" dirty="0" smtClean="0">
              <a:solidFill>
                <a:schemeClr val="tx1"/>
              </a:solidFill>
              <a:latin typeface="Times New Roman" pitchFamily="18" charset="0"/>
              <a:cs typeface="Times New Roman" pitchFamily="18" charset="0"/>
            </a:endParaRPr>
          </a:p>
          <a:p>
            <a:pPr marL="280988" lvl="0" indent="-280988" algn="just" rtl="1">
              <a:buClr>
                <a:srgbClr val="FF0000"/>
              </a:buClr>
              <a:buSzPct val="80000"/>
              <a:buFont typeface="Wingdings" pitchFamily="2" charset="2"/>
              <a:buChar char="ü"/>
            </a:pPr>
            <a:r>
              <a:rPr lang="ar-DZ" sz="2800" b="1" dirty="0" smtClean="0">
                <a:solidFill>
                  <a:schemeClr val="tx1"/>
                </a:solidFill>
                <a:latin typeface="Times New Roman" pitchFamily="18" charset="0"/>
                <a:cs typeface="Times New Roman" pitchFamily="18" charset="0"/>
              </a:rPr>
              <a:t>استخدام نظم نقل متعددة الوسائط.</a:t>
            </a:r>
            <a:endParaRPr lang="fr-FR" sz="2800" b="1" dirty="0" smtClean="0">
              <a:solidFill>
                <a:schemeClr val="tx1"/>
              </a:solidFill>
              <a:latin typeface="Times New Roman" pitchFamily="18" charset="0"/>
              <a:cs typeface="Times New Roman" pitchFamily="18" charset="0"/>
            </a:endParaRPr>
          </a:p>
          <a:p>
            <a:pPr marL="280988" lvl="0" indent="-280988" algn="just" rtl="1">
              <a:buClr>
                <a:srgbClr val="FF0000"/>
              </a:buClr>
              <a:buSzPct val="80000"/>
              <a:buFont typeface="Wingdings" pitchFamily="2" charset="2"/>
              <a:buChar char="ü"/>
            </a:pPr>
            <a:r>
              <a:rPr lang="ar-DZ" sz="2800" b="1" dirty="0" smtClean="0">
                <a:solidFill>
                  <a:schemeClr val="tx1"/>
                </a:solidFill>
                <a:latin typeface="Times New Roman" pitchFamily="18" charset="0"/>
                <a:cs typeface="Times New Roman" pitchFamily="18" charset="0"/>
              </a:rPr>
              <a:t>تنظيم وإدارة مركزية.</a:t>
            </a:r>
          </a:p>
          <a:p>
            <a:pPr marL="280988" indent="-280988" algn="r" rtl="1">
              <a:buClr>
                <a:srgbClr val="FF0000"/>
              </a:buClr>
              <a:buSzPct val="80000"/>
              <a:buFont typeface="Wingdings" pitchFamily="2" charset="2"/>
              <a:buChar char="ü"/>
            </a:pPr>
            <a:r>
              <a:rPr lang="ar-DZ" sz="2800" b="1" dirty="0" smtClean="0">
                <a:solidFill>
                  <a:srgbClr val="FF0000"/>
                </a:solidFill>
                <a:latin typeface="Times New Roman" pitchFamily="18" charset="0"/>
                <a:cs typeface="Times New Roman" pitchFamily="18" charset="0"/>
              </a:rPr>
              <a:t>من أمثلتها</a:t>
            </a:r>
            <a:r>
              <a:rPr lang="fr-FR" sz="2800" b="1" dirty="0" smtClean="0">
                <a:solidFill>
                  <a:srgbClr val="FF0000"/>
                </a:solidFill>
                <a:latin typeface="Times New Roman" pitchFamily="18" charset="0"/>
                <a:cs typeface="Times New Roman" pitchFamily="18" charset="0"/>
              </a:rPr>
              <a:t> </a:t>
            </a:r>
            <a:r>
              <a:rPr lang="ar-DZ" sz="2800" b="1" dirty="0" smtClean="0">
                <a:solidFill>
                  <a:srgbClr val="FF0000"/>
                </a:solidFill>
                <a:latin typeface="Times New Roman" pitchFamily="18" charset="0"/>
                <a:cs typeface="Times New Roman" pitchFamily="18" charset="0"/>
              </a:rPr>
              <a:t> </a:t>
            </a:r>
            <a:r>
              <a:rPr lang="fr-FR" sz="2800" b="1" dirty="0" smtClean="0">
                <a:solidFill>
                  <a:schemeClr val="tx1"/>
                </a:solidFill>
                <a:latin typeface="Times New Roman" pitchFamily="18" charset="0"/>
                <a:cs typeface="Times New Roman" pitchFamily="18" charset="0"/>
              </a:rPr>
              <a:t>Dublin (Ireland)</a:t>
            </a:r>
            <a:r>
              <a:rPr lang="ar-DZ" sz="2800" b="1" dirty="0" smtClean="0">
                <a:solidFill>
                  <a:schemeClr val="tx1"/>
                </a:solidFill>
                <a:latin typeface="Times New Roman" pitchFamily="18" charset="0"/>
                <a:cs typeface="Times New Roman" pitchFamily="18" charset="0"/>
              </a:rPr>
              <a:t>، </a:t>
            </a:r>
            <a:r>
              <a:rPr lang="fr-FR" sz="2800" b="1" dirty="0" smtClean="0">
                <a:solidFill>
                  <a:schemeClr val="tx1"/>
                </a:solidFill>
                <a:latin typeface="Times New Roman" pitchFamily="18" charset="0"/>
                <a:cs typeface="Times New Roman" pitchFamily="18" charset="0"/>
              </a:rPr>
              <a:t>Selangor (Malaysia</a:t>
            </a:r>
            <a:r>
              <a:rPr lang="fr-FR" sz="2800" dirty="0" smtClean="0"/>
              <a:t>)</a:t>
            </a:r>
            <a:endParaRPr lang="fr-FR" sz="2800" b="1" dirty="0" smtClean="0">
              <a:solidFill>
                <a:schemeClr val="tx1"/>
              </a:solidFill>
              <a:latin typeface="Times New Roman" pitchFamily="18" charset="0"/>
              <a:cs typeface="Times New Roman" pitchFamily="18" charset="0"/>
            </a:endParaRPr>
          </a:p>
          <a:p>
            <a:pPr marL="3175" lvl="0" indent="-3175" algn="just" rtl="1">
              <a:buClr>
                <a:srgbClr val="FF0000"/>
              </a:buClr>
              <a:buFont typeface="Wingdings" pitchFamily="2" charset="2"/>
              <a:buChar char="ü"/>
            </a:pPr>
            <a:endParaRPr lang="fr-FR" b="1" dirty="0" smtClean="0">
              <a:solidFill>
                <a:schemeClr val="tx1"/>
              </a:solidFill>
              <a:latin typeface="Times New Roman" pitchFamily="18" charset="0"/>
              <a:cs typeface="Times New Roman" pitchFamily="18" charset="0"/>
            </a:endParaRPr>
          </a:p>
        </p:txBody>
      </p:sp>
      <p:sp>
        <p:nvSpPr>
          <p:cNvPr id="4" name="Rectangle 3"/>
          <p:cNvSpPr/>
          <p:nvPr/>
        </p:nvSpPr>
        <p:spPr>
          <a:xfrm>
            <a:off x="3200400" y="457200"/>
            <a:ext cx="5562600" cy="523220"/>
          </a:xfrm>
          <a:prstGeom prst="rect">
            <a:avLst/>
          </a:prstGeom>
        </p:spPr>
        <p:txBody>
          <a:bodyPr wrap="square">
            <a:spAutoFit/>
          </a:bodyPr>
          <a:lstStyle/>
          <a:p>
            <a:pPr algn="r" rtl="1"/>
            <a:r>
              <a:rPr lang="ar-DZ" sz="2800" b="1" dirty="0" smtClean="0">
                <a:solidFill>
                  <a:srgbClr val="FF0000"/>
                </a:solidFill>
                <a:latin typeface="Times New Roman" pitchFamily="18" charset="0"/>
                <a:cs typeface="Times New Roman" pitchFamily="18" charset="0"/>
              </a:rPr>
              <a:t>ب. موانئ الجيل الثاني (60- 80):</a:t>
            </a:r>
            <a:endParaRPr lang="fr-FR" sz="2800" dirty="0"/>
          </a:p>
        </p:txBody>
      </p:sp>
    </p:spTree>
  </p:cSld>
  <p:clrMapOvr>
    <a:masterClrMapping/>
  </p:clrMapOvr>
  <p:transition>
    <p:cover dir="ld"/>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52400" y="1143000"/>
            <a:ext cx="8610600" cy="4648200"/>
          </a:xfrm>
        </p:spPr>
        <p:txBody>
          <a:bodyPr>
            <a:normAutofit/>
          </a:bodyPr>
          <a:lstStyle/>
          <a:p>
            <a:pPr marL="277813" indent="-277813" algn="just" rtl="1">
              <a:buClr>
                <a:srgbClr val="FF0000"/>
              </a:buClr>
              <a:buSzPct val="80000"/>
              <a:buFont typeface="Wingdings" pitchFamily="2" charset="2"/>
              <a:buChar char="ü"/>
              <a:tabLst>
                <a:tab pos="176213" algn="l"/>
              </a:tabLst>
            </a:pPr>
            <a:r>
              <a:rPr lang="ar-DZ" sz="2800" b="1" dirty="0" smtClean="0">
                <a:solidFill>
                  <a:schemeClr val="tx1"/>
                </a:solidFill>
                <a:latin typeface="Times New Roman" pitchFamily="18" charset="0"/>
                <a:cs typeface="Times New Roman" pitchFamily="18" charset="0"/>
              </a:rPr>
              <a:t>منتشرة في اقتصاديات ما بعد التصنيع لدول متطورة اقتصاديا.</a:t>
            </a:r>
            <a:endParaRPr lang="fr-FR" sz="2800" b="1" dirty="0" smtClean="0">
              <a:solidFill>
                <a:schemeClr val="tx1"/>
              </a:solidFill>
              <a:latin typeface="Times New Roman" pitchFamily="18" charset="0"/>
              <a:cs typeface="Times New Roman" pitchFamily="18" charset="0"/>
            </a:endParaRPr>
          </a:p>
          <a:p>
            <a:pPr marL="277813" lvl="0" indent="-277813" algn="just" rtl="1">
              <a:buClr>
                <a:srgbClr val="FF0000"/>
              </a:buClr>
              <a:buSzPct val="80000"/>
              <a:buFont typeface="Wingdings" pitchFamily="2" charset="2"/>
              <a:buChar char="ü"/>
              <a:tabLst>
                <a:tab pos="176213" algn="l"/>
              </a:tabLst>
            </a:pPr>
            <a:r>
              <a:rPr lang="ar-DZ" sz="2800" b="1" dirty="0" smtClean="0">
                <a:solidFill>
                  <a:schemeClr val="tx1"/>
                </a:solidFill>
                <a:latin typeface="Times New Roman" pitchFamily="18" charset="0"/>
                <a:cs typeface="Times New Roman" pitchFamily="18" charset="0"/>
              </a:rPr>
              <a:t>استخدام أجهزة آلية في العمليات الجمركية والرقابية.</a:t>
            </a:r>
            <a:endParaRPr lang="fr-FR" sz="2800" b="1" dirty="0" smtClean="0">
              <a:solidFill>
                <a:schemeClr val="tx1"/>
              </a:solidFill>
              <a:latin typeface="Times New Roman" pitchFamily="18" charset="0"/>
              <a:cs typeface="Times New Roman" pitchFamily="18" charset="0"/>
            </a:endParaRPr>
          </a:p>
          <a:p>
            <a:pPr marL="277813" lvl="0" indent="-277813" algn="just" rtl="1">
              <a:buClr>
                <a:srgbClr val="FF0000"/>
              </a:buClr>
              <a:buSzPct val="80000"/>
              <a:buFont typeface="Wingdings" pitchFamily="2" charset="2"/>
              <a:buChar char="ü"/>
              <a:tabLst>
                <a:tab pos="176213" algn="l"/>
              </a:tabLst>
            </a:pPr>
            <a:r>
              <a:rPr lang="ar-DZ" sz="2800" b="1" dirty="0" smtClean="0">
                <a:solidFill>
                  <a:schemeClr val="tx1"/>
                </a:solidFill>
                <a:latin typeface="Times New Roman" pitchFamily="18" charset="0"/>
                <a:cs typeface="Times New Roman" pitchFamily="18" charset="0"/>
              </a:rPr>
              <a:t>تكامل فعال بين الوسائط المتعددة </a:t>
            </a:r>
            <a:r>
              <a:rPr lang="en-US" sz="2800" b="1" dirty="0" smtClean="0">
                <a:solidFill>
                  <a:schemeClr val="tx1"/>
                </a:solidFill>
                <a:latin typeface="Times New Roman" pitchFamily="18" charset="0"/>
                <a:cs typeface="Times New Roman" pitchFamily="18" charset="0"/>
              </a:rPr>
              <a:t>Multimodal</a:t>
            </a:r>
            <a:r>
              <a:rPr lang="ar-DZ" sz="2800" b="1" dirty="0" smtClean="0">
                <a:solidFill>
                  <a:schemeClr val="tx1"/>
                </a:solidFill>
                <a:latin typeface="Times New Roman" pitchFamily="18" charset="0"/>
                <a:cs typeface="Times New Roman" pitchFamily="18" charset="0"/>
              </a:rPr>
              <a:t>.</a:t>
            </a:r>
            <a:endParaRPr lang="fr-FR" sz="2800" b="1" dirty="0" smtClean="0">
              <a:solidFill>
                <a:schemeClr val="tx1"/>
              </a:solidFill>
              <a:latin typeface="Times New Roman" pitchFamily="18" charset="0"/>
              <a:cs typeface="Times New Roman" pitchFamily="18" charset="0"/>
            </a:endParaRPr>
          </a:p>
          <a:p>
            <a:pPr marL="277813" lvl="0" indent="-277813" algn="just" rtl="1">
              <a:buClr>
                <a:srgbClr val="FF0000"/>
              </a:buClr>
              <a:buSzPct val="80000"/>
              <a:buFont typeface="Wingdings" pitchFamily="2" charset="2"/>
              <a:buChar char="ü"/>
              <a:tabLst>
                <a:tab pos="176213" algn="l"/>
              </a:tabLst>
            </a:pPr>
            <a:r>
              <a:rPr lang="ar-DZ" sz="2800" b="1" dirty="0" smtClean="0">
                <a:solidFill>
                  <a:schemeClr val="tx1"/>
                </a:solidFill>
                <a:latin typeface="Times New Roman" pitchFamily="18" charset="0"/>
                <a:cs typeface="Times New Roman" pitchFamily="18" charset="0"/>
              </a:rPr>
              <a:t>سرعة عالية ومرونة فائقة وانخفاض في التكلفة.</a:t>
            </a:r>
            <a:endParaRPr lang="fr-FR" sz="2800" b="1" dirty="0" smtClean="0">
              <a:solidFill>
                <a:schemeClr val="tx1"/>
              </a:solidFill>
              <a:latin typeface="Times New Roman" pitchFamily="18" charset="0"/>
              <a:cs typeface="Times New Roman" pitchFamily="18" charset="0"/>
            </a:endParaRPr>
          </a:p>
          <a:p>
            <a:pPr marL="277813" lvl="0" indent="-277813" algn="just" rtl="1">
              <a:buClr>
                <a:srgbClr val="FF0000"/>
              </a:buClr>
              <a:buSzPct val="80000"/>
              <a:buFont typeface="Wingdings" pitchFamily="2" charset="2"/>
              <a:buChar char="ü"/>
              <a:tabLst>
                <a:tab pos="176213" algn="l"/>
              </a:tabLst>
            </a:pPr>
            <a:r>
              <a:rPr lang="ar-DZ" sz="2800" b="1" dirty="0" smtClean="0">
                <a:solidFill>
                  <a:schemeClr val="tx1"/>
                </a:solidFill>
                <a:latin typeface="Times New Roman" pitchFamily="18" charset="0"/>
                <a:cs typeface="Times New Roman" pitchFamily="18" charset="0"/>
              </a:rPr>
              <a:t>استخدام عمليات ومواصفات المحور المغذي </a:t>
            </a:r>
            <a:r>
              <a:rPr lang="en-US" sz="2800" b="1" dirty="0" smtClean="0">
                <a:solidFill>
                  <a:schemeClr val="tx1"/>
                </a:solidFill>
                <a:latin typeface="Times New Roman" pitchFamily="18" charset="0"/>
                <a:cs typeface="Times New Roman" pitchFamily="18" charset="0"/>
              </a:rPr>
              <a:t>Hub feeling</a:t>
            </a:r>
            <a:r>
              <a:rPr lang="ar-DZ" sz="2800" b="1" dirty="0" smtClean="0">
                <a:solidFill>
                  <a:schemeClr val="tx1"/>
                </a:solidFill>
                <a:latin typeface="Times New Roman" pitchFamily="18" charset="0"/>
                <a:cs typeface="Times New Roman" pitchFamily="18" charset="0"/>
              </a:rPr>
              <a:t>.</a:t>
            </a:r>
            <a:endParaRPr lang="fr-FR" sz="2800" b="1" dirty="0" smtClean="0">
              <a:solidFill>
                <a:schemeClr val="tx1"/>
              </a:solidFill>
              <a:latin typeface="Times New Roman" pitchFamily="18" charset="0"/>
              <a:cs typeface="Times New Roman" pitchFamily="18" charset="0"/>
            </a:endParaRPr>
          </a:p>
          <a:p>
            <a:pPr marL="277813" lvl="0" indent="-277813" algn="just" rtl="1">
              <a:buClr>
                <a:srgbClr val="FF0000"/>
              </a:buClr>
              <a:buSzPct val="80000"/>
              <a:buFont typeface="Wingdings" pitchFamily="2" charset="2"/>
              <a:buChar char="ü"/>
              <a:tabLst>
                <a:tab pos="176213" algn="l"/>
              </a:tabLst>
            </a:pPr>
            <a:r>
              <a:rPr lang="ar-DZ" sz="2800" b="1" dirty="0" smtClean="0">
                <a:solidFill>
                  <a:schemeClr val="tx1"/>
                </a:solidFill>
                <a:latin typeface="Times New Roman" pitchFamily="18" charset="0"/>
                <a:cs typeface="Times New Roman" pitchFamily="18" charset="0"/>
              </a:rPr>
              <a:t>تخصص في البضائع (موانئ متخصصة).</a:t>
            </a:r>
            <a:endParaRPr lang="fr-FR" sz="2800" b="1" dirty="0" smtClean="0">
              <a:solidFill>
                <a:schemeClr val="tx1"/>
              </a:solidFill>
              <a:latin typeface="Times New Roman" pitchFamily="18" charset="0"/>
              <a:cs typeface="Times New Roman" pitchFamily="18" charset="0"/>
            </a:endParaRPr>
          </a:p>
          <a:p>
            <a:pPr marL="277813" lvl="0" indent="-277813" algn="just" rtl="1">
              <a:buClr>
                <a:srgbClr val="FF0000"/>
              </a:buClr>
              <a:buSzPct val="80000"/>
              <a:buFont typeface="Wingdings" pitchFamily="2" charset="2"/>
              <a:buChar char="ü"/>
              <a:tabLst>
                <a:tab pos="176213" algn="l"/>
              </a:tabLst>
            </a:pPr>
            <a:r>
              <a:rPr lang="ar-DZ" sz="2800" b="1" dirty="0" smtClean="0">
                <a:solidFill>
                  <a:schemeClr val="tx1"/>
                </a:solidFill>
                <a:latin typeface="Times New Roman" pitchFamily="18" charset="0"/>
                <a:cs typeface="Times New Roman" pitchFamily="18" charset="0"/>
              </a:rPr>
              <a:t>تعاظم نشاطات القيمة المضافة </a:t>
            </a:r>
            <a:r>
              <a:rPr lang="en-US" sz="2800" b="1" dirty="0" smtClean="0">
                <a:solidFill>
                  <a:schemeClr val="tx1"/>
                </a:solidFill>
                <a:latin typeface="Times New Roman" pitchFamily="18" charset="0"/>
                <a:cs typeface="Times New Roman" pitchFamily="18" charset="0"/>
              </a:rPr>
              <a:t>Activities Value Added</a:t>
            </a:r>
            <a:r>
              <a:rPr lang="ar-DZ" sz="2800" b="1" dirty="0" smtClean="0">
                <a:solidFill>
                  <a:schemeClr val="tx1"/>
                </a:solidFill>
                <a:latin typeface="Times New Roman" pitchFamily="18" charset="0"/>
                <a:cs typeface="Times New Roman" pitchFamily="18" charset="0"/>
              </a:rPr>
              <a:t>.</a:t>
            </a:r>
            <a:endParaRPr lang="fr-FR" sz="2800" b="1" dirty="0" smtClean="0">
              <a:solidFill>
                <a:schemeClr val="tx1"/>
              </a:solidFill>
              <a:latin typeface="Times New Roman" pitchFamily="18" charset="0"/>
              <a:cs typeface="Times New Roman" pitchFamily="18" charset="0"/>
            </a:endParaRPr>
          </a:p>
          <a:p>
            <a:pPr marL="277813" lvl="0" indent="-277813" algn="just" rtl="1">
              <a:buClr>
                <a:srgbClr val="FF0000"/>
              </a:buClr>
              <a:buSzPct val="80000"/>
              <a:buFont typeface="Wingdings" pitchFamily="2" charset="2"/>
              <a:buChar char="ü"/>
              <a:tabLst>
                <a:tab pos="176213" algn="l"/>
              </a:tabLst>
            </a:pPr>
            <a:r>
              <a:rPr lang="ar-DZ" sz="2800" b="1" dirty="0" smtClean="0">
                <a:solidFill>
                  <a:schemeClr val="tx1"/>
                </a:solidFill>
                <a:latin typeface="Times New Roman" pitchFamily="18" charset="0"/>
                <a:cs typeface="Times New Roman" pitchFamily="18" charset="0"/>
              </a:rPr>
              <a:t>المجتمعات ملتحمة بالميناء( أهمية ظهير الميناء)</a:t>
            </a:r>
          </a:p>
          <a:p>
            <a:pPr marL="277813" lvl="0" indent="-277813" algn="just" rtl="1">
              <a:buClr>
                <a:srgbClr val="FF0000"/>
              </a:buClr>
              <a:buSzPct val="80000"/>
              <a:buFont typeface="Wingdings" pitchFamily="2" charset="2"/>
              <a:buChar char="ü"/>
              <a:tabLst>
                <a:tab pos="176213" algn="l"/>
              </a:tabLst>
            </a:pPr>
            <a:r>
              <a:rPr lang="ar-DZ" sz="2800" b="1" dirty="0" smtClean="0">
                <a:solidFill>
                  <a:srgbClr val="FF0000"/>
                </a:solidFill>
                <a:latin typeface="Times New Roman" pitchFamily="18" charset="0"/>
                <a:cs typeface="Times New Roman" pitchFamily="18" charset="0"/>
              </a:rPr>
              <a:t>من أمثلتها: </a:t>
            </a:r>
            <a:r>
              <a:rPr lang="ar-DZ" sz="2800" b="1" dirty="0" smtClean="0">
                <a:solidFill>
                  <a:schemeClr val="tx1"/>
                </a:solidFill>
                <a:latin typeface="Times New Roman" pitchFamily="18" charset="0"/>
                <a:cs typeface="Times New Roman" pitchFamily="18" charset="0"/>
              </a:rPr>
              <a:t>موانئ</a:t>
            </a:r>
            <a:r>
              <a:rPr lang="ar-DZ" sz="2800" b="1" dirty="0" smtClean="0">
                <a:solidFill>
                  <a:srgbClr val="FF0000"/>
                </a:solidFill>
                <a:latin typeface="Times New Roman" pitchFamily="18" charset="0"/>
                <a:cs typeface="Times New Roman" pitchFamily="18" charset="0"/>
              </a:rPr>
              <a:t> </a:t>
            </a:r>
            <a:r>
              <a:rPr lang="ar-DZ" sz="2800" b="1" dirty="0" smtClean="0">
                <a:solidFill>
                  <a:schemeClr val="tx1"/>
                </a:solidFill>
                <a:latin typeface="Times New Roman" pitchFamily="18" charset="0"/>
                <a:cs typeface="Times New Roman" pitchFamily="18" charset="0"/>
              </a:rPr>
              <a:t>طنجة، مارسيليا، بيرايوس (اليونان)، روما ..</a:t>
            </a:r>
          </a:p>
          <a:p>
            <a:pPr marL="277813" indent="-277813" algn="r" rtl="1">
              <a:buClr>
                <a:srgbClr val="FF0000"/>
              </a:buClr>
              <a:buSzPct val="80000"/>
              <a:buFont typeface="Wingdings" pitchFamily="2" charset="2"/>
              <a:buChar char="ü"/>
              <a:tabLst>
                <a:tab pos="176213" algn="l"/>
              </a:tabLst>
            </a:pPr>
            <a:endParaRPr lang="fr-FR" b="1" dirty="0">
              <a:solidFill>
                <a:schemeClr val="tx1"/>
              </a:solidFill>
              <a:latin typeface="Times New Roman" pitchFamily="18" charset="0"/>
              <a:cs typeface="Times New Roman" pitchFamily="18" charset="0"/>
            </a:endParaRPr>
          </a:p>
        </p:txBody>
      </p:sp>
      <p:sp>
        <p:nvSpPr>
          <p:cNvPr id="4" name="Rectangle 3"/>
          <p:cNvSpPr/>
          <p:nvPr/>
        </p:nvSpPr>
        <p:spPr>
          <a:xfrm>
            <a:off x="4724400" y="457200"/>
            <a:ext cx="4007827" cy="523220"/>
          </a:xfrm>
          <a:prstGeom prst="rect">
            <a:avLst/>
          </a:prstGeom>
        </p:spPr>
        <p:txBody>
          <a:bodyPr wrap="none">
            <a:spAutoFit/>
          </a:bodyPr>
          <a:lstStyle/>
          <a:p>
            <a:pPr algn="r" rtl="1"/>
            <a:r>
              <a:rPr lang="ar-DZ" sz="2800" b="1" dirty="0" smtClean="0">
                <a:solidFill>
                  <a:srgbClr val="FF0000"/>
                </a:solidFill>
                <a:latin typeface="Times New Roman" pitchFamily="18" charset="0"/>
                <a:cs typeface="Times New Roman" pitchFamily="18" charset="0"/>
              </a:rPr>
              <a:t>ج. موانئ الجيل الثالث(80- 90):</a:t>
            </a:r>
            <a:endParaRPr lang="fr-FR" sz="2800" dirty="0"/>
          </a:p>
        </p:txBody>
      </p:sp>
    </p:spTree>
  </p:cSld>
  <p:clrMapOvr>
    <a:masterClrMapping/>
  </p:clrMapOvr>
  <p:transition>
    <p:cover dir="lu"/>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04800" y="1143000"/>
            <a:ext cx="8534400" cy="4572000"/>
          </a:xfrm>
        </p:spPr>
        <p:txBody>
          <a:bodyPr>
            <a:normAutofit/>
          </a:bodyPr>
          <a:lstStyle/>
          <a:p>
            <a:pPr marL="236538" indent="-236538" algn="r" rtl="1">
              <a:buClr>
                <a:srgbClr val="FF0000"/>
              </a:buClr>
              <a:buSzPct val="80000"/>
              <a:buFont typeface="Wingdings" pitchFamily="2" charset="2"/>
              <a:buChar char="ü"/>
            </a:pPr>
            <a:r>
              <a:rPr lang="ar-DZ" sz="2800" b="1" dirty="0" smtClean="0">
                <a:solidFill>
                  <a:schemeClr val="tx1"/>
                </a:solidFill>
                <a:latin typeface="Times New Roman" pitchFamily="18" charset="0"/>
                <a:cs typeface="Times New Roman" pitchFamily="18" charset="0"/>
              </a:rPr>
              <a:t>ميكنة كلية لعمليات النقل والعمليات المكملة الأخرى.</a:t>
            </a:r>
            <a:endParaRPr lang="fr-FR" sz="2800" b="1" dirty="0" smtClean="0">
              <a:solidFill>
                <a:schemeClr val="tx1"/>
              </a:solidFill>
              <a:latin typeface="Times New Roman" pitchFamily="18" charset="0"/>
              <a:cs typeface="Times New Roman" pitchFamily="18" charset="0"/>
            </a:endParaRPr>
          </a:p>
          <a:p>
            <a:pPr marL="236538" indent="-236538" algn="r" rtl="1">
              <a:buClr>
                <a:srgbClr val="FF0000"/>
              </a:buClr>
              <a:buSzPct val="80000"/>
              <a:buFont typeface="Wingdings" pitchFamily="2" charset="2"/>
              <a:buChar char="ü"/>
            </a:pPr>
            <a:r>
              <a:rPr lang="ar-DZ" sz="2800" b="1" dirty="0" smtClean="0">
                <a:solidFill>
                  <a:schemeClr val="tx1"/>
                </a:solidFill>
                <a:latin typeface="Times New Roman" pitchFamily="18" charset="0"/>
                <a:cs typeface="Times New Roman" pitchFamily="18" charset="0"/>
              </a:rPr>
              <a:t>نظام معلومات </a:t>
            </a:r>
            <a:r>
              <a:rPr lang="ar-DZ" sz="2800" b="1" dirty="0" err="1" smtClean="0">
                <a:solidFill>
                  <a:schemeClr val="tx1"/>
                </a:solidFill>
                <a:latin typeface="Times New Roman" pitchFamily="18" charset="0"/>
                <a:cs typeface="Times New Roman" pitchFamily="18" charset="0"/>
              </a:rPr>
              <a:t>محوسب</a:t>
            </a:r>
            <a:r>
              <a:rPr lang="ar-DZ" sz="2800" b="1" dirty="0" smtClean="0">
                <a:solidFill>
                  <a:schemeClr val="tx1"/>
                </a:solidFill>
                <a:latin typeface="Times New Roman" pitchFamily="18" charset="0"/>
                <a:cs typeface="Times New Roman" pitchFamily="18" charset="0"/>
              </a:rPr>
              <a:t> وآلي  دقيق جدا.</a:t>
            </a:r>
            <a:endParaRPr lang="fr-FR" sz="2800" b="1" dirty="0" smtClean="0">
              <a:solidFill>
                <a:schemeClr val="tx1"/>
              </a:solidFill>
              <a:latin typeface="Times New Roman" pitchFamily="18" charset="0"/>
              <a:cs typeface="Times New Roman" pitchFamily="18" charset="0"/>
            </a:endParaRPr>
          </a:p>
          <a:p>
            <a:pPr marL="236538" indent="-236538" algn="r" rtl="1">
              <a:buClr>
                <a:srgbClr val="FF0000"/>
              </a:buClr>
              <a:buSzPct val="80000"/>
              <a:buFont typeface="Wingdings" pitchFamily="2" charset="2"/>
              <a:buChar char="ü"/>
            </a:pPr>
            <a:r>
              <a:rPr lang="ar-DZ" sz="2800" b="1" dirty="0" smtClean="0">
                <a:solidFill>
                  <a:schemeClr val="tx1"/>
                </a:solidFill>
                <a:latin typeface="Times New Roman" pitchFamily="18" charset="0"/>
                <a:cs typeface="Times New Roman" pitchFamily="18" charset="0"/>
              </a:rPr>
              <a:t>سرعة كبيرة في التداول وانخفاض في التكاليف.</a:t>
            </a:r>
          </a:p>
          <a:p>
            <a:pPr marL="236538" indent="-236538" algn="r" rtl="1">
              <a:buClr>
                <a:srgbClr val="FF0000"/>
              </a:buClr>
              <a:buSzPct val="80000"/>
              <a:buFont typeface="Wingdings" pitchFamily="2" charset="2"/>
              <a:buChar char="ü"/>
            </a:pPr>
            <a:r>
              <a:rPr lang="ar-DZ" sz="2800" b="1" dirty="0" smtClean="0">
                <a:solidFill>
                  <a:schemeClr val="tx1"/>
                </a:solidFill>
                <a:latin typeface="Times New Roman" pitchFamily="18" charset="0"/>
                <a:cs typeface="Times New Roman" pitchFamily="18" charset="0"/>
              </a:rPr>
              <a:t>توطين الصناعات في منطقة الميناء.</a:t>
            </a:r>
          </a:p>
          <a:p>
            <a:pPr marL="236538" indent="-236538" algn="r" rtl="1">
              <a:buClr>
                <a:srgbClr val="FF0000"/>
              </a:buClr>
              <a:buSzPct val="80000"/>
              <a:buFont typeface="Wingdings" pitchFamily="2" charset="2"/>
              <a:buChar char="ü"/>
            </a:pPr>
            <a:r>
              <a:rPr lang="ar-DZ" sz="2800" b="1" dirty="0" smtClean="0">
                <a:solidFill>
                  <a:schemeClr val="tx1"/>
                </a:solidFill>
                <a:latin typeface="Times New Roman" pitchFamily="18" charset="0"/>
                <a:cs typeface="Times New Roman" pitchFamily="18" charset="0"/>
              </a:rPr>
              <a:t>الاهتمام بالبيئة وقضايا التلوث .</a:t>
            </a:r>
          </a:p>
          <a:p>
            <a:pPr marL="236538" indent="-236538" algn="r" rtl="1">
              <a:buClr>
                <a:srgbClr val="FF0000"/>
              </a:buClr>
              <a:buSzPct val="80000"/>
              <a:buFont typeface="Wingdings" pitchFamily="2" charset="2"/>
              <a:buChar char="ü"/>
            </a:pPr>
            <a:r>
              <a:rPr lang="ar-DZ" sz="2800" b="1" dirty="0" smtClean="0">
                <a:solidFill>
                  <a:schemeClr val="tx1"/>
                </a:solidFill>
                <a:latin typeface="Times New Roman" pitchFamily="18" charset="0"/>
                <a:cs typeface="Times New Roman" pitchFamily="18" charset="0"/>
              </a:rPr>
              <a:t>استعمال تطبيقات التكنولوجية الحديثة في التشغيل.</a:t>
            </a:r>
          </a:p>
          <a:p>
            <a:pPr marL="236538" indent="-236538" algn="r" rtl="1">
              <a:buClr>
                <a:srgbClr val="FF0000"/>
              </a:buClr>
              <a:buSzPct val="80000"/>
              <a:buFont typeface="Wingdings" pitchFamily="2" charset="2"/>
              <a:buChar char="ü"/>
            </a:pPr>
            <a:r>
              <a:rPr lang="ar-DZ" sz="2800" b="1" dirty="0" smtClean="0">
                <a:solidFill>
                  <a:schemeClr val="tx1"/>
                </a:solidFill>
                <a:latin typeface="Times New Roman" pitchFamily="18" charset="0"/>
                <a:cs typeface="Times New Roman" pitchFamily="18" charset="0"/>
              </a:rPr>
              <a:t>زيادة التركيز على نشاط الحاويات.</a:t>
            </a:r>
            <a:endParaRPr lang="fr-FR" sz="2800" b="1" dirty="0" smtClean="0">
              <a:solidFill>
                <a:schemeClr val="tx1"/>
              </a:solidFill>
              <a:latin typeface="Times New Roman" pitchFamily="18" charset="0"/>
              <a:cs typeface="Times New Roman" pitchFamily="18" charset="0"/>
            </a:endParaRPr>
          </a:p>
          <a:p>
            <a:pPr marL="236538" indent="-236538" algn="justLow" rtl="1">
              <a:buClr>
                <a:srgbClr val="FF0000"/>
              </a:buClr>
              <a:buSzPct val="80000"/>
              <a:buFont typeface="Wingdings" pitchFamily="2" charset="2"/>
              <a:buChar char="ü"/>
            </a:pPr>
            <a:r>
              <a:rPr lang="ar-DZ" sz="2800" b="1" dirty="0" smtClean="0">
                <a:solidFill>
                  <a:srgbClr val="FF0000"/>
                </a:solidFill>
                <a:latin typeface="Times New Roman" pitchFamily="18" charset="0"/>
                <a:cs typeface="Times New Roman" pitchFamily="18" charset="0"/>
              </a:rPr>
              <a:t>من أمثلتها: </a:t>
            </a:r>
            <a:r>
              <a:rPr lang="ar-DZ" sz="2800" b="1" dirty="0" smtClean="0">
                <a:solidFill>
                  <a:schemeClr val="tx1"/>
                </a:solidFill>
                <a:latin typeface="Times New Roman" pitchFamily="18" charset="0"/>
                <a:cs typeface="Times New Roman" pitchFamily="18" charset="0"/>
              </a:rPr>
              <a:t>ميناء جبل علي (دبي)، روتردام، هامبورغ، شنغهاي، نيويورك، نيوجرسي،  ...</a:t>
            </a:r>
            <a:endParaRPr lang="fr-FR" sz="2800" b="1" dirty="0" smtClean="0">
              <a:solidFill>
                <a:schemeClr val="tx1"/>
              </a:solidFill>
              <a:latin typeface="Times New Roman" pitchFamily="18" charset="0"/>
              <a:cs typeface="Times New Roman" pitchFamily="18" charset="0"/>
            </a:endParaRPr>
          </a:p>
          <a:p>
            <a:pPr>
              <a:buClr>
                <a:srgbClr val="FF0000"/>
              </a:buClr>
              <a:buFont typeface="Wingdings" pitchFamily="2" charset="2"/>
              <a:buChar char="ü"/>
            </a:pPr>
            <a:endParaRPr lang="fr-FR" sz="2800" dirty="0"/>
          </a:p>
        </p:txBody>
      </p:sp>
      <p:sp>
        <p:nvSpPr>
          <p:cNvPr id="4" name="Rectangle 3"/>
          <p:cNvSpPr/>
          <p:nvPr/>
        </p:nvSpPr>
        <p:spPr>
          <a:xfrm>
            <a:off x="3873662" y="457200"/>
            <a:ext cx="4911921" cy="523220"/>
          </a:xfrm>
          <a:prstGeom prst="rect">
            <a:avLst/>
          </a:prstGeom>
        </p:spPr>
        <p:txBody>
          <a:bodyPr wrap="none">
            <a:spAutoFit/>
          </a:bodyPr>
          <a:lstStyle/>
          <a:p>
            <a:pPr algn="r" rtl="1"/>
            <a:r>
              <a:rPr lang="ar-DZ" sz="2800" b="1" dirty="0" smtClean="0">
                <a:solidFill>
                  <a:srgbClr val="FF0000"/>
                </a:solidFill>
                <a:latin typeface="Times New Roman" pitchFamily="18" charset="0"/>
                <a:cs typeface="Times New Roman" pitchFamily="18" charset="0"/>
              </a:rPr>
              <a:t>د. موانئ الجيل الرابع( 19990- 2000):</a:t>
            </a:r>
            <a:endParaRPr lang="fr-FR" sz="2800" dirty="0"/>
          </a:p>
        </p:txBody>
      </p:sp>
    </p:spTree>
  </p:cSld>
  <p:clrMapOvr>
    <a:masterClrMapping/>
  </p:clrMapOvr>
  <p:transition>
    <p:cover dir="rd"/>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04800" y="1143000"/>
            <a:ext cx="8534400" cy="3657600"/>
          </a:xfrm>
        </p:spPr>
        <p:txBody>
          <a:bodyPr>
            <a:normAutofit fontScale="92500" lnSpcReduction="20000"/>
          </a:bodyPr>
          <a:lstStyle/>
          <a:p>
            <a:pPr lvl="0" algn="just" rtl="1">
              <a:buClr>
                <a:srgbClr val="FF0000"/>
              </a:buClr>
              <a:buSzPct val="80000"/>
              <a:buFont typeface="Wingdings" pitchFamily="2" charset="2"/>
              <a:buChar char="ü"/>
            </a:pPr>
            <a:r>
              <a:rPr lang="ar-DZ" sz="3000" b="1" dirty="0" smtClean="0">
                <a:solidFill>
                  <a:schemeClr val="tx1"/>
                </a:solidFill>
                <a:latin typeface="Times New Roman" pitchFamily="18" charset="0"/>
                <a:cs typeface="Times New Roman" pitchFamily="18" charset="0"/>
              </a:rPr>
              <a:t>عمليات مؤتمتة بالكامل باستخدام الحاسوب </a:t>
            </a:r>
            <a:r>
              <a:rPr lang="ar-DZ" sz="3000" b="1" dirty="0" err="1" smtClean="0">
                <a:solidFill>
                  <a:schemeClr val="tx1"/>
                </a:solidFill>
                <a:latin typeface="Times New Roman" pitchFamily="18" charset="0"/>
                <a:cs typeface="Times New Roman" pitchFamily="18" charset="0"/>
              </a:rPr>
              <a:t>و</a:t>
            </a:r>
            <a:r>
              <a:rPr lang="ar-DZ" sz="3000" b="1" dirty="0" smtClean="0">
                <a:solidFill>
                  <a:schemeClr val="tx1"/>
                </a:solidFill>
                <a:latin typeface="Times New Roman" pitchFamily="18" charset="0"/>
                <a:cs typeface="Times New Roman" pitchFamily="18" charset="0"/>
              </a:rPr>
              <a:t> </a:t>
            </a:r>
            <a:r>
              <a:rPr lang="fr-FR" sz="2600" b="1" dirty="0" smtClean="0">
                <a:solidFill>
                  <a:schemeClr val="tx1"/>
                </a:solidFill>
                <a:latin typeface="Times New Roman" pitchFamily="18" charset="0"/>
                <a:cs typeface="Times New Roman" pitchFamily="18" charset="0"/>
              </a:rPr>
              <a:t>NTIC</a:t>
            </a:r>
            <a:r>
              <a:rPr lang="ar-DZ" sz="3000" b="1" dirty="0" smtClean="0">
                <a:solidFill>
                  <a:schemeClr val="tx1"/>
                </a:solidFill>
                <a:latin typeface="Times New Roman" pitchFamily="18" charset="0"/>
                <a:cs typeface="Times New Roman" pitchFamily="18" charset="0"/>
              </a:rPr>
              <a:t>.</a:t>
            </a:r>
            <a:endParaRPr lang="fr-FR" sz="3000" b="1" dirty="0" smtClean="0">
              <a:solidFill>
                <a:schemeClr val="tx1"/>
              </a:solidFill>
              <a:latin typeface="Times New Roman" pitchFamily="18" charset="0"/>
              <a:cs typeface="Times New Roman" pitchFamily="18" charset="0"/>
            </a:endParaRPr>
          </a:p>
          <a:p>
            <a:pPr lvl="0" algn="just" rtl="1">
              <a:buClr>
                <a:srgbClr val="FF0000"/>
              </a:buClr>
              <a:buSzPct val="80000"/>
              <a:buFont typeface="Wingdings" pitchFamily="2" charset="2"/>
              <a:buChar char="ü"/>
            </a:pPr>
            <a:r>
              <a:rPr lang="ar-DZ" sz="3000" b="1" dirty="0" smtClean="0">
                <a:solidFill>
                  <a:schemeClr val="tx1"/>
                </a:solidFill>
                <a:latin typeface="Times New Roman" pitchFamily="18" charset="0"/>
                <a:cs typeface="Times New Roman" pitchFamily="18" charset="0"/>
              </a:rPr>
              <a:t>انخفاض كبير في التكاليف وارتفاع في الإنتاجية.</a:t>
            </a:r>
          </a:p>
          <a:p>
            <a:pPr lvl="0" algn="just" rtl="1">
              <a:buClr>
                <a:srgbClr val="FF0000"/>
              </a:buClr>
              <a:buSzPct val="80000"/>
              <a:buFont typeface="Wingdings" pitchFamily="2" charset="2"/>
              <a:buChar char="ü"/>
            </a:pPr>
            <a:r>
              <a:rPr lang="ar-DZ" sz="3000" b="1" dirty="0" smtClean="0">
                <a:solidFill>
                  <a:schemeClr val="tx1"/>
                </a:solidFill>
                <a:latin typeface="Times New Roman" pitchFamily="18" charset="0"/>
                <a:cs typeface="Times New Roman" pitchFamily="18" charset="0"/>
              </a:rPr>
              <a:t>التوجه بالعملاء وجودة الخدمات.</a:t>
            </a:r>
            <a:endParaRPr lang="fr-FR" sz="3000" b="1" dirty="0" smtClean="0">
              <a:solidFill>
                <a:schemeClr val="tx1"/>
              </a:solidFill>
              <a:latin typeface="Times New Roman" pitchFamily="18" charset="0"/>
              <a:cs typeface="Times New Roman" pitchFamily="18" charset="0"/>
            </a:endParaRPr>
          </a:p>
          <a:p>
            <a:pPr lvl="0" algn="just" rtl="1">
              <a:buClr>
                <a:srgbClr val="FF0000"/>
              </a:buClr>
              <a:buSzPct val="80000"/>
              <a:buFont typeface="Wingdings" pitchFamily="2" charset="2"/>
              <a:buChar char="ü"/>
            </a:pPr>
            <a:r>
              <a:rPr lang="ar-DZ" sz="3000" b="1" dirty="0" smtClean="0">
                <a:solidFill>
                  <a:schemeClr val="tx1"/>
                </a:solidFill>
                <a:latin typeface="Times New Roman" pitchFamily="18" charset="0"/>
                <a:cs typeface="Times New Roman" pitchFamily="18" charset="0"/>
              </a:rPr>
              <a:t>سهولة كبيرة  في التداول ودقة في تدفق المعلومات.</a:t>
            </a:r>
          </a:p>
          <a:p>
            <a:pPr lvl="0" algn="just" rtl="1">
              <a:buClr>
                <a:srgbClr val="FF0000"/>
              </a:buClr>
              <a:buSzPct val="80000"/>
              <a:buFont typeface="Wingdings" pitchFamily="2" charset="2"/>
              <a:buChar char="ü"/>
            </a:pPr>
            <a:r>
              <a:rPr lang="ar-DZ" sz="3000" b="1" dirty="0" smtClean="0">
                <a:solidFill>
                  <a:schemeClr val="tx1"/>
                </a:solidFill>
                <a:latin typeface="Times New Roman" pitchFamily="18" charset="0"/>
                <a:cs typeface="Times New Roman" pitchFamily="18" charset="0"/>
              </a:rPr>
              <a:t>ظهور شركات إدارة الموانئ العالمية مثل موانئ دبي.</a:t>
            </a:r>
          </a:p>
          <a:p>
            <a:pPr lvl="0" algn="just" rtl="1">
              <a:buClr>
                <a:srgbClr val="FF0000"/>
              </a:buClr>
              <a:buSzPct val="80000"/>
              <a:buFont typeface="Wingdings" pitchFamily="2" charset="2"/>
              <a:buChar char="ü"/>
            </a:pPr>
            <a:r>
              <a:rPr lang="ar-DZ" sz="3000" b="1" dirty="0" smtClean="0">
                <a:solidFill>
                  <a:schemeClr val="tx1"/>
                </a:solidFill>
                <a:latin typeface="Times New Roman" pitchFamily="18" charset="0"/>
                <a:cs typeface="Times New Roman" pitchFamily="18" charset="0"/>
              </a:rPr>
              <a:t>ظهور إستراتيجية تكامل الموانئ المحورية </a:t>
            </a:r>
            <a:r>
              <a:rPr lang="ar-DZ" sz="3000" b="1" dirty="0" err="1" smtClean="0">
                <a:solidFill>
                  <a:schemeClr val="tx1"/>
                </a:solidFill>
                <a:latin typeface="Times New Roman" pitchFamily="18" charset="0"/>
                <a:cs typeface="Times New Roman" pitchFamily="18" charset="0"/>
              </a:rPr>
              <a:t>والرافدية</a:t>
            </a:r>
            <a:r>
              <a:rPr lang="ar-DZ" sz="3000" b="1" dirty="0" smtClean="0">
                <a:solidFill>
                  <a:schemeClr val="tx1"/>
                </a:solidFill>
                <a:latin typeface="Times New Roman" pitchFamily="18" charset="0"/>
                <a:cs typeface="Times New Roman" pitchFamily="18" charset="0"/>
              </a:rPr>
              <a:t>.</a:t>
            </a:r>
          </a:p>
          <a:p>
            <a:pPr lvl="0" algn="just" rtl="1">
              <a:buClr>
                <a:srgbClr val="FF0000"/>
              </a:buClr>
              <a:buSzPct val="80000"/>
              <a:buFont typeface="Wingdings" pitchFamily="2" charset="2"/>
              <a:buChar char="ü"/>
            </a:pPr>
            <a:r>
              <a:rPr lang="ar-DZ" sz="3000" b="1" dirty="0" smtClean="0">
                <a:solidFill>
                  <a:schemeClr val="tx1"/>
                </a:solidFill>
                <a:latin typeface="Times New Roman" pitchFamily="18" charset="0"/>
                <a:cs typeface="Times New Roman" pitchFamily="18" charset="0"/>
              </a:rPr>
              <a:t>البضائع الرئيسية هي الحاويات.</a:t>
            </a:r>
            <a:endParaRPr lang="fr-FR" sz="3000" b="1" dirty="0" smtClean="0">
              <a:solidFill>
                <a:schemeClr val="tx1"/>
              </a:solidFill>
              <a:latin typeface="Times New Roman" pitchFamily="18" charset="0"/>
              <a:cs typeface="Times New Roman" pitchFamily="18" charset="0"/>
            </a:endParaRPr>
          </a:p>
          <a:p>
            <a:pPr algn="just" rtl="1">
              <a:buClr>
                <a:srgbClr val="FF0000"/>
              </a:buClr>
              <a:buSzPct val="80000"/>
              <a:buFont typeface="Wingdings" pitchFamily="2" charset="2"/>
              <a:buChar char="ü"/>
            </a:pPr>
            <a:r>
              <a:rPr lang="ar-DZ" sz="3000" b="1" dirty="0" smtClean="0">
                <a:solidFill>
                  <a:srgbClr val="FF0000"/>
                </a:solidFill>
                <a:latin typeface="Times New Roman" pitchFamily="18" charset="0"/>
                <a:cs typeface="Times New Roman" pitchFamily="18" charset="0"/>
              </a:rPr>
              <a:t>أمثلتها: </a:t>
            </a:r>
            <a:r>
              <a:rPr lang="ar-DZ" sz="3000" b="1" dirty="0" smtClean="0">
                <a:solidFill>
                  <a:schemeClr val="tx1"/>
                </a:solidFill>
                <a:latin typeface="Times New Roman" pitchFamily="18" charset="0"/>
                <a:cs typeface="Times New Roman" pitchFamily="18" charset="0"/>
              </a:rPr>
              <a:t>ميناء سنغافورة، طوكيو، </a:t>
            </a:r>
            <a:r>
              <a:rPr lang="ar-DZ" sz="3000" b="1" dirty="0" err="1" smtClean="0">
                <a:solidFill>
                  <a:schemeClr val="tx1"/>
                </a:solidFill>
                <a:latin typeface="Times New Roman" pitchFamily="18" charset="0"/>
                <a:cs typeface="Times New Roman" pitchFamily="18" charset="0"/>
              </a:rPr>
              <a:t>بيزان</a:t>
            </a:r>
            <a:r>
              <a:rPr lang="ar-DZ" sz="3000" b="1" dirty="0" smtClean="0">
                <a:solidFill>
                  <a:schemeClr val="tx1"/>
                </a:solidFill>
                <a:latin typeface="Times New Roman" pitchFamily="18" charset="0"/>
                <a:cs typeface="Times New Roman" pitchFamily="18" charset="0"/>
              </a:rPr>
              <a:t> (كوريا </a:t>
            </a:r>
            <a:r>
              <a:rPr lang="ar-DZ" sz="3000" b="1" dirty="0" err="1" smtClean="0">
                <a:solidFill>
                  <a:schemeClr val="tx1"/>
                </a:solidFill>
                <a:latin typeface="Times New Roman" pitchFamily="18" charset="0"/>
                <a:cs typeface="Times New Roman" pitchFamily="18" charset="0"/>
              </a:rPr>
              <a:t>ج</a:t>
            </a:r>
            <a:r>
              <a:rPr lang="ar-DZ" sz="3000" b="1" dirty="0" smtClean="0">
                <a:solidFill>
                  <a:schemeClr val="tx1"/>
                </a:solidFill>
                <a:latin typeface="Times New Roman" pitchFamily="18" charset="0"/>
                <a:cs typeface="Times New Roman" pitchFamily="18" charset="0"/>
              </a:rPr>
              <a:t> )، </a:t>
            </a:r>
            <a:endParaRPr lang="fr-FR" sz="3000" b="1" dirty="0" smtClean="0">
              <a:solidFill>
                <a:schemeClr val="tx1"/>
              </a:solidFill>
              <a:latin typeface="Times New Roman" pitchFamily="18" charset="0"/>
              <a:cs typeface="Times New Roman" pitchFamily="18" charset="0"/>
            </a:endParaRPr>
          </a:p>
          <a:p>
            <a:pPr>
              <a:buClr>
                <a:srgbClr val="FF0000"/>
              </a:buClr>
              <a:buFont typeface="Wingdings" pitchFamily="2" charset="2"/>
              <a:buChar char="ü"/>
            </a:pPr>
            <a:endParaRPr lang="fr-FR" sz="2800" dirty="0">
              <a:solidFill>
                <a:schemeClr val="tx1"/>
              </a:solidFill>
            </a:endParaRPr>
          </a:p>
        </p:txBody>
      </p:sp>
      <p:sp>
        <p:nvSpPr>
          <p:cNvPr id="4" name="Rectangle 3"/>
          <p:cNvSpPr/>
          <p:nvPr/>
        </p:nvSpPr>
        <p:spPr>
          <a:xfrm>
            <a:off x="3684251" y="467380"/>
            <a:ext cx="4926349" cy="523220"/>
          </a:xfrm>
          <a:prstGeom prst="rect">
            <a:avLst/>
          </a:prstGeom>
        </p:spPr>
        <p:txBody>
          <a:bodyPr wrap="none">
            <a:spAutoFit/>
          </a:bodyPr>
          <a:lstStyle/>
          <a:p>
            <a:r>
              <a:rPr lang="ar-DZ" sz="2800" b="1" dirty="0" smtClean="0">
                <a:solidFill>
                  <a:srgbClr val="FF0000"/>
                </a:solidFill>
                <a:latin typeface="Times New Roman" pitchFamily="18" charset="0"/>
                <a:cs typeface="Times New Roman" pitchFamily="18" charset="0"/>
              </a:rPr>
              <a:t>هـ. موانئ الجيل الخامس( 2000- اليوم):</a:t>
            </a:r>
            <a:endParaRPr lang="fr-FR" sz="2800" dirty="0"/>
          </a:p>
        </p:txBody>
      </p:sp>
    </p:spTree>
  </p:cSld>
  <p:clrMapOvr>
    <a:masterClrMapping/>
  </p:clrMapOvr>
  <p:transition>
    <p:cover dir="ru"/>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 y="1164848"/>
            <a:ext cx="8610600" cy="892552"/>
          </a:xfrm>
          <a:prstGeom prst="rect">
            <a:avLst/>
          </a:prstGeom>
        </p:spPr>
        <p:txBody>
          <a:bodyPr wrap="square">
            <a:spAutoFit/>
          </a:bodyPr>
          <a:lstStyle/>
          <a:p>
            <a:pPr algn="just" rtl="1"/>
            <a:r>
              <a:rPr lang="ar-DZ" sz="2800" b="1" dirty="0" smtClean="0">
                <a:solidFill>
                  <a:srgbClr val="FF0000"/>
                </a:solidFill>
                <a:latin typeface="Arial" pitchFamily="34" charset="0"/>
                <a:cs typeface="Arial" pitchFamily="34" charset="0"/>
              </a:rPr>
              <a:t>الناقل المشترك غير المشغل للسفن:</a:t>
            </a:r>
          </a:p>
          <a:p>
            <a:pPr algn="just"/>
            <a:r>
              <a:rPr lang="fr-FR" sz="2400" b="1" dirty="0" smtClean="0">
                <a:solidFill>
                  <a:srgbClr val="FF0000"/>
                </a:solidFill>
                <a:latin typeface="Times New Roman" pitchFamily="18" charset="0"/>
                <a:cs typeface="Times New Roman" pitchFamily="18" charset="0"/>
              </a:rPr>
              <a:t>Le Non-Vessel-Operating Common Carrier (ou NVOCC)</a:t>
            </a:r>
          </a:p>
        </p:txBody>
      </p:sp>
      <p:sp>
        <p:nvSpPr>
          <p:cNvPr id="5" name="Rectangle 4"/>
          <p:cNvSpPr/>
          <p:nvPr/>
        </p:nvSpPr>
        <p:spPr>
          <a:xfrm>
            <a:off x="152400" y="2690336"/>
            <a:ext cx="8534400" cy="1815882"/>
          </a:xfrm>
          <a:prstGeom prst="rect">
            <a:avLst/>
          </a:prstGeom>
        </p:spPr>
        <p:txBody>
          <a:bodyPr wrap="square">
            <a:spAutoFit/>
          </a:bodyPr>
          <a:lstStyle/>
          <a:p>
            <a:pPr algn="just" rtl="1"/>
            <a:r>
              <a:rPr lang="ar-DZ" sz="2800" b="1" dirty="0" smtClean="0">
                <a:latin typeface="Arial" pitchFamily="34" charset="0"/>
                <a:cs typeface="Arial" pitchFamily="34" charset="0"/>
              </a:rPr>
              <a:t>    اختراع وومارسة أمريكية تشير إلى شركة تشتري </a:t>
            </a:r>
            <a:r>
              <a:rPr lang="ar-DZ" sz="2800" b="1" dirty="0" smtClean="0">
                <a:solidFill>
                  <a:srgbClr val="FF0000"/>
                </a:solidFill>
                <a:latin typeface="Arial" pitchFamily="34" charset="0"/>
                <a:cs typeface="Arial" pitchFamily="34" charset="0"/>
              </a:rPr>
              <a:t>سعة نقل بحري</a:t>
            </a:r>
            <a:r>
              <a:rPr lang="ar-DZ" sz="2800" b="1" dirty="0" smtClean="0">
                <a:latin typeface="Arial" pitchFamily="34" charset="0"/>
                <a:cs typeface="Arial" pitchFamily="34" charset="0"/>
              </a:rPr>
              <a:t>، وهي عمومًا سعة نقل حاويات بحرا من شركة شحن، ثم تعيد بيعها لعملائها تحت مسؤوليتها الخاصة، ويتم إبرام عقد النقل من خلال سند شحن بحري داخلي.</a:t>
            </a:r>
            <a:endParaRPr lang="fr-FR" sz="2800" b="1" dirty="0">
              <a:latin typeface="Arial" pitchFamily="34" charset="0"/>
              <a:cs typeface="Arial" pitchFamily="34" charset="0"/>
            </a:endParaRPr>
          </a:p>
        </p:txBody>
      </p:sp>
      <p:sp>
        <p:nvSpPr>
          <p:cNvPr id="6" name="Rectangle 5"/>
          <p:cNvSpPr/>
          <p:nvPr/>
        </p:nvSpPr>
        <p:spPr>
          <a:xfrm>
            <a:off x="152400" y="4608493"/>
            <a:ext cx="8534400" cy="954107"/>
          </a:xfrm>
          <a:prstGeom prst="rect">
            <a:avLst/>
          </a:prstGeom>
        </p:spPr>
        <p:txBody>
          <a:bodyPr wrap="square">
            <a:spAutoFit/>
          </a:bodyPr>
          <a:lstStyle/>
          <a:p>
            <a:pPr algn="just" rtl="1"/>
            <a:r>
              <a:rPr lang="ar-DZ" sz="2800" b="1" dirty="0" smtClean="0">
                <a:latin typeface="Arial" pitchFamily="34" charset="0"/>
                <a:cs typeface="Arial" pitchFamily="34" charset="0"/>
              </a:rPr>
              <a:t>    يقوم بتجميع بضائع من عدة شاحنين في حاوية واحدة، ثم ارسالها للوجهة المطلوبة، ثم يتم تفكيكها عند الوصول.</a:t>
            </a:r>
            <a:endParaRPr lang="fr-FR" sz="2800" b="1" dirty="0">
              <a:latin typeface="Arial" pitchFamily="34" charset="0"/>
              <a:cs typeface="Arial"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Rectangle 1"/>
          <p:cNvSpPr>
            <a:spLocks noChangeArrowheads="1"/>
          </p:cNvSpPr>
          <p:nvPr/>
        </p:nvSpPr>
        <p:spPr bwMode="auto">
          <a:xfrm>
            <a:off x="3581400" y="522744"/>
            <a:ext cx="5181600"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ar-SA" sz="2800" b="1" i="0" u="none" strike="noStrike" cap="none" normalizeH="0" baseline="0" dirty="0" smtClean="0">
                <a:ln>
                  <a:noFill/>
                </a:ln>
                <a:solidFill>
                  <a:srgbClr val="FF0000"/>
                </a:solidFill>
                <a:effectLst/>
                <a:latin typeface="Calibri" pitchFamily="34" charset="0"/>
                <a:ea typeface="Calibri" pitchFamily="34" charset="0"/>
                <a:cs typeface="Arial" pitchFamily="34" charset="0"/>
              </a:rPr>
              <a:t>كيفية إعداد وتنفيذ استراتيجية لوجستية</a:t>
            </a:r>
            <a:r>
              <a:rPr kumimoji="0" lang="ar-DZ" sz="2800" b="1" i="0" u="none" strike="noStrike" cap="none" normalizeH="0" baseline="0" dirty="0" smtClean="0">
                <a:ln>
                  <a:noFill/>
                </a:ln>
                <a:solidFill>
                  <a:srgbClr val="FF0000"/>
                </a:solidFill>
                <a:effectLst/>
                <a:latin typeface="Calibri" pitchFamily="34" charset="0"/>
                <a:ea typeface="Calibri" pitchFamily="34" charset="0"/>
                <a:cs typeface="Arial" pitchFamily="34" charset="0"/>
              </a:rPr>
              <a:t>:</a:t>
            </a:r>
            <a:endParaRPr kumimoji="0" lang="ar-SA" sz="2800" b="1"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5" name="Rectangle 1"/>
          <p:cNvSpPr>
            <a:spLocks noChangeArrowheads="1"/>
          </p:cNvSpPr>
          <p:nvPr/>
        </p:nvSpPr>
        <p:spPr bwMode="auto">
          <a:xfrm>
            <a:off x="152400" y="1334631"/>
            <a:ext cx="8458200" cy="526297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0" fontAlgn="base" latinLnBrk="0" hangingPunct="0">
              <a:lnSpc>
                <a:spcPct val="100000"/>
              </a:lnSpc>
              <a:spcBef>
                <a:spcPct val="0"/>
              </a:spcBef>
              <a:spcAft>
                <a:spcPct val="0"/>
              </a:spcAft>
              <a:buClrTx/>
              <a:buSzTx/>
              <a:buFontTx/>
              <a:buNone/>
              <a:tabLst/>
            </a:pPr>
            <a:r>
              <a:rPr kumimoji="0" lang="ar-DZ" sz="28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1. </a:t>
            </a:r>
            <a:r>
              <a:rPr kumimoji="0" lang="ar-SA" sz="28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تحليل الاحتياجات اللوجستية للمؤسسة</a:t>
            </a:r>
            <a:r>
              <a:rPr kumimoji="0" lang="ar-DZ" sz="28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a:t>
            </a:r>
            <a:r>
              <a:rPr kumimoji="0" lang="ar-DZ"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الخدمات اللوجستية</a:t>
            </a:r>
            <a:r>
              <a:rPr kumimoji="0" lang="ar-DZ" sz="2800" b="1" i="0" u="none" strike="noStrike" cap="none" normalizeH="0" dirty="0" smtClean="0">
                <a:ln>
                  <a:noFill/>
                </a:ln>
                <a:solidFill>
                  <a:schemeClr val="tx1"/>
                </a:solidFill>
                <a:effectLst/>
                <a:latin typeface="Times New Roman" pitchFamily="18" charset="0"/>
                <a:ea typeface="Calibri" pitchFamily="34" charset="0"/>
                <a:cs typeface="Times New Roman" pitchFamily="18" charset="0"/>
              </a:rPr>
              <a:t> المختلفة: نقل، مناولة، مخازن ...</a:t>
            </a:r>
            <a:endParaRPr kumimoji="0" lang="fr-FR" sz="28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Low" defTabSz="914400" rtl="1" eaLnBrk="0" fontAlgn="base" latinLnBrk="0" hangingPunct="0">
              <a:lnSpc>
                <a:spcPct val="100000"/>
              </a:lnSpc>
              <a:spcBef>
                <a:spcPct val="0"/>
              </a:spcBef>
              <a:spcAft>
                <a:spcPct val="0"/>
              </a:spcAft>
              <a:buClrTx/>
              <a:buSzTx/>
              <a:buFontTx/>
              <a:buNone/>
              <a:tabLst/>
            </a:pPr>
            <a:r>
              <a:rPr kumimoji="0" lang="ar-DZ" sz="28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2. </a:t>
            </a:r>
            <a:r>
              <a:rPr kumimoji="0" lang="ar-SA" sz="28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وضع استراتيجية لوجستية واضحة</a:t>
            </a:r>
            <a:r>
              <a:rPr kumimoji="0" lang="ar-DZ" sz="28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a:t>
            </a:r>
            <a:r>
              <a:rPr kumimoji="0" lang="ar-DZ"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الاستعانة بمصادر خارجية للنقل؟ للتخزين؟ للتوزيع؟</a:t>
            </a:r>
            <a:r>
              <a:rPr kumimoji="0" lang="ar-DZ" sz="2800" b="1" i="0" u="none" strike="noStrike" cap="none" normalizeH="0" dirty="0" smtClean="0">
                <a:ln>
                  <a:noFill/>
                </a:ln>
                <a:solidFill>
                  <a:schemeClr val="tx1"/>
                </a:solidFill>
                <a:effectLst/>
                <a:latin typeface="Times New Roman" pitchFamily="18" charset="0"/>
                <a:ea typeface="Calibri" pitchFamily="34" charset="0"/>
                <a:cs typeface="Times New Roman" pitchFamily="18" charset="0"/>
              </a:rPr>
              <a:t> للتسليم ...</a:t>
            </a:r>
            <a:endParaRPr kumimoji="0" lang="fr-FR" sz="28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Low" defTabSz="914400" rtl="1" eaLnBrk="0" fontAlgn="base" latinLnBrk="0" hangingPunct="0">
              <a:lnSpc>
                <a:spcPct val="100000"/>
              </a:lnSpc>
              <a:spcBef>
                <a:spcPct val="0"/>
              </a:spcBef>
              <a:spcAft>
                <a:spcPct val="0"/>
              </a:spcAft>
              <a:buClrTx/>
              <a:buSzTx/>
              <a:buFontTx/>
              <a:buNone/>
              <a:tabLst/>
            </a:pPr>
            <a:r>
              <a:rPr kumimoji="0" lang="ar-DZ" sz="28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3. </a:t>
            </a:r>
            <a:r>
              <a:rPr kumimoji="0" lang="ar-SA" sz="28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اختيار الشركاء اللوجستيين المناسبين</a:t>
            </a:r>
            <a:r>
              <a:rPr kumimoji="0" lang="ar-DZ" sz="28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a:t>
            </a:r>
            <a:r>
              <a:rPr kumimoji="0" lang="ar-DZ"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مقدمو</a:t>
            </a:r>
            <a:r>
              <a:rPr kumimoji="0" lang="ar-DZ" sz="2800" b="1" i="0" u="none" strike="noStrike" cap="none" normalizeH="0" dirty="0" smtClean="0">
                <a:ln>
                  <a:noFill/>
                </a:ln>
                <a:solidFill>
                  <a:schemeClr val="tx1"/>
                </a:solidFill>
                <a:effectLst/>
                <a:latin typeface="Times New Roman" pitchFamily="18" charset="0"/>
                <a:ea typeface="Calibri" pitchFamily="34" charset="0"/>
                <a:cs typeface="Times New Roman" pitchFamily="18" charset="0"/>
              </a:rPr>
              <a:t> الخدمات اللوجستية: </a:t>
            </a:r>
            <a:r>
              <a:rPr lang="fr-FR" sz="2800" b="1" dirty="0" smtClean="0">
                <a:latin typeface="Times New Roman" pitchFamily="18" charset="0"/>
                <a:ea typeface="Calibri" pitchFamily="34" charset="0"/>
                <a:cs typeface="Times New Roman" pitchFamily="18" charset="0"/>
              </a:rPr>
              <a:t>2PL</a:t>
            </a:r>
            <a:r>
              <a:rPr lang="ar-DZ" sz="2800" b="1" dirty="0" smtClean="0">
                <a:latin typeface="Times New Roman" pitchFamily="18" charset="0"/>
                <a:ea typeface="Calibri" pitchFamily="34" charset="0"/>
                <a:cs typeface="Times New Roman" pitchFamily="18" charset="0"/>
              </a:rPr>
              <a:t>، </a:t>
            </a:r>
            <a:r>
              <a:rPr lang="fr-FR" sz="2800" b="1" dirty="0" smtClean="0">
                <a:latin typeface="Times New Roman" pitchFamily="18" charset="0"/>
                <a:ea typeface="Calibri" pitchFamily="34" charset="0"/>
                <a:cs typeface="Times New Roman" pitchFamily="18" charset="0"/>
              </a:rPr>
              <a:t>3PL</a:t>
            </a:r>
            <a:r>
              <a:rPr lang="ar-DZ" sz="2800" b="1" dirty="0" smtClean="0">
                <a:latin typeface="Times New Roman" pitchFamily="18" charset="0"/>
                <a:ea typeface="Calibri" pitchFamily="34" charset="0"/>
                <a:cs typeface="Times New Roman" pitchFamily="18" charset="0"/>
              </a:rPr>
              <a:t>؛ </a:t>
            </a:r>
            <a:r>
              <a:rPr lang="fr-FR" sz="2800" b="1" dirty="0" smtClean="0">
                <a:latin typeface="Times New Roman" pitchFamily="18" charset="0"/>
                <a:ea typeface="Calibri" pitchFamily="34" charset="0"/>
                <a:cs typeface="Times New Roman" pitchFamily="18" charset="0"/>
              </a:rPr>
              <a:t>4PL</a:t>
            </a:r>
            <a:r>
              <a:rPr lang="ar-DZ" sz="2800" b="1" dirty="0" smtClean="0">
                <a:latin typeface="Times New Roman" pitchFamily="18" charset="0"/>
                <a:ea typeface="Calibri" pitchFamily="34" charset="0"/>
                <a:cs typeface="Times New Roman" pitchFamily="18" charset="0"/>
              </a:rPr>
              <a:t>. اختيار وتفاوض مع موردو اللوجستيات.</a:t>
            </a:r>
            <a:endParaRPr kumimoji="0" lang="fr-FR" sz="28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Low" defTabSz="914400" rtl="1" eaLnBrk="0" fontAlgn="base" latinLnBrk="0" hangingPunct="0">
              <a:lnSpc>
                <a:spcPct val="100000"/>
              </a:lnSpc>
              <a:spcBef>
                <a:spcPct val="0"/>
              </a:spcBef>
              <a:spcAft>
                <a:spcPct val="0"/>
              </a:spcAft>
              <a:buClrTx/>
              <a:buSzTx/>
              <a:buFontTx/>
              <a:buNone/>
              <a:tabLst/>
            </a:pPr>
            <a:r>
              <a:rPr kumimoji="0" lang="ar-DZ" sz="28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4. </a:t>
            </a:r>
            <a:r>
              <a:rPr kumimoji="0" lang="ar-SA" sz="28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استخدام أدوات الإدارة اللوجستية الفعالة</a:t>
            </a:r>
            <a:r>
              <a:rPr kumimoji="0" lang="ar-DZ" sz="28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a:t>
            </a:r>
            <a:r>
              <a:rPr kumimoji="0" lang="ar-DZ"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وسائل النقل، رفوف المخازن، عتاد</a:t>
            </a:r>
            <a:r>
              <a:rPr kumimoji="0" lang="ar-DZ" sz="2800" b="1" i="0" u="none" strike="noStrike" cap="none" normalizeH="0" dirty="0" smtClean="0">
                <a:ln>
                  <a:noFill/>
                </a:ln>
                <a:solidFill>
                  <a:schemeClr val="tx1"/>
                </a:solidFill>
                <a:effectLst/>
                <a:latin typeface="Times New Roman" pitchFamily="18" charset="0"/>
                <a:ea typeface="Calibri" pitchFamily="34" charset="0"/>
                <a:cs typeface="Times New Roman" pitchFamily="18" charset="0"/>
              </a:rPr>
              <a:t> المناولة، مواد وعتاد التغليف، برمجيات لوجستية ...</a:t>
            </a:r>
            <a:endParaRPr kumimoji="0" lang="fr-FR" sz="2800" b="1" i="0" u="none" strike="noStrike" cap="none" normalizeH="0" baseline="0" dirty="0" smtClean="0">
              <a:ln>
                <a:noFill/>
              </a:ln>
              <a:solidFill>
                <a:schemeClr val="tx1"/>
              </a:solidFill>
              <a:effectLst/>
              <a:latin typeface="Times New Roman" pitchFamily="18" charset="0"/>
              <a:cs typeface="Times New Roman" pitchFamily="18" charset="0"/>
            </a:endParaRPr>
          </a:p>
          <a:p>
            <a:pPr algn="justLow" rtl="1" eaLnBrk="0" fontAlgn="base" hangingPunct="0">
              <a:spcBef>
                <a:spcPct val="0"/>
              </a:spcBef>
              <a:spcAft>
                <a:spcPct val="0"/>
              </a:spcAft>
            </a:pPr>
            <a:r>
              <a:rPr kumimoji="0" lang="ar-DZ" sz="28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5. </a:t>
            </a:r>
            <a:r>
              <a:rPr kumimoji="0" lang="ar-SA" sz="28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وضع مؤشرات الأداء</a:t>
            </a:r>
            <a:r>
              <a:rPr kumimoji="0" lang="ar-DZ" sz="2800" b="1" i="0" u="none" strike="noStrike" cap="none" normalizeH="0" dirty="0" smtClean="0">
                <a:ln>
                  <a:noFill/>
                </a:ln>
                <a:solidFill>
                  <a:srgbClr val="FF0000"/>
                </a:solidFill>
                <a:effectLst/>
                <a:latin typeface="Times New Roman" pitchFamily="18" charset="0"/>
                <a:ea typeface="Calibri" pitchFamily="34" charset="0"/>
                <a:cs typeface="Times New Roman" pitchFamily="18" charset="0"/>
              </a:rPr>
              <a:t> اللوجستي الملائمة: </a:t>
            </a:r>
            <a:r>
              <a:rPr lang="ar-DZ" sz="2800" b="1" dirty="0" smtClean="0">
                <a:latin typeface="Times New Roman" pitchFamily="18" charset="0"/>
                <a:cs typeface="Times New Roman" pitchFamily="18" charset="0"/>
              </a:rPr>
              <a:t>معدل التسليم في الوقت المحدد، نسبة تسليم الطلبيات بدون خطأ، معدل دوران المخزون، معدل استخدام مساحة المخازن، تكلفة نقل الوحدة، متوسط وقت معالجة الطلبية ...</a:t>
            </a:r>
            <a:endParaRPr kumimoji="0" lang="ar-SA" sz="2800" b="1"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Rectangle 1"/>
          <p:cNvSpPr>
            <a:spLocks noChangeArrowheads="1"/>
          </p:cNvSpPr>
          <p:nvPr/>
        </p:nvSpPr>
        <p:spPr bwMode="auto">
          <a:xfrm>
            <a:off x="4572000" y="522744"/>
            <a:ext cx="4191000"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ar-DZ" sz="2800" b="1" i="0" u="none" strike="noStrike" cap="none" normalizeH="0" baseline="0" dirty="0" smtClean="0">
                <a:ln>
                  <a:noFill/>
                </a:ln>
                <a:solidFill>
                  <a:srgbClr val="FF0000"/>
                </a:solidFill>
                <a:effectLst/>
                <a:latin typeface="Calibri" pitchFamily="34" charset="0"/>
                <a:ea typeface="Calibri" pitchFamily="34" charset="0"/>
                <a:cs typeface="Arial" pitchFamily="34" charset="0"/>
              </a:rPr>
              <a:t>أمثلة </a:t>
            </a:r>
            <a:r>
              <a:rPr kumimoji="0" lang="ar-SA" sz="2800" b="1" i="0" u="none" strike="noStrike" cap="none" normalizeH="0" baseline="0" dirty="0" smtClean="0">
                <a:ln>
                  <a:noFill/>
                </a:ln>
                <a:solidFill>
                  <a:srgbClr val="FF0000"/>
                </a:solidFill>
                <a:effectLst/>
                <a:latin typeface="Calibri" pitchFamily="34" charset="0"/>
                <a:ea typeface="Calibri" pitchFamily="34" charset="0"/>
                <a:cs typeface="Arial" pitchFamily="34" charset="0"/>
              </a:rPr>
              <a:t>على استراتيجية لوجستية</a:t>
            </a:r>
            <a:r>
              <a:rPr kumimoji="0" lang="ar-DZ" sz="2800" b="1" i="0" u="none" strike="noStrike" cap="none" normalizeH="0" baseline="0" dirty="0" smtClean="0">
                <a:ln>
                  <a:noFill/>
                </a:ln>
                <a:solidFill>
                  <a:srgbClr val="FF0000"/>
                </a:solidFill>
                <a:effectLst/>
                <a:latin typeface="Calibri" pitchFamily="34" charset="0"/>
                <a:ea typeface="Calibri" pitchFamily="34" charset="0"/>
                <a:cs typeface="Arial" pitchFamily="34" charset="0"/>
              </a:rPr>
              <a:t>:</a:t>
            </a:r>
            <a:endParaRPr kumimoji="0" lang="fr-FR" sz="2800" b="1" i="0" u="none" strike="noStrike" cap="none" normalizeH="0" baseline="0" dirty="0" smtClean="0">
              <a:ln>
                <a:noFill/>
              </a:ln>
              <a:solidFill>
                <a:schemeClr val="tx1"/>
              </a:solidFill>
              <a:effectLst/>
              <a:latin typeface="Arial" pitchFamily="34" charset="0"/>
              <a:cs typeface="Arial" pitchFamily="34" charset="0"/>
            </a:endParaRPr>
          </a:p>
        </p:txBody>
      </p:sp>
      <p:sp>
        <p:nvSpPr>
          <p:cNvPr id="5" name="Rectangle 1"/>
          <p:cNvSpPr>
            <a:spLocks noChangeArrowheads="1"/>
          </p:cNvSpPr>
          <p:nvPr/>
        </p:nvSpPr>
        <p:spPr bwMode="auto">
          <a:xfrm>
            <a:off x="152400" y="1410831"/>
            <a:ext cx="8610600" cy="224676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0" fontAlgn="base" latinLnBrk="0" hangingPunct="0">
              <a:lnSpc>
                <a:spcPct val="100000"/>
              </a:lnSpc>
              <a:spcBef>
                <a:spcPct val="0"/>
              </a:spcBef>
              <a:spcAft>
                <a:spcPct val="0"/>
              </a:spcAft>
              <a:buClrTx/>
              <a:buSzTx/>
              <a:buFontTx/>
              <a:buNone/>
              <a:tabLst/>
            </a:pPr>
            <a:r>
              <a:rPr kumimoji="0" lang="ar-DZ" sz="2800" b="1" i="0" u="none" strike="noStrike" cap="none" normalizeH="0" dirty="0" smtClean="0">
                <a:ln>
                  <a:noFill/>
                </a:ln>
                <a:solidFill>
                  <a:schemeClr val="tx1"/>
                </a:solidFill>
                <a:effectLst/>
                <a:latin typeface="Calibri" pitchFamily="34" charset="0"/>
                <a:ea typeface="Calibri" pitchFamily="34" charset="0"/>
                <a:cs typeface="Arial" pitchFamily="34" charset="0"/>
              </a:rPr>
              <a:t>    </a:t>
            </a:r>
            <a:r>
              <a:rPr kumimoji="0" lang="ar-SA" sz="28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يعد نموذج التجارة الإلكترونية من </a:t>
            </a:r>
            <a:r>
              <a:rPr kumimoji="0" lang="ar-SA" sz="2800" b="1" i="0" u="none" strike="noStrike" cap="none" normalizeH="0" baseline="0" dirty="0" smtClean="0">
                <a:ln>
                  <a:noFill/>
                </a:ln>
                <a:solidFill>
                  <a:srgbClr val="FF0000"/>
                </a:solidFill>
                <a:effectLst/>
                <a:latin typeface="Calibri" pitchFamily="34" charset="0"/>
                <a:ea typeface="Calibri" pitchFamily="34" charset="0"/>
                <a:cs typeface="Arial" pitchFamily="34" charset="0"/>
              </a:rPr>
              <a:t>أمازون</a:t>
            </a:r>
            <a:r>
              <a:rPr kumimoji="0" lang="ar-SA" sz="28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 مثالًا رائعًا لاستراتيجية لوجستية ناجحة. ومن خلال الاستفادة من شبكة واسعة من مواقع المستودعات والموزعين ومراكز التسليم</a:t>
            </a:r>
            <a:r>
              <a:rPr kumimoji="0" lang="ar-DZ" sz="28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 </a:t>
            </a:r>
            <a:r>
              <a:rPr kumimoji="0" lang="ar-DZ" sz="2800" b="1" i="0" u="none" strike="noStrike" cap="none" normalizeH="0" baseline="0" dirty="0" smtClean="0">
                <a:ln>
                  <a:noFill/>
                </a:ln>
                <a:solidFill>
                  <a:srgbClr val="FF0000"/>
                </a:solidFill>
                <a:effectLst/>
                <a:latin typeface="Calibri" pitchFamily="34" charset="0"/>
                <a:ea typeface="Calibri" pitchFamily="34" charset="0"/>
                <a:cs typeface="Arial" pitchFamily="34" charset="0"/>
              </a:rPr>
              <a:t>(التخزين الإفتراضي)</a:t>
            </a:r>
            <a:r>
              <a:rPr kumimoji="0" lang="ar-SA" sz="28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 تستطيع أمازون تحسين سلسلة التوريد الخاصة بها ومنح العملاء أوقات تسليم أسرع من تجار التجزئة التقليديين</a:t>
            </a:r>
            <a:r>
              <a:rPr kumimoji="0" lang="fr-FR" sz="28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a:t>
            </a:r>
            <a:endParaRPr kumimoji="0" lang="fr-FR" sz="2800" b="1" i="0" u="none" strike="noStrike" cap="none" normalizeH="0" baseline="0" dirty="0" smtClean="0">
              <a:ln>
                <a:noFill/>
              </a:ln>
              <a:solidFill>
                <a:schemeClr val="tx1"/>
              </a:solidFill>
              <a:effectLst/>
              <a:latin typeface="Arial" pitchFamily="34" charset="0"/>
              <a:cs typeface="Arial" pitchFamily="34" charset="0"/>
            </a:endParaRPr>
          </a:p>
        </p:txBody>
      </p:sp>
      <p:sp>
        <p:nvSpPr>
          <p:cNvPr id="6" name="Rectangle 5"/>
          <p:cNvSpPr/>
          <p:nvPr/>
        </p:nvSpPr>
        <p:spPr>
          <a:xfrm>
            <a:off x="152400" y="4038600"/>
            <a:ext cx="8534400" cy="2246769"/>
          </a:xfrm>
          <a:prstGeom prst="rect">
            <a:avLst/>
          </a:prstGeom>
        </p:spPr>
        <p:txBody>
          <a:bodyPr wrap="square">
            <a:spAutoFit/>
          </a:bodyPr>
          <a:lstStyle/>
          <a:p>
            <a:pPr algn="just" rtl="1"/>
            <a:r>
              <a:rPr lang="ar-DZ" sz="2800" b="1" dirty="0" smtClean="0">
                <a:latin typeface="Times New Roman" pitchFamily="18" charset="0"/>
                <a:cs typeface="Times New Roman" pitchFamily="18" charset="0"/>
              </a:rPr>
              <a:t>    إن التعقيد المتزايد في سلاسل التوريد العالمية، جعلها غير فعالة وضعيفة وغير مستدامة. لذا </a:t>
            </a:r>
            <a:r>
              <a:rPr lang="ar-DZ" sz="2800" b="1" dirty="0" smtClean="0">
                <a:latin typeface="Times New Roman" pitchFamily="18" charset="0"/>
                <a:cs typeface="Times New Roman" pitchFamily="18" charset="0"/>
              </a:rPr>
              <a:t>اختار </a:t>
            </a:r>
            <a:r>
              <a:rPr lang="ar-DZ" sz="2800" b="1" dirty="0" smtClean="0">
                <a:latin typeface="Times New Roman" pitchFamily="18" charset="0"/>
                <a:cs typeface="Times New Roman" pitchFamily="18" charset="0"/>
              </a:rPr>
              <a:t>الخط الملاحي </a:t>
            </a:r>
            <a:r>
              <a:rPr lang="fr-FR" sz="2800" b="1" dirty="0" smtClean="0">
                <a:solidFill>
                  <a:srgbClr val="FF0000"/>
                </a:solidFill>
                <a:latin typeface="Times New Roman" pitchFamily="18" charset="0"/>
                <a:cs typeface="Times New Roman" pitchFamily="18" charset="0"/>
              </a:rPr>
              <a:t>Maersk</a:t>
            </a:r>
            <a:r>
              <a:rPr lang="ar-DZ" sz="2800" b="1" dirty="0" smtClean="0">
                <a:latin typeface="Times New Roman" pitchFamily="18" charset="0"/>
                <a:cs typeface="Times New Roman" pitchFamily="18" charset="0"/>
              </a:rPr>
              <a:t> إستراتيجية التكامل العالمي، حيث تقدم </a:t>
            </a:r>
            <a:r>
              <a:rPr lang="ar-DZ" sz="2800" b="1" dirty="0" smtClean="0">
                <a:solidFill>
                  <a:srgbClr val="FF0000"/>
                </a:solidFill>
                <a:latin typeface="Times New Roman" pitchFamily="18" charset="0"/>
                <a:cs typeface="Times New Roman" pitchFamily="18" charset="0"/>
              </a:rPr>
              <a:t>حلول لوجستية متكاملة </a:t>
            </a:r>
            <a:r>
              <a:rPr lang="ar-DZ" sz="2800" b="1" dirty="0" smtClean="0">
                <a:latin typeface="Times New Roman" pitchFamily="18" charset="0"/>
                <a:cs typeface="Times New Roman" pitchFamily="18" charset="0"/>
              </a:rPr>
              <a:t>تربط وتحمي وتبسط سلاسل التوريد الخاصة بعملائها (التخزين والتوزيع، النقل الداخلي، تكنولوجيا المعلومات، </a:t>
            </a:r>
            <a:endParaRPr lang="fr-FR" sz="2800" b="1" dirty="0">
              <a:latin typeface="Times New Roman" pitchFamily="18" charset="0"/>
              <a:cs typeface="Times New Roman" pitchFamily="18" charset="0"/>
            </a:endParaRPr>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romenade">
  <a:themeElements>
    <a:clrScheme name="Promenade">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Promenade">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Promenade">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5143402</TotalTime>
  <Words>5433</Words>
  <Application>Microsoft Office PowerPoint</Application>
  <PresentationFormat>Affichage à l'écran (4:3)</PresentationFormat>
  <Paragraphs>686</Paragraphs>
  <Slides>79</Slides>
  <Notes>0</Notes>
  <HiddenSlides>0</HiddenSlides>
  <MMClips>0</MMClips>
  <ScaleCrop>false</ScaleCrop>
  <HeadingPairs>
    <vt:vector size="4" baseType="variant">
      <vt:variant>
        <vt:lpstr>Thème</vt:lpstr>
      </vt:variant>
      <vt:variant>
        <vt:i4>1</vt:i4>
      </vt:variant>
      <vt:variant>
        <vt:lpstr>Titres des diapositives</vt:lpstr>
      </vt:variant>
      <vt:variant>
        <vt:i4>79</vt:i4>
      </vt:variant>
    </vt:vector>
  </HeadingPairs>
  <TitlesOfParts>
    <vt:vector size="80" baseType="lpstr">
      <vt:lpstr>Promenade</vt:lpstr>
      <vt:lpstr>Diapositive 1</vt:lpstr>
      <vt:lpstr>Diapositive 2</vt:lpstr>
      <vt:lpstr>Diapositive 3</vt:lpstr>
      <vt:lpstr>Diapositive 4</vt:lpstr>
      <vt:lpstr>Diapositive 5</vt:lpstr>
      <vt:lpstr>Diapositive 6</vt:lpstr>
      <vt:lpstr>Diapositive 7</vt:lpstr>
      <vt:lpstr>Diapositive 8</vt:lpstr>
      <vt:lpstr>Diapositive 9</vt:lpstr>
      <vt:lpstr>Diapositive 10</vt:lpstr>
      <vt:lpstr>Diapositive 11</vt:lpstr>
      <vt:lpstr>Diapositive 12</vt:lpstr>
      <vt:lpstr>Diapositive 13</vt:lpstr>
      <vt:lpstr>Diapositive 14</vt:lpstr>
      <vt:lpstr>Diapositive 15</vt:lpstr>
      <vt:lpstr>Diapositive 16</vt:lpstr>
      <vt:lpstr>Diapositive 17</vt:lpstr>
      <vt:lpstr>Diapositive 18</vt:lpstr>
      <vt:lpstr>Diapositive 19</vt:lpstr>
      <vt:lpstr>Diapositive 20</vt:lpstr>
      <vt:lpstr>Diapositive 21</vt:lpstr>
      <vt:lpstr>Diapositive 22</vt:lpstr>
      <vt:lpstr>Diapositive 23</vt:lpstr>
      <vt:lpstr>Diapositive 24</vt:lpstr>
      <vt:lpstr>Diapositive 25</vt:lpstr>
      <vt:lpstr>Diapositive 26</vt:lpstr>
      <vt:lpstr>Diapositive 27</vt:lpstr>
      <vt:lpstr>Diapositive 28</vt:lpstr>
      <vt:lpstr>Diapositive 29</vt:lpstr>
      <vt:lpstr>Diapositive 30</vt:lpstr>
      <vt:lpstr>Diapositive 31</vt:lpstr>
      <vt:lpstr>Diapositive 32</vt:lpstr>
      <vt:lpstr>Diapositive 33</vt:lpstr>
      <vt:lpstr>Diapositive 34</vt:lpstr>
      <vt:lpstr>Diapositive 35</vt:lpstr>
      <vt:lpstr>Diapositive 36</vt:lpstr>
      <vt:lpstr>Diapositive 37</vt:lpstr>
      <vt:lpstr>Diapositive 38</vt:lpstr>
      <vt:lpstr>Diapositive 39</vt:lpstr>
      <vt:lpstr>Diapositive 40</vt:lpstr>
      <vt:lpstr>Diapositive 41</vt:lpstr>
      <vt:lpstr>Diapositive 42</vt:lpstr>
      <vt:lpstr>Diapositive 43</vt:lpstr>
      <vt:lpstr>Diapositive 44</vt:lpstr>
      <vt:lpstr>Diapositive 45</vt:lpstr>
      <vt:lpstr>Diapositive 46</vt:lpstr>
      <vt:lpstr>Diapositive 47</vt:lpstr>
      <vt:lpstr>Diapositive 48</vt:lpstr>
      <vt:lpstr>Diapositive 49</vt:lpstr>
      <vt:lpstr>Diapositive 50</vt:lpstr>
      <vt:lpstr>Diapositive 51</vt:lpstr>
      <vt:lpstr>Diapositive 52</vt:lpstr>
      <vt:lpstr>Diapositive 53</vt:lpstr>
      <vt:lpstr>Diapositive 54</vt:lpstr>
      <vt:lpstr>Diapositive 55</vt:lpstr>
      <vt:lpstr>Diapositive 56</vt:lpstr>
      <vt:lpstr>Diapositive 57</vt:lpstr>
      <vt:lpstr>Diapositive 58</vt:lpstr>
      <vt:lpstr>Diapositive 59</vt:lpstr>
      <vt:lpstr>Diapositive 60</vt:lpstr>
      <vt:lpstr>Diapositive 61</vt:lpstr>
      <vt:lpstr>Diapositive 62</vt:lpstr>
      <vt:lpstr>Diapositive 63</vt:lpstr>
      <vt:lpstr>Diapositive 64</vt:lpstr>
      <vt:lpstr>Diapositive 65</vt:lpstr>
      <vt:lpstr>Diapositive 66</vt:lpstr>
      <vt:lpstr>Diapositive 67</vt:lpstr>
      <vt:lpstr>Diapositive 68</vt:lpstr>
      <vt:lpstr>Diapositive 69</vt:lpstr>
      <vt:lpstr>Diapositive 70</vt:lpstr>
      <vt:lpstr>Diapositive 71</vt:lpstr>
      <vt:lpstr>Diapositive 72</vt:lpstr>
      <vt:lpstr>Diapositive 73</vt:lpstr>
      <vt:lpstr>Diapositive 74</vt:lpstr>
      <vt:lpstr>Diapositive 75</vt:lpstr>
      <vt:lpstr>Diapositive 76</vt:lpstr>
      <vt:lpstr>Diapositive 77</vt:lpstr>
      <vt:lpstr>Diapositive 78</vt:lpstr>
      <vt:lpstr>Diapositive 79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Admin</dc:creator>
  <cp:lastModifiedBy>SALAH</cp:lastModifiedBy>
  <cp:revision>730</cp:revision>
  <dcterms:created xsi:type="dcterms:W3CDTF">2020-12-03T17:41:19Z</dcterms:created>
  <dcterms:modified xsi:type="dcterms:W3CDTF">2012-12-31T23:16:29Z</dcterms:modified>
</cp:coreProperties>
</file>