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512" y="-13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69786" y="9914633"/>
            <a:ext cx="219075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‹N°›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3475" y="936756"/>
            <a:ext cx="6291580" cy="55880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ts val="1380"/>
              </a:lnSpc>
              <a:spcBef>
                <a:spcPts val="195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MINISTÈRE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2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L’ENSEIGNEMENT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SUPERIEUR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ET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2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</a:t>
            </a:r>
            <a:r>
              <a:rPr sz="1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RECHERCHE</a:t>
            </a:r>
            <a:r>
              <a:rPr sz="12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SCIENTIFIQUE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UNIVERSITE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CONSTANTINE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ts val="1345"/>
              </a:lnSpc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FACULTE</a:t>
            </a: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MEDECINE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949450" y="7112000"/>
            <a:ext cx="42672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Année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universitaire</a:t>
            </a:r>
            <a:r>
              <a:rPr b="1" spc="-10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: </a:t>
            </a:r>
            <a:r>
              <a:rPr b="1" spc="-5" dirty="0" smtClean="0">
                <a:latin typeface="Arial"/>
                <a:cs typeface="Arial"/>
              </a:rPr>
              <a:t>20</a:t>
            </a:r>
            <a:r>
              <a:rPr lang="fr-FR" b="1" spc="-5" dirty="0" smtClean="0">
                <a:latin typeface="Arial"/>
                <a:cs typeface="Arial"/>
              </a:rPr>
              <a:t>24</a:t>
            </a:r>
            <a:r>
              <a:rPr b="1" spc="5" dirty="0" smtClean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– </a:t>
            </a:r>
            <a:r>
              <a:rPr b="1" spc="-5" dirty="0" smtClean="0">
                <a:latin typeface="Arial"/>
                <a:cs typeface="Arial"/>
              </a:rPr>
              <a:t>20</a:t>
            </a:r>
            <a:r>
              <a:rPr lang="fr-FR" b="1" spc="-5" dirty="0" smtClean="0">
                <a:latin typeface="Arial"/>
                <a:cs typeface="Arial"/>
              </a:rPr>
              <a:t>25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98523" y="4077718"/>
            <a:ext cx="4686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Arial"/>
                <a:cs typeface="Arial"/>
              </a:rPr>
              <a:t>PHYSIOLOGIE</a:t>
            </a:r>
            <a:r>
              <a:rPr sz="2800" b="1" spc="-3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DU</a:t>
            </a:r>
            <a:r>
              <a:rPr sz="2800" b="1" spc="-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MUSCLE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4054" y="4643122"/>
            <a:ext cx="5939790" cy="4970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Fig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8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: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Mécanisme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la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libération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du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calcium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par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le RS</a:t>
            </a:r>
            <a:endParaRPr sz="1200">
              <a:latin typeface="Arial"/>
              <a:cs typeface="Arial"/>
            </a:endParaRPr>
          </a:p>
          <a:p>
            <a:pPr marL="241300" marR="82550" indent="-228600">
              <a:lnSpc>
                <a:spcPct val="110000"/>
              </a:lnSpc>
              <a:spcBef>
                <a:spcPts val="1005"/>
              </a:spcBef>
              <a:buFont typeface="Arial"/>
              <a:buAutoNum type="arabicPlain" startAt="3"/>
              <a:tabLst>
                <a:tab pos="241300" algn="l"/>
              </a:tabLst>
            </a:pPr>
            <a:r>
              <a:rPr sz="1200" spc="-5" dirty="0">
                <a:latin typeface="Arial MT"/>
                <a:cs typeface="Arial MT"/>
              </a:rPr>
              <a:t>Une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fois dans</a:t>
            </a:r>
            <a:r>
              <a:rPr sz="1200" spc="-5" dirty="0">
                <a:latin typeface="Arial MT"/>
                <a:cs typeface="Arial MT"/>
              </a:rPr>
              <a:t> le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milieu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intracellulaire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(sarcoplasme),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calcium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troponine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(TnC),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quatre molécules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calcium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lient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une molécule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TnC.</a:t>
            </a:r>
            <a:endParaRPr sz="1200">
              <a:latin typeface="Arial MT"/>
              <a:cs typeface="Arial MT"/>
            </a:endParaRPr>
          </a:p>
          <a:p>
            <a:pPr marL="240665" marR="154940" indent="-228600">
              <a:lnSpc>
                <a:spcPct val="110000"/>
              </a:lnSpc>
              <a:buFont typeface="Arial"/>
              <a:buAutoNum type="arabicPlain" startAt="3"/>
              <a:tabLst>
                <a:tab pos="241300" algn="l"/>
              </a:tabLst>
            </a:pPr>
            <a:r>
              <a:rPr sz="1200" dirty="0">
                <a:latin typeface="Arial MT"/>
                <a:cs typeface="Arial MT"/>
              </a:rPr>
              <a:t>La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troponine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change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alors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structure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tridimensionnelle,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provoquant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 </a:t>
            </a:r>
            <a:r>
              <a:rPr sz="1200" dirty="0">
                <a:latin typeface="Arial MT"/>
                <a:cs typeface="Arial MT"/>
              </a:rPr>
              <a:t> déplacement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latéral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tropomyosine</a:t>
            </a:r>
            <a:r>
              <a:rPr sz="1200" dirty="0">
                <a:latin typeface="Arial MT"/>
                <a:cs typeface="Arial MT"/>
              </a:rPr>
              <a:t> et </a:t>
            </a:r>
            <a:r>
              <a:rPr sz="1200" spc="-5" dirty="0">
                <a:latin typeface="Arial MT"/>
                <a:cs typeface="Arial MT"/>
              </a:rPr>
              <a:t>donc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libération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(démasquage)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sites</a:t>
            </a:r>
            <a:endParaRPr sz="1200">
              <a:latin typeface="Arial MT"/>
              <a:cs typeface="Arial MT"/>
            </a:endParaRPr>
          </a:p>
          <a:p>
            <a:pPr marL="240665">
              <a:lnSpc>
                <a:spcPct val="100000"/>
              </a:lnSpc>
              <a:spcBef>
                <a:spcPts val="155"/>
              </a:spcBef>
            </a:pP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liaison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l’actine.</a:t>
            </a:r>
            <a:endParaRPr sz="1200">
              <a:latin typeface="Arial MT"/>
              <a:cs typeface="Arial MT"/>
            </a:endParaRPr>
          </a:p>
          <a:p>
            <a:pPr marL="240665" marR="342900" indent="-228600">
              <a:lnSpc>
                <a:spcPct val="110000"/>
              </a:lnSpc>
              <a:buFont typeface="Arial"/>
              <a:buAutoNum type="arabicPlain" startAt="5"/>
              <a:tabLst>
                <a:tab pos="241300" algn="l"/>
              </a:tabLst>
            </a:pPr>
            <a:r>
              <a:rPr sz="1200" spc="-5" dirty="0">
                <a:latin typeface="Arial MT"/>
                <a:cs typeface="Arial MT"/>
              </a:rPr>
              <a:t>Dès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sites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liaisons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l’actine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sont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exposés,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têtes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myosines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fixent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immédiatement </a:t>
            </a:r>
            <a:r>
              <a:rPr sz="1200" dirty="0">
                <a:latin typeface="Arial MT"/>
                <a:cs typeface="Arial MT"/>
              </a:rPr>
              <a:t>sur</a:t>
            </a:r>
            <a:r>
              <a:rPr sz="1200" spc="-5" dirty="0">
                <a:latin typeface="Arial MT"/>
                <a:cs typeface="Arial MT"/>
              </a:rPr>
              <a:t> l’actine</a:t>
            </a:r>
            <a:r>
              <a:rPr sz="1200" dirty="0">
                <a:latin typeface="Arial MT"/>
                <a:cs typeface="Arial MT"/>
              </a:rPr>
              <a:t> formant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</a:t>
            </a:r>
            <a:r>
              <a:rPr sz="1200" spc="-5" dirty="0">
                <a:latin typeface="Arial MT"/>
                <a:cs typeface="Arial MT"/>
              </a:rPr>
              <a:t> complexe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: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l’actomyosine</a:t>
            </a:r>
            <a:endParaRPr sz="12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45"/>
              </a:spcBef>
              <a:buFont typeface="Arial"/>
              <a:buAutoNum type="arabicPlain" startAt="5"/>
              <a:tabLst>
                <a:tab pos="241300" algn="l"/>
              </a:tabLst>
            </a:pPr>
            <a:r>
              <a:rPr sz="1200" dirty="0">
                <a:latin typeface="Arial MT"/>
                <a:cs typeface="Arial MT"/>
              </a:rPr>
              <a:t>Dans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même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temps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fixation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du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calcium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dirty="0">
                <a:latin typeface="Arial MT"/>
                <a:cs typeface="Arial MT"/>
              </a:rPr>
              <a:t> TnC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permet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levée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l’inhibition</a:t>
            </a:r>
            <a:endParaRPr sz="1200">
              <a:latin typeface="Arial MT"/>
              <a:cs typeface="Arial MT"/>
            </a:endParaRPr>
          </a:p>
          <a:p>
            <a:pPr marL="241300" marR="19050">
              <a:lnSpc>
                <a:spcPct val="110000"/>
              </a:lnSpc>
              <a:spcBef>
                <a:spcPts val="15"/>
              </a:spcBef>
            </a:pPr>
            <a:r>
              <a:rPr sz="1200" spc="-5" dirty="0">
                <a:latin typeface="Arial MT"/>
                <a:cs typeface="Arial MT"/>
              </a:rPr>
              <a:t>exercée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par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troponine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sur </a:t>
            </a:r>
            <a:r>
              <a:rPr sz="1200" spc="-5" dirty="0">
                <a:latin typeface="Arial MT"/>
                <a:cs typeface="Arial MT"/>
              </a:rPr>
              <a:t>l’activité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ATPasique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tête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myosine,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cette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activité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ATPasique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permet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l’hydrolyse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l’ATP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ADP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(cette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réaction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Mg+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dépendante).</a:t>
            </a:r>
            <a:endParaRPr sz="1200">
              <a:latin typeface="Arial MT"/>
              <a:cs typeface="Arial MT"/>
            </a:endParaRPr>
          </a:p>
          <a:p>
            <a:pPr marL="241300" marR="5080" indent="-228600">
              <a:lnSpc>
                <a:spcPct val="110000"/>
              </a:lnSpc>
              <a:buFont typeface="Arial"/>
              <a:buAutoNum type="arabicPlain" startAt="7"/>
              <a:tabLst>
                <a:tab pos="241300" algn="l"/>
              </a:tabLst>
            </a:pPr>
            <a:r>
              <a:rPr sz="1200" dirty="0">
                <a:latin typeface="Arial MT"/>
                <a:cs typeface="Arial MT"/>
              </a:rPr>
              <a:t>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détachement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du</a:t>
            </a:r>
            <a:r>
              <a:rPr sz="1200" spc="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Pi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ADP</a:t>
            </a:r>
            <a:r>
              <a:rPr sz="1200" dirty="0">
                <a:latin typeface="Arial MT"/>
                <a:cs typeface="Arial MT"/>
              </a:rPr>
              <a:t> des</a:t>
            </a:r>
            <a:r>
              <a:rPr sz="1200" spc="-5" dirty="0">
                <a:latin typeface="Arial MT"/>
                <a:cs typeface="Arial MT"/>
              </a:rPr>
              <a:t> têtes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myosines,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permet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flexion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têtes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myosines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(modifications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l’angle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formé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têtes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myosine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fixées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l’actine)</a:t>
            </a:r>
            <a:endParaRPr sz="1200">
              <a:latin typeface="Arial MT"/>
              <a:cs typeface="Arial MT"/>
            </a:endParaRPr>
          </a:p>
          <a:p>
            <a:pPr marL="241300">
              <a:lnSpc>
                <a:spcPct val="100000"/>
              </a:lnSpc>
              <a:spcBef>
                <a:spcPts val="155"/>
              </a:spcBef>
            </a:pPr>
            <a:r>
              <a:rPr sz="1200" spc="-5" dirty="0">
                <a:latin typeface="Arial MT"/>
                <a:cs typeface="Arial MT"/>
              </a:rPr>
              <a:t>=</a:t>
            </a:r>
            <a:r>
              <a:rPr sz="1200" spc="340" dirty="0">
                <a:latin typeface="Arial MT"/>
                <a:cs typeface="Arial MT"/>
              </a:rPr>
              <a:t> </a:t>
            </a:r>
            <a:r>
              <a:rPr sz="1200" b="1" spc="-5" dirty="0">
                <a:latin typeface="Arial"/>
                <a:cs typeface="Arial"/>
              </a:rPr>
              <a:t>glissement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des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filaments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d’actine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sur les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filaments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myosine)</a:t>
            </a:r>
            <a:endParaRPr sz="1200">
              <a:latin typeface="Arial"/>
              <a:cs typeface="Arial"/>
            </a:endParaRPr>
          </a:p>
          <a:p>
            <a:pPr marL="241300" marR="71755" indent="-228600">
              <a:lnSpc>
                <a:spcPct val="110000"/>
              </a:lnSpc>
              <a:buFont typeface="Arial"/>
              <a:buAutoNum type="arabicPlain" startAt="8"/>
              <a:tabLst>
                <a:tab pos="241300" algn="l"/>
              </a:tabLst>
            </a:pPr>
            <a:r>
              <a:rPr sz="1200" dirty="0">
                <a:latin typeface="Arial MT"/>
                <a:cs typeface="Arial MT"/>
              </a:rPr>
              <a:t>La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liaison</a:t>
            </a:r>
            <a:r>
              <a:rPr sz="1200" dirty="0">
                <a:latin typeface="Arial MT"/>
                <a:cs typeface="Arial MT"/>
              </a:rPr>
              <a:t> de </a:t>
            </a:r>
            <a:r>
              <a:rPr sz="1200" spc="-5" dirty="0">
                <a:latin typeface="Arial MT"/>
                <a:cs typeface="Arial MT"/>
              </a:rPr>
              <a:t>l’actine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avec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myosine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stable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seule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présence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d’une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nouvelle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molécule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d’ATP(qui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fixe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tête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myosine), </a:t>
            </a:r>
            <a:r>
              <a:rPr sz="1200" dirty="0">
                <a:latin typeface="Arial MT"/>
                <a:cs typeface="Arial MT"/>
              </a:rPr>
              <a:t>permet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rupture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la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liaisonentre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actine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et </a:t>
            </a:r>
            <a:r>
              <a:rPr sz="1200" spc="-5" dirty="0">
                <a:latin typeface="Arial MT"/>
                <a:cs typeface="Arial MT"/>
              </a:rPr>
              <a:t>myosine.</a:t>
            </a:r>
            <a:endParaRPr sz="12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55"/>
              </a:spcBef>
              <a:buFont typeface="Arial"/>
              <a:buAutoNum type="arabicPlain" startAt="8"/>
              <a:tabLst>
                <a:tab pos="241300" algn="l"/>
              </a:tabLst>
            </a:pPr>
            <a:r>
              <a:rPr sz="1200" dirty="0">
                <a:latin typeface="Arial MT"/>
                <a:cs typeface="Arial MT"/>
              </a:rPr>
              <a:t>La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contraction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poursuit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tant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signal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calcique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l’ATP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sont présents.</a:t>
            </a:r>
            <a:endParaRPr sz="1200">
              <a:latin typeface="Arial MT"/>
              <a:cs typeface="Arial MT"/>
            </a:endParaRPr>
          </a:p>
          <a:p>
            <a:pPr marL="241300" marR="81280" indent="-228600">
              <a:lnSpc>
                <a:spcPct val="110000"/>
              </a:lnSpc>
              <a:buFont typeface="Arial"/>
              <a:buAutoNum type="arabicPlain" startAt="8"/>
              <a:tabLst>
                <a:tab pos="241300" algn="l"/>
              </a:tabLst>
            </a:pP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l’absence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potentiel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d’action,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réticulum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sarcoplasmique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récupère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calcium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du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sarcoplasme,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troponine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change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nouveau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 forme </a:t>
            </a:r>
            <a:r>
              <a:rPr sz="1200" dirty="0">
                <a:latin typeface="Arial MT"/>
                <a:cs typeface="Arial MT"/>
              </a:rPr>
              <a:t>et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tropomyosinemasque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sites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liaison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</a:t>
            </a:r>
            <a:r>
              <a:rPr sz="1200" dirty="0">
                <a:latin typeface="Arial MT"/>
                <a:cs typeface="Arial MT"/>
              </a:rPr>
              <a:t> têtes</a:t>
            </a:r>
            <a:r>
              <a:rPr sz="1200" spc="-5" dirty="0">
                <a:latin typeface="Arial MT"/>
                <a:cs typeface="Arial MT"/>
              </a:rPr>
              <a:t> 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myosine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l’actine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donc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endParaRPr sz="1200">
              <a:latin typeface="Arial MT"/>
              <a:cs typeface="Arial MT"/>
            </a:endParaRPr>
          </a:p>
          <a:p>
            <a:pPr marL="241300" marR="59055">
              <a:lnSpc>
                <a:spcPct val="110000"/>
              </a:lnSpc>
              <a:spcBef>
                <a:spcPts val="10"/>
              </a:spcBef>
            </a:pPr>
            <a:r>
              <a:rPr sz="1200" spc="-5" dirty="0">
                <a:latin typeface="Arial MT"/>
                <a:cs typeface="Arial MT"/>
              </a:rPr>
              <a:t>contraction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prend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dirty="0">
                <a:latin typeface="Arial MT"/>
                <a:cs typeface="Arial MT"/>
              </a:rPr>
              <a:t> filaments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reprennent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leur</a:t>
            </a:r>
            <a:r>
              <a:rPr sz="1200" spc="-5" dirty="0">
                <a:latin typeface="Arial MT"/>
                <a:cs typeface="Arial MT"/>
              </a:rPr>
              <a:t> position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initiale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=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Relâchement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musculaire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683" y="961639"/>
            <a:ext cx="5689092" cy="356006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4054" y="919077"/>
            <a:ext cx="5915025" cy="952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0500"/>
              </a:lnSpc>
              <a:spcBef>
                <a:spcPts val="105"/>
              </a:spcBef>
            </a:pPr>
            <a:r>
              <a:rPr sz="1100" b="1" spc="-5" dirty="0">
                <a:latin typeface="Arial"/>
                <a:cs typeface="Arial"/>
              </a:rPr>
              <a:t>NB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:</a:t>
            </a:r>
            <a:r>
              <a:rPr sz="1100" b="1" spc="1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La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rigidité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cadavérique illustre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bien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fait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que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c’est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l’ATP</a:t>
            </a:r>
            <a:r>
              <a:rPr sz="1100" dirty="0">
                <a:latin typeface="Arial MT"/>
                <a:cs typeface="Arial MT"/>
              </a:rPr>
              <a:t> qui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permet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le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détachement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des </a:t>
            </a:r>
            <a:r>
              <a:rPr sz="1100" dirty="0">
                <a:latin typeface="Arial MT"/>
                <a:cs typeface="Arial MT"/>
              </a:rPr>
              <a:t> têtes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 myosines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l’actine.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 effet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après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 mort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synthèse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l’ATP prend </a:t>
            </a:r>
            <a:r>
              <a:rPr sz="1100" dirty="0">
                <a:latin typeface="Arial MT"/>
                <a:cs typeface="Arial MT"/>
              </a:rPr>
              <a:t>fin</a:t>
            </a:r>
            <a:r>
              <a:rPr sz="1100" spc="-5" dirty="0">
                <a:latin typeface="Arial MT"/>
                <a:cs typeface="Arial MT"/>
              </a:rPr>
              <a:t> et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détachement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têtes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de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myosine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devient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impossible.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L’actine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et</a:t>
            </a:r>
            <a:r>
              <a:rPr sz="1100" spc="3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myosine</a:t>
            </a:r>
            <a:r>
              <a:rPr sz="1100" spc="3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sont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alors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liées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</a:t>
            </a:r>
            <a:r>
              <a:rPr sz="1100" dirty="0">
                <a:latin typeface="Arial MT"/>
                <a:cs typeface="Arial MT"/>
              </a:rPr>
              <a:t> façon </a:t>
            </a:r>
            <a:r>
              <a:rPr sz="1100" spc="-5" dirty="0">
                <a:latin typeface="Arial MT"/>
                <a:cs typeface="Arial MT"/>
              </a:rPr>
              <a:t>irréversible,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ce qui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provoque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rigidité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cadavérique,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qui</a:t>
            </a:r>
            <a:r>
              <a:rPr sz="1100" spc="-5" dirty="0">
                <a:latin typeface="Arial MT"/>
                <a:cs typeface="Arial MT"/>
              </a:rPr>
              <a:t> disparait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lorsque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protéines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musculaires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 </a:t>
            </a:r>
            <a:r>
              <a:rPr sz="1100" spc="-5" dirty="0">
                <a:latin typeface="Arial MT"/>
                <a:cs typeface="Arial MT"/>
              </a:rPr>
              <a:t>dégradent quelques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heures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après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mort.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58" y="6919977"/>
            <a:ext cx="2939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Fig 9</a:t>
            </a:r>
            <a:r>
              <a:rPr sz="1200" b="1" spc="-5" dirty="0">
                <a:latin typeface="Arial"/>
                <a:cs typeface="Arial"/>
              </a:rPr>
              <a:t> :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couplage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excitation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–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contraction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454" y="7576821"/>
            <a:ext cx="5720715" cy="20408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D-</a:t>
            </a:r>
            <a:r>
              <a:rPr sz="1200" b="1" spc="204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Métabolisme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Muscle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squelettique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: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Régénération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l’ATP</a:t>
            </a:r>
            <a:endParaRPr sz="1200">
              <a:latin typeface="Arial"/>
              <a:cs typeface="Arial"/>
            </a:endParaRPr>
          </a:p>
          <a:p>
            <a:pPr marL="12700" marR="173990" algn="just">
              <a:lnSpc>
                <a:spcPct val="110400"/>
              </a:lnSpc>
              <a:spcBef>
                <a:spcPts val="990"/>
              </a:spcBef>
              <a:buChar char="-"/>
              <a:tabLst>
                <a:tab pos="106045" algn="l"/>
              </a:tabLst>
            </a:pPr>
            <a:r>
              <a:rPr sz="1200" dirty="0">
                <a:latin typeface="Arial MT"/>
                <a:cs typeface="Arial MT"/>
              </a:rPr>
              <a:t>Lors de </a:t>
            </a:r>
            <a:r>
              <a:rPr sz="1200" spc="-5" dirty="0">
                <a:latin typeface="Arial MT"/>
                <a:cs typeface="Arial MT"/>
              </a:rPr>
              <a:t>la contraction musculaire l’énergie servant à l’activité contractile (flexion,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détachement des têtes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myosine </a:t>
            </a:r>
            <a:r>
              <a:rPr sz="1200" spc="-10" dirty="0">
                <a:latin typeface="Arial MT"/>
                <a:cs typeface="Arial MT"/>
              </a:rPr>
              <a:t>et</a:t>
            </a:r>
            <a:r>
              <a:rPr sz="1200" spc="-5" dirty="0">
                <a:latin typeface="Arial MT"/>
                <a:cs typeface="Arial MT"/>
              </a:rPr>
              <a:t> fonctionnement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la pompe à calcium) </a:t>
            </a:r>
            <a:r>
              <a:rPr sz="1200" dirty="0">
                <a:latin typeface="Arial MT"/>
                <a:cs typeface="Arial MT"/>
              </a:rPr>
              <a:t>est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fournie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par</a:t>
            </a:r>
            <a:r>
              <a:rPr sz="1200" spc="-5" dirty="0">
                <a:latin typeface="Arial MT"/>
                <a:cs typeface="Arial MT"/>
              </a:rPr>
              <a:t> l’ATP.</a:t>
            </a: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ct val="110100"/>
              </a:lnSpc>
              <a:spcBef>
                <a:spcPts val="995"/>
              </a:spcBef>
              <a:buChar char="-"/>
              <a:tabLst>
                <a:tab pos="106045" algn="l"/>
              </a:tabLst>
            </a:pPr>
            <a:r>
              <a:rPr sz="1200" dirty="0">
                <a:latin typeface="Arial MT"/>
                <a:cs typeface="Arial MT"/>
              </a:rPr>
              <a:t>Etant</a:t>
            </a:r>
            <a:r>
              <a:rPr sz="1200" spc="-5" dirty="0">
                <a:latin typeface="Arial MT"/>
                <a:cs typeface="Arial MT"/>
              </a:rPr>
              <a:t> donné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l’ATP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seule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source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d’énergie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qui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peut </a:t>
            </a:r>
            <a:r>
              <a:rPr sz="1200" spc="-5" dirty="0">
                <a:latin typeface="Arial MT"/>
                <a:cs typeface="Arial MT"/>
              </a:rPr>
              <a:t>alimenter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directement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contraction, </a:t>
            </a:r>
            <a:r>
              <a:rPr sz="1200" dirty="0">
                <a:latin typeface="Arial MT"/>
                <a:cs typeface="Arial MT"/>
              </a:rPr>
              <a:t>et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que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stocks</a:t>
            </a:r>
            <a:r>
              <a:rPr sz="1200" spc="-5" dirty="0">
                <a:latin typeface="Arial MT"/>
                <a:cs typeface="Arial MT"/>
              </a:rPr>
              <a:t> d’ATP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immédiatement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disponible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sont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peu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importantes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muscle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et </a:t>
            </a:r>
            <a:r>
              <a:rPr sz="1200" spc="-5" dirty="0">
                <a:latin typeface="Arial MT"/>
                <a:cs typeface="Arial MT"/>
              </a:rPr>
              <a:t>permettant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contraction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4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6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secondes,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il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doit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être</a:t>
            </a:r>
            <a:r>
              <a:rPr sz="1100" spc="-5" dirty="0">
                <a:latin typeface="Arial MT"/>
                <a:cs typeface="Arial MT"/>
              </a:rPr>
              <a:t> régénéré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façon </a:t>
            </a:r>
            <a:r>
              <a:rPr sz="1100" spc="-5" dirty="0">
                <a:latin typeface="Arial MT"/>
                <a:cs typeface="Arial MT"/>
              </a:rPr>
              <a:t>continue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afin </a:t>
            </a:r>
            <a:r>
              <a:rPr sz="1100" spc="-5" dirty="0">
                <a:latin typeface="Arial MT"/>
                <a:cs typeface="Arial MT"/>
              </a:rPr>
              <a:t>que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contraction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puisse</a:t>
            </a:r>
            <a:r>
              <a:rPr sz="1100" dirty="0">
                <a:latin typeface="Arial MT"/>
                <a:cs typeface="Arial MT"/>
              </a:rPr>
              <a:t> 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poursuivre.Heureusement </a:t>
            </a:r>
            <a:r>
              <a:rPr sz="1100" dirty="0">
                <a:latin typeface="Arial MT"/>
                <a:cs typeface="Arial MT"/>
              </a:rPr>
              <a:t> sa </a:t>
            </a:r>
            <a:r>
              <a:rPr sz="1100" spc="-5" dirty="0">
                <a:latin typeface="Arial MT"/>
                <a:cs typeface="Arial MT"/>
              </a:rPr>
              <a:t>régénération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se</a:t>
            </a:r>
            <a:r>
              <a:rPr sz="1100" spc="-5" dirty="0">
                <a:latin typeface="Arial MT"/>
                <a:cs typeface="Arial MT"/>
              </a:rPr>
              <a:t> fait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une fraction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 seconde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suivant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trois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voies</a:t>
            </a:r>
            <a:r>
              <a:rPr sz="1100" b="1" spc="-10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:</a:t>
            </a:r>
            <a:endParaRPr sz="11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0683" y="2340859"/>
            <a:ext cx="6146292" cy="444855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44" y="919992"/>
            <a:ext cx="5746750" cy="474218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240"/>
              </a:spcBef>
            </a:pPr>
            <a:r>
              <a:rPr sz="1200" b="1" dirty="0">
                <a:latin typeface="Arial"/>
                <a:cs typeface="Arial"/>
              </a:rPr>
              <a:t>a-</a:t>
            </a:r>
            <a:r>
              <a:rPr sz="1200" b="1" spc="40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Interaction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l’ADP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avec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la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créatine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phosphate(CP)</a:t>
            </a:r>
            <a:endParaRPr sz="1200">
              <a:latin typeface="Arial"/>
              <a:cs typeface="Arial"/>
            </a:endParaRPr>
          </a:p>
          <a:p>
            <a:pPr marL="241300" marR="160655" indent="-228600">
              <a:lnSpc>
                <a:spcPct val="110000"/>
              </a:lnSpc>
              <a:buFont typeface="Times New Roman"/>
              <a:buChar char="-"/>
              <a:tabLst>
                <a:tab pos="240665" algn="l"/>
                <a:tab pos="241300" algn="l"/>
              </a:tabLst>
            </a:pPr>
            <a:r>
              <a:rPr sz="1200" spc="-5" dirty="0">
                <a:latin typeface="Arial MT"/>
                <a:cs typeface="Arial MT"/>
              </a:rPr>
              <a:t>Au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début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contraction, </a:t>
            </a:r>
            <a:r>
              <a:rPr sz="1200" dirty="0">
                <a:latin typeface="Arial MT"/>
                <a:cs typeface="Arial MT"/>
              </a:rPr>
              <a:t>une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fois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faibles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réserves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d’ATP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ont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été </a:t>
            </a:r>
            <a:r>
              <a:rPr sz="1200" dirty="0">
                <a:latin typeface="Arial MT"/>
                <a:cs typeface="Arial MT"/>
              </a:rPr>
              <a:t> consommées,de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l’ATP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supplémentaire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rapidement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reconstitué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partird’une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molécule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 haute énergie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: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Créatine-phosphate (CP)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:</a:t>
            </a:r>
            <a:endParaRPr sz="1200">
              <a:latin typeface="Arial MT"/>
              <a:cs typeface="Arial MT"/>
            </a:endParaRPr>
          </a:p>
          <a:p>
            <a:pPr marL="647700">
              <a:lnSpc>
                <a:spcPct val="100000"/>
              </a:lnSpc>
              <a:spcBef>
                <a:spcPts val="1155"/>
              </a:spcBef>
            </a:pPr>
            <a:r>
              <a:rPr sz="1200" b="1" spc="-5" dirty="0">
                <a:latin typeface="Arial"/>
                <a:cs typeface="Arial"/>
              </a:rPr>
              <a:t>PhosphoCréatine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+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ADP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→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Créatine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+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ATP</a:t>
            </a:r>
            <a:endParaRPr sz="1200">
              <a:latin typeface="Arial"/>
              <a:cs typeface="Arial"/>
            </a:endParaRPr>
          </a:p>
          <a:p>
            <a:pPr marL="445134" lvl="1" indent="-220345">
              <a:lnSpc>
                <a:spcPct val="100000"/>
              </a:lnSpc>
              <a:spcBef>
                <a:spcPts val="1150"/>
              </a:spcBef>
              <a:buChar char="-"/>
              <a:tabLst>
                <a:tab pos="445134" algn="l"/>
                <a:tab pos="445770" algn="l"/>
              </a:tabLst>
            </a:pPr>
            <a:r>
              <a:rPr sz="1200" spc="-5" dirty="0">
                <a:latin typeface="Arial MT"/>
                <a:cs typeface="Arial MT"/>
              </a:rPr>
              <a:t>Cette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réaction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catalysée</a:t>
            </a:r>
            <a:r>
              <a:rPr sz="1200" dirty="0">
                <a:latin typeface="Arial MT"/>
                <a:cs typeface="Arial MT"/>
              </a:rPr>
              <a:t> par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Créatine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Kinase.</a:t>
            </a:r>
            <a:endParaRPr sz="1200">
              <a:latin typeface="Arial MT"/>
              <a:cs typeface="Arial MT"/>
            </a:endParaRPr>
          </a:p>
          <a:p>
            <a:pPr marL="445134" lvl="1" indent="-220345">
              <a:lnSpc>
                <a:spcPct val="100000"/>
              </a:lnSpc>
              <a:spcBef>
                <a:spcPts val="1140"/>
              </a:spcBef>
              <a:buChar char="-"/>
              <a:tabLst>
                <a:tab pos="445134" algn="l"/>
                <a:tab pos="445770" algn="l"/>
              </a:tabLst>
            </a:pPr>
            <a:r>
              <a:rPr sz="1200" spc="-5" dirty="0">
                <a:latin typeface="Arial MT"/>
                <a:cs typeface="Arial MT"/>
              </a:rPr>
              <a:t>Une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puissance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musculaire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maximale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peut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être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maintenue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pendant10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15s</a:t>
            </a:r>
            <a:endParaRPr sz="12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1155"/>
              </a:spcBef>
            </a:pPr>
            <a:r>
              <a:rPr sz="1200" b="1" spc="-5" dirty="0">
                <a:latin typeface="Arial"/>
                <a:cs typeface="Arial"/>
              </a:rPr>
              <a:t>b-</a:t>
            </a:r>
            <a:r>
              <a:rPr sz="1200" b="1" spc="3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La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Glycolyse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anaérobie</a:t>
            </a:r>
            <a:endParaRPr sz="1200">
              <a:latin typeface="Arial"/>
              <a:cs typeface="Arial"/>
            </a:endParaRPr>
          </a:p>
          <a:p>
            <a:pPr marL="12700" marR="192405">
              <a:lnSpc>
                <a:spcPct val="110300"/>
              </a:lnSpc>
              <a:spcBef>
                <a:spcPts val="990"/>
              </a:spcBef>
            </a:pPr>
            <a:r>
              <a:rPr sz="1200" dirty="0">
                <a:latin typeface="Arial MT"/>
                <a:cs typeface="Arial MT"/>
              </a:rPr>
              <a:t>Les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réserves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glycogène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du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muscle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sont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transformées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acide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lactique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avec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production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deux</a:t>
            </a:r>
            <a:r>
              <a:rPr sz="1200" spc="-5" dirty="0">
                <a:latin typeface="Arial MT"/>
                <a:cs typeface="Arial MT"/>
              </a:rPr>
              <a:t> (02)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molécules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d’ATP.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Ensembles,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réserves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d’ATP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créatine </a:t>
            </a:r>
            <a:r>
              <a:rPr sz="1200" spc="-5" dirty="0">
                <a:latin typeface="Arial MT"/>
                <a:cs typeface="Arial MT"/>
              </a:rPr>
              <a:t>phosphate</a:t>
            </a:r>
            <a:r>
              <a:rPr sz="1200" dirty="0">
                <a:latin typeface="Arial MT"/>
                <a:cs typeface="Arial MT"/>
              </a:rPr>
              <a:t> et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glycolyse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aérobie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peut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entretenir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activité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musculaire </a:t>
            </a:r>
            <a:r>
              <a:rPr sz="1200" dirty="0">
                <a:latin typeface="Arial MT"/>
                <a:cs typeface="Arial MT"/>
              </a:rPr>
              <a:t> pendant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une minute.</a:t>
            </a:r>
            <a:endParaRPr sz="12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1150"/>
              </a:spcBef>
            </a:pPr>
            <a:r>
              <a:rPr sz="1200" b="1" dirty="0">
                <a:latin typeface="Arial"/>
                <a:cs typeface="Arial"/>
              </a:rPr>
              <a:t>a-</a:t>
            </a:r>
            <a:r>
              <a:rPr sz="1200" b="1" spc="40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Respiration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cellulaire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aérobie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: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phosphorylation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oxydative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0200"/>
              </a:lnSpc>
              <a:spcBef>
                <a:spcPts val="994"/>
              </a:spcBef>
            </a:pPr>
            <a:r>
              <a:rPr sz="1200" dirty="0">
                <a:latin typeface="Arial MT"/>
                <a:cs typeface="Arial MT"/>
              </a:rPr>
              <a:t>Lors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d’une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activité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musculaire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légère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mais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prolongée,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l’ATP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utilisé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muscles </a:t>
            </a:r>
            <a:r>
              <a:rPr sz="1200" dirty="0">
                <a:latin typeface="Arial MT"/>
                <a:cs typeface="Arial MT"/>
              </a:rPr>
              <a:t> est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fourni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respiration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cellulaire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aérobie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qui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déroule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dans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les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mitochondries </a:t>
            </a:r>
            <a:r>
              <a:rPr sz="1200" dirty="0">
                <a:latin typeface="Arial MT"/>
                <a:cs typeface="Arial MT"/>
              </a:rPr>
              <a:t> et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nécessite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présence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d’oxygène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fait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intervenir</a:t>
            </a:r>
            <a:r>
              <a:rPr sz="1200" dirty="0">
                <a:latin typeface="Arial MT"/>
                <a:cs typeface="Arial MT"/>
              </a:rPr>
              <a:t> une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suite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réaction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chimiques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(cycle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krebs,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chaine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respiratoire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et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transport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d’électrons).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Pendant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respiration </a:t>
            </a:r>
            <a:r>
              <a:rPr sz="1200" dirty="0">
                <a:latin typeface="Arial MT"/>
                <a:cs typeface="Arial MT"/>
              </a:rPr>
              <a:t> aérobie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glucose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entièrement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dégradé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;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l’oxydation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complète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d’une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molécule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glucose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fournit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36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molécules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d’ATP.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44" y="8451597"/>
            <a:ext cx="2954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Tableau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: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b="1" spc="-5" dirty="0">
                <a:latin typeface="Arial"/>
                <a:cs typeface="Arial"/>
              </a:rPr>
              <a:t>voies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régénération de</a:t>
            </a:r>
            <a:r>
              <a:rPr sz="1200" b="1" spc="-10" dirty="0">
                <a:latin typeface="Arial"/>
                <a:cs typeface="Arial"/>
              </a:rPr>
              <a:t> l’ATP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06780" y="5814054"/>
            <a:ext cx="5721350" cy="2520950"/>
            <a:chOff x="906780" y="5814054"/>
            <a:chExt cx="5721350" cy="25209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8971" y="5826246"/>
              <a:ext cx="5696712" cy="24963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06780" y="5814054"/>
              <a:ext cx="5721350" cy="2520950"/>
            </a:xfrm>
            <a:custGeom>
              <a:avLst/>
              <a:gdLst/>
              <a:ahLst/>
              <a:cxnLst/>
              <a:rect l="l" t="t" r="r" b="b"/>
              <a:pathLst>
                <a:path w="5721350" h="2520950">
                  <a:moveTo>
                    <a:pt x="5721096" y="0"/>
                  </a:moveTo>
                  <a:lnTo>
                    <a:pt x="0" y="0"/>
                  </a:lnTo>
                  <a:lnTo>
                    <a:pt x="0" y="2520696"/>
                  </a:lnTo>
                  <a:lnTo>
                    <a:pt x="5721096" y="2520696"/>
                  </a:lnTo>
                  <a:lnTo>
                    <a:pt x="5721096" y="2514600"/>
                  </a:lnTo>
                  <a:lnTo>
                    <a:pt x="12192" y="2514600"/>
                  </a:lnTo>
                  <a:lnTo>
                    <a:pt x="6096" y="2508504"/>
                  </a:lnTo>
                  <a:lnTo>
                    <a:pt x="12192" y="2508504"/>
                  </a:lnTo>
                  <a:lnTo>
                    <a:pt x="12192" y="12192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5721096" y="6096"/>
                  </a:lnTo>
                  <a:lnTo>
                    <a:pt x="5721096" y="0"/>
                  </a:lnTo>
                  <a:close/>
                </a:path>
                <a:path w="5721350" h="2520950">
                  <a:moveTo>
                    <a:pt x="12192" y="2508504"/>
                  </a:moveTo>
                  <a:lnTo>
                    <a:pt x="6096" y="2508504"/>
                  </a:lnTo>
                  <a:lnTo>
                    <a:pt x="12192" y="2514600"/>
                  </a:lnTo>
                  <a:lnTo>
                    <a:pt x="12192" y="2508504"/>
                  </a:lnTo>
                  <a:close/>
                </a:path>
                <a:path w="5721350" h="2520950">
                  <a:moveTo>
                    <a:pt x="5708904" y="2508504"/>
                  </a:moveTo>
                  <a:lnTo>
                    <a:pt x="12192" y="2508504"/>
                  </a:lnTo>
                  <a:lnTo>
                    <a:pt x="12192" y="2514600"/>
                  </a:lnTo>
                  <a:lnTo>
                    <a:pt x="5708904" y="2514600"/>
                  </a:lnTo>
                  <a:lnTo>
                    <a:pt x="5708904" y="2508504"/>
                  </a:lnTo>
                  <a:close/>
                </a:path>
                <a:path w="5721350" h="2520950">
                  <a:moveTo>
                    <a:pt x="5708904" y="6096"/>
                  </a:moveTo>
                  <a:lnTo>
                    <a:pt x="5708904" y="2514600"/>
                  </a:lnTo>
                  <a:lnTo>
                    <a:pt x="5715000" y="2508504"/>
                  </a:lnTo>
                  <a:lnTo>
                    <a:pt x="5721096" y="2508504"/>
                  </a:lnTo>
                  <a:lnTo>
                    <a:pt x="5721096" y="12192"/>
                  </a:lnTo>
                  <a:lnTo>
                    <a:pt x="5715000" y="12192"/>
                  </a:lnTo>
                  <a:lnTo>
                    <a:pt x="5708904" y="6096"/>
                  </a:lnTo>
                  <a:close/>
                </a:path>
                <a:path w="5721350" h="2520950">
                  <a:moveTo>
                    <a:pt x="5721096" y="2508504"/>
                  </a:moveTo>
                  <a:lnTo>
                    <a:pt x="5715000" y="2508504"/>
                  </a:lnTo>
                  <a:lnTo>
                    <a:pt x="5708904" y="2514600"/>
                  </a:lnTo>
                  <a:lnTo>
                    <a:pt x="5721096" y="2514600"/>
                  </a:lnTo>
                  <a:lnTo>
                    <a:pt x="5721096" y="2508504"/>
                  </a:lnTo>
                  <a:close/>
                </a:path>
                <a:path w="5721350" h="2520950">
                  <a:moveTo>
                    <a:pt x="12192" y="6096"/>
                  </a:moveTo>
                  <a:lnTo>
                    <a:pt x="6096" y="12192"/>
                  </a:lnTo>
                  <a:lnTo>
                    <a:pt x="12192" y="12192"/>
                  </a:lnTo>
                  <a:lnTo>
                    <a:pt x="12192" y="6096"/>
                  </a:lnTo>
                  <a:close/>
                </a:path>
                <a:path w="5721350" h="2520950">
                  <a:moveTo>
                    <a:pt x="5708904" y="6096"/>
                  </a:moveTo>
                  <a:lnTo>
                    <a:pt x="12192" y="6096"/>
                  </a:lnTo>
                  <a:lnTo>
                    <a:pt x="12192" y="12192"/>
                  </a:lnTo>
                  <a:lnTo>
                    <a:pt x="5708904" y="12192"/>
                  </a:lnTo>
                  <a:lnTo>
                    <a:pt x="5708904" y="6096"/>
                  </a:lnTo>
                  <a:close/>
                </a:path>
                <a:path w="5721350" h="2520950">
                  <a:moveTo>
                    <a:pt x="5721096" y="6096"/>
                  </a:moveTo>
                  <a:lnTo>
                    <a:pt x="5708904" y="6096"/>
                  </a:lnTo>
                  <a:lnTo>
                    <a:pt x="5715000" y="12192"/>
                  </a:lnTo>
                  <a:lnTo>
                    <a:pt x="5721096" y="12192"/>
                  </a:lnTo>
                  <a:lnTo>
                    <a:pt x="5721096" y="60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886452" y="938280"/>
            <a:ext cx="5779770" cy="803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E-Types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fibres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musculaires 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Fibres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oxydatives</a:t>
            </a:r>
            <a:r>
              <a:rPr sz="12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contraction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lente( de</a:t>
            </a:r>
            <a:r>
              <a:rPr sz="12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type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</a:t>
            </a:r>
            <a:r>
              <a:rPr sz="12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  <a:p>
            <a:pPr marL="105410" indent="-93345">
              <a:lnSpc>
                <a:spcPct val="100000"/>
              </a:lnSpc>
              <a:spcBef>
                <a:spcPts val="1150"/>
              </a:spcBef>
              <a:buChar char="-"/>
              <a:tabLst>
                <a:tab pos="106045" algn="l"/>
                <a:tab pos="2258060" algn="l"/>
              </a:tabLst>
            </a:pPr>
            <a:r>
              <a:rPr sz="1200" dirty="0">
                <a:latin typeface="Arial MT"/>
                <a:cs typeface="Arial MT"/>
              </a:rPr>
              <a:t>Couleur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rouge,	-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Abondance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-5" dirty="0">
                <a:latin typeface="Arial MT"/>
                <a:cs typeface="Arial MT"/>
              </a:rPr>
              <a:t> myoglobine.</a:t>
            </a:r>
            <a:endParaRPr sz="1200">
              <a:latin typeface="Arial MT"/>
              <a:cs typeface="Arial MT"/>
            </a:endParaRPr>
          </a:p>
          <a:p>
            <a:pPr marL="105410" indent="-93345">
              <a:lnSpc>
                <a:spcPct val="100000"/>
              </a:lnSpc>
              <a:spcBef>
                <a:spcPts val="1140"/>
              </a:spcBef>
              <a:buChar char="-"/>
              <a:tabLst>
                <a:tab pos="106045" algn="l"/>
              </a:tabLst>
            </a:pPr>
            <a:r>
              <a:rPr sz="1200" spc="-5" dirty="0">
                <a:latin typeface="Arial MT"/>
                <a:cs typeface="Arial MT"/>
              </a:rPr>
              <a:t>Réserves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glycogène</a:t>
            </a:r>
            <a:r>
              <a:rPr sz="1200" dirty="0">
                <a:latin typeface="Arial MT"/>
                <a:cs typeface="Arial MT"/>
              </a:rPr>
              <a:t> faibles</a:t>
            </a:r>
            <a:r>
              <a:rPr sz="1200" spc="3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-</a:t>
            </a:r>
            <a:r>
              <a:rPr sz="1200" spc="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Grandes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résistance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fatigue.</a:t>
            </a:r>
            <a:endParaRPr sz="1200">
              <a:latin typeface="Arial MT"/>
              <a:cs typeface="Arial MT"/>
            </a:endParaRPr>
          </a:p>
          <a:p>
            <a:pPr marL="105410" indent="-93345">
              <a:lnSpc>
                <a:spcPct val="100000"/>
              </a:lnSpc>
              <a:spcBef>
                <a:spcPts val="1150"/>
              </a:spcBef>
              <a:buChar char="-"/>
              <a:tabLst>
                <a:tab pos="106045" algn="l"/>
              </a:tabLst>
            </a:pPr>
            <a:r>
              <a:rPr sz="1200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voie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aérobie</a:t>
            </a:r>
            <a:r>
              <a:rPr sz="1200" dirty="0">
                <a:latin typeface="Arial MT"/>
                <a:cs typeface="Arial MT"/>
              </a:rPr>
              <a:t> est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voie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principale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synthèse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l’ATP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Fibres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oxydatives</a:t>
            </a:r>
            <a:r>
              <a:rPr sz="12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2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contraction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rapide(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type</a:t>
            </a:r>
            <a:r>
              <a:rPr sz="12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IIa)</a:t>
            </a:r>
            <a:endParaRPr sz="1200">
              <a:latin typeface="Arial"/>
              <a:cs typeface="Arial"/>
            </a:endParaRPr>
          </a:p>
          <a:p>
            <a:pPr marL="240665" indent="-228600">
              <a:lnSpc>
                <a:spcPct val="100000"/>
              </a:lnSpc>
              <a:spcBef>
                <a:spcPts val="1140"/>
              </a:spcBef>
              <a:buFont typeface="Times New Roman"/>
              <a:buChar char="-"/>
              <a:tabLst>
                <a:tab pos="240665" algn="l"/>
                <a:tab pos="241300" algn="l"/>
                <a:tab pos="2308225" algn="l"/>
              </a:tabLst>
            </a:pPr>
            <a:r>
              <a:rPr sz="1200" dirty="0">
                <a:latin typeface="Arial MT"/>
                <a:cs typeface="Arial MT"/>
              </a:rPr>
              <a:t>Couleur </a:t>
            </a:r>
            <a:r>
              <a:rPr sz="1200" spc="-5" dirty="0">
                <a:latin typeface="Arial MT"/>
                <a:cs typeface="Arial MT"/>
              </a:rPr>
              <a:t>rouge	-</a:t>
            </a:r>
            <a:r>
              <a:rPr sz="1200" spc="3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Réserves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glycogène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importantes.</a:t>
            </a:r>
            <a:endParaRPr sz="1200">
              <a:latin typeface="Arial MT"/>
              <a:cs typeface="Arial MT"/>
            </a:endParaRPr>
          </a:p>
          <a:p>
            <a:pPr marL="240665" indent="-228600">
              <a:lnSpc>
                <a:spcPct val="100000"/>
              </a:lnSpc>
              <a:spcBef>
                <a:spcPts val="145"/>
              </a:spcBef>
              <a:buFont typeface="Times New Roman"/>
              <a:buChar char="-"/>
              <a:tabLst>
                <a:tab pos="240665" algn="l"/>
                <a:tab pos="241300" algn="l"/>
                <a:tab pos="2336800" algn="l"/>
              </a:tabLst>
            </a:pPr>
            <a:r>
              <a:rPr sz="1200" dirty="0">
                <a:latin typeface="Arial MT"/>
                <a:cs typeface="Arial MT"/>
              </a:rPr>
              <a:t>Abondances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myoglobine	-</a:t>
            </a:r>
            <a:r>
              <a:rPr sz="1200" spc="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Résistance </a:t>
            </a:r>
            <a:r>
              <a:rPr sz="1200" dirty="0">
                <a:latin typeface="Arial MT"/>
                <a:cs typeface="Arial MT"/>
              </a:rPr>
              <a:t>modérée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 fatigue.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Fibres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glycolytiques</a:t>
            </a:r>
            <a:r>
              <a:rPr sz="12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à</a:t>
            </a:r>
            <a:r>
              <a:rPr sz="12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contraction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rapide(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2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type</a:t>
            </a:r>
            <a:r>
              <a:rPr sz="12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IIb)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>
              <a:latin typeface="Arial"/>
              <a:cs typeface="Arial"/>
            </a:endParaRPr>
          </a:p>
          <a:p>
            <a:pPr marL="469265" lvl="1" indent="-228600">
              <a:lnSpc>
                <a:spcPct val="100000"/>
              </a:lnSpc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Arial MT"/>
                <a:cs typeface="Arial MT"/>
              </a:rPr>
              <a:t>Réserves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glycogène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importantes.</a:t>
            </a:r>
            <a:r>
              <a:rPr sz="1200" spc="6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-</a:t>
            </a:r>
            <a:r>
              <a:rPr sz="1200" spc="3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Faible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contenu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myoglobine</a:t>
            </a:r>
            <a:endParaRPr sz="1200">
              <a:latin typeface="Arial MT"/>
              <a:cs typeface="Arial MT"/>
            </a:endParaRPr>
          </a:p>
          <a:p>
            <a:pPr marL="469265" lvl="1" indent="-22860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469265" algn="l"/>
                <a:tab pos="469900" algn="l"/>
                <a:tab pos="3020060" algn="l"/>
                <a:tab pos="3199130" algn="l"/>
              </a:tabLst>
            </a:pPr>
            <a:r>
              <a:rPr sz="1200" dirty="0">
                <a:latin typeface="Arial MT"/>
                <a:cs typeface="Arial MT"/>
              </a:rPr>
              <a:t>Couleur </a:t>
            </a:r>
            <a:r>
              <a:rPr sz="1200" spc="-5" dirty="0">
                <a:latin typeface="Arial MT"/>
                <a:cs typeface="Arial MT"/>
              </a:rPr>
              <a:t>blanche	-	Fatigable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200" b="1" spc="-5" dirty="0">
                <a:latin typeface="Arial"/>
                <a:cs typeface="Arial"/>
              </a:rPr>
              <a:t>II-Tissu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Musculaire Lisse</a:t>
            </a:r>
            <a:endParaRPr sz="1200">
              <a:latin typeface="Arial"/>
              <a:cs typeface="Arial"/>
            </a:endParaRPr>
          </a:p>
          <a:p>
            <a:pPr marL="478155">
              <a:lnSpc>
                <a:spcPct val="100000"/>
              </a:lnSpc>
              <a:spcBef>
                <a:spcPts val="1140"/>
              </a:spcBef>
            </a:pPr>
            <a:r>
              <a:rPr sz="1200" b="1" dirty="0">
                <a:latin typeface="Arial"/>
                <a:cs typeface="Arial"/>
              </a:rPr>
              <a:t>a-</a:t>
            </a:r>
            <a:r>
              <a:rPr sz="1200" b="1" spc="3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Structure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du </a:t>
            </a:r>
            <a:r>
              <a:rPr sz="1200" b="1" dirty="0">
                <a:latin typeface="Arial"/>
                <a:cs typeface="Arial"/>
              </a:rPr>
              <a:t>muscle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lisse</a:t>
            </a:r>
            <a:endParaRPr sz="1200">
              <a:latin typeface="Arial"/>
              <a:cs typeface="Arial"/>
            </a:endParaRPr>
          </a:p>
          <a:p>
            <a:pPr marL="12700" marR="513080">
              <a:lnSpc>
                <a:spcPct val="110000"/>
              </a:lnSpc>
              <a:spcBef>
                <a:spcPts val="1010"/>
              </a:spcBef>
              <a:buSzPct val="91666"/>
              <a:buChar char="-"/>
              <a:tabLst>
                <a:tab pos="99695" algn="l"/>
              </a:tabLst>
            </a:pPr>
            <a:r>
              <a:rPr sz="1200" spc="-5" dirty="0">
                <a:latin typeface="Arial MT"/>
                <a:cs typeface="Arial MT"/>
              </a:rPr>
              <a:t>Présent dans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paroi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plupart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organes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creux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l’organisme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: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Voies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aériennes,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vaisseaux,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appareil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digestif,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génito-urinaire.</a:t>
            </a:r>
            <a:endParaRPr sz="1200">
              <a:latin typeface="Arial MT"/>
              <a:cs typeface="Arial MT"/>
            </a:endParaRPr>
          </a:p>
          <a:p>
            <a:pPr marL="12700" marR="125095">
              <a:lnSpc>
                <a:spcPct val="110000"/>
              </a:lnSpc>
              <a:spcBef>
                <a:spcPts val="1010"/>
              </a:spcBef>
              <a:buChar char="-"/>
              <a:tabLst>
                <a:tab pos="106045" algn="l"/>
              </a:tabLst>
            </a:pPr>
            <a:r>
              <a:rPr sz="1200" spc="-5" dirty="0">
                <a:latin typeface="Arial MT"/>
                <a:cs typeface="Arial MT"/>
              </a:rPr>
              <a:t>Chaque</a:t>
            </a:r>
            <a:r>
              <a:rPr sz="1200" dirty="0">
                <a:latin typeface="Arial MT"/>
                <a:cs typeface="Arial MT"/>
              </a:rPr>
              <a:t> fibre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musculaire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lisse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 </a:t>
            </a:r>
            <a:r>
              <a:rPr sz="1200" spc="-5" dirty="0">
                <a:latin typeface="Arial MT"/>
                <a:cs typeface="Arial MT"/>
              </a:rPr>
              <a:t>une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cellule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fusiforme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contient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seul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noyau,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diamètre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petites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fibres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compris</a:t>
            </a:r>
            <a:r>
              <a:rPr sz="1200" dirty="0">
                <a:latin typeface="Arial MT"/>
                <a:cs typeface="Arial MT"/>
              </a:rPr>
              <a:t> entre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4 um.</a:t>
            </a:r>
            <a:endParaRPr sz="1200">
              <a:latin typeface="Arial MT"/>
              <a:cs typeface="Arial MT"/>
            </a:endParaRPr>
          </a:p>
          <a:p>
            <a:pPr marL="12700" marR="226060">
              <a:lnSpc>
                <a:spcPct val="110000"/>
              </a:lnSpc>
              <a:spcBef>
                <a:spcPts val="1005"/>
              </a:spcBef>
              <a:buChar char="-"/>
              <a:tabLst>
                <a:tab pos="106045" algn="l"/>
              </a:tabLst>
            </a:pPr>
            <a:r>
              <a:rPr sz="1200" dirty="0">
                <a:latin typeface="Arial MT"/>
                <a:cs typeface="Arial MT"/>
              </a:rPr>
              <a:t>Les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fibres</a:t>
            </a:r>
            <a:r>
              <a:rPr sz="1200" spc="-5" dirty="0">
                <a:latin typeface="Arial MT"/>
                <a:cs typeface="Arial MT"/>
              </a:rPr>
              <a:t> muscles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lisses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ne </a:t>
            </a:r>
            <a:r>
              <a:rPr sz="1200" spc="-5" dirty="0">
                <a:latin typeface="Arial MT"/>
                <a:cs typeface="Arial MT"/>
              </a:rPr>
              <a:t>possèdent </a:t>
            </a:r>
            <a:r>
              <a:rPr sz="1200" dirty="0">
                <a:latin typeface="Arial MT"/>
                <a:cs typeface="Arial MT"/>
              </a:rPr>
              <a:t>pas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terminaisons </a:t>
            </a:r>
            <a:r>
              <a:rPr sz="1200" dirty="0">
                <a:latin typeface="Arial MT"/>
                <a:cs typeface="Arial MT"/>
              </a:rPr>
              <a:t>nerveuses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très </a:t>
            </a:r>
            <a:r>
              <a:rPr sz="1200" dirty="0">
                <a:latin typeface="Arial MT"/>
                <a:cs typeface="Arial MT"/>
              </a:rPr>
              <a:t> élaborées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comme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celle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trouve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dans les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muscles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squelettiques,</a:t>
            </a:r>
            <a:r>
              <a:rPr sz="1200" dirty="0">
                <a:latin typeface="Arial MT"/>
                <a:cs typeface="Arial MT"/>
              </a:rPr>
              <a:t> par </a:t>
            </a:r>
            <a:r>
              <a:rPr sz="1200" spc="-5" dirty="0">
                <a:latin typeface="Arial MT"/>
                <a:cs typeface="Arial MT"/>
              </a:rPr>
              <a:t>contre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elles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sont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reliées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neurofibres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du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système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nerveux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autonome.</a:t>
            </a: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ct val="110000"/>
              </a:lnSpc>
              <a:spcBef>
                <a:spcPts val="1010"/>
              </a:spcBef>
              <a:buChar char="-"/>
              <a:tabLst>
                <a:tab pos="106045" algn="l"/>
              </a:tabLst>
            </a:pPr>
            <a:r>
              <a:rPr sz="1200" dirty="0">
                <a:latin typeface="Arial MT"/>
                <a:cs typeface="Arial MT"/>
              </a:rPr>
              <a:t>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réticulum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sarcoplasmique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fibres </a:t>
            </a:r>
            <a:r>
              <a:rPr sz="1200" spc="-5" dirty="0">
                <a:latin typeface="Arial MT"/>
                <a:cs typeface="Arial MT"/>
              </a:rPr>
              <a:t>musculaires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lisses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 </a:t>
            </a:r>
            <a:r>
              <a:rPr sz="1200" spc="-5" dirty="0">
                <a:latin typeface="Arial MT"/>
                <a:cs typeface="Arial MT"/>
              </a:rPr>
              <a:t>moins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développé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celui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fibres </a:t>
            </a:r>
            <a:r>
              <a:rPr sz="1200" spc="-5" dirty="0">
                <a:latin typeface="Arial MT"/>
                <a:cs typeface="Arial MT"/>
              </a:rPr>
              <a:t>musculaires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squelettiques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ainsi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il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n’y a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tubules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transverses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T.</a:t>
            </a:r>
            <a:endParaRPr sz="1200">
              <a:latin typeface="Arial MT"/>
              <a:cs typeface="Arial MT"/>
            </a:endParaRPr>
          </a:p>
          <a:p>
            <a:pPr marL="12700" marR="99060">
              <a:lnSpc>
                <a:spcPct val="110400"/>
              </a:lnSpc>
              <a:spcBef>
                <a:spcPts val="990"/>
              </a:spcBef>
              <a:buChar char="-"/>
              <a:tabLst>
                <a:tab pos="106045" algn="l"/>
              </a:tabLst>
            </a:pP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muscles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lisses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présentent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stries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transversales,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certes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ils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contiennent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des</a:t>
            </a:r>
            <a:r>
              <a:rPr sz="1200" spc="-5" dirty="0">
                <a:latin typeface="Arial MT"/>
                <a:cs typeface="Arial MT"/>
              </a:rPr>
              <a:t> filaments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épais </a:t>
            </a:r>
            <a:r>
              <a:rPr sz="1200" dirty="0">
                <a:latin typeface="Arial MT"/>
                <a:cs typeface="Arial MT"/>
              </a:rPr>
              <a:t>et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minces </a:t>
            </a:r>
            <a:r>
              <a:rPr sz="1200" spc="-5" dirty="0">
                <a:latin typeface="Arial MT"/>
                <a:cs typeface="Arial MT"/>
              </a:rPr>
              <a:t>mais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ces</a:t>
            </a:r>
            <a:r>
              <a:rPr sz="1200" spc="-5" dirty="0">
                <a:latin typeface="Arial MT"/>
                <a:cs typeface="Arial MT"/>
              </a:rPr>
              <a:t> filaments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sont différents</a:t>
            </a:r>
            <a:r>
              <a:rPr sz="1200" dirty="0">
                <a:latin typeface="Arial MT"/>
                <a:cs typeface="Arial MT"/>
              </a:rPr>
              <a:t> de ceux</a:t>
            </a:r>
            <a:r>
              <a:rPr sz="1200" spc="-5" dirty="0">
                <a:latin typeface="Arial MT"/>
                <a:cs typeface="Arial MT"/>
              </a:rPr>
              <a:t> que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l’on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trouve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muscles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squelettiques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:</a:t>
            </a:r>
            <a:endParaRPr sz="1200">
              <a:latin typeface="Arial MT"/>
              <a:cs typeface="Arial MT"/>
            </a:endParaRPr>
          </a:p>
          <a:p>
            <a:pPr marL="267970">
              <a:lnSpc>
                <a:spcPct val="100000"/>
              </a:lnSpc>
              <a:spcBef>
                <a:spcPts val="1140"/>
              </a:spcBef>
              <a:tabLst>
                <a:tab pos="487680" algn="l"/>
              </a:tabLst>
            </a:pPr>
            <a:r>
              <a:rPr sz="1200" spc="-5" dirty="0">
                <a:latin typeface="Arial MT"/>
                <a:cs typeface="Arial MT"/>
              </a:rPr>
              <a:t>-	Les filaments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épais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fins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sont </a:t>
            </a:r>
            <a:r>
              <a:rPr sz="1200" dirty="0">
                <a:latin typeface="Arial MT"/>
                <a:cs typeface="Arial MT"/>
              </a:rPr>
              <a:t>pas </a:t>
            </a:r>
            <a:r>
              <a:rPr sz="1200" spc="-5" dirty="0">
                <a:latin typeface="Arial MT"/>
                <a:cs typeface="Arial MT"/>
              </a:rPr>
              <a:t>disposés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 </a:t>
            </a:r>
            <a:r>
              <a:rPr sz="1200" spc="-5" dirty="0">
                <a:latin typeface="Arial MT"/>
                <a:cs typeface="Arial MT"/>
              </a:rPr>
              <a:t>sarcomères</a:t>
            </a:r>
            <a:endParaRPr sz="1200">
              <a:latin typeface="Arial MT"/>
              <a:cs typeface="Arial MT"/>
            </a:endParaRPr>
          </a:p>
          <a:p>
            <a:pPr marL="241300" marR="21590" indent="-228600">
              <a:lnSpc>
                <a:spcPct val="110000"/>
              </a:lnSpc>
              <a:spcBef>
                <a:spcPts val="1005"/>
              </a:spcBef>
              <a:buFont typeface="Times New Roman"/>
              <a:buChar char="-"/>
              <a:tabLst>
                <a:tab pos="240665" algn="l"/>
                <a:tab pos="241300" algn="l"/>
              </a:tabLst>
            </a:pPr>
            <a:r>
              <a:rPr sz="1200" dirty="0">
                <a:latin typeface="Arial MT"/>
                <a:cs typeface="Arial MT"/>
              </a:rPr>
              <a:t>Les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filaments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épais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muscles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lisses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portent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têtes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myosine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sur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toute </a:t>
            </a:r>
            <a:r>
              <a:rPr sz="1200" dirty="0">
                <a:latin typeface="Arial MT"/>
                <a:cs typeface="Arial MT"/>
              </a:rPr>
              <a:t> leur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longueur,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caractéristique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qui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permet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ces</a:t>
            </a:r>
            <a:r>
              <a:rPr sz="1200" spc="-5" dirty="0">
                <a:latin typeface="Arial MT"/>
                <a:cs typeface="Arial MT"/>
              </a:rPr>
              <a:t> muscles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d’être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aussi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puissant.</a:t>
            </a:r>
            <a:endParaRPr sz="1200">
              <a:latin typeface="Arial MT"/>
              <a:cs typeface="Arial MT"/>
            </a:endParaRPr>
          </a:p>
          <a:p>
            <a:pPr marL="240665" indent="-228600">
              <a:lnSpc>
                <a:spcPct val="100000"/>
              </a:lnSpc>
              <a:spcBef>
                <a:spcPts val="160"/>
              </a:spcBef>
              <a:buFont typeface="Times New Roman"/>
              <a:buChar char="-"/>
              <a:tabLst>
                <a:tab pos="240665" algn="l"/>
                <a:tab pos="241300" algn="l"/>
              </a:tabLst>
            </a:pPr>
            <a:r>
              <a:rPr sz="1200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tropomyosine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</a:t>
            </a:r>
            <a:r>
              <a:rPr sz="1200" spc="-5" dirty="0">
                <a:latin typeface="Arial MT"/>
                <a:cs typeface="Arial MT"/>
              </a:rPr>
              <a:t> associée</a:t>
            </a:r>
            <a:r>
              <a:rPr sz="1200" dirty="0">
                <a:latin typeface="Arial MT"/>
                <a:cs typeface="Arial MT"/>
              </a:rPr>
              <a:t> aux</a:t>
            </a:r>
            <a:r>
              <a:rPr sz="1200" spc="-5" dirty="0">
                <a:latin typeface="Arial MT"/>
                <a:cs typeface="Arial MT"/>
              </a:rPr>
              <a:t> filaments </a:t>
            </a:r>
            <a:r>
              <a:rPr sz="1200" dirty="0">
                <a:latin typeface="Arial MT"/>
                <a:cs typeface="Arial MT"/>
              </a:rPr>
              <a:t>minces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mais</a:t>
            </a:r>
            <a:r>
              <a:rPr sz="1200" dirty="0">
                <a:latin typeface="Arial MT"/>
                <a:cs typeface="Arial MT"/>
              </a:rPr>
              <a:t> pas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troponine.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5" y="4928110"/>
            <a:ext cx="5728970" cy="438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Fig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10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: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Structure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du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muscle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lisse</a:t>
            </a:r>
            <a:endParaRPr sz="12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1140"/>
              </a:spcBef>
            </a:pPr>
            <a:r>
              <a:rPr sz="1200" b="1" spc="-5" dirty="0">
                <a:latin typeface="Arial"/>
                <a:cs typeface="Arial"/>
              </a:rPr>
              <a:t>b-</a:t>
            </a:r>
            <a:r>
              <a:rPr sz="1200" b="1" spc="3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Couplage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excitation-contraction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dans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le</a:t>
            </a:r>
            <a:r>
              <a:rPr sz="1200" b="1" dirty="0">
                <a:latin typeface="Arial"/>
                <a:cs typeface="Arial"/>
              </a:rPr>
              <a:t> muscle </a:t>
            </a:r>
            <a:r>
              <a:rPr sz="1200" b="1" spc="-5" dirty="0">
                <a:latin typeface="Arial"/>
                <a:cs typeface="Arial"/>
              </a:rPr>
              <a:t>lisse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12700" marR="5080" indent="42545">
              <a:lnSpc>
                <a:spcPct val="110000"/>
              </a:lnSpc>
              <a:spcBef>
                <a:spcPts val="1005"/>
              </a:spcBef>
            </a:pPr>
            <a:r>
              <a:rPr sz="1200" dirty="0">
                <a:latin typeface="Arial MT"/>
                <a:cs typeface="Arial MT"/>
              </a:rPr>
              <a:t>Le </a:t>
            </a:r>
            <a:r>
              <a:rPr sz="1200" spc="-5" dirty="0">
                <a:latin typeface="Arial MT"/>
                <a:cs typeface="Arial MT"/>
              </a:rPr>
              <a:t>mécanisme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contraction</a:t>
            </a:r>
            <a:r>
              <a:rPr sz="1200" dirty="0">
                <a:latin typeface="Arial MT"/>
                <a:cs typeface="Arial MT"/>
              </a:rPr>
              <a:t> des muscles </a:t>
            </a:r>
            <a:r>
              <a:rPr sz="1200" spc="-5" dirty="0">
                <a:latin typeface="Arial MT"/>
                <a:cs typeface="Arial MT"/>
              </a:rPr>
              <a:t>lisses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semblable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celui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des </a:t>
            </a:r>
            <a:r>
              <a:rPr sz="1200" spc="-5" dirty="0">
                <a:latin typeface="Arial MT"/>
                <a:cs typeface="Arial MT"/>
              </a:rPr>
              <a:t>muscles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squelettiques,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surles</a:t>
            </a:r>
            <a:r>
              <a:rPr sz="1200" dirty="0">
                <a:latin typeface="Arial MT"/>
                <a:cs typeface="Arial MT"/>
              </a:rPr>
              <a:t> plans </a:t>
            </a:r>
            <a:r>
              <a:rPr sz="1200" spc="-5" dirty="0">
                <a:latin typeface="Arial MT"/>
                <a:cs typeface="Arial MT"/>
              </a:rPr>
              <a:t>suivants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:</a:t>
            </a:r>
            <a:endParaRPr sz="1200">
              <a:latin typeface="Arial MT"/>
              <a:cs typeface="Arial MT"/>
            </a:endParaRPr>
          </a:p>
          <a:p>
            <a:pPr marL="105410" indent="-93345">
              <a:lnSpc>
                <a:spcPct val="100000"/>
              </a:lnSpc>
              <a:spcBef>
                <a:spcPts val="1155"/>
              </a:spcBef>
              <a:buChar char="-"/>
              <a:tabLst>
                <a:tab pos="106045" algn="l"/>
              </a:tabLst>
            </a:pPr>
            <a:r>
              <a:rPr sz="1200" dirty="0">
                <a:latin typeface="Arial MT"/>
                <a:cs typeface="Arial MT"/>
              </a:rPr>
              <a:t>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glissement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myofilaments</a:t>
            </a:r>
            <a:r>
              <a:rPr sz="1200" dirty="0">
                <a:latin typeface="Arial MT"/>
                <a:cs typeface="Arial MT"/>
              </a:rPr>
              <a:t> est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du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</a:t>
            </a:r>
            <a:r>
              <a:rPr sz="1200" spc="3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l’interaction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l’actine</a:t>
            </a:r>
            <a:r>
              <a:rPr sz="1200" dirty="0">
                <a:latin typeface="Arial MT"/>
                <a:cs typeface="Arial MT"/>
              </a:rPr>
              <a:t> et 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myosine</a:t>
            </a:r>
            <a:endParaRPr sz="1200">
              <a:latin typeface="Arial MT"/>
              <a:cs typeface="Arial MT"/>
            </a:endParaRPr>
          </a:p>
          <a:p>
            <a:pPr marL="12700" marR="22225">
              <a:lnSpc>
                <a:spcPct val="110800"/>
              </a:lnSpc>
              <a:spcBef>
                <a:spcPts val="985"/>
              </a:spcBef>
              <a:buChar char="-"/>
              <a:tabLst>
                <a:tab pos="106045" algn="l"/>
              </a:tabLst>
            </a:pPr>
            <a:r>
              <a:rPr sz="1200" dirty="0">
                <a:latin typeface="Arial MT"/>
                <a:cs typeface="Arial MT"/>
              </a:rPr>
              <a:t>La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contraction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déclenchée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l’augmentation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concentration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intracellulaire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d’ions</a:t>
            </a:r>
            <a:r>
              <a:rPr sz="1200" spc="-5" dirty="0">
                <a:latin typeface="Arial MT"/>
                <a:cs typeface="Arial MT"/>
              </a:rPr>
              <a:t> calcium</a:t>
            </a:r>
            <a:endParaRPr sz="1200">
              <a:latin typeface="Arial MT"/>
              <a:cs typeface="Arial MT"/>
            </a:endParaRPr>
          </a:p>
          <a:p>
            <a:pPr marL="105410" indent="-93345">
              <a:lnSpc>
                <a:spcPct val="100000"/>
              </a:lnSpc>
              <a:spcBef>
                <a:spcPts val="1140"/>
              </a:spcBef>
              <a:buChar char="-"/>
              <a:tabLst>
                <a:tab pos="106045" algn="l"/>
              </a:tabLst>
            </a:pPr>
            <a:r>
              <a:rPr sz="1200" dirty="0">
                <a:latin typeface="Arial MT"/>
                <a:cs typeface="Arial MT"/>
              </a:rPr>
              <a:t>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glissement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myofilaments nécessite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l’ATP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-"/>
            </a:pPr>
            <a:endParaRPr sz="1050">
              <a:latin typeface="Arial MT"/>
              <a:cs typeface="Arial MT"/>
            </a:endParaRPr>
          </a:p>
          <a:p>
            <a:pPr marL="469900" lvl="1" indent="-229235">
              <a:lnSpc>
                <a:spcPct val="100000"/>
              </a:lnSpc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sz="1200" b="1" spc="-5" dirty="0">
                <a:latin typeface="Arial"/>
                <a:cs typeface="Arial"/>
              </a:rPr>
              <a:t>Les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étapes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la contraction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musculaire :</a:t>
            </a:r>
            <a:endParaRPr sz="1200">
              <a:latin typeface="Arial"/>
              <a:cs typeface="Arial"/>
            </a:endParaRPr>
          </a:p>
          <a:p>
            <a:pPr marL="12700" marR="191770">
              <a:lnSpc>
                <a:spcPct val="110000"/>
              </a:lnSpc>
              <a:spcBef>
                <a:spcPts val="1000"/>
              </a:spcBef>
              <a:buChar char="-"/>
              <a:tabLst>
                <a:tab pos="106045" algn="l"/>
              </a:tabLst>
            </a:pPr>
            <a:r>
              <a:rPr sz="1200" dirty="0">
                <a:latin typeface="Arial MT"/>
                <a:cs typeface="Arial MT"/>
              </a:rPr>
              <a:t>Pendant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couplage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excitation-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contraction,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calcium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 </a:t>
            </a:r>
            <a:r>
              <a:rPr sz="1200" spc="-5" dirty="0">
                <a:latin typeface="Arial MT"/>
                <a:cs typeface="Arial MT"/>
              </a:rPr>
              <a:t>libéré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réticulum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sarcoplasmique,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mais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il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pénètre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aussi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partir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du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liquide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interstitiel</a:t>
            </a:r>
            <a:endParaRPr sz="1200">
              <a:latin typeface="Arial MT"/>
              <a:cs typeface="Arial MT"/>
            </a:endParaRPr>
          </a:p>
          <a:p>
            <a:pPr marL="12700" marR="361950">
              <a:lnSpc>
                <a:spcPct val="110000"/>
              </a:lnSpc>
              <a:spcBef>
                <a:spcPts val="1005"/>
              </a:spcBef>
              <a:buChar char="-"/>
              <a:tabLst>
                <a:tab pos="106045" algn="l"/>
              </a:tabLst>
            </a:pPr>
            <a:r>
              <a:rPr sz="1200" dirty="0">
                <a:latin typeface="Arial MT"/>
                <a:cs typeface="Arial MT"/>
              </a:rPr>
              <a:t>Pour</a:t>
            </a:r>
            <a:r>
              <a:rPr sz="1200" spc="-5" dirty="0">
                <a:latin typeface="Arial MT"/>
                <a:cs typeface="Arial MT"/>
              </a:rPr>
              <a:t> pouvoir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activer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myosine,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calcium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interagit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avec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protéines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régulatrices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b="1" spc="-5" dirty="0">
                <a:latin typeface="Arial"/>
                <a:cs typeface="Arial"/>
              </a:rPr>
              <a:t>: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la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calmoduline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située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 filaments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myosine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kinase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appelée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b="1" spc="-5" dirty="0">
                <a:latin typeface="Arial"/>
                <a:cs typeface="Arial"/>
              </a:rPr>
              <a:t>Kinase des chaines légères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la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myosine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(MLCK)</a:t>
            </a:r>
            <a:r>
              <a:rPr sz="1200" spc="-5" dirty="0">
                <a:latin typeface="Arial MT"/>
                <a:cs typeface="Arial MT"/>
              </a:rPr>
              <a:t>,</a:t>
            </a:r>
            <a:endParaRPr sz="1200">
              <a:latin typeface="Arial MT"/>
              <a:cs typeface="Arial MT"/>
            </a:endParaRPr>
          </a:p>
          <a:p>
            <a:pPr marL="12700" marR="284480">
              <a:lnSpc>
                <a:spcPct val="110000"/>
              </a:lnSpc>
              <a:spcBef>
                <a:spcPts val="1010"/>
              </a:spcBef>
              <a:buChar char="-"/>
              <a:tabLst>
                <a:tab pos="106045" algn="l"/>
              </a:tabLst>
            </a:pPr>
            <a:r>
              <a:rPr sz="1200" spc="-5" dirty="0">
                <a:latin typeface="Arial MT"/>
                <a:cs typeface="Arial MT"/>
              </a:rPr>
              <a:t>Et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comme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filaments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minces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n’ont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pas de </a:t>
            </a:r>
            <a:r>
              <a:rPr sz="1200" spc="-5" dirty="0">
                <a:latin typeface="Arial MT"/>
                <a:cs typeface="Arial MT"/>
              </a:rPr>
              <a:t>troponine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pour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masquer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site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liaison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des</a:t>
            </a:r>
            <a:r>
              <a:rPr sz="1200" spc="-5" dirty="0">
                <a:latin typeface="Arial MT"/>
                <a:cs typeface="Arial MT"/>
              </a:rPr>
              <a:t> têtes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myosine</a:t>
            </a:r>
            <a:r>
              <a:rPr sz="1200" dirty="0">
                <a:latin typeface="Arial MT"/>
                <a:cs typeface="Arial MT"/>
              </a:rPr>
              <a:t> et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sont </a:t>
            </a:r>
            <a:r>
              <a:rPr sz="1200" dirty="0">
                <a:latin typeface="Arial MT"/>
                <a:cs typeface="Arial MT"/>
              </a:rPr>
              <a:t>donc</a:t>
            </a:r>
            <a:r>
              <a:rPr sz="1200" spc="-5" dirty="0">
                <a:latin typeface="Arial MT"/>
                <a:cs typeface="Arial MT"/>
              </a:rPr>
              <a:t> toujours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prêts</a:t>
            </a:r>
            <a:r>
              <a:rPr sz="1200" spc="-5" dirty="0">
                <a:latin typeface="Arial MT"/>
                <a:cs typeface="Arial MT"/>
              </a:rPr>
              <a:t> à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contracter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972" y="961639"/>
            <a:ext cx="6112763" cy="35143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886459" y="919992"/>
            <a:ext cx="571246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0515">
              <a:lnSpc>
                <a:spcPct val="110000"/>
              </a:lnSpc>
              <a:spcBef>
                <a:spcPts val="100"/>
              </a:spcBef>
              <a:buChar char="-"/>
              <a:tabLst>
                <a:tab pos="106045" algn="l"/>
              </a:tabLst>
            </a:pPr>
            <a:r>
              <a:rPr sz="1200" dirty="0">
                <a:latin typeface="Arial MT"/>
                <a:cs typeface="Arial MT"/>
              </a:rPr>
              <a:t>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calcium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calmoduline</a:t>
            </a:r>
            <a:r>
              <a:rPr sz="1200" dirty="0">
                <a:latin typeface="Arial MT"/>
                <a:cs typeface="Arial MT"/>
              </a:rPr>
              <a:t> et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complexe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calcium-calmoduline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et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active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kinase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chaines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légères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-5" dirty="0">
                <a:latin typeface="Arial MT"/>
                <a:cs typeface="Arial MT"/>
              </a:rPr>
              <a:t> la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myosine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(MLCK).</a:t>
            </a: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ct val="110000"/>
              </a:lnSpc>
              <a:spcBef>
                <a:spcPts val="1005"/>
              </a:spcBef>
              <a:buChar char="-"/>
              <a:tabLst>
                <a:tab pos="106045" algn="l"/>
              </a:tabLst>
            </a:pPr>
            <a:r>
              <a:rPr sz="1200" dirty="0">
                <a:latin typeface="Arial MT"/>
                <a:cs typeface="Arial MT"/>
              </a:rPr>
              <a:t>La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kinase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activée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hydrolyse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l’ATP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et</a:t>
            </a:r>
            <a:r>
              <a:rPr sz="1200" spc="-5" dirty="0">
                <a:latin typeface="Arial MT"/>
                <a:cs typeface="Arial MT"/>
              </a:rPr>
              <a:t> phosphoryle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myosine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qui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permet</a:t>
            </a:r>
            <a:r>
              <a:rPr sz="1200" spc="-5" dirty="0">
                <a:latin typeface="Arial MT"/>
                <a:cs typeface="Arial MT"/>
              </a:rPr>
              <a:t> à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celle-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d’interagir avec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l’actine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: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raccourcissement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produit.</a:t>
            </a:r>
            <a:endParaRPr sz="1200">
              <a:latin typeface="Arial MT"/>
              <a:cs typeface="Arial MT"/>
            </a:endParaRPr>
          </a:p>
          <a:p>
            <a:pPr marL="102235" marR="120014" indent="-90170">
              <a:lnSpc>
                <a:spcPct val="110800"/>
              </a:lnSpc>
              <a:spcBef>
                <a:spcPts val="985"/>
              </a:spcBef>
            </a:pP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 MT"/>
                <a:cs typeface="Arial MT"/>
              </a:rPr>
              <a:t>Tout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comme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muscles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squelettiques, les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muscles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lisses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détendent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quand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concentration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intracellulaire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calcium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diminue.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57" y="3202942"/>
            <a:ext cx="5571490" cy="2155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95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Références</a:t>
            </a:r>
            <a:r>
              <a:rPr sz="16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bibliographiques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buFont typeface="Times New Roman"/>
              <a:buChar char="-"/>
              <a:tabLst>
                <a:tab pos="240665" algn="l"/>
                <a:tab pos="241300" algn="l"/>
              </a:tabLst>
            </a:pPr>
            <a:r>
              <a:rPr sz="1400" b="1" dirty="0">
                <a:latin typeface="Arial"/>
                <a:cs typeface="Arial"/>
              </a:rPr>
              <a:t>Elaine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N.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Marieb :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Anatomie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et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Physiologie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Humaine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imes New Roman"/>
              <a:buChar char="-"/>
            </a:pPr>
            <a:endParaRPr sz="175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Times New Roman"/>
              <a:buChar char="-"/>
              <a:tabLst>
                <a:tab pos="240665" algn="l"/>
                <a:tab pos="241300" algn="l"/>
              </a:tabLst>
            </a:pPr>
            <a:r>
              <a:rPr sz="1400" b="1" spc="-5" dirty="0">
                <a:latin typeface="Arial"/>
                <a:cs typeface="Arial"/>
              </a:rPr>
              <a:t>H.Guenard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Physiologie Humaine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Times New Roman"/>
              <a:buChar char="-"/>
            </a:pPr>
            <a:endParaRPr sz="1600">
              <a:latin typeface="Arial"/>
              <a:cs typeface="Arial"/>
            </a:endParaRPr>
          </a:p>
          <a:p>
            <a:pPr marL="240665" marR="5080" indent="-228600">
              <a:lnSpc>
                <a:spcPct val="110400"/>
              </a:lnSpc>
              <a:buFont typeface="Times New Roman"/>
              <a:buChar char="-"/>
              <a:tabLst>
                <a:tab pos="240665" algn="l"/>
                <a:tab pos="241300" algn="l"/>
              </a:tabLst>
            </a:pPr>
            <a:r>
              <a:rPr sz="1400" b="1" dirty="0">
                <a:latin typeface="Arial"/>
                <a:cs typeface="Arial"/>
              </a:rPr>
              <a:t>P.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Rigoard,K.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Buffenoir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Architecture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moléculaire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du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réticulum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sarcoplasmique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et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son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rôle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dans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couplage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excitation</a:t>
            </a:r>
            <a:r>
              <a:rPr sz="1400" b="1" dirty="0">
                <a:latin typeface="Arial"/>
                <a:cs typeface="Arial"/>
              </a:rPr>
              <a:t> - 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contraction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649091" y="393700"/>
            <a:ext cx="6041390" cy="704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7865" indent="-457200">
              <a:lnSpc>
                <a:spcPct val="100000"/>
              </a:lnSpc>
              <a:spcBef>
                <a:spcPts val="100"/>
              </a:spcBef>
              <a:buAutoNum type="romanUcPeriod"/>
              <a:tabLst>
                <a:tab pos="697865" algn="l"/>
                <a:tab pos="698500" algn="l"/>
              </a:tabLst>
            </a:pP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tissu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musculaire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représente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presque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moitié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notre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masse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corporelle.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294005">
              <a:lnSpc>
                <a:spcPct val="110000"/>
              </a:lnSpc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principale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caractéristique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tissu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musculaire,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vue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fonctionnel,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sz="1200" spc="-3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aptitude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transformer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énergie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chimique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(sous forme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d’ATP)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énergie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mécanique.Grace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cette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propriété,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muscles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capables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d’exercer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une force. 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peut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considérer les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muscles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comme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moteurs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l’organisme.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29590">
              <a:lnSpc>
                <a:spcPct val="110000"/>
              </a:lnSpc>
              <a:spcBef>
                <a:spcPts val="15"/>
              </a:spcBef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mobilité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du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corps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dans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ensemble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résulte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l’activité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muscles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squelettiques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distinguent des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muscles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des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organes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internes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dont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plupart </a:t>
            </a:r>
            <a:r>
              <a:rPr sz="1200" spc="-3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circuler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liquides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dans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les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canaux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notre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organisme.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8765" marR="3386454" indent="-38100">
              <a:lnSpc>
                <a:spcPct val="110000"/>
              </a:lnSpc>
              <a:spcBef>
                <a:spcPts val="1005"/>
              </a:spcBef>
              <a:buAutoNum type="romanUcPeriod" startAt="2"/>
              <a:tabLst>
                <a:tab pos="697865" algn="l"/>
                <a:tab pos="698500" algn="l"/>
              </a:tabLst>
            </a:pP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Caractéristiques générales </a:t>
            </a:r>
            <a:r>
              <a:rPr sz="1200" b="1" spc="-3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a-</a:t>
            </a:r>
            <a:r>
              <a:rPr sz="1200" b="1" spc="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muscles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existe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trois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muscles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squelettique, lisse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cardiaque.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78485">
              <a:lnSpc>
                <a:spcPct val="110000"/>
              </a:lnSpc>
              <a:spcBef>
                <a:spcPts val="5"/>
              </a:spcBef>
            </a:pP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Ces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trois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différent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leurs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cellules,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leurs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situation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sz="1200" spc="-3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corps,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leurs fonction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et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mode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déclenchement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de leur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contraction.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9400">
              <a:lnSpc>
                <a:spcPct val="100000"/>
              </a:lnSpc>
              <a:spcBef>
                <a:spcPts val="1150"/>
              </a:spcBef>
            </a:pP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b-</a:t>
            </a:r>
            <a:r>
              <a:rPr sz="1200" b="1" spc="3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Fonctions des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muscles</a:t>
            </a:r>
            <a:r>
              <a:rPr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indent="-228600">
              <a:lnSpc>
                <a:spcPct val="100000"/>
              </a:lnSpc>
              <a:spcBef>
                <a:spcPts val="21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mouvements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2445" indent="-27178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512445" algn="l"/>
                <a:tab pos="513080" algn="l"/>
              </a:tabLst>
            </a:pP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Maintien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posture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indent="-228600">
              <a:lnSpc>
                <a:spcPct val="100000"/>
              </a:lnSpc>
              <a:spcBef>
                <a:spcPts val="225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Stabilisation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articulations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265" indent="-228600">
              <a:lnSpc>
                <a:spcPct val="100000"/>
              </a:lnSpc>
              <a:spcBef>
                <a:spcPts val="229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Dégagement</a:t>
            </a:r>
            <a:r>
              <a:rPr sz="1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chaleur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9400">
              <a:lnSpc>
                <a:spcPct val="100000"/>
              </a:lnSpc>
            </a:pP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c-</a:t>
            </a:r>
            <a:r>
              <a:rPr sz="1200" b="1" spc="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Caractéristiques</a:t>
            </a:r>
            <a:r>
              <a:rPr sz="12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fonctionnelles</a:t>
            </a:r>
            <a:r>
              <a:rPr sz="12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  <a:r>
              <a:rPr sz="12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muscles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indent="-229235">
              <a:lnSpc>
                <a:spcPct val="100000"/>
              </a:lnSpc>
              <a:spcBef>
                <a:spcPts val="215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L’excitabilité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capacité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percevoir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stimulus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d’y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répondre.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139700">
              <a:lnSpc>
                <a:spcPct val="110400"/>
              </a:lnSpc>
              <a:spcBef>
                <a:spcPts val="5"/>
              </a:spcBef>
            </a:pP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stimulus peut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être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neurotransmetteur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libéré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par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cellule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nerveuse,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réponse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est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du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sarcolemme,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d’un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électrique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qui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est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sz="1200" spc="-3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l’origine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contraction musculaire.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233045" indent="-228600">
              <a:lnSpc>
                <a:spcPct val="110800"/>
              </a:lnSpc>
              <a:spcBef>
                <a:spcPts val="6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contractilité</a:t>
            </a:r>
            <a:r>
              <a:rPr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200" b="1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est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capacité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contracter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force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présence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1200" spc="-3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stimulation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appropriée.</a:t>
            </a:r>
          </a:p>
          <a:p>
            <a:pPr marL="469900" marR="5080" indent="-228600">
              <a:lnSpc>
                <a:spcPct val="1104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L’extensibilité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faculté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d’étirement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lorsqu’elles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contractent,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fibres 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musculaires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raccourcissent,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lorsqu’elles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sont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détendues,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peut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sz="12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étirer </a:t>
            </a:r>
            <a:r>
              <a:rPr sz="1200" spc="-3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au-delà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leur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longueur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repos.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385445" indent="-228600">
              <a:lnSpc>
                <a:spcPct val="110800"/>
              </a:lnSpc>
              <a:spcBef>
                <a:spcPts val="70"/>
              </a:spcBef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L’élasticité</a:t>
            </a:r>
            <a:r>
              <a:rPr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2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possibilité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qu’ont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fibres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musculaires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reprendre</a:t>
            </a:r>
            <a:r>
              <a:rPr sz="12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leur </a:t>
            </a:r>
            <a:r>
              <a:rPr sz="1200" spc="-3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longueur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repos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lorsqu’on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les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relâche</a:t>
            </a:r>
            <a:r>
              <a:rPr sz="1200" spc="-5" dirty="0">
                <a:latin typeface="Arial MT"/>
                <a:cs typeface="Arial MT"/>
              </a:rPr>
              <a:t>.</a:t>
            </a:r>
            <a:endParaRPr sz="12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16375"/>
            <a:ext cx="94615" cy="6350"/>
          </a:xfrm>
          <a:custGeom>
            <a:avLst/>
            <a:gdLst/>
            <a:ahLst/>
            <a:cxnLst/>
            <a:rect l="l" t="t" r="r" b="b"/>
            <a:pathLst>
              <a:path w="94615" h="6350">
                <a:moveTo>
                  <a:pt x="94487" y="0"/>
                </a:moveTo>
                <a:lnTo>
                  <a:pt x="0" y="0"/>
                </a:lnTo>
                <a:lnTo>
                  <a:pt x="0" y="6095"/>
                </a:lnTo>
                <a:lnTo>
                  <a:pt x="94487" y="6095"/>
                </a:lnTo>
                <a:lnTo>
                  <a:pt x="94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8389615"/>
            <a:ext cx="94615" cy="6350"/>
          </a:xfrm>
          <a:custGeom>
            <a:avLst/>
            <a:gdLst/>
            <a:ahLst/>
            <a:cxnLst/>
            <a:rect l="l" t="t" r="r" b="b"/>
            <a:pathLst>
              <a:path w="94615" h="6350">
                <a:moveTo>
                  <a:pt x="94487" y="0"/>
                </a:moveTo>
                <a:lnTo>
                  <a:pt x="0" y="0"/>
                </a:lnTo>
                <a:lnTo>
                  <a:pt x="0" y="6095"/>
                </a:lnTo>
                <a:lnTo>
                  <a:pt x="94487" y="6095"/>
                </a:lnTo>
                <a:lnTo>
                  <a:pt x="94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4488" y="961639"/>
          <a:ext cx="7278370" cy="7427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4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47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Muscle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squelettique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Muscle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cardiaque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Muscle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lisse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8967">
                <a:tc>
                  <a:txBody>
                    <a:bodyPr/>
                    <a:lstStyle/>
                    <a:p>
                      <a:pPr marL="51435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Localisation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Recouvre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le Squelette osseux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et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s’y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attache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58445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Coeur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 algn="just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Dans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parois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des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5085" algn="just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organes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viscéraux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5085" marR="64135" algn="just">
                        <a:lnSpc>
                          <a:spcPct val="110000"/>
                        </a:lnSpc>
                        <a:spcBef>
                          <a:spcPts val="1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(estomac,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vessie,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utérus),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les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voies respiratoires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et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vaisseaux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sanguins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939">
                <a:tc>
                  <a:txBody>
                    <a:bodyPr/>
                    <a:lstStyle/>
                    <a:p>
                      <a:pPr marL="45085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Volontaire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ou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involontaire</a:t>
                      </a:r>
                      <a:r>
                        <a:rPr sz="1200" b="1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?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Volontaire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Involontaire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Involontaire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8435">
                <a:tc>
                  <a:txBody>
                    <a:bodyPr/>
                    <a:lstStyle/>
                    <a:p>
                      <a:pPr marL="45085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Apparence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755">
                <a:tc>
                  <a:txBody>
                    <a:bodyPr/>
                    <a:lstStyle/>
                    <a:p>
                      <a:pPr marL="51435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Strié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Oui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Oui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38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Non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139">
                <a:tc>
                  <a:txBody>
                    <a:bodyPr/>
                    <a:lstStyle/>
                    <a:p>
                      <a:pPr marL="51435">
                        <a:lnSpc>
                          <a:spcPts val="139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Contraction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39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Peut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contracter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rapidement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mais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fatigue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facilement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39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contracte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5085" marR="98425">
                        <a:lnSpc>
                          <a:spcPct val="11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rythme relativement </a:t>
                      </a:r>
                      <a:r>
                        <a:rPr sz="1200" b="1" spc="-3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constant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ts val="139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Contractions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lentes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et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5085" marR="183515">
                        <a:lnSpc>
                          <a:spcPct val="11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continues (ne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se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fatigue </a:t>
                      </a:r>
                      <a:r>
                        <a:rPr sz="1200" b="1" spc="-3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pas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86459" y="8700008"/>
            <a:ext cx="45161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Tableau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: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Différences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entre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les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trois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types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tissu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musculaire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091" y="3906006"/>
            <a:ext cx="2061971" cy="282397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0291" y="3835903"/>
            <a:ext cx="1572767" cy="283311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65063" y="3835903"/>
            <a:ext cx="1949195" cy="234238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53" y="919992"/>
            <a:ext cx="5617210" cy="441452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240"/>
              </a:spcBef>
              <a:tabLst>
                <a:tab pos="697865" algn="l"/>
              </a:tabLst>
            </a:pPr>
            <a:r>
              <a:rPr sz="1200" b="1" spc="-5" dirty="0">
                <a:latin typeface="Arial"/>
                <a:cs typeface="Arial"/>
              </a:rPr>
              <a:t>III-	Muscle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Squelettique</a:t>
            </a:r>
            <a:endParaRPr sz="12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  <a:spcBef>
                <a:spcPts val="145"/>
              </a:spcBef>
            </a:pPr>
            <a:r>
              <a:rPr sz="1200" b="1" spc="-10" dirty="0">
                <a:latin typeface="Arial"/>
                <a:cs typeface="Arial"/>
              </a:rPr>
              <a:t>A-</a:t>
            </a:r>
            <a:r>
              <a:rPr sz="1200" b="1" spc="19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Anatomie Macroscopique</a:t>
            </a:r>
            <a:endParaRPr sz="1200">
              <a:latin typeface="Arial"/>
              <a:cs typeface="Arial"/>
            </a:endParaRPr>
          </a:p>
          <a:p>
            <a:pPr marL="12700" marR="349250">
              <a:lnSpc>
                <a:spcPct val="110000"/>
              </a:lnSpc>
              <a:spcBef>
                <a:spcPts val="1010"/>
              </a:spcBef>
            </a:pPr>
            <a:r>
              <a:rPr sz="1200" dirty="0">
                <a:latin typeface="Arial MT"/>
                <a:cs typeface="Arial MT"/>
              </a:rPr>
              <a:t>Le muscle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squelettique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organe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bien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délimité,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il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renferme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vaisseaux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sanguins,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neurofibres</a:t>
            </a:r>
            <a:r>
              <a:rPr sz="1200" dirty="0">
                <a:latin typeface="Arial MT"/>
                <a:cs typeface="Arial MT"/>
              </a:rPr>
              <a:t> et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grande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quantité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tissu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conjonctif.</a:t>
            </a:r>
            <a:endParaRPr sz="1200">
              <a:latin typeface="Arial MT"/>
              <a:cs typeface="Arial MT"/>
            </a:endParaRPr>
          </a:p>
          <a:p>
            <a:pPr marL="227329">
              <a:lnSpc>
                <a:spcPct val="100000"/>
              </a:lnSpc>
              <a:spcBef>
                <a:spcPts val="1140"/>
              </a:spcBef>
            </a:pPr>
            <a:r>
              <a:rPr sz="1200" b="1" spc="-5" dirty="0">
                <a:latin typeface="Arial"/>
                <a:cs typeface="Arial"/>
              </a:rPr>
              <a:t>A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- 1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Enveloppes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tissu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conjonctif :</a:t>
            </a:r>
            <a:endParaRPr sz="1200">
              <a:latin typeface="Arial"/>
              <a:cs typeface="Arial"/>
            </a:endParaRPr>
          </a:p>
          <a:p>
            <a:pPr marL="12700" marR="21590">
              <a:lnSpc>
                <a:spcPct val="110000"/>
              </a:lnSpc>
              <a:spcBef>
                <a:spcPts val="1005"/>
              </a:spcBef>
              <a:buChar char="-"/>
              <a:tabLst>
                <a:tab pos="106045" algn="l"/>
              </a:tabLst>
            </a:pPr>
            <a:r>
              <a:rPr sz="1200" spc="-5" dirty="0">
                <a:latin typeface="Arial MT"/>
                <a:cs typeface="Arial MT"/>
              </a:rPr>
              <a:t>Chaque</a:t>
            </a:r>
            <a:r>
              <a:rPr sz="1200" dirty="0">
                <a:latin typeface="Arial MT"/>
                <a:cs typeface="Arial MT"/>
              </a:rPr>
              <a:t> fibre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musculaire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trouve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l’intérieur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d’une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fine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gaine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tissu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conjonctif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appelée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b="1" spc="-5" dirty="0">
                <a:latin typeface="Arial"/>
                <a:cs typeface="Arial"/>
              </a:rPr>
              <a:t>endomysium.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Plusieurs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fibres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leur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endomysium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sont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placées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cotes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 </a:t>
            </a:r>
            <a:r>
              <a:rPr sz="1200" dirty="0">
                <a:latin typeface="Arial MT"/>
                <a:cs typeface="Arial MT"/>
              </a:rPr>
              <a:t> côtes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forment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</a:t>
            </a:r>
            <a:r>
              <a:rPr sz="1200" spc="-5" dirty="0">
                <a:latin typeface="Arial MT"/>
                <a:cs typeface="Arial MT"/>
              </a:rPr>
              <a:t> ensemble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nommé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b="1" spc="-5" dirty="0">
                <a:latin typeface="Arial"/>
                <a:cs typeface="Arial"/>
              </a:rPr>
              <a:t>faisceau.</a:t>
            </a:r>
            <a:endParaRPr sz="1200">
              <a:latin typeface="Arial"/>
              <a:cs typeface="Arial"/>
            </a:endParaRPr>
          </a:p>
          <a:p>
            <a:pPr marL="12700" marR="5715">
              <a:lnSpc>
                <a:spcPct val="110300"/>
              </a:lnSpc>
              <a:spcBef>
                <a:spcPts val="1005"/>
              </a:spcBef>
              <a:buChar char="-"/>
              <a:tabLst>
                <a:tab pos="106045" algn="l"/>
              </a:tabLst>
            </a:pPr>
            <a:r>
              <a:rPr sz="1200" spc="-5" dirty="0">
                <a:latin typeface="Arial MT"/>
                <a:cs typeface="Arial MT"/>
              </a:rPr>
              <a:t>Chaque </a:t>
            </a:r>
            <a:r>
              <a:rPr sz="1200" dirty="0">
                <a:latin typeface="Arial MT"/>
                <a:cs typeface="Arial MT"/>
              </a:rPr>
              <a:t>faisceau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</a:t>
            </a:r>
            <a:r>
              <a:rPr sz="1200" spc="-5" dirty="0">
                <a:latin typeface="Arial MT"/>
                <a:cs typeface="Arial MT"/>
              </a:rPr>
              <a:t> à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son</a:t>
            </a:r>
            <a:r>
              <a:rPr sz="1200" spc="-5" dirty="0">
                <a:latin typeface="Arial MT"/>
                <a:cs typeface="Arial MT"/>
              </a:rPr>
              <a:t> tour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délimité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gaine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plus</a:t>
            </a:r>
            <a:r>
              <a:rPr sz="1200" spc="-5" dirty="0">
                <a:latin typeface="Arial MT"/>
                <a:cs typeface="Arial MT"/>
              </a:rPr>
              <a:t> épaisse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tissu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conjonctif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appelée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b="1" spc="-5" dirty="0">
                <a:latin typeface="Arial"/>
                <a:cs typeface="Arial"/>
              </a:rPr>
              <a:t>périmysium.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Les</a:t>
            </a:r>
            <a:r>
              <a:rPr sz="1200" spc="-5" dirty="0">
                <a:latin typeface="Arial MT"/>
                <a:cs typeface="Arial MT"/>
              </a:rPr>
              <a:t> faisceaux</a:t>
            </a:r>
            <a:r>
              <a:rPr sz="1200" dirty="0">
                <a:latin typeface="Arial MT"/>
                <a:cs typeface="Arial MT"/>
              </a:rPr>
              <a:t> sont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regroupés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revêtement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plus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grossier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composé de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tissu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conjonctif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plus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dense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qui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enveloppe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l’ensemble</a:t>
            </a:r>
            <a:r>
              <a:rPr sz="1200" dirty="0">
                <a:latin typeface="Arial MT"/>
                <a:cs typeface="Arial MT"/>
              </a:rPr>
              <a:t> du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muscle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appelé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b="1" spc="-5" dirty="0">
                <a:latin typeface="Arial"/>
                <a:cs typeface="Arial"/>
              </a:rPr>
              <a:t>épimysium.</a:t>
            </a:r>
            <a:endParaRPr sz="1200">
              <a:latin typeface="Arial"/>
              <a:cs typeface="Arial"/>
            </a:endParaRPr>
          </a:p>
          <a:p>
            <a:pPr marL="141605">
              <a:lnSpc>
                <a:spcPct val="100000"/>
              </a:lnSpc>
              <a:spcBef>
                <a:spcPts val="1140"/>
              </a:spcBef>
            </a:pPr>
            <a:r>
              <a:rPr sz="1200" b="1" spc="-5" dirty="0">
                <a:latin typeface="Arial"/>
                <a:cs typeface="Arial"/>
              </a:rPr>
              <a:t>A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–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2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Innervation</a:t>
            </a:r>
            <a:r>
              <a:rPr sz="1200" b="1" dirty="0">
                <a:latin typeface="Arial"/>
                <a:cs typeface="Arial"/>
              </a:rPr>
              <a:t> et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vascularisation</a:t>
            </a:r>
            <a:endParaRPr sz="1200">
              <a:latin typeface="Arial"/>
              <a:cs typeface="Arial"/>
            </a:endParaRPr>
          </a:p>
          <a:p>
            <a:pPr marL="469900" marR="29845" lvl="1" indent="-228600">
              <a:lnSpc>
                <a:spcPct val="110000"/>
              </a:lnSpc>
              <a:spcBef>
                <a:spcPts val="1010"/>
              </a:spcBef>
              <a:buChar char="-"/>
              <a:tabLst>
                <a:tab pos="469265" algn="l"/>
                <a:tab pos="469900" algn="l"/>
              </a:tabLst>
            </a:pPr>
            <a:r>
              <a:rPr sz="1200" spc="-5" dirty="0">
                <a:latin typeface="Arial MT"/>
                <a:cs typeface="Arial MT"/>
              </a:rPr>
              <a:t>Chaque</a:t>
            </a:r>
            <a:r>
              <a:rPr sz="1200" dirty="0">
                <a:latin typeface="Arial MT"/>
                <a:cs typeface="Arial MT"/>
              </a:rPr>
              <a:t> fibre </a:t>
            </a:r>
            <a:r>
              <a:rPr sz="1200" spc="-5" dirty="0">
                <a:latin typeface="Arial MT"/>
                <a:cs typeface="Arial MT"/>
              </a:rPr>
              <a:t>musculaire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dotée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d’une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terminaison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nerveuse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régit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son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activité.</a:t>
            </a:r>
            <a:endParaRPr sz="1200">
              <a:latin typeface="Arial MT"/>
              <a:cs typeface="Arial MT"/>
            </a:endParaRPr>
          </a:p>
          <a:p>
            <a:pPr marL="469265" lvl="1" indent="-228600">
              <a:lnSpc>
                <a:spcPct val="100000"/>
              </a:lnSpc>
              <a:spcBef>
                <a:spcPts val="145"/>
              </a:spcBef>
              <a:buChar char="-"/>
              <a:tabLst>
                <a:tab pos="469265" algn="l"/>
                <a:tab pos="469900" algn="l"/>
              </a:tabLst>
            </a:pPr>
            <a:r>
              <a:rPr sz="1200" spc="-5" dirty="0">
                <a:latin typeface="Arial MT"/>
                <a:cs typeface="Arial MT"/>
              </a:rPr>
              <a:t>Chaque</a:t>
            </a:r>
            <a:r>
              <a:rPr sz="1200" dirty="0">
                <a:latin typeface="Arial MT"/>
                <a:cs typeface="Arial MT"/>
              </a:rPr>
              <a:t> muscle est</a:t>
            </a:r>
            <a:r>
              <a:rPr sz="1200" spc="-5" dirty="0">
                <a:latin typeface="Arial MT"/>
                <a:cs typeface="Arial MT"/>
              </a:rPr>
              <a:t> desservi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artère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ou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plusieurs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veines.</a:t>
            </a:r>
            <a:endParaRPr sz="1200">
              <a:latin typeface="Arial MT"/>
              <a:cs typeface="Arial MT"/>
            </a:endParaRPr>
          </a:p>
          <a:p>
            <a:pPr marL="469900" marR="208915">
              <a:lnSpc>
                <a:spcPct val="110000"/>
              </a:lnSpc>
              <a:spcBef>
                <a:spcPts val="10"/>
              </a:spcBef>
            </a:pPr>
            <a:r>
              <a:rPr sz="1200" dirty="0">
                <a:latin typeface="Arial MT"/>
                <a:cs typeface="Arial MT"/>
              </a:rPr>
              <a:t>Les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artères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acheminent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nutriments</a:t>
            </a:r>
            <a:r>
              <a:rPr sz="1200" dirty="0">
                <a:latin typeface="Arial MT"/>
                <a:cs typeface="Arial MT"/>
              </a:rPr>
              <a:t> et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l’oxygène,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veines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évacuent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déchets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métaboliques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62" y="7910576"/>
            <a:ext cx="5135245" cy="1395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Figure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1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: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Enveloppes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tissu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conjonctif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d’un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muscle</a:t>
            </a:r>
            <a:endParaRPr sz="1200">
              <a:latin typeface="Arial MT"/>
              <a:cs typeface="Arial MT"/>
            </a:endParaRPr>
          </a:p>
          <a:p>
            <a:pPr marL="240665" marR="227329">
              <a:lnSpc>
                <a:spcPct val="180000"/>
              </a:lnSpc>
            </a:pPr>
            <a:r>
              <a:rPr sz="1200" b="1" spc="-5" dirty="0">
                <a:latin typeface="Arial"/>
                <a:cs typeface="Arial"/>
              </a:rPr>
              <a:t>B-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Anatomie microscopique d’une fibre musculaire squelettique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 - 1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La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Fibre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Musculaire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  <a:spcBef>
                <a:spcPts val="994"/>
              </a:spcBef>
              <a:tabLst>
                <a:tab pos="190500" algn="l"/>
              </a:tabLst>
            </a:pPr>
            <a:r>
              <a:rPr sz="1200" spc="-5" dirty="0">
                <a:latin typeface="Arial MT"/>
                <a:cs typeface="Arial MT"/>
              </a:rPr>
              <a:t>-	Chaque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fibre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musculaire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longue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cellule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cylindrique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renfermant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nombreux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noyaux.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Elle</a:t>
            </a:r>
            <a:r>
              <a:rPr sz="1200" dirty="0">
                <a:latin typeface="Arial MT"/>
                <a:cs typeface="Arial MT"/>
              </a:rPr>
              <a:t> est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entourée </a:t>
            </a:r>
            <a:r>
              <a:rPr sz="1200" dirty="0">
                <a:latin typeface="Arial MT"/>
                <a:cs typeface="Arial MT"/>
              </a:rPr>
              <a:t>par </a:t>
            </a:r>
            <a:r>
              <a:rPr sz="1200" spc="-5" dirty="0">
                <a:latin typeface="Arial MT"/>
                <a:cs typeface="Arial MT"/>
              </a:rPr>
              <a:t>une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membrane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: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sarcolemme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972" y="5478774"/>
            <a:ext cx="4971288" cy="230428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59" y="919992"/>
            <a:ext cx="5711825" cy="5347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209">
              <a:lnSpc>
                <a:spcPct val="110000"/>
              </a:lnSpc>
              <a:spcBef>
                <a:spcPts val="100"/>
              </a:spcBef>
              <a:buChar char="-"/>
              <a:tabLst>
                <a:tab pos="148590" algn="l"/>
              </a:tabLst>
            </a:pPr>
            <a:r>
              <a:rPr sz="1200" dirty="0">
                <a:latin typeface="Arial MT"/>
                <a:cs typeface="Arial MT"/>
              </a:rPr>
              <a:t>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sarcoplasme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d’une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fibre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musculaire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comparable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au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cytoplasme</a:t>
            </a:r>
            <a:r>
              <a:rPr sz="1200" dirty="0">
                <a:latin typeface="Arial MT"/>
                <a:cs typeface="Arial MT"/>
              </a:rPr>
              <a:t> des autres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cellules,mais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il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contient</a:t>
            </a:r>
            <a:r>
              <a:rPr sz="1200" dirty="0">
                <a:latin typeface="Arial MT"/>
                <a:cs typeface="Arial MT"/>
              </a:rPr>
              <a:t> des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réserves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importantes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glycogènes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ainsi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myoglobine,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protéine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qui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l’oxygène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n’existe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aucun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autre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type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cellule.</a:t>
            </a:r>
            <a:endParaRPr sz="1200">
              <a:latin typeface="Arial MT"/>
              <a:cs typeface="Arial MT"/>
            </a:endParaRPr>
          </a:p>
          <a:p>
            <a:pPr marL="12700" marR="633095">
              <a:lnSpc>
                <a:spcPct val="110000"/>
              </a:lnSpc>
              <a:spcBef>
                <a:spcPts val="1005"/>
              </a:spcBef>
            </a:pP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2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Myofibrilles: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Chaque</a:t>
            </a:r>
            <a:r>
              <a:rPr sz="1200" dirty="0">
                <a:latin typeface="Arial MT"/>
                <a:cs typeface="Arial MT"/>
              </a:rPr>
              <a:t> fibre </a:t>
            </a:r>
            <a:r>
              <a:rPr sz="1200" spc="-5" dirty="0">
                <a:latin typeface="Arial MT"/>
                <a:cs typeface="Arial MT"/>
              </a:rPr>
              <a:t>musculaire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comporte</a:t>
            </a:r>
            <a:r>
              <a:rPr sz="1200" dirty="0">
                <a:latin typeface="Arial MT"/>
                <a:cs typeface="Arial MT"/>
              </a:rPr>
              <a:t> un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grand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nombre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myofibrilles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parallèles qui</a:t>
            </a:r>
            <a:r>
              <a:rPr sz="1200" dirty="0">
                <a:latin typeface="Arial MT"/>
                <a:cs typeface="Arial MT"/>
              </a:rPr>
              <a:t> parcourent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toute la</a:t>
            </a:r>
            <a:r>
              <a:rPr sz="1200" dirty="0">
                <a:latin typeface="Arial MT"/>
                <a:cs typeface="Arial MT"/>
              </a:rPr>
              <a:t> longueur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cellule.</a:t>
            </a:r>
            <a:endParaRPr sz="1200">
              <a:latin typeface="Arial MT"/>
              <a:cs typeface="Arial MT"/>
            </a:endParaRPr>
          </a:p>
          <a:p>
            <a:pPr marL="12700" marR="447040">
              <a:lnSpc>
                <a:spcPct val="110000"/>
              </a:lnSpc>
              <a:spcBef>
                <a:spcPts val="1010"/>
              </a:spcBef>
            </a:pP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3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Myofilaments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: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Sur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longueur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chaque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myofibrille,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on </a:t>
            </a:r>
            <a:r>
              <a:rPr sz="1200" spc="-5" dirty="0">
                <a:latin typeface="Arial MT"/>
                <a:cs typeface="Arial MT"/>
              </a:rPr>
              <a:t>remarque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alternance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bandes</a:t>
            </a:r>
            <a:r>
              <a:rPr sz="1200" spc="-5" dirty="0">
                <a:latin typeface="Arial MT"/>
                <a:cs typeface="Arial MT"/>
              </a:rPr>
              <a:t> sombres</a:t>
            </a:r>
            <a:r>
              <a:rPr sz="1200" dirty="0">
                <a:latin typeface="Arial MT"/>
                <a:cs typeface="Arial MT"/>
              </a:rPr>
              <a:t> et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claires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appelées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stries.</a:t>
            </a:r>
            <a:endParaRPr sz="1200">
              <a:latin typeface="Arial MT"/>
              <a:cs typeface="Arial MT"/>
            </a:endParaRPr>
          </a:p>
          <a:p>
            <a:pPr marL="469900" marR="73025" indent="-228600">
              <a:lnSpc>
                <a:spcPct val="110000"/>
              </a:lnSpc>
              <a:spcBef>
                <a:spcPts val="1005"/>
              </a:spcBef>
              <a:tabLst>
                <a:tab pos="469265" algn="l"/>
              </a:tabLst>
            </a:pPr>
            <a:r>
              <a:rPr sz="1200" spc="-5" dirty="0">
                <a:latin typeface="Arial MT"/>
                <a:cs typeface="Arial MT"/>
              </a:rPr>
              <a:t>-	</a:t>
            </a:r>
            <a:r>
              <a:rPr sz="1200" dirty="0">
                <a:latin typeface="Arial MT"/>
                <a:cs typeface="Arial MT"/>
              </a:rPr>
              <a:t>Les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bandes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sombres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sont</a:t>
            </a:r>
            <a:r>
              <a:rPr sz="1200" dirty="0">
                <a:latin typeface="Arial MT"/>
                <a:cs typeface="Arial MT"/>
              </a:rPr>
              <a:t> nommées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bandes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b="1" spc="-5" dirty="0">
                <a:latin typeface="Arial"/>
                <a:cs typeface="Arial"/>
              </a:rPr>
              <a:t>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(</a:t>
            </a:r>
            <a:r>
              <a:rPr sz="1200" b="1" spc="-5" dirty="0">
                <a:latin typeface="Arial"/>
                <a:cs typeface="Arial"/>
              </a:rPr>
              <a:t>stries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A),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bandes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claires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nommée </a:t>
            </a:r>
            <a:r>
              <a:rPr sz="1200" b="1" spc="-5" dirty="0">
                <a:latin typeface="Arial"/>
                <a:cs typeface="Arial"/>
              </a:rPr>
              <a:t>I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(stries I</a:t>
            </a:r>
            <a:r>
              <a:rPr sz="1200" spc="-5" dirty="0">
                <a:latin typeface="Arial MT"/>
                <a:cs typeface="Arial MT"/>
              </a:rPr>
              <a:t>).</a:t>
            </a:r>
            <a:endParaRPr sz="1200">
              <a:latin typeface="Arial MT"/>
              <a:cs typeface="Arial MT"/>
            </a:endParaRPr>
          </a:p>
          <a:p>
            <a:pPr marL="12700" marR="54610">
              <a:lnSpc>
                <a:spcPct val="110800"/>
              </a:lnSpc>
              <a:spcBef>
                <a:spcPts val="985"/>
              </a:spcBef>
            </a:pPr>
            <a:r>
              <a:rPr sz="1200" spc="-5" dirty="0">
                <a:latin typeface="Arial MT"/>
                <a:cs typeface="Arial MT"/>
              </a:rPr>
              <a:t>Chaque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bande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 a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en</a:t>
            </a:r>
            <a:r>
              <a:rPr sz="1200" dirty="0">
                <a:latin typeface="Arial MT"/>
                <a:cs typeface="Arial MT"/>
              </a:rPr>
              <a:t> son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milieu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zone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plus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claire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c’est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zone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claire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ou </a:t>
            </a:r>
            <a:r>
              <a:rPr sz="1200" b="1" spc="-5" dirty="0">
                <a:latin typeface="Arial"/>
                <a:cs typeface="Arial"/>
              </a:rPr>
              <a:t>strie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H </a:t>
            </a:r>
            <a:r>
              <a:rPr sz="1200" b="1" spc="-3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(zone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H).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Arial MT"/>
                <a:cs typeface="Arial MT"/>
              </a:rPr>
              <a:t>Chaque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zone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claire</a:t>
            </a:r>
            <a:r>
              <a:rPr sz="1200" dirty="0">
                <a:latin typeface="Arial MT"/>
                <a:cs typeface="Arial MT"/>
              </a:rPr>
              <a:t> est</a:t>
            </a:r>
            <a:r>
              <a:rPr sz="1200" spc="-5" dirty="0">
                <a:latin typeface="Arial MT"/>
                <a:cs typeface="Arial MT"/>
              </a:rPr>
              <a:t> divisée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deux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par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ligne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sombre</a:t>
            </a:r>
            <a:r>
              <a:rPr sz="1200" dirty="0">
                <a:latin typeface="Arial MT"/>
                <a:cs typeface="Arial MT"/>
              </a:rPr>
              <a:t> ou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b="1" spc="-5" dirty="0">
                <a:latin typeface="Arial"/>
                <a:cs typeface="Arial"/>
              </a:rPr>
              <a:t>ligne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M.</a:t>
            </a:r>
            <a:endParaRPr sz="1200">
              <a:latin typeface="Arial"/>
              <a:cs typeface="Arial"/>
            </a:endParaRPr>
          </a:p>
          <a:p>
            <a:pPr marL="12700" marR="173990" lvl="1" indent="170180">
              <a:lnSpc>
                <a:spcPct val="110800"/>
              </a:lnSpc>
              <a:spcBef>
                <a:spcPts val="985"/>
              </a:spcBef>
              <a:buChar char="-"/>
              <a:tabLst>
                <a:tab pos="445134" algn="l"/>
                <a:tab pos="445770" algn="l"/>
              </a:tabLst>
            </a:pPr>
            <a:r>
              <a:rPr sz="1200" spc="-5" dirty="0">
                <a:latin typeface="Arial MT"/>
                <a:cs typeface="Arial MT"/>
              </a:rPr>
              <a:t>Au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milieu</a:t>
            </a:r>
            <a:r>
              <a:rPr sz="1200" dirty="0">
                <a:latin typeface="Arial MT"/>
                <a:cs typeface="Arial MT"/>
              </a:rPr>
              <a:t> des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bandes</a:t>
            </a:r>
            <a:r>
              <a:rPr sz="1200" spc="-5" dirty="0">
                <a:latin typeface="Arial MT"/>
                <a:cs typeface="Arial MT"/>
              </a:rPr>
              <a:t> I,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on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trouve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également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zone</a:t>
            </a:r>
            <a:r>
              <a:rPr sz="1200" dirty="0">
                <a:latin typeface="Arial MT"/>
                <a:cs typeface="Arial MT"/>
              </a:rPr>
              <a:t> plus</a:t>
            </a:r>
            <a:r>
              <a:rPr sz="1200" spc="-5" dirty="0">
                <a:latin typeface="Arial MT"/>
                <a:cs typeface="Arial MT"/>
              </a:rPr>
              <a:t> foncée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l’on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nomme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: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ligne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b="1" spc="-5" dirty="0">
                <a:latin typeface="Arial"/>
                <a:cs typeface="Arial"/>
              </a:rPr>
              <a:t>Z</a:t>
            </a:r>
            <a:endParaRPr sz="1200">
              <a:latin typeface="Arial"/>
              <a:cs typeface="Arial"/>
            </a:endParaRPr>
          </a:p>
          <a:p>
            <a:pPr marL="12700" marR="157480" lvl="1" indent="127635">
              <a:lnSpc>
                <a:spcPct val="110800"/>
              </a:lnSpc>
              <a:spcBef>
                <a:spcPts val="985"/>
              </a:spcBef>
              <a:buChar char="-"/>
              <a:tabLst>
                <a:tab pos="445134" algn="l"/>
                <a:tab pos="445770" algn="l"/>
              </a:tabLst>
            </a:pPr>
            <a:r>
              <a:rPr sz="1200" dirty="0">
                <a:latin typeface="Arial MT"/>
                <a:cs typeface="Arial MT"/>
              </a:rPr>
              <a:t>La </a:t>
            </a:r>
            <a:r>
              <a:rPr sz="1200" spc="-5" dirty="0">
                <a:latin typeface="Arial MT"/>
                <a:cs typeface="Arial MT"/>
              </a:rPr>
              <a:t>région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d’une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myofibrille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comprise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entre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deux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lignes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Z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successives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est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appelée </a:t>
            </a:r>
            <a:r>
              <a:rPr sz="1200" b="1" spc="-5" dirty="0">
                <a:latin typeface="Arial"/>
                <a:cs typeface="Arial"/>
              </a:rPr>
              <a:t>Sarcomère,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mesurant </a:t>
            </a:r>
            <a:r>
              <a:rPr sz="1200" spc="-5" dirty="0">
                <a:latin typeface="Arial MT"/>
                <a:cs typeface="Arial MT"/>
              </a:rPr>
              <a:t>2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représente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l’unité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fonctionnelle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du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muscle.</a:t>
            </a:r>
            <a:endParaRPr sz="1200">
              <a:latin typeface="Arial MT"/>
              <a:cs typeface="Arial MT"/>
            </a:endParaRPr>
          </a:p>
          <a:p>
            <a:pPr marL="12700" marR="5080" lvl="1" indent="85090">
              <a:lnSpc>
                <a:spcPct val="110200"/>
              </a:lnSpc>
              <a:spcBef>
                <a:spcPts val="995"/>
              </a:spcBef>
              <a:buChar char="-"/>
              <a:tabLst>
                <a:tab pos="401955" algn="l"/>
                <a:tab pos="403225" algn="l"/>
              </a:tabLst>
            </a:pPr>
            <a:r>
              <a:rPr sz="1200" spc="-5" dirty="0">
                <a:latin typeface="Arial MT"/>
                <a:cs typeface="Arial MT"/>
              </a:rPr>
              <a:t>Au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niveau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moléculaire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chaque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myofibrille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formée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filaments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disposés</a:t>
            </a:r>
            <a:r>
              <a:rPr sz="1200" dirty="0">
                <a:latin typeface="Arial MT"/>
                <a:cs typeface="Arial MT"/>
              </a:rPr>
              <a:t> 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façon </a:t>
            </a:r>
            <a:r>
              <a:rPr sz="1200" spc="-5" dirty="0">
                <a:latin typeface="Arial MT"/>
                <a:cs typeface="Arial MT"/>
              </a:rPr>
              <a:t>très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régulière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: </a:t>
            </a:r>
            <a:r>
              <a:rPr sz="1200" b="1" spc="-5" dirty="0">
                <a:latin typeface="Arial"/>
                <a:cs typeface="Arial"/>
              </a:rPr>
              <a:t>filaments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fins</a:t>
            </a:r>
            <a:r>
              <a:rPr sz="1200" b="1" dirty="0">
                <a:latin typeface="Arial"/>
                <a:cs typeface="Arial"/>
              </a:rPr>
              <a:t> et </a:t>
            </a:r>
            <a:r>
              <a:rPr sz="1200" b="1" spc="-5" dirty="0">
                <a:latin typeface="Arial"/>
                <a:cs typeface="Arial"/>
              </a:rPr>
              <a:t>épais. </a:t>
            </a:r>
            <a:r>
              <a:rPr sz="1200" dirty="0">
                <a:latin typeface="Arial MT"/>
                <a:cs typeface="Arial MT"/>
              </a:rPr>
              <a:t>Les</a:t>
            </a:r>
            <a:r>
              <a:rPr sz="1200" spc="-5" dirty="0">
                <a:latin typeface="Arial MT"/>
                <a:cs typeface="Arial MT"/>
              </a:rPr>
              <a:t> filaments </a:t>
            </a:r>
            <a:r>
              <a:rPr sz="1200" dirty="0">
                <a:latin typeface="Arial MT"/>
                <a:cs typeface="Arial MT"/>
              </a:rPr>
              <a:t>épais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sont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faits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l’assemblage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molécules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d’une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protéine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: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b="1" spc="-5" dirty="0">
                <a:latin typeface="Arial"/>
                <a:cs typeface="Arial"/>
              </a:rPr>
              <a:t>la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myosine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(présents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bandes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A,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au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centre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du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sarcomère),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tandis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constituant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essentiel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filaments</a:t>
            </a:r>
            <a:r>
              <a:rPr sz="1200" dirty="0">
                <a:latin typeface="Arial MT"/>
                <a:cs typeface="Arial MT"/>
              </a:rPr>
              <a:t> fins est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autre</a:t>
            </a:r>
            <a:r>
              <a:rPr sz="1200" spc="-5" dirty="0">
                <a:latin typeface="Arial MT"/>
                <a:cs typeface="Arial MT"/>
              </a:rPr>
              <a:t> protéine :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b="1" spc="-5" dirty="0">
                <a:latin typeface="Arial"/>
                <a:cs typeface="Arial"/>
              </a:rPr>
              <a:t>l’actine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;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présent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dans</a:t>
            </a:r>
            <a:r>
              <a:rPr sz="1200" spc="-10" dirty="0">
                <a:latin typeface="Arial MT"/>
                <a:cs typeface="Arial MT"/>
              </a:rPr>
              <a:t> les</a:t>
            </a:r>
            <a:r>
              <a:rPr sz="1200" dirty="0">
                <a:latin typeface="Arial MT"/>
                <a:cs typeface="Arial MT"/>
              </a:rPr>
              <a:t> bandes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52" y="9213596"/>
            <a:ext cx="4403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Figure</a:t>
            </a:r>
            <a:r>
              <a:rPr sz="12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: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Vue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au</a:t>
            </a:r>
            <a:r>
              <a:rPr sz="1200" b="1" spc="3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microscope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électronique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d’une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myofibrille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315" y="6411462"/>
            <a:ext cx="4644272" cy="267614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65" y="4757422"/>
            <a:ext cx="41675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Figure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3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: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Niveaux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d’organisation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muscle squelettique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59" y="5068318"/>
            <a:ext cx="2371090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10000"/>
              </a:lnSpc>
              <a:spcBef>
                <a:spcPts val="100"/>
              </a:spcBef>
              <a:buChar char="●"/>
              <a:tabLst>
                <a:tab pos="442595" algn="l"/>
              </a:tabLst>
            </a:pPr>
            <a:r>
              <a:rPr sz="1200" b="1" spc="-5" dirty="0">
                <a:latin typeface="Arial"/>
                <a:cs typeface="Arial"/>
              </a:rPr>
              <a:t>Les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filaments</a:t>
            </a:r>
            <a:r>
              <a:rPr sz="1200" b="1" dirty="0">
                <a:latin typeface="Arial"/>
                <a:cs typeface="Arial"/>
              </a:rPr>
              <a:t> épais </a:t>
            </a:r>
            <a:r>
              <a:rPr sz="1200" spc="-5" dirty="0">
                <a:latin typeface="Arial MT"/>
                <a:cs typeface="Arial MT"/>
              </a:rPr>
              <a:t>: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très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particulière,</a:t>
            </a:r>
            <a:r>
              <a:rPr sz="1200" dirty="0">
                <a:latin typeface="Arial MT"/>
                <a:cs typeface="Arial MT"/>
              </a:rPr>
              <a:t> faite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deux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bâton</a:t>
            </a:r>
            <a:r>
              <a:rPr sz="1200" spc="1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1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golf</a:t>
            </a:r>
            <a:r>
              <a:rPr sz="1200" spc="2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dont</a:t>
            </a:r>
            <a:r>
              <a:rPr sz="1200" spc="1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1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queues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8898" y="5068318"/>
            <a:ext cx="3373754" cy="629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5080" indent="-24765" algn="just">
              <a:lnSpc>
                <a:spcPct val="11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molécule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myosine</a:t>
            </a:r>
            <a:r>
              <a:rPr sz="1200" dirty="0">
                <a:latin typeface="Arial MT"/>
                <a:cs typeface="Arial MT"/>
              </a:rPr>
              <a:t> possède</a:t>
            </a:r>
            <a:r>
              <a:rPr sz="1200" spc="3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une</a:t>
            </a:r>
            <a:r>
              <a:rPr sz="1200" spc="3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structure </a:t>
            </a:r>
            <a:r>
              <a:rPr sz="1200" dirty="0">
                <a:latin typeface="Arial MT"/>
                <a:cs typeface="Arial MT"/>
              </a:rPr>
              <a:t> sous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unités</a:t>
            </a:r>
            <a:r>
              <a:rPr sz="1200" spc="3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identiques</a:t>
            </a:r>
            <a:r>
              <a:rPr sz="1200" spc="3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ayant</a:t>
            </a:r>
            <a:r>
              <a:rPr sz="1200" spc="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forme</a:t>
            </a:r>
            <a:r>
              <a:rPr sz="1200" spc="3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d’un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sont</a:t>
            </a:r>
            <a:r>
              <a:rPr sz="1200" spc="2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enroulées</a:t>
            </a:r>
            <a:r>
              <a:rPr sz="1200" spc="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l’une</a:t>
            </a:r>
            <a:r>
              <a:rPr sz="1200" spc="2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sur</a:t>
            </a:r>
            <a:r>
              <a:rPr sz="1200" spc="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l’autre</a:t>
            </a:r>
            <a:r>
              <a:rPr sz="1200" spc="2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et</a:t>
            </a:r>
            <a:r>
              <a:rPr sz="1200" spc="204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dont</a:t>
            </a:r>
            <a:r>
              <a:rPr sz="1200" spc="2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6462" y="5690110"/>
            <a:ext cx="5786755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deux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têtes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sphériques sont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saillie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l’une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des </a:t>
            </a:r>
            <a:r>
              <a:rPr sz="1200" spc="-5" dirty="0">
                <a:latin typeface="Arial MT"/>
                <a:cs typeface="Arial MT"/>
              </a:rPr>
              <a:t>extrémités.</a:t>
            </a:r>
            <a:endParaRPr sz="1200">
              <a:latin typeface="Arial MT"/>
              <a:cs typeface="Arial MT"/>
            </a:endParaRPr>
          </a:p>
          <a:p>
            <a:pPr marL="12700" marR="5080" algn="just">
              <a:lnSpc>
                <a:spcPct val="110300"/>
              </a:lnSpc>
              <a:spcBef>
                <a:spcPts val="1000"/>
              </a:spcBef>
            </a:pPr>
            <a:r>
              <a:rPr sz="1200" dirty="0">
                <a:latin typeface="Arial MT"/>
                <a:cs typeface="Arial MT"/>
              </a:rPr>
              <a:t>Les</a:t>
            </a:r>
            <a:r>
              <a:rPr sz="1200" spc="3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têtes</a:t>
            </a:r>
            <a:r>
              <a:rPr sz="1200" spc="3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3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myosine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comportent</a:t>
            </a:r>
            <a:r>
              <a:rPr sz="1200" spc="3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3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sites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3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liaisons</a:t>
            </a:r>
            <a:r>
              <a:rPr sz="1200" spc="3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3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l’actine,</a:t>
            </a:r>
            <a:r>
              <a:rPr sz="1200" spc="3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3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l’ATP </a:t>
            </a:r>
            <a:r>
              <a:rPr sz="1200" dirty="0">
                <a:latin typeface="Arial MT"/>
                <a:cs typeface="Arial MT"/>
              </a:rPr>
              <a:t> ainsi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dirty="0">
                <a:latin typeface="Arial MT"/>
                <a:cs typeface="Arial MT"/>
              </a:rPr>
              <a:t> des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enzymes</a:t>
            </a:r>
            <a:r>
              <a:rPr sz="1200" dirty="0">
                <a:latin typeface="Arial MT"/>
                <a:cs typeface="Arial MT"/>
              </a:rPr>
              <a:t> ATPases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qui</a:t>
            </a:r>
            <a:r>
              <a:rPr sz="1200" dirty="0">
                <a:latin typeface="Arial MT"/>
                <a:cs typeface="Arial MT"/>
              </a:rPr>
              <a:t> dissocient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l’ATP</a:t>
            </a:r>
            <a:r>
              <a:rPr sz="1200" dirty="0">
                <a:latin typeface="Arial MT"/>
                <a:cs typeface="Arial MT"/>
              </a:rPr>
              <a:t> pour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produire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l’énergie </a:t>
            </a:r>
            <a:r>
              <a:rPr sz="1200" dirty="0">
                <a:latin typeface="Arial MT"/>
                <a:cs typeface="Arial MT"/>
              </a:rPr>
              <a:t> nécessaire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contraction</a:t>
            </a:r>
            <a:r>
              <a:rPr sz="1200" spc="3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musculaire.</a:t>
            </a:r>
            <a:r>
              <a:rPr sz="1200" spc="3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Les</a:t>
            </a:r>
            <a:r>
              <a:rPr sz="1200" spc="3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têtes</a:t>
            </a:r>
            <a:r>
              <a:rPr sz="1200" spc="3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sont</a:t>
            </a:r>
            <a:r>
              <a:rPr sz="1200" spc="3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également</a:t>
            </a:r>
            <a:r>
              <a:rPr sz="1200" spc="3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impliquées </a:t>
            </a:r>
            <a:r>
              <a:rPr sz="1200" dirty="0">
                <a:latin typeface="Arial MT"/>
                <a:cs typeface="Arial MT"/>
              </a:rPr>
              <a:t> dans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formation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des ponts </a:t>
            </a:r>
            <a:r>
              <a:rPr sz="1200" spc="-5" dirty="0">
                <a:latin typeface="Arial MT"/>
                <a:cs typeface="Arial MT"/>
              </a:rPr>
              <a:t>transversaux.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6462" y="9532112"/>
            <a:ext cx="2295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Fig 4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: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filament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épais (myosine)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8972" y="961639"/>
            <a:ext cx="6295643" cy="366674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8972" y="6976867"/>
            <a:ext cx="4370832" cy="129235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8972" y="8322337"/>
            <a:ext cx="3442716" cy="108226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56" y="927611"/>
            <a:ext cx="5761990" cy="295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23875" indent="-228600">
              <a:lnSpc>
                <a:spcPct val="110800"/>
              </a:lnSpc>
              <a:spcBef>
                <a:spcPts val="100"/>
              </a:spcBef>
              <a:buFont typeface="Symbol"/>
              <a:buChar char=""/>
              <a:tabLst>
                <a:tab pos="469265" algn="l"/>
                <a:tab pos="469900" algn="l"/>
              </a:tabLst>
            </a:pPr>
            <a:r>
              <a:rPr sz="1200" b="1" spc="-5" dirty="0">
                <a:latin typeface="Arial"/>
                <a:cs typeface="Arial"/>
              </a:rPr>
              <a:t>Les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filaments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fins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ou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minces </a:t>
            </a:r>
            <a:r>
              <a:rPr sz="1200" b="1" spc="-5" dirty="0">
                <a:latin typeface="Arial"/>
                <a:cs typeface="Arial"/>
              </a:rPr>
              <a:t>:</a:t>
            </a:r>
            <a:r>
              <a:rPr sz="1200" spc="-5" dirty="0">
                <a:latin typeface="Arial MT"/>
                <a:cs typeface="Arial MT"/>
              </a:rPr>
              <a:t>Sont </a:t>
            </a:r>
            <a:r>
              <a:rPr sz="1200" dirty="0">
                <a:latin typeface="Arial MT"/>
                <a:cs typeface="Arial MT"/>
              </a:rPr>
              <a:t>faits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trois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protéines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: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l’actine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(filamenteuse),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troponine </a:t>
            </a:r>
            <a:r>
              <a:rPr sz="1200" dirty="0">
                <a:latin typeface="Arial MT"/>
                <a:cs typeface="Arial MT"/>
              </a:rPr>
              <a:t>et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 tropomyosine.</a:t>
            </a: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ct val="110000"/>
              </a:lnSpc>
              <a:spcBef>
                <a:spcPts val="994"/>
              </a:spcBef>
              <a:buChar char="-"/>
              <a:tabLst>
                <a:tab pos="148590" algn="l"/>
              </a:tabLst>
            </a:pPr>
            <a:r>
              <a:rPr sz="1200" dirty="0">
                <a:latin typeface="Arial MT"/>
                <a:cs typeface="Arial MT"/>
              </a:rPr>
              <a:t>Deux chaines </a:t>
            </a:r>
            <a:r>
              <a:rPr sz="1200" spc="-5" dirty="0">
                <a:latin typeface="Arial MT"/>
                <a:cs typeface="Arial MT"/>
              </a:rPr>
              <a:t>d’actine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filamenteuses</a:t>
            </a:r>
            <a:r>
              <a:rPr sz="1200" dirty="0">
                <a:latin typeface="Arial MT"/>
                <a:cs typeface="Arial MT"/>
              </a:rPr>
              <a:t> faites d’une </a:t>
            </a:r>
            <a:r>
              <a:rPr sz="1200" spc="-5" dirty="0">
                <a:latin typeface="Arial MT"/>
                <a:cs typeface="Arial MT"/>
              </a:rPr>
              <a:t>succession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molécules </a:t>
            </a:r>
            <a:r>
              <a:rPr sz="1200" spc="-5" dirty="0">
                <a:latin typeface="Arial MT"/>
                <a:cs typeface="Arial MT"/>
              </a:rPr>
              <a:t>d’actine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globuleuse </a:t>
            </a:r>
            <a:r>
              <a:rPr sz="1200" spc="-5" dirty="0">
                <a:latin typeface="Arial MT"/>
                <a:cs typeface="Arial MT"/>
              </a:rPr>
              <a:t>qui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sont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enroulées </a:t>
            </a:r>
            <a:r>
              <a:rPr sz="1200" spc="-5" dirty="0">
                <a:latin typeface="Arial MT"/>
                <a:cs typeface="Arial MT"/>
              </a:rPr>
              <a:t>l’une </a:t>
            </a:r>
            <a:r>
              <a:rPr sz="1200" dirty="0">
                <a:latin typeface="Arial MT"/>
                <a:cs typeface="Arial MT"/>
              </a:rPr>
              <a:t>autour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l’autre.</a:t>
            </a:r>
            <a:endParaRPr sz="1200">
              <a:latin typeface="Arial MT"/>
              <a:cs typeface="Arial MT"/>
            </a:endParaRPr>
          </a:p>
          <a:p>
            <a:pPr marL="12700" marR="604520">
              <a:lnSpc>
                <a:spcPct val="110000"/>
              </a:lnSpc>
              <a:spcBef>
                <a:spcPts val="1010"/>
              </a:spcBef>
              <a:buChar char="-"/>
              <a:tabLst>
                <a:tab pos="148590" algn="l"/>
              </a:tabLst>
            </a:pPr>
            <a:r>
              <a:rPr sz="1200" dirty="0">
                <a:latin typeface="Arial MT"/>
                <a:cs typeface="Arial MT"/>
              </a:rPr>
              <a:t>L’actine </a:t>
            </a:r>
            <a:r>
              <a:rPr sz="1200" spc="-5" dirty="0">
                <a:latin typeface="Arial MT"/>
                <a:cs typeface="Arial MT"/>
              </a:rPr>
              <a:t>porte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sites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liaison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lesquels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têtes</a:t>
            </a:r>
            <a:r>
              <a:rPr sz="1200" dirty="0">
                <a:latin typeface="Arial MT"/>
                <a:cs typeface="Arial MT"/>
              </a:rPr>
              <a:t> de </a:t>
            </a:r>
            <a:r>
              <a:rPr sz="1200" spc="-5" dirty="0">
                <a:latin typeface="Arial MT"/>
                <a:cs typeface="Arial MT"/>
              </a:rPr>
              <a:t>myosine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(ponts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d’unions)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</a:t>
            </a:r>
            <a:r>
              <a:rPr sz="1200" spc="-5" dirty="0">
                <a:latin typeface="Arial MT"/>
                <a:cs typeface="Arial MT"/>
              </a:rPr>
              <a:t> fixent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lors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contraction.</a:t>
            </a:r>
            <a:endParaRPr sz="1200">
              <a:latin typeface="Arial MT"/>
              <a:cs typeface="Arial MT"/>
            </a:endParaRPr>
          </a:p>
          <a:p>
            <a:pPr marL="12700" marR="78105">
              <a:lnSpc>
                <a:spcPct val="110000"/>
              </a:lnSpc>
              <a:spcBef>
                <a:spcPts val="1005"/>
              </a:spcBef>
              <a:buChar char="-"/>
              <a:tabLst>
                <a:tab pos="148590" algn="l"/>
              </a:tabLst>
            </a:pPr>
            <a:r>
              <a:rPr sz="1200" dirty="0">
                <a:latin typeface="Arial MT"/>
                <a:cs typeface="Arial MT"/>
              </a:rPr>
              <a:t>Les</a:t>
            </a:r>
            <a:r>
              <a:rPr sz="1200" spc="-5" dirty="0">
                <a:latin typeface="Arial MT"/>
                <a:cs typeface="Arial MT"/>
              </a:rPr>
              <a:t> molécules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troponine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sont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constituées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trois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sous </a:t>
            </a:r>
            <a:r>
              <a:rPr sz="1200" spc="-5" dirty="0">
                <a:latin typeface="Arial MT"/>
                <a:cs typeface="Arial MT"/>
              </a:rPr>
              <a:t>unités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forme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sphérique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</a:t>
            </a:r>
            <a:r>
              <a:rPr sz="1200" b="1" spc="-5" dirty="0">
                <a:latin typeface="Arial"/>
                <a:cs typeface="Arial"/>
              </a:rPr>
              <a:t>TnI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=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inhibitrice,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l’actine,</a:t>
            </a:r>
            <a:r>
              <a:rPr sz="1200" b="1" spc="-5" dirty="0">
                <a:latin typeface="Arial"/>
                <a:cs typeface="Arial"/>
              </a:rPr>
              <a:t>TnT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=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tropomyosine,</a:t>
            </a:r>
            <a:r>
              <a:rPr sz="1200" b="1" spc="-5" dirty="0">
                <a:latin typeface="Arial"/>
                <a:cs typeface="Arial"/>
              </a:rPr>
              <a:t>TnC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=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lie</a:t>
            </a:r>
            <a:r>
              <a:rPr sz="1200" dirty="0">
                <a:latin typeface="Arial MT"/>
                <a:cs typeface="Arial MT"/>
              </a:rPr>
              <a:t> aux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ions </a:t>
            </a:r>
            <a:r>
              <a:rPr sz="1200" spc="-5" dirty="0">
                <a:latin typeface="Arial MT"/>
                <a:cs typeface="Arial MT"/>
              </a:rPr>
              <a:t>calciums).</a:t>
            </a:r>
            <a:endParaRPr sz="1200">
              <a:latin typeface="Arial MT"/>
              <a:cs typeface="Arial MT"/>
            </a:endParaRPr>
          </a:p>
          <a:p>
            <a:pPr marL="12700" marR="131445" algn="just">
              <a:lnSpc>
                <a:spcPct val="110000"/>
              </a:lnSpc>
              <a:spcBef>
                <a:spcPts val="1010"/>
              </a:spcBef>
              <a:buChar char="-"/>
              <a:tabLst>
                <a:tab pos="148590" algn="l"/>
              </a:tabLst>
            </a:pPr>
            <a:r>
              <a:rPr sz="1200" dirty="0">
                <a:latin typeface="Arial MT"/>
                <a:cs typeface="Arial MT"/>
              </a:rPr>
              <a:t>Les </a:t>
            </a:r>
            <a:r>
              <a:rPr sz="1200" spc="-5" dirty="0">
                <a:latin typeface="Arial MT"/>
                <a:cs typeface="Arial MT"/>
              </a:rPr>
              <a:t>filaments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tropomyosine </a:t>
            </a:r>
            <a:r>
              <a:rPr sz="1200" dirty="0">
                <a:latin typeface="Arial MT"/>
                <a:cs typeface="Arial MT"/>
              </a:rPr>
              <a:t>forment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un </a:t>
            </a:r>
            <a:r>
              <a:rPr sz="1200" spc="-5" dirty="0">
                <a:latin typeface="Arial MT"/>
                <a:cs typeface="Arial MT"/>
              </a:rPr>
              <a:t>ruban reposant </a:t>
            </a:r>
            <a:r>
              <a:rPr sz="1200" dirty="0">
                <a:latin typeface="Arial MT"/>
                <a:cs typeface="Arial MT"/>
              </a:rPr>
              <a:t>sur </a:t>
            </a:r>
            <a:r>
              <a:rPr sz="1200" spc="-5" dirty="0">
                <a:latin typeface="Arial MT"/>
                <a:cs typeface="Arial MT"/>
              </a:rPr>
              <a:t>le sillon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l’hélice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l’actine </a:t>
            </a:r>
            <a:r>
              <a:rPr sz="1200" dirty="0">
                <a:latin typeface="Arial MT"/>
                <a:cs typeface="Arial MT"/>
              </a:rPr>
              <a:t>et </a:t>
            </a:r>
            <a:r>
              <a:rPr sz="1200" spc="-5" dirty="0">
                <a:latin typeface="Arial MT"/>
                <a:cs typeface="Arial MT"/>
              </a:rPr>
              <a:t>bloquent (masquent) les sites actifs d’actine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sorte que les têtes </a:t>
            </a:r>
            <a:r>
              <a:rPr sz="1200" spc="-10" dirty="0">
                <a:latin typeface="Arial MT"/>
                <a:cs typeface="Arial MT"/>
              </a:rPr>
              <a:t>de </a:t>
            </a:r>
            <a:r>
              <a:rPr sz="1200" spc="-5" dirty="0">
                <a:latin typeface="Arial MT"/>
                <a:cs typeface="Arial MT"/>
              </a:rPr>
              <a:t> myosine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peuvent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lier avec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filaments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minces.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6456" y="6929122"/>
            <a:ext cx="5728335" cy="240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Fig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5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: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filament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mince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(Actine)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  <a:tabLst>
                <a:tab pos="471170" algn="l"/>
              </a:tabLst>
            </a:pP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4	Réticulum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sarcoplasmique </a:t>
            </a:r>
            <a:r>
              <a:rPr sz="1200" b="1" dirty="0">
                <a:latin typeface="Arial"/>
                <a:cs typeface="Arial"/>
              </a:rPr>
              <a:t>et </a:t>
            </a:r>
            <a:r>
              <a:rPr sz="1200" b="1" spc="-5" dirty="0">
                <a:latin typeface="Arial"/>
                <a:cs typeface="Arial"/>
              </a:rPr>
              <a:t>tubules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transverses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10400"/>
              </a:lnSpc>
              <a:spcBef>
                <a:spcPts val="990"/>
              </a:spcBef>
            </a:pPr>
            <a:r>
              <a:rPr sz="1200" b="1" spc="-5" dirty="0">
                <a:latin typeface="Arial"/>
                <a:cs typeface="Arial"/>
              </a:rPr>
              <a:t>-Tubules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transverses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: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jonction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stries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et </a:t>
            </a:r>
            <a:r>
              <a:rPr sz="1200" spc="-5" dirty="0">
                <a:latin typeface="Arial MT"/>
                <a:cs typeface="Arial MT"/>
              </a:rPr>
              <a:t>I,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sarcolemme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présente</a:t>
            </a:r>
            <a:r>
              <a:rPr sz="1200" dirty="0">
                <a:latin typeface="Arial MT"/>
                <a:cs typeface="Arial MT"/>
              </a:rPr>
              <a:t> des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invaginations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qui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pénètrent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à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l’intérieur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fibre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musculaire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et forment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Tubules </a:t>
            </a:r>
            <a:r>
              <a:rPr sz="1200" dirty="0">
                <a:latin typeface="Arial MT"/>
                <a:cs typeface="Arial MT"/>
              </a:rPr>
              <a:t> Transverses</a:t>
            </a:r>
            <a:r>
              <a:rPr sz="1200" spc="-5" dirty="0">
                <a:latin typeface="Arial MT"/>
                <a:cs typeface="Arial MT"/>
              </a:rPr>
              <a:t> (tubule T).</a:t>
            </a:r>
            <a:endParaRPr sz="1200">
              <a:latin typeface="Arial MT"/>
              <a:cs typeface="Arial MT"/>
            </a:endParaRPr>
          </a:p>
          <a:p>
            <a:pPr marL="12700" marR="106045">
              <a:lnSpc>
                <a:spcPct val="110200"/>
              </a:lnSpc>
              <a:spcBef>
                <a:spcPts val="994"/>
              </a:spcBef>
            </a:pPr>
            <a:r>
              <a:rPr sz="1200" b="1" spc="-5" dirty="0">
                <a:latin typeface="Arial"/>
                <a:cs typeface="Arial"/>
              </a:rPr>
              <a:t>-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Le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réticulum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sarcoplasmique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(RS)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: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dirty="0">
                <a:latin typeface="Arial MT"/>
                <a:cs typeface="Arial MT"/>
              </a:rPr>
              <a:t>est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réticulum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endoplasmique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particulier,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forme</a:t>
            </a:r>
            <a:r>
              <a:rPr sz="1200" dirty="0">
                <a:latin typeface="Arial MT"/>
                <a:cs typeface="Arial MT"/>
              </a:rPr>
              <a:t> un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réseau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</a:t>
            </a:r>
            <a:r>
              <a:rPr sz="1200" dirty="0">
                <a:latin typeface="Arial MT"/>
                <a:cs typeface="Arial MT"/>
              </a:rPr>
              <a:t> fins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tubules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entourant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ses</a:t>
            </a:r>
            <a:r>
              <a:rPr sz="1200" spc="-5" dirty="0">
                <a:latin typeface="Arial MT"/>
                <a:cs typeface="Arial MT"/>
              </a:rPr>
              <a:t> mailles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chaque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myofibrille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sur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toute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longueur.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Il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Comporte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citernes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terminales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qui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établissent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contacts </a:t>
            </a:r>
            <a:r>
              <a:rPr sz="1200" dirty="0">
                <a:latin typeface="Arial MT"/>
                <a:cs typeface="Arial MT"/>
              </a:rPr>
              <a:t> intimes</a:t>
            </a:r>
            <a:r>
              <a:rPr sz="1200" spc="-5" dirty="0">
                <a:latin typeface="Arial MT"/>
                <a:cs typeface="Arial MT"/>
              </a:rPr>
              <a:t> avec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tubules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T.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Le </a:t>
            </a:r>
            <a:r>
              <a:rPr sz="1200" spc="-5" dirty="0">
                <a:latin typeface="Arial MT"/>
                <a:cs typeface="Arial MT"/>
              </a:rPr>
              <a:t>tubule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citernes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latérales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situées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 chaque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côté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forment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: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b="1" spc="-5" dirty="0">
                <a:latin typeface="Arial"/>
                <a:cs typeface="Arial"/>
              </a:rPr>
              <a:t>La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triade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95268" y="3915788"/>
            <a:ext cx="1686363" cy="288277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34867" y="3951727"/>
            <a:ext cx="3163824" cy="28483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6458" y="938280"/>
            <a:ext cx="5765165" cy="164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-</a:t>
            </a:r>
            <a:r>
              <a:rPr sz="1200" dirty="0">
                <a:latin typeface="Arial MT"/>
                <a:cs typeface="Arial MT"/>
              </a:rPr>
              <a:t> 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réticulum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sarcoplasmique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joue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un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rôle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fondamental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dans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b="1" spc="-5" dirty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107314" marR="843915" indent="-107314">
              <a:lnSpc>
                <a:spcPts val="2460"/>
              </a:lnSpc>
              <a:spcBef>
                <a:spcPts val="260"/>
              </a:spcBef>
              <a:buChar char="*"/>
              <a:tabLst>
                <a:tab pos="107314" algn="l"/>
              </a:tabLst>
            </a:pPr>
            <a:r>
              <a:rPr sz="1100" spc="-5" dirty="0">
                <a:latin typeface="Arial MT"/>
                <a:cs typeface="Arial MT"/>
              </a:rPr>
              <a:t>Le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stockage</a:t>
            </a:r>
            <a:r>
              <a:rPr sz="1100" spc="-5" dirty="0">
                <a:latin typeface="Arial MT"/>
                <a:cs typeface="Arial MT"/>
              </a:rPr>
              <a:t> du calcium</a:t>
            </a:r>
            <a:r>
              <a:rPr sz="1100" dirty="0">
                <a:latin typeface="Arial MT"/>
                <a:cs typeface="Arial MT"/>
              </a:rPr>
              <a:t> : à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l’intérieur du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RS,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calcium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est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lié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à </a:t>
            </a:r>
            <a:r>
              <a:rPr sz="1100" spc="-5" dirty="0">
                <a:latin typeface="Arial MT"/>
                <a:cs typeface="Arial MT"/>
              </a:rPr>
              <a:t>une protéine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b="1" dirty="0">
                <a:latin typeface="Arial"/>
                <a:cs typeface="Arial"/>
              </a:rPr>
              <a:t>: </a:t>
            </a:r>
            <a:r>
              <a:rPr sz="1100" b="1" spc="-290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La calséquestrine</a:t>
            </a:r>
            <a:endParaRPr sz="1100">
              <a:latin typeface="Arial"/>
              <a:cs typeface="Arial"/>
            </a:endParaRPr>
          </a:p>
          <a:p>
            <a:pPr marL="106680" indent="-94615">
              <a:lnSpc>
                <a:spcPct val="100000"/>
              </a:lnSpc>
              <a:spcBef>
                <a:spcPts val="869"/>
              </a:spcBef>
              <a:buChar char="*"/>
              <a:tabLst>
                <a:tab pos="107314" algn="l"/>
              </a:tabLst>
            </a:pPr>
            <a:r>
              <a:rPr sz="1100" spc="-5" dirty="0">
                <a:latin typeface="Arial MT"/>
                <a:cs typeface="Arial MT"/>
              </a:rPr>
              <a:t>La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libération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du calcium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dans le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sarcoplasme</a:t>
            </a:r>
            <a:endParaRPr sz="1100">
              <a:latin typeface="Arial MT"/>
              <a:cs typeface="Arial MT"/>
            </a:endParaRPr>
          </a:p>
          <a:p>
            <a:pPr marL="12700" marR="5080">
              <a:lnSpc>
                <a:spcPct val="110000"/>
              </a:lnSpc>
              <a:spcBef>
                <a:spcPts val="1010"/>
              </a:spcBef>
              <a:buChar char="*"/>
              <a:tabLst>
                <a:tab pos="107314" algn="l"/>
              </a:tabLst>
            </a:pPr>
            <a:r>
              <a:rPr sz="1100" spc="-5" dirty="0">
                <a:latin typeface="Arial MT"/>
                <a:cs typeface="Arial MT"/>
              </a:rPr>
              <a:t>La recapture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du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calcium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du milieu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intracellulaire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vers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l’intérieur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du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RS</a:t>
            </a:r>
            <a:r>
              <a:rPr sz="1100" dirty="0">
                <a:latin typeface="Arial MT"/>
                <a:cs typeface="Arial MT"/>
              </a:rPr>
              <a:t> à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l’aide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pompes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calciques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ATP-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dépendantes.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99159" y="2721859"/>
            <a:ext cx="4935220" cy="2372995"/>
            <a:chOff x="899159" y="2721859"/>
            <a:chExt cx="4935220" cy="23729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159" y="2721859"/>
              <a:ext cx="4934711" cy="237286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99159" y="2721859"/>
              <a:ext cx="198120" cy="2371725"/>
            </a:xfrm>
            <a:custGeom>
              <a:avLst/>
              <a:gdLst/>
              <a:ahLst/>
              <a:cxnLst/>
              <a:rect l="l" t="t" r="r" b="b"/>
              <a:pathLst>
                <a:path w="198119" h="2371725">
                  <a:moveTo>
                    <a:pt x="198119" y="0"/>
                  </a:moveTo>
                  <a:lnTo>
                    <a:pt x="0" y="0"/>
                  </a:lnTo>
                  <a:lnTo>
                    <a:pt x="0" y="2371343"/>
                  </a:lnTo>
                  <a:lnTo>
                    <a:pt x="198119" y="2371343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9556" y="2958083"/>
              <a:ext cx="71755" cy="127000"/>
            </a:xfrm>
            <a:custGeom>
              <a:avLst/>
              <a:gdLst/>
              <a:ahLst/>
              <a:cxnLst/>
              <a:rect l="l" t="t" r="r" b="b"/>
              <a:pathLst>
                <a:path w="71755" h="127000">
                  <a:moveTo>
                    <a:pt x="457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4572" y="126492"/>
                  </a:lnTo>
                  <a:lnTo>
                    <a:pt x="4572" y="0"/>
                  </a:lnTo>
                  <a:close/>
                </a:path>
                <a:path w="71755" h="127000">
                  <a:moveTo>
                    <a:pt x="19812" y="0"/>
                  </a:moveTo>
                  <a:lnTo>
                    <a:pt x="15240" y="0"/>
                  </a:lnTo>
                  <a:lnTo>
                    <a:pt x="15240" y="126492"/>
                  </a:lnTo>
                  <a:lnTo>
                    <a:pt x="19812" y="126492"/>
                  </a:lnTo>
                  <a:lnTo>
                    <a:pt x="19812" y="0"/>
                  </a:lnTo>
                  <a:close/>
                </a:path>
                <a:path w="71755" h="127000">
                  <a:moveTo>
                    <a:pt x="39624" y="0"/>
                  </a:moveTo>
                  <a:lnTo>
                    <a:pt x="24384" y="0"/>
                  </a:lnTo>
                  <a:lnTo>
                    <a:pt x="24384" y="126492"/>
                  </a:lnTo>
                  <a:lnTo>
                    <a:pt x="39624" y="126492"/>
                  </a:lnTo>
                  <a:lnTo>
                    <a:pt x="39624" y="0"/>
                  </a:lnTo>
                  <a:close/>
                </a:path>
                <a:path w="71755" h="127000">
                  <a:moveTo>
                    <a:pt x="71628" y="0"/>
                  </a:moveTo>
                  <a:lnTo>
                    <a:pt x="47244" y="0"/>
                  </a:lnTo>
                  <a:lnTo>
                    <a:pt x="47244" y="126492"/>
                  </a:lnTo>
                  <a:lnTo>
                    <a:pt x="71628" y="126492"/>
                  </a:lnTo>
                  <a:lnTo>
                    <a:pt x="716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7843" y="4468363"/>
              <a:ext cx="38100" cy="329565"/>
            </a:xfrm>
            <a:custGeom>
              <a:avLst/>
              <a:gdLst/>
              <a:ahLst/>
              <a:cxnLst/>
              <a:rect l="l" t="t" r="r" b="b"/>
              <a:pathLst>
                <a:path w="38100" h="329564">
                  <a:moveTo>
                    <a:pt x="0" y="329183"/>
                  </a:moveTo>
                  <a:lnTo>
                    <a:pt x="38099" y="329183"/>
                  </a:lnTo>
                  <a:lnTo>
                    <a:pt x="38099" y="0"/>
                  </a:lnTo>
                  <a:lnTo>
                    <a:pt x="0" y="0"/>
                  </a:lnTo>
                  <a:lnTo>
                    <a:pt x="0" y="329183"/>
                  </a:lnTo>
                  <a:close/>
                </a:path>
              </a:pathLst>
            </a:custGeom>
            <a:solidFill>
              <a:srgbClr val="EA1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7843" y="4381494"/>
              <a:ext cx="38100" cy="79375"/>
            </a:xfrm>
            <a:custGeom>
              <a:avLst/>
              <a:gdLst/>
              <a:ahLst/>
              <a:cxnLst/>
              <a:rect l="l" t="t" r="r" b="b"/>
              <a:pathLst>
                <a:path w="38100" h="79375">
                  <a:moveTo>
                    <a:pt x="38099" y="0"/>
                  </a:moveTo>
                  <a:lnTo>
                    <a:pt x="0" y="0"/>
                  </a:lnTo>
                  <a:lnTo>
                    <a:pt x="0" y="79247"/>
                  </a:lnTo>
                  <a:lnTo>
                    <a:pt x="38099" y="79247"/>
                  </a:lnTo>
                  <a:lnTo>
                    <a:pt x="38099" y="0"/>
                  </a:lnTo>
                  <a:close/>
                </a:path>
              </a:pathLst>
            </a:custGeom>
            <a:solidFill>
              <a:srgbClr val="FEB7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37843" y="4326631"/>
              <a:ext cx="38100" cy="47625"/>
            </a:xfrm>
            <a:custGeom>
              <a:avLst/>
              <a:gdLst/>
              <a:ahLst/>
              <a:cxnLst/>
              <a:rect l="l" t="t" r="r" b="b"/>
              <a:pathLst>
                <a:path w="38100" h="47625">
                  <a:moveTo>
                    <a:pt x="38099" y="0"/>
                  </a:moveTo>
                  <a:lnTo>
                    <a:pt x="0" y="0"/>
                  </a:lnTo>
                  <a:lnTo>
                    <a:pt x="0" y="47243"/>
                  </a:lnTo>
                  <a:lnTo>
                    <a:pt x="38099" y="47243"/>
                  </a:lnTo>
                  <a:lnTo>
                    <a:pt x="38099" y="0"/>
                  </a:lnTo>
                  <a:close/>
                </a:path>
              </a:pathLst>
            </a:custGeom>
            <a:solidFill>
              <a:srgbClr val="4E5A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37843" y="4293102"/>
              <a:ext cx="38100" cy="26034"/>
            </a:xfrm>
            <a:custGeom>
              <a:avLst/>
              <a:gdLst/>
              <a:ahLst/>
              <a:cxnLst/>
              <a:rect l="l" t="t" r="r" b="b"/>
              <a:pathLst>
                <a:path w="38100" h="26035">
                  <a:moveTo>
                    <a:pt x="38099" y="0"/>
                  </a:moveTo>
                  <a:lnTo>
                    <a:pt x="0" y="0"/>
                  </a:lnTo>
                  <a:lnTo>
                    <a:pt x="0" y="25907"/>
                  </a:lnTo>
                  <a:lnTo>
                    <a:pt x="38099" y="25907"/>
                  </a:lnTo>
                  <a:lnTo>
                    <a:pt x="38099" y="0"/>
                  </a:lnTo>
                  <a:close/>
                </a:path>
              </a:pathLst>
            </a:custGeom>
            <a:solidFill>
              <a:srgbClr val="EA14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9159" y="4797546"/>
              <a:ext cx="4935220" cy="297180"/>
            </a:xfrm>
            <a:custGeom>
              <a:avLst/>
              <a:gdLst/>
              <a:ahLst/>
              <a:cxnLst/>
              <a:rect l="l" t="t" r="r" b="b"/>
              <a:pathLst>
                <a:path w="4935220" h="297179">
                  <a:moveTo>
                    <a:pt x="4934711" y="0"/>
                  </a:moveTo>
                  <a:lnTo>
                    <a:pt x="0" y="0"/>
                  </a:lnTo>
                  <a:lnTo>
                    <a:pt x="0" y="297180"/>
                  </a:lnTo>
                  <a:lnTo>
                    <a:pt x="4934711" y="297180"/>
                  </a:lnTo>
                  <a:lnTo>
                    <a:pt x="49347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207" y="2724906"/>
              <a:ext cx="4931664" cy="207264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857755" y="3461760"/>
              <a:ext cx="744220" cy="300990"/>
            </a:xfrm>
            <a:custGeom>
              <a:avLst/>
              <a:gdLst/>
              <a:ahLst/>
              <a:cxnLst/>
              <a:rect l="l" t="t" r="r" b="b"/>
              <a:pathLst>
                <a:path w="744219" h="300989">
                  <a:moveTo>
                    <a:pt x="409956" y="0"/>
                  </a:moveTo>
                  <a:lnTo>
                    <a:pt x="333756" y="0"/>
                  </a:lnTo>
                  <a:lnTo>
                    <a:pt x="297180" y="2540"/>
                  </a:lnTo>
                  <a:lnTo>
                    <a:pt x="228600" y="10160"/>
                  </a:lnTo>
                  <a:lnTo>
                    <a:pt x="164592" y="24130"/>
                  </a:lnTo>
                  <a:lnTo>
                    <a:pt x="109728" y="43180"/>
                  </a:lnTo>
                  <a:lnTo>
                    <a:pt x="64008" y="66040"/>
                  </a:lnTo>
                  <a:lnTo>
                    <a:pt x="38100" y="85090"/>
                  </a:lnTo>
                  <a:lnTo>
                    <a:pt x="30480" y="91440"/>
                  </a:lnTo>
                  <a:lnTo>
                    <a:pt x="16764" y="105410"/>
                  </a:lnTo>
                  <a:lnTo>
                    <a:pt x="7620" y="120650"/>
                  </a:lnTo>
                  <a:lnTo>
                    <a:pt x="4572" y="128270"/>
                  </a:lnTo>
                  <a:lnTo>
                    <a:pt x="0" y="151130"/>
                  </a:lnTo>
                  <a:lnTo>
                    <a:pt x="4572" y="173990"/>
                  </a:lnTo>
                  <a:lnTo>
                    <a:pt x="7620" y="181610"/>
                  </a:lnTo>
                  <a:lnTo>
                    <a:pt x="16764" y="196850"/>
                  </a:lnTo>
                  <a:lnTo>
                    <a:pt x="30480" y="210820"/>
                  </a:lnTo>
                  <a:lnTo>
                    <a:pt x="38100" y="215900"/>
                  </a:lnTo>
                  <a:lnTo>
                    <a:pt x="45720" y="223520"/>
                  </a:lnTo>
                  <a:lnTo>
                    <a:pt x="64008" y="236220"/>
                  </a:lnTo>
                  <a:lnTo>
                    <a:pt x="85344" y="248920"/>
                  </a:lnTo>
                  <a:lnTo>
                    <a:pt x="97536" y="252730"/>
                  </a:lnTo>
                  <a:lnTo>
                    <a:pt x="109728" y="259080"/>
                  </a:lnTo>
                  <a:lnTo>
                    <a:pt x="164592" y="276860"/>
                  </a:lnTo>
                  <a:lnTo>
                    <a:pt x="195072" y="283210"/>
                  </a:lnTo>
                  <a:lnTo>
                    <a:pt x="221149" y="289418"/>
                  </a:lnTo>
                  <a:lnTo>
                    <a:pt x="228600" y="290830"/>
                  </a:lnTo>
                  <a:lnTo>
                    <a:pt x="262128" y="295910"/>
                  </a:lnTo>
                  <a:lnTo>
                    <a:pt x="333756" y="300990"/>
                  </a:lnTo>
                  <a:lnTo>
                    <a:pt x="409956" y="300990"/>
                  </a:lnTo>
                  <a:lnTo>
                    <a:pt x="481584" y="295910"/>
                  </a:lnTo>
                  <a:lnTo>
                    <a:pt x="333756" y="295910"/>
                  </a:lnTo>
                  <a:lnTo>
                    <a:pt x="263652" y="289560"/>
                  </a:lnTo>
                  <a:lnTo>
                    <a:pt x="230124" y="284480"/>
                  </a:lnTo>
                  <a:lnTo>
                    <a:pt x="205505" y="278325"/>
                  </a:lnTo>
                  <a:lnTo>
                    <a:pt x="198120" y="276860"/>
                  </a:lnTo>
                  <a:lnTo>
                    <a:pt x="128016" y="257810"/>
                  </a:lnTo>
                  <a:lnTo>
                    <a:pt x="91440" y="242570"/>
                  </a:lnTo>
                  <a:lnTo>
                    <a:pt x="85344" y="238941"/>
                  </a:lnTo>
                  <a:lnTo>
                    <a:pt x="82296" y="237490"/>
                  </a:lnTo>
                  <a:lnTo>
                    <a:pt x="71628" y="231140"/>
                  </a:lnTo>
                  <a:lnTo>
                    <a:pt x="53340" y="219710"/>
                  </a:lnTo>
                  <a:lnTo>
                    <a:pt x="38100" y="207010"/>
                  </a:lnTo>
                  <a:lnTo>
                    <a:pt x="32004" y="199390"/>
                  </a:lnTo>
                  <a:lnTo>
                    <a:pt x="25908" y="193040"/>
                  </a:lnTo>
                  <a:lnTo>
                    <a:pt x="21336" y="187960"/>
                  </a:lnTo>
                  <a:lnTo>
                    <a:pt x="15240" y="172720"/>
                  </a:lnTo>
                  <a:lnTo>
                    <a:pt x="12192" y="166370"/>
                  </a:lnTo>
                  <a:lnTo>
                    <a:pt x="10668" y="158750"/>
                  </a:lnTo>
                  <a:lnTo>
                    <a:pt x="10668" y="143510"/>
                  </a:lnTo>
                  <a:lnTo>
                    <a:pt x="12192" y="135890"/>
                  </a:lnTo>
                  <a:lnTo>
                    <a:pt x="15240" y="129540"/>
                  </a:lnTo>
                  <a:lnTo>
                    <a:pt x="21336" y="114300"/>
                  </a:lnTo>
                  <a:lnTo>
                    <a:pt x="25908" y="107950"/>
                  </a:lnTo>
                  <a:lnTo>
                    <a:pt x="32004" y="101600"/>
                  </a:lnTo>
                  <a:lnTo>
                    <a:pt x="38100" y="93980"/>
                  </a:lnTo>
                  <a:lnTo>
                    <a:pt x="53340" y="82550"/>
                  </a:lnTo>
                  <a:lnTo>
                    <a:pt x="80772" y="63500"/>
                  </a:lnTo>
                  <a:lnTo>
                    <a:pt x="91440" y="59690"/>
                  </a:lnTo>
                  <a:lnTo>
                    <a:pt x="103632" y="53340"/>
                  </a:lnTo>
                  <a:lnTo>
                    <a:pt x="140208" y="39370"/>
                  </a:lnTo>
                  <a:lnTo>
                    <a:pt x="199644" y="22860"/>
                  </a:lnTo>
                  <a:lnTo>
                    <a:pt x="298704" y="8890"/>
                  </a:lnTo>
                  <a:lnTo>
                    <a:pt x="328748" y="6803"/>
                  </a:lnTo>
                  <a:lnTo>
                    <a:pt x="333756" y="6350"/>
                  </a:lnTo>
                  <a:lnTo>
                    <a:pt x="481584" y="6350"/>
                  </a:lnTo>
                  <a:lnTo>
                    <a:pt x="446532" y="2540"/>
                  </a:lnTo>
                  <a:lnTo>
                    <a:pt x="409956" y="0"/>
                  </a:lnTo>
                  <a:close/>
                </a:path>
                <a:path w="744219" h="300989">
                  <a:moveTo>
                    <a:pt x="221149" y="289418"/>
                  </a:moveTo>
                  <a:lnTo>
                    <a:pt x="227076" y="290830"/>
                  </a:lnTo>
                  <a:lnTo>
                    <a:pt x="262128" y="295910"/>
                  </a:lnTo>
                  <a:lnTo>
                    <a:pt x="228600" y="290830"/>
                  </a:lnTo>
                  <a:lnTo>
                    <a:pt x="221149" y="289418"/>
                  </a:lnTo>
                  <a:close/>
                </a:path>
                <a:path w="744219" h="300989">
                  <a:moveTo>
                    <a:pt x="263652" y="289560"/>
                  </a:moveTo>
                  <a:lnTo>
                    <a:pt x="333756" y="295910"/>
                  </a:lnTo>
                  <a:lnTo>
                    <a:pt x="335280" y="295910"/>
                  </a:lnTo>
                  <a:lnTo>
                    <a:pt x="298704" y="292100"/>
                  </a:lnTo>
                  <a:lnTo>
                    <a:pt x="263652" y="289560"/>
                  </a:lnTo>
                  <a:close/>
                </a:path>
                <a:path w="744219" h="300989">
                  <a:moveTo>
                    <a:pt x="481584" y="6350"/>
                  </a:moveTo>
                  <a:lnTo>
                    <a:pt x="408432" y="6350"/>
                  </a:lnTo>
                  <a:lnTo>
                    <a:pt x="445008" y="8890"/>
                  </a:lnTo>
                  <a:lnTo>
                    <a:pt x="513588" y="16510"/>
                  </a:lnTo>
                  <a:lnTo>
                    <a:pt x="519449" y="17975"/>
                  </a:lnTo>
                  <a:lnTo>
                    <a:pt x="544068" y="22860"/>
                  </a:lnTo>
                  <a:lnTo>
                    <a:pt x="574548" y="30480"/>
                  </a:lnTo>
                  <a:lnTo>
                    <a:pt x="615696" y="44450"/>
                  </a:lnTo>
                  <a:lnTo>
                    <a:pt x="640080" y="53340"/>
                  </a:lnTo>
                  <a:lnTo>
                    <a:pt x="650748" y="59690"/>
                  </a:lnTo>
                  <a:lnTo>
                    <a:pt x="661416" y="63500"/>
                  </a:lnTo>
                  <a:lnTo>
                    <a:pt x="705612" y="93980"/>
                  </a:lnTo>
                  <a:lnTo>
                    <a:pt x="716280" y="107950"/>
                  </a:lnTo>
                  <a:lnTo>
                    <a:pt x="722376" y="115570"/>
                  </a:lnTo>
                  <a:lnTo>
                    <a:pt x="725424" y="121920"/>
                  </a:lnTo>
                  <a:lnTo>
                    <a:pt x="728472" y="129540"/>
                  </a:lnTo>
                  <a:lnTo>
                    <a:pt x="731520" y="135890"/>
                  </a:lnTo>
                  <a:lnTo>
                    <a:pt x="731520" y="143510"/>
                  </a:lnTo>
                  <a:lnTo>
                    <a:pt x="733044" y="151130"/>
                  </a:lnTo>
                  <a:lnTo>
                    <a:pt x="731520" y="158750"/>
                  </a:lnTo>
                  <a:lnTo>
                    <a:pt x="731520" y="166370"/>
                  </a:lnTo>
                  <a:lnTo>
                    <a:pt x="728472" y="172720"/>
                  </a:lnTo>
                  <a:lnTo>
                    <a:pt x="725424" y="180340"/>
                  </a:lnTo>
                  <a:lnTo>
                    <a:pt x="690372" y="219710"/>
                  </a:lnTo>
                  <a:lnTo>
                    <a:pt x="650748" y="242570"/>
                  </a:lnTo>
                  <a:lnTo>
                    <a:pt x="640080" y="248920"/>
                  </a:lnTo>
                  <a:lnTo>
                    <a:pt x="615696" y="257810"/>
                  </a:lnTo>
                  <a:lnTo>
                    <a:pt x="574548" y="271780"/>
                  </a:lnTo>
                  <a:lnTo>
                    <a:pt x="531517" y="279848"/>
                  </a:lnTo>
                  <a:lnTo>
                    <a:pt x="512064" y="284480"/>
                  </a:lnTo>
                  <a:lnTo>
                    <a:pt x="480060" y="289560"/>
                  </a:lnTo>
                  <a:lnTo>
                    <a:pt x="445008" y="292100"/>
                  </a:lnTo>
                  <a:lnTo>
                    <a:pt x="408432" y="295910"/>
                  </a:lnTo>
                  <a:lnTo>
                    <a:pt x="481584" y="295910"/>
                  </a:lnTo>
                  <a:lnTo>
                    <a:pt x="515112" y="290830"/>
                  </a:lnTo>
                  <a:lnTo>
                    <a:pt x="548640" y="283210"/>
                  </a:lnTo>
                  <a:lnTo>
                    <a:pt x="569976" y="278765"/>
                  </a:lnTo>
                  <a:lnTo>
                    <a:pt x="577596" y="276860"/>
                  </a:lnTo>
                  <a:lnTo>
                    <a:pt x="606552" y="267970"/>
                  </a:lnTo>
                  <a:lnTo>
                    <a:pt x="633984" y="259080"/>
                  </a:lnTo>
                  <a:lnTo>
                    <a:pt x="646176" y="252730"/>
                  </a:lnTo>
                  <a:lnTo>
                    <a:pt x="656844" y="248920"/>
                  </a:lnTo>
                  <a:lnTo>
                    <a:pt x="669036" y="242570"/>
                  </a:lnTo>
                  <a:lnTo>
                    <a:pt x="678180" y="236220"/>
                  </a:lnTo>
                  <a:lnTo>
                    <a:pt x="688848" y="229870"/>
                  </a:lnTo>
                  <a:lnTo>
                    <a:pt x="697992" y="223520"/>
                  </a:lnTo>
                  <a:lnTo>
                    <a:pt x="705612" y="215900"/>
                  </a:lnTo>
                  <a:lnTo>
                    <a:pt x="712830" y="211087"/>
                  </a:lnTo>
                  <a:lnTo>
                    <a:pt x="719328" y="204470"/>
                  </a:lnTo>
                  <a:lnTo>
                    <a:pt x="731520" y="189230"/>
                  </a:lnTo>
                  <a:lnTo>
                    <a:pt x="734568" y="181610"/>
                  </a:lnTo>
                  <a:lnTo>
                    <a:pt x="739140" y="173990"/>
                  </a:lnTo>
                  <a:lnTo>
                    <a:pt x="743712" y="151130"/>
                  </a:lnTo>
                  <a:lnTo>
                    <a:pt x="739140" y="128270"/>
                  </a:lnTo>
                  <a:lnTo>
                    <a:pt x="734568" y="120650"/>
                  </a:lnTo>
                  <a:lnTo>
                    <a:pt x="731520" y="113030"/>
                  </a:lnTo>
                  <a:lnTo>
                    <a:pt x="719328" y="97790"/>
                  </a:lnTo>
                  <a:lnTo>
                    <a:pt x="712470" y="90805"/>
                  </a:lnTo>
                  <a:lnTo>
                    <a:pt x="705612" y="85090"/>
                  </a:lnTo>
                  <a:lnTo>
                    <a:pt x="697992" y="77470"/>
                  </a:lnTo>
                  <a:lnTo>
                    <a:pt x="688848" y="71120"/>
                  </a:lnTo>
                  <a:lnTo>
                    <a:pt x="678180" y="66040"/>
                  </a:lnTo>
                  <a:lnTo>
                    <a:pt x="669036" y="59690"/>
                  </a:lnTo>
                  <a:lnTo>
                    <a:pt x="633984" y="43180"/>
                  </a:lnTo>
                  <a:lnTo>
                    <a:pt x="590757" y="28170"/>
                  </a:lnTo>
                  <a:lnTo>
                    <a:pt x="547116" y="16510"/>
                  </a:lnTo>
                  <a:lnTo>
                    <a:pt x="515112" y="10160"/>
                  </a:lnTo>
                  <a:lnTo>
                    <a:pt x="481584" y="6350"/>
                  </a:lnTo>
                  <a:close/>
                </a:path>
                <a:path w="744219" h="300989">
                  <a:moveTo>
                    <a:pt x="569976" y="278765"/>
                  </a:moveTo>
                  <a:lnTo>
                    <a:pt x="548640" y="283210"/>
                  </a:lnTo>
                  <a:lnTo>
                    <a:pt x="515112" y="290830"/>
                  </a:lnTo>
                  <a:lnTo>
                    <a:pt x="547116" y="284480"/>
                  </a:lnTo>
                  <a:lnTo>
                    <a:pt x="569976" y="278765"/>
                  </a:lnTo>
                  <a:close/>
                </a:path>
                <a:path w="744219" h="300989">
                  <a:moveTo>
                    <a:pt x="205505" y="278325"/>
                  </a:moveTo>
                  <a:lnTo>
                    <a:pt x="230124" y="284480"/>
                  </a:lnTo>
                  <a:lnTo>
                    <a:pt x="263652" y="289560"/>
                  </a:lnTo>
                  <a:lnTo>
                    <a:pt x="205505" y="278325"/>
                  </a:lnTo>
                  <a:close/>
                </a:path>
                <a:path w="744219" h="300989">
                  <a:moveTo>
                    <a:pt x="531517" y="279848"/>
                  </a:moveTo>
                  <a:lnTo>
                    <a:pt x="480060" y="289560"/>
                  </a:lnTo>
                  <a:lnTo>
                    <a:pt x="512064" y="284480"/>
                  </a:lnTo>
                  <a:lnTo>
                    <a:pt x="531517" y="279848"/>
                  </a:lnTo>
                  <a:close/>
                </a:path>
                <a:path w="744219" h="300989">
                  <a:moveTo>
                    <a:pt x="164592" y="276860"/>
                  </a:moveTo>
                  <a:lnTo>
                    <a:pt x="195072" y="284480"/>
                  </a:lnTo>
                  <a:lnTo>
                    <a:pt x="221149" y="289418"/>
                  </a:lnTo>
                  <a:lnTo>
                    <a:pt x="195072" y="283210"/>
                  </a:lnTo>
                  <a:lnTo>
                    <a:pt x="164592" y="276860"/>
                  </a:lnTo>
                  <a:close/>
                </a:path>
                <a:path w="744219" h="300989">
                  <a:moveTo>
                    <a:pt x="574548" y="271780"/>
                  </a:moveTo>
                  <a:lnTo>
                    <a:pt x="544068" y="276860"/>
                  </a:lnTo>
                  <a:lnTo>
                    <a:pt x="531517" y="279848"/>
                  </a:lnTo>
                  <a:lnTo>
                    <a:pt x="574548" y="271780"/>
                  </a:lnTo>
                  <a:close/>
                </a:path>
                <a:path w="744219" h="300989">
                  <a:moveTo>
                    <a:pt x="606552" y="267970"/>
                  </a:moveTo>
                  <a:lnTo>
                    <a:pt x="577596" y="276860"/>
                  </a:lnTo>
                  <a:lnTo>
                    <a:pt x="569976" y="278765"/>
                  </a:lnTo>
                  <a:lnTo>
                    <a:pt x="579120" y="276860"/>
                  </a:lnTo>
                  <a:lnTo>
                    <a:pt x="606552" y="267970"/>
                  </a:lnTo>
                  <a:close/>
                </a:path>
                <a:path w="744219" h="300989">
                  <a:moveTo>
                    <a:pt x="169164" y="271780"/>
                  </a:moveTo>
                  <a:lnTo>
                    <a:pt x="198120" y="276860"/>
                  </a:lnTo>
                  <a:lnTo>
                    <a:pt x="205505" y="278325"/>
                  </a:lnTo>
                  <a:lnTo>
                    <a:pt x="199644" y="276860"/>
                  </a:lnTo>
                  <a:lnTo>
                    <a:pt x="169164" y="271780"/>
                  </a:lnTo>
                  <a:close/>
                </a:path>
                <a:path w="744219" h="300989">
                  <a:moveTo>
                    <a:pt x="109728" y="259080"/>
                  </a:moveTo>
                  <a:lnTo>
                    <a:pt x="123444" y="264160"/>
                  </a:lnTo>
                  <a:lnTo>
                    <a:pt x="135636" y="267970"/>
                  </a:lnTo>
                  <a:lnTo>
                    <a:pt x="164592" y="276860"/>
                  </a:lnTo>
                  <a:lnTo>
                    <a:pt x="109728" y="259080"/>
                  </a:lnTo>
                  <a:close/>
                </a:path>
                <a:path w="744219" h="300989">
                  <a:moveTo>
                    <a:pt x="103632" y="248920"/>
                  </a:moveTo>
                  <a:lnTo>
                    <a:pt x="128016" y="257810"/>
                  </a:lnTo>
                  <a:lnTo>
                    <a:pt x="169164" y="271780"/>
                  </a:lnTo>
                  <a:lnTo>
                    <a:pt x="158305" y="267970"/>
                  </a:lnTo>
                  <a:lnTo>
                    <a:pt x="103632" y="248920"/>
                  </a:lnTo>
                  <a:close/>
                </a:path>
                <a:path w="744219" h="300989">
                  <a:moveTo>
                    <a:pt x="85344" y="238941"/>
                  </a:moveTo>
                  <a:lnTo>
                    <a:pt x="91440" y="242570"/>
                  </a:lnTo>
                  <a:lnTo>
                    <a:pt x="103632" y="248920"/>
                  </a:lnTo>
                  <a:lnTo>
                    <a:pt x="92964" y="242570"/>
                  </a:lnTo>
                  <a:lnTo>
                    <a:pt x="85344" y="238941"/>
                  </a:lnTo>
                  <a:close/>
                </a:path>
                <a:path w="744219" h="300989">
                  <a:moveTo>
                    <a:pt x="672084" y="231140"/>
                  </a:moveTo>
                  <a:lnTo>
                    <a:pt x="661416" y="236220"/>
                  </a:lnTo>
                  <a:lnTo>
                    <a:pt x="650748" y="242570"/>
                  </a:lnTo>
                  <a:lnTo>
                    <a:pt x="661416" y="237490"/>
                  </a:lnTo>
                  <a:lnTo>
                    <a:pt x="672084" y="231140"/>
                  </a:lnTo>
                  <a:close/>
                </a:path>
                <a:path w="744219" h="300989">
                  <a:moveTo>
                    <a:pt x="71628" y="231140"/>
                  </a:moveTo>
                  <a:lnTo>
                    <a:pt x="82296" y="237490"/>
                  </a:lnTo>
                  <a:lnTo>
                    <a:pt x="85344" y="238941"/>
                  </a:lnTo>
                  <a:lnTo>
                    <a:pt x="80772" y="236220"/>
                  </a:lnTo>
                  <a:lnTo>
                    <a:pt x="71628" y="231140"/>
                  </a:lnTo>
                  <a:close/>
                </a:path>
                <a:path w="744219" h="300989">
                  <a:moveTo>
                    <a:pt x="30480" y="210820"/>
                  </a:moveTo>
                  <a:lnTo>
                    <a:pt x="38100" y="218440"/>
                  </a:lnTo>
                  <a:lnTo>
                    <a:pt x="45720" y="223520"/>
                  </a:lnTo>
                  <a:lnTo>
                    <a:pt x="38100" y="215900"/>
                  </a:lnTo>
                  <a:lnTo>
                    <a:pt x="30480" y="210820"/>
                  </a:lnTo>
                  <a:close/>
                </a:path>
                <a:path w="744219" h="300989">
                  <a:moveTo>
                    <a:pt x="712830" y="211087"/>
                  </a:moveTo>
                  <a:lnTo>
                    <a:pt x="705612" y="215900"/>
                  </a:lnTo>
                  <a:lnTo>
                    <a:pt x="697992" y="223520"/>
                  </a:lnTo>
                  <a:lnTo>
                    <a:pt x="705612" y="218440"/>
                  </a:lnTo>
                  <a:lnTo>
                    <a:pt x="712830" y="211087"/>
                  </a:lnTo>
                  <a:close/>
                </a:path>
                <a:path w="744219" h="300989">
                  <a:moveTo>
                    <a:pt x="711708" y="199390"/>
                  </a:moveTo>
                  <a:lnTo>
                    <a:pt x="697992" y="213360"/>
                  </a:lnTo>
                  <a:lnTo>
                    <a:pt x="705612" y="207010"/>
                  </a:lnTo>
                  <a:lnTo>
                    <a:pt x="711708" y="199390"/>
                  </a:lnTo>
                  <a:close/>
                </a:path>
                <a:path w="744219" h="300989">
                  <a:moveTo>
                    <a:pt x="725424" y="196850"/>
                  </a:moveTo>
                  <a:lnTo>
                    <a:pt x="719328" y="204470"/>
                  </a:lnTo>
                  <a:lnTo>
                    <a:pt x="712830" y="211087"/>
                  </a:lnTo>
                  <a:lnTo>
                    <a:pt x="713232" y="210820"/>
                  </a:lnTo>
                  <a:lnTo>
                    <a:pt x="720852" y="203200"/>
                  </a:lnTo>
                  <a:lnTo>
                    <a:pt x="725424" y="196850"/>
                  </a:lnTo>
                  <a:close/>
                </a:path>
                <a:path w="744219" h="300989">
                  <a:moveTo>
                    <a:pt x="16764" y="196850"/>
                  </a:moveTo>
                  <a:lnTo>
                    <a:pt x="22860" y="204470"/>
                  </a:lnTo>
                  <a:lnTo>
                    <a:pt x="30480" y="210820"/>
                  </a:lnTo>
                  <a:lnTo>
                    <a:pt x="16764" y="196850"/>
                  </a:lnTo>
                  <a:close/>
                </a:path>
                <a:path w="744219" h="300989">
                  <a:moveTo>
                    <a:pt x="722376" y="185420"/>
                  </a:moveTo>
                  <a:lnTo>
                    <a:pt x="716280" y="193040"/>
                  </a:lnTo>
                  <a:lnTo>
                    <a:pt x="711708" y="199390"/>
                  </a:lnTo>
                  <a:lnTo>
                    <a:pt x="720852" y="187960"/>
                  </a:lnTo>
                  <a:lnTo>
                    <a:pt x="722376" y="185420"/>
                  </a:lnTo>
                  <a:close/>
                </a:path>
                <a:path w="744219" h="300989">
                  <a:moveTo>
                    <a:pt x="18288" y="180340"/>
                  </a:moveTo>
                  <a:lnTo>
                    <a:pt x="21336" y="187960"/>
                  </a:lnTo>
                  <a:lnTo>
                    <a:pt x="25908" y="193040"/>
                  </a:lnTo>
                  <a:lnTo>
                    <a:pt x="18288" y="180340"/>
                  </a:lnTo>
                  <a:close/>
                </a:path>
                <a:path w="744219" h="300989">
                  <a:moveTo>
                    <a:pt x="739140" y="173990"/>
                  </a:moveTo>
                  <a:lnTo>
                    <a:pt x="734568" y="181610"/>
                  </a:lnTo>
                  <a:lnTo>
                    <a:pt x="731520" y="189230"/>
                  </a:lnTo>
                  <a:lnTo>
                    <a:pt x="736092" y="181610"/>
                  </a:lnTo>
                  <a:lnTo>
                    <a:pt x="739140" y="173990"/>
                  </a:lnTo>
                  <a:close/>
                </a:path>
                <a:path w="744219" h="300989">
                  <a:moveTo>
                    <a:pt x="1524" y="158750"/>
                  </a:moveTo>
                  <a:lnTo>
                    <a:pt x="1524" y="166370"/>
                  </a:lnTo>
                  <a:lnTo>
                    <a:pt x="4572" y="173990"/>
                  </a:lnTo>
                  <a:lnTo>
                    <a:pt x="1524" y="158750"/>
                  </a:lnTo>
                  <a:close/>
                </a:path>
                <a:path w="744219" h="300989">
                  <a:moveTo>
                    <a:pt x="10668" y="158750"/>
                  </a:moveTo>
                  <a:lnTo>
                    <a:pt x="12192" y="166370"/>
                  </a:lnTo>
                  <a:lnTo>
                    <a:pt x="15240" y="172720"/>
                  </a:lnTo>
                  <a:lnTo>
                    <a:pt x="12192" y="165100"/>
                  </a:lnTo>
                  <a:lnTo>
                    <a:pt x="10668" y="158750"/>
                  </a:lnTo>
                  <a:close/>
                </a:path>
                <a:path w="744219" h="300989">
                  <a:moveTo>
                    <a:pt x="731520" y="165100"/>
                  </a:moveTo>
                  <a:lnTo>
                    <a:pt x="728472" y="172720"/>
                  </a:lnTo>
                  <a:lnTo>
                    <a:pt x="731520" y="166370"/>
                  </a:lnTo>
                  <a:lnTo>
                    <a:pt x="731520" y="165100"/>
                  </a:lnTo>
                  <a:close/>
                </a:path>
                <a:path w="744219" h="300989">
                  <a:moveTo>
                    <a:pt x="4572" y="128270"/>
                  </a:moveTo>
                  <a:lnTo>
                    <a:pt x="1524" y="135890"/>
                  </a:lnTo>
                  <a:lnTo>
                    <a:pt x="1524" y="143510"/>
                  </a:lnTo>
                  <a:lnTo>
                    <a:pt x="4572" y="128270"/>
                  </a:lnTo>
                  <a:close/>
                </a:path>
                <a:path w="744219" h="300989">
                  <a:moveTo>
                    <a:pt x="731520" y="113030"/>
                  </a:moveTo>
                  <a:lnTo>
                    <a:pt x="734568" y="120650"/>
                  </a:lnTo>
                  <a:lnTo>
                    <a:pt x="739140" y="128270"/>
                  </a:lnTo>
                  <a:lnTo>
                    <a:pt x="736092" y="120650"/>
                  </a:lnTo>
                  <a:lnTo>
                    <a:pt x="731520" y="113030"/>
                  </a:lnTo>
                  <a:close/>
                </a:path>
                <a:path w="744219" h="300989">
                  <a:moveTo>
                    <a:pt x="25908" y="107950"/>
                  </a:moveTo>
                  <a:lnTo>
                    <a:pt x="21336" y="114300"/>
                  </a:lnTo>
                  <a:lnTo>
                    <a:pt x="18288" y="121920"/>
                  </a:lnTo>
                  <a:lnTo>
                    <a:pt x="21336" y="115570"/>
                  </a:lnTo>
                  <a:lnTo>
                    <a:pt x="25908" y="107950"/>
                  </a:lnTo>
                  <a:close/>
                </a:path>
                <a:path w="744219" h="300989">
                  <a:moveTo>
                    <a:pt x="716280" y="107950"/>
                  </a:moveTo>
                  <a:lnTo>
                    <a:pt x="720852" y="114300"/>
                  </a:lnTo>
                  <a:lnTo>
                    <a:pt x="725424" y="121920"/>
                  </a:lnTo>
                  <a:lnTo>
                    <a:pt x="722376" y="115570"/>
                  </a:lnTo>
                  <a:lnTo>
                    <a:pt x="716280" y="107950"/>
                  </a:lnTo>
                  <a:close/>
                </a:path>
                <a:path w="744219" h="300989">
                  <a:moveTo>
                    <a:pt x="30480" y="91440"/>
                  </a:moveTo>
                  <a:lnTo>
                    <a:pt x="22860" y="97790"/>
                  </a:lnTo>
                  <a:lnTo>
                    <a:pt x="16764" y="105410"/>
                  </a:lnTo>
                  <a:lnTo>
                    <a:pt x="30480" y="91440"/>
                  </a:lnTo>
                  <a:close/>
                </a:path>
                <a:path w="744219" h="300989">
                  <a:moveTo>
                    <a:pt x="712470" y="90805"/>
                  </a:moveTo>
                  <a:lnTo>
                    <a:pt x="719328" y="97790"/>
                  </a:lnTo>
                  <a:lnTo>
                    <a:pt x="725424" y="105410"/>
                  </a:lnTo>
                  <a:lnTo>
                    <a:pt x="720852" y="99060"/>
                  </a:lnTo>
                  <a:lnTo>
                    <a:pt x="713232" y="91440"/>
                  </a:lnTo>
                  <a:lnTo>
                    <a:pt x="712470" y="90805"/>
                  </a:lnTo>
                  <a:close/>
                </a:path>
                <a:path w="744219" h="300989">
                  <a:moveTo>
                    <a:pt x="690372" y="82550"/>
                  </a:moveTo>
                  <a:lnTo>
                    <a:pt x="697992" y="88900"/>
                  </a:lnTo>
                  <a:lnTo>
                    <a:pt x="711708" y="101600"/>
                  </a:lnTo>
                  <a:lnTo>
                    <a:pt x="705612" y="93980"/>
                  </a:lnTo>
                  <a:lnTo>
                    <a:pt x="690372" y="82550"/>
                  </a:lnTo>
                  <a:close/>
                </a:path>
                <a:path w="744219" h="300989">
                  <a:moveTo>
                    <a:pt x="45720" y="77470"/>
                  </a:moveTo>
                  <a:lnTo>
                    <a:pt x="38100" y="83820"/>
                  </a:lnTo>
                  <a:lnTo>
                    <a:pt x="30480" y="91440"/>
                  </a:lnTo>
                  <a:lnTo>
                    <a:pt x="38100" y="85090"/>
                  </a:lnTo>
                  <a:lnTo>
                    <a:pt x="45720" y="77470"/>
                  </a:lnTo>
                  <a:close/>
                </a:path>
                <a:path w="744219" h="300989">
                  <a:moveTo>
                    <a:pt x="697992" y="77470"/>
                  </a:moveTo>
                  <a:lnTo>
                    <a:pt x="705612" y="85090"/>
                  </a:lnTo>
                  <a:lnTo>
                    <a:pt x="712470" y="90805"/>
                  </a:lnTo>
                  <a:lnTo>
                    <a:pt x="705612" y="83820"/>
                  </a:lnTo>
                  <a:lnTo>
                    <a:pt x="697992" y="77470"/>
                  </a:lnTo>
                  <a:close/>
                </a:path>
                <a:path w="744219" h="300989">
                  <a:moveTo>
                    <a:pt x="103632" y="53340"/>
                  </a:moveTo>
                  <a:lnTo>
                    <a:pt x="91440" y="59690"/>
                  </a:lnTo>
                  <a:lnTo>
                    <a:pt x="80772" y="63500"/>
                  </a:lnTo>
                  <a:lnTo>
                    <a:pt x="71628" y="69850"/>
                  </a:lnTo>
                  <a:lnTo>
                    <a:pt x="82296" y="63500"/>
                  </a:lnTo>
                  <a:lnTo>
                    <a:pt x="92964" y="59690"/>
                  </a:lnTo>
                  <a:lnTo>
                    <a:pt x="103632" y="53340"/>
                  </a:lnTo>
                  <a:close/>
                </a:path>
                <a:path w="744219" h="300989">
                  <a:moveTo>
                    <a:pt x="169164" y="30480"/>
                  </a:moveTo>
                  <a:lnTo>
                    <a:pt x="140208" y="39370"/>
                  </a:lnTo>
                  <a:lnTo>
                    <a:pt x="103632" y="53340"/>
                  </a:lnTo>
                  <a:lnTo>
                    <a:pt x="128016" y="44450"/>
                  </a:lnTo>
                  <a:lnTo>
                    <a:pt x="169164" y="30480"/>
                  </a:lnTo>
                  <a:close/>
                </a:path>
                <a:path w="744219" h="300989">
                  <a:moveTo>
                    <a:pt x="164592" y="24130"/>
                  </a:moveTo>
                  <a:lnTo>
                    <a:pt x="135636" y="33020"/>
                  </a:lnTo>
                  <a:lnTo>
                    <a:pt x="123444" y="38100"/>
                  </a:lnTo>
                  <a:lnTo>
                    <a:pt x="109728" y="43180"/>
                  </a:lnTo>
                  <a:lnTo>
                    <a:pt x="164592" y="24130"/>
                  </a:lnTo>
                  <a:close/>
                </a:path>
                <a:path w="744219" h="300989">
                  <a:moveTo>
                    <a:pt x="590757" y="28170"/>
                  </a:moveTo>
                  <a:lnTo>
                    <a:pt x="633984" y="43180"/>
                  </a:lnTo>
                  <a:lnTo>
                    <a:pt x="606552" y="33020"/>
                  </a:lnTo>
                  <a:lnTo>
                    <a:pt x="590757" y="28170"/>
                  </a:lnTo>
                  <a:close/>
                </a:path>
                <a:path w="744219" h="300989">
                  <a:moveTo>
                    <a:pt x="230124" y="16510"/>
                  </a:moveTo>
                  <a:lnTo>
                    <a:pt x="199644" y="22860"/>
                  </a:lnTo>
                  <a:lnTo>
                    <a:pt x="169164" y="30480"/>
                  </a:lnTo>
                  <a:lnTo>
                    <a:pt x="198120" y="24130"/>
                  </a:lnTo>
                  <a:lnTo>
                    <a:pt x="230124" y="16510"/>
                  </a:lnTo>
                  <a:close/>
                </a:path>
                <a:path w="744219" h="300989">
                  <a:moveTo>
                    <a:pt x="519449" y="17975"/>
                  </a:moveTo>
                  <a:lnTo>
                    <a:pt x="544068" y="24130"/>
                  </a:lnTo>
                  <a:lnTo>
                    <a:pt x="574548" y="30480"/>
                  </a:lnTo>
                  <a:lnTo>
                    <a:pt x="544068" y="22860"/>
                  </a:lnTo>
                  <a:lnTo>
                    <a:pt x="519449" y="17975"/>
                  </a:lnTo>
                  <a:close/>
                </a:path>
                <a:path w="744219" h="300989">
                  <a:moveTo>
                    <a:pt x="515112" y="10160"/>
                  </a:moveTo>
                  <a:lnTo>
                    <a:pt x="547116" y="16510"/>
                  </a:lnTo>
                  <a:lnTo>
                    <a:pt x="577596" y="24130"/>
                  </a:lnTo>
                  <a:lnTo>
                    <a:pt x="590757" y="28170"/>
                  </a:lnTo>
                  <a:lnTo>
                    <a:pt x="579120" y="24130"/>
                  </a:lnTo>
                  <a:lnTo>
                    <a:pt x="548640" y="16510"/>
                  </a:lnTo>
                  <a:lnTo>
                    <a:pt x="515112" y="10160"/>
                  </a:lnTo>
                  <a:close/>
                </a:path>
                <a:path w="744219" h="300989">
                  <a:moveTo>
                    <a:pt x="480060" y="12700"/>
                  </a:moveTo>
                  <a:lnTo>
                    <a:pt x="512064" y="16510"/>
                  </a:lnTo>
                  <a:lnTo>
                    <a:pt x="519449" y="17975"/>
                  </a:lnTo>
                  <a:lnTo>
                    <a:pt x="513588" y="16510"/>
                  </a:lnTo>
                  <a:lnTo>
                    <a:pt x="480060" y="12700"/>
                  </a:lnTo>
                  <a:close/>
                </a:path>
                <a:path w="744219" h="300989">
                  <a:moveTo>
                    <a:pt x="262128" y="6350"/>
                  </a:moveTo>
                  <a:lnTo>
                    <a:pt x="227076" y="10160"/>
                  </a:lnTo>
                  <a:lnTo>
                    <a:pt x="195072" y="16510"/>
                  </a:lnTo>
                  <a:lnTo>
                    <a:pt x="228600" y="10160"/>
                  </a:lnTo>
                  <a:lnTo>
                    <a:pt x="262128" y="6350"/>
                  </a:lnTo>
                  <a:close/>
                </a:path>
                <a:path w="744219" h="300989">
                  <a:moveTo>
                    <a:pt x="328748" y="6803"/>
                  </a:moveTo>
                  <a:lnTo>
                    <a:pt x="298704" y="8890"/>
                  </a:lnTo>
                  <a:lnTo>
                    <a:pt x="263652" y="12700"/>
                  </a:lnTo>
                  <a:lnTo>
                    <a:pt x="328748" y="6803"/>
                  </a:lnTo>
                  <a:close/>
                </a:path>
                <a:path w="744219" h="300989">
                  <a:moveTo>
                    <a:pt x="335280" y="6350"/>
                  </a:moveTo>
                  <a:lnTo>
                    <a:pt x="333756" y="6350"/>
                  </a:lnTo>
                  <a:lnTo>
                    <a:pt x="328748" y="6803"/>
                  </a:lnTo>
                  <a:lnTo>
                    <a:pt x="335280" y="635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7883" y="3383274"/>
              <a:ext cx="544067" cy="16306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35227" y="3213349"/>
            <a:ext cx="449580" cy="1524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00" b="1" u="sng" spc="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800" b="1" u="sng" spc="1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</a:t>
            </a:r>
            <a:r>
              <a:rPr sz="800" b="1" u="sng" spc="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800" b="1" u="sng" spc="2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800" b="1" u="sng" spc="2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800" b="1" u="sng" spc="2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6" name="object 16"/>
          <p:cNvSpPr txBox="1"/>
          <p:nvPr/>
        </p:nvSpPr>
        <p:spPr>
          <a:xfrm>
            <a:off x="886459" y="5223766"/>
            <a:ext cx="5747385" cy="4135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Fig.</a:t>
            </a: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6</a:t>
            </a:r>
            <a:r>
              <a:rPr sz="1200" b="1" spc="-5" dirty="0">
                <a:latin typeface="Arial"/>
                <a:cs typeface="Arial"/>
              </a:rPr>
              <a:t> :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Réticulum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sarcoplasmique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tubules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200" b="1" spc="-5" dirty="0">
                <a:latin typeface="Arial"/>
                <a:cs typeface="Arial"/>
              </a:rPr>
              <a:t>- Rôle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Triade dans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la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transmission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l’information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12700" marR="504825">
              <a:lnSpc>
                <a:spcPct val="143600"/>
              </a:lnSpc>
              <a:spcBef>
                <a:spcPts val="570"/>
              </a:spcBef>
            </a:pPr>
            <a:r>
              <a:rPr sz="1100" spc="-5" dirty="0">
                <a:latin typeface="Arial MT"/>
                <a:cs typeface="Arial MT"/>
              </a:rPr>
              <a:t>La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transmission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l’information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(l’influx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nerveux)du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système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tubulaire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au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réticulum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sarcoplasmique</a:t>
            </a:r>
            <a:r>
              <a:rPr sz="1100" dirty="0">
                <a:latin typeface="Arial MT"/>
                <a:cs typeface="Arial MT"/>
              </a:rPr>
              <a:t> (qui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conduit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à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libération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du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calcium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intracellulaire)fait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intervenir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mécanisme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spécifique. Celui-ci</a:t>
            </a:r>
            <a:r>
              <a:rPr sz="1100" dirty="0">
                <a:latin typeface="Arial MT"/>
                <a:cs typeface="Arial MT"/>
              </a:rPr>
              <a:t> mis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jeu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:</a:t>
            </a:r>
            <a:endParaRPr sz="1100">
              <a:latin typeface="Arial MT"/>
              <a:cs typeface="Arial MT"/>
            </a:endParaRPr>
          </a:p>
          <a:p>
            <a:pPr marL="241300" marR="5080" indent="-228600">
              <a:lnSpc>
                <a:spcPct val="143200"/>
              </a:lnSpc>
              <a:spcBef>
                <a:spcPts val="1015"/>
              </a:spcBef>
              <a:buFont typeface="Times New Roman"/>
              <a:buChar char="-"/>
              <a:tabLst>
                <a:tab pos="240665" algn="l"/>
                <a:tab pos="241300" algn="l"/>
              </a:tabLst>
            </a:pPr>
            <a:r>
              <a:rPr sz="1100" spc="-5" dirty="0">
                <a:latin typeface="Arial MT"/>
                <a:cs typeface="Arial MT"/>
              </a:rPr>
              <a:t>Des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canaux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voltages-dépendants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localisés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dans la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membrane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tubulaire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et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bloqués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par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dihydropyridine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(DHP)d’où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leur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 canaux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DHP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récepteur</a:t>
            </a:r>
            <a:r>
              <a:rPr sz="1100" dirty="0">
                <a:latin typeface="Arial MT"/>
                <a:cs typeface="Arial MT"/>
              </a:rPr>
              <a:t> à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 dihydropyridine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(DHPR</a:t>
            </a:r>
            <a:r>
              <a:rPr sz="1100" spc="-5" dirty="0">
                <a:latin typeface="Arial MT"/>
                <a:cs typeface="Arial MT"/>
              </a:rPr>
              <a:t>).</a:t>
            </a:r>
            <a:endParaRPr sz="1100">
              <a:latin typeface="Arial MT"/>
              <a:cs typeface="Arial MT"/>
            </a:endParaRPr>
          </a:p>
          <a:p>
            <a:pPr marL="240665" marR="90170" indent="-228600">
              <a:lnSpc>
                <a:spcPct val="143200"/>
              </a:lnSpc>
              <a:spcBef>
                <a:spcPts val="15"/>
              </a:spcBef>
              <a:buFont typeface="Times New Roman"/>
              <a:buChar char="-"/>
              <a:tabLst>
                <a:tab pos="240665" algn="l"/>
                <a:tab pos="241300" algn="l"/>
              </a:tabLst>
            </a:pPr>
            <a:r>
              <a:rPr sz="1100" dirty="0">
                <a:latin typeface="Arial MT"/>
                <a:cs typeface="Arial MT"/>
              </a:rPr>
              <a:t>Chaque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récepteur</a:t>
            </a:r>
            <a:r>
              <a:rPr sz="1100" dirty="0">
                <a:latin typeface="Arial MT"/>
                <a:cs typeface="Arial MT"/>
              </a:rPr>
              <a:t> à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dihydropyridine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(DHPH)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est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en contigüité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avec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canal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calcique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du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réticulum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sarcoplasmique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sensible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à </a:t>
            </a:r>
            <a:r>
              <a:rPr sz="1100" spc="-5" dirty="0">
                <a:latin typeface="Arial MT"/>
                <a:cs typeface="Arial MT"/>
              </a:rPr>
              <a:t>la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Ryanodine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d’où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leur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nom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 canaux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Ryanodine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récepteur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à </a:t>
            </a:r>
            <a:r>
              <a:rPr sz="1100" spc="-5" dirty="0">
                <a:latin typeface="Arial MT"/>
                <a:cs typeface="Arial MT"/>
              </a:rPr>
              <a:t>la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Ryanodine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(</a:t>
            </a:r>
            <a:r>
              <a:rPr sz="1100" b="1" spc="-10" dirty="0">
                <a:latin typeface="Arial"/>
                <a:cs typeface="Arial"/>
              </a:rPr>
              <a:t>RyR</a:t>
            </a:r>
            <a:r>
              <a:rPr sz="1100" spc="-10" dirty="0">
                <a:latin typeface="Arial MT"/>
                <a:cs typeface="Arial MT"/>
              </a:rPr>
              <a:t>)</a:t>
            </a:r>
            <a:endParaRPr sz="1100">
              <a:latin typeface="Arial MT"/>
              <a:cs typeface="Arial MT"/>
            </a:endParaRPr>
          </a:p>
          <a:p>
            <a:pPr marL="280670" indent="-268605">
              <a:lnSpc>
                <a:spcPct val="100000"/>
              </a:lnSpc>
              <a:spcBef>
                <a:spcPts val="570"/>
              </a:spcBef>
              <a:buSzPct val="109090"/>
              <a:buFont typeface="Times New Roman"/>
              <a:buChar char="-"/>
              <a:tabLst>
                <a:tab pos="280670" algn="l"/>
                <a:tab pos="281305" algn="l"/>
              </a:tabLst>
            </a:pPr>
            <a:r>
              <a:rPr sz="1100" spc="-5" dirty="0">
                <a:latin typeface="Arial MT"/>
                <a:cs typeface="Arial MT"/>
              </a:rPr>
              <a:t>Sous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l’effet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dépolarisation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membranaire,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 DHPR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agit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comme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détecteur</a:t>
            </a:r>
            <a:endParaRPr sz="1100">
              <a:latin typeface="Arial MT"/>
              <a:cs typeface="Arial MT"/>
            </a:endParaRPr>
          </a:p>
          <a:p>
            <a:pPr marL="241300" marR="1014094">
              <a:lnSpc>
                <a:spcPts val="1900"/>
              </a:lnSpc>
              <a:spcBef>
                <a:spcPts val="150"/>
              </a:spcBef>
            </a:pPr>
            <a:r>
              <a:rPr sz="1100" spc="-5" dirty="0">
                <a:latin typeface="Arial MT"/>
                <a:cs typeface="Arial MT"/>
              </a:rPr>
              <a:t>d’intensité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du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courant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électrique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du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voltage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subit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changements </a:t>
            </a:r>
            <a:r>
              <a:rPr sz="1100" spc="-29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conformationnels conduisant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à</a:t>
            </a:r>
            <a:r>
              <a:rPr sz="1100" spc="-5" dirty="0">
                <a:latin typeface="Arial MT"/>
                <a:cs typeface="Arial MT"/>
              </a:rPr>
              <a:t> une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interaction moléculaire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avec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RyR.</a:t>
            </a:r>
            <a:endParaRPr sz="1100">
              <a:latin typeface="Arial MT"/>
              <a:cs typeface="Arial MT"/>
            </a:endParaRPr>
          </a:p>
          <a:p>
            <a:pPr marL="241300">
              <a:lnSpc>
                <a:spcPct val="100000"/>
              </a:lnSpc>
              <a:spcBef>
                <a:spcPts val="409"/>
              </a:spcBef>
            </a:pPr>
            <a:r>
              <a:rPr sz="1100" spc="-5" dirty="0">
                <a:latin typeface="Arial MT"/>
                <a:cs typeface="Arial MT"/>
              </a:rPr>
              <a:t>Cela favorise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ouverture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libération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 calcium</a:t>
            </a:r>
            <a:r>
              <a:rPr sz="1100" spc="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des stocks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du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réticulum</a:t>
            </a:r>
            <a:endParaRPr sz="1100">
              <a:latin typeface="Arial MT"/>
              <a:cs typeface="Arial MT"/>
            </a:endParaRPr>
          </a:p>
          <a:p>
            <a:pPr marL="241300">
              <a:lnSpc>
                <a:spcPct val="100000"/>
              </a:lnSpc>
              <a:spcBef>
                <a:spcPts val="575"/>
              </a:spcBef>
            </a:pPr>
            <a:r>
              <a:rPr sz="1100" spc="-5" dirty="0">
                <a:latin typeface="Arial MT"/>
                <a:cs typeface="Arial MT"/>
              </a:rPr>
              <a:t>sarcoplasmiqu</a:t>
            </a:r>
            <a:r>
              <a:rPr sz="1200" spc="-5" dirty="0">
                <a:latin typeface="Arial MT"/>
                <a:cs typeface="Arial MT"/>
              </a:rPr>
              <a:t>e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463" y="3329434"/>
            <a:ext cx="711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Figure</a:t>
            </a:r>
            <a:r>
              <a:rPr sz="12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7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8174" y="3329434"/>
            <a:ext cx="42424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Transmission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l’information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du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système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tubulaire</a:t>
            </a:r>
            <a:r>
              <a:rPr sz="1200" b="1" dirty="0">
                <a:latin typeface="Arial"/>
                <a:cs typeface="Arial"/>
              </a:rPr>
              <a:t> au </a:t>
            </a:r>
            <a:r>
              <a:rPr sz="1200" b="1" spc="-5" dirty="0">
                <a:latin typeface="Arial"/>
                <a:cs typeface="Arial"/>
              </a:rPr>
              <a:t>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53" y="3731770"/>
            <a:ext cx="5854700" cy="484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C-</a:t>
            </a:r>
            <a:r>
              <a:rPr sz="1200" b="1" spc="19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Mécanismes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de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la contraction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317500">
              <a:lnSpc>
                <a:spcPct val="100000"/>
              </a:lnSpc>
              <a:spcBef>
                <a:spcPts val="1150"/>
              </a:spcBef>
            </a:pP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-1-</a:t>
            </a:r>
            <a:r>
              <a:rPr sz="1200" b="1" spc="3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Modèle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du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glissement </a:t>
            </a:r>
            <a:r>
              <a:rPr sz="1200" b="1" spc="-10" dirty="0">
                <a:latin typeface="Arial"/>
                <a:cs typeface="Arial"/>
              </a:rPr>
              <a:t>des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filaments</a:t>
            </a:r>
            <a:endParaRPr sz="1200">
              <a:latin typeface="Arial"/>
              <a:cs typeface="Arial"/>
            </a:endParaRPr>
          </a:p>
          <a:p>
            <a:pPr marL="88900" marR="27940">
              <a:lnSpc>
                <a:spcPct val="110300"/>
              </a:lnSpc>
              <a:spcBef>
                <a:spcPts val="990"/>
              </a:spcBef>
            </a:pPr>
            <a:r>
              <a:rPr sz="1200" dirty="0">
                <a:latin typeface="Arial MT"/>
                <a:cs typeface="Arial MT"/>
              </a:rPr>
              <a:t>La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théorie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la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contraction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glissement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filaments,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élaborée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par </a:t>
            </a:r>
            <a:r>
              <a:rPr sz="1200" b="1" spc="-5" dirty="0">
                <a:latin typeface="Arial"/>
                <a:cs typeface="Arial"/>
              </a:rPr>
              <a:t>Hugh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Huxley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en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1954</a:t>
            </a:r>
            <a:r>
              <a:rPr sz="1200" spc="-5" dirty="0">
                <a:latin typeface="Arial MT"/>
                <a:cs typeface="Arial MT"/>
              </a:rPr>
              <a:t>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propose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l’explication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suivante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: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«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durant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contraction,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filaments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minces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(actines)</a:t>
            </a:r>
            <a:r>
              <a:rPr sz="1200" spc="-5" dirty="0">
                <a:latin typeface="Arial MT"/>
                <a:cs typeface="Arial MT"/>
              </a:rPr>
              <a:t> glissent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long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filaments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épais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(myosine),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telle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sorte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filaments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d’actine </a:t>
            </a:r>
            <a:r>
              <a:rPr sz="1200" dirty="0">
                <a:latin typeface="Arial MT"/>
                <a:cs typeface="Arial MT"/>
              </a:rPr>
              <a:t>et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-5" dirty="0">
                <a:latin typeface="Arial MT"/>
                <a:cs typeface="Arial MT"/>
              </a:rPr>
              <a:t> myosine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 chevauchent davantage </a:t>
            </a:r>
            <a:r>
              <a:rPr sz="1200" dirty="0">
                <a:latin typeface="Arial MT"/>
                <a:cs typeface="Arial MT"/>
              </a:rPr>
              <a:t>».</a:t>
            </a:r>
            <a:endParaRPr sz="1200">
              <a:latin typeface="Arial MT"/>
              <a:cs typeface="Arial MT"/>
            </a:endParaRPr>
          </a:p>
          <a:p>
            <a:pPr marL="88900">
              <a:lnSpc>
                <a:spcPct val="100000"/>
              </a:lnSpc>
              <a:spcBef>
                <a:spcPts val="145"/>
              </a:spcBef>
            </a:pPr>
            <a:r>
              <a:rPr sz="1200" spc="-5" dirty="0">
                <a:latin typeface="Arial MT"/>
                <a:cs typeface="Arial MT"/>
              </a:rPr>
              <a:t>Au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repos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 filaments</a:t>
            </a:r>
            <a:r>
              <a:rPr sz="1200" dirty="0">
                <a:latin typeface="Arial MT"/>
                <a:cs typeface="Arial MT"/>
              </a:rPr>
              <a:t> épais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minces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chevauchent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que</a:t>
            </a:r>
            <a:r>
              <a:rPr sz="1200" dirty="0">
                <a:latin typeface="Arial MT"/>
                <a:cs typeface="Arial MT"/>
              </a:rPr>
              <a:t> sur </a:t>
            </a:r>
            <a:r>
              <a:rPr sz="1200" spc="-5" dirty="0">
                <a:latin typeface="Arial MT"/>
                <a:cs typeface="Arial MT"/>
              </a:rPr>
              <a:t>une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petite </a:t>
            </a:r>
            <a:r>
              <a:rPr sz="1200" spc="-5" dirty="0">
                <a:latin typeface="Arial MT"/>
                <a:cs typeface="Arial MT"/>
              </a:rPr>
              <a:t>partie</a:t>
            </a:r>
            <a:r>
              <a:rPr sz="1200" dirty="0">
                <a:latin typeface="Arial MT"/>
                <a:cs typeface="Arial MT"/>
              </a:rPr>
              <a:t> de</a:t>
            </a:r>
            <a:endParaRPr sz="1200">
              <a:latin typeface="Arial MT"/>
              <a:cs typeface="Arial MT"/>
            </a:endParaRPr>
          </a:p>
          <a:p>
            <a:pPr marL="88900" marR="317500">
              <a:lnSpc>
                <a:spcPct val="110000"/>
              </a:lnSpc>
              <a:spcBef>
                <a:spcPts val="15"/>
              </a:spcBef>
            </a:pPr>
            <a:r>
              <a:rPr sz="1200" spc="-5" dirty="0">
                <a:latin typeface="Arial MT"/>
                <a:cs typeface="Arial MT"/>
              </a:rPr>
              <a:t>leurs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longueurs,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mais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quand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cellules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musculaires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sont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stimulées,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têtes</a:t>
            </a:r>
            <a:r>
              <a:rPr sz="1200" dirty="0">
                <a:latin typeface="Arial MT"/>
                <a:cs typeface="Arial MT"/>
              </a:rPr>
              <a:t> de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myosine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s’accrochent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aux </a:t>
            </a:r>
            <a:r>
              <a:rPr sz="1200" spc="-5" dirty="0">
                <a:latin typeface="Arial MT"/>
                <a:cs typeface="Arial MT"/>
              </a:rPr>
              <a:t>sites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liaison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l’actine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et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glissement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s’amorce.</a:t>
            </a:r>
            <a:endParaRPr sz="1200">
              <a:latin typeface="Arial MT"/>
              <a:cs typeface="Arial MT"/>
            </a:endParaRPr>
          </a:p>
          <a:p>
            <a:pPr marL="88900" marR="114300">
              <a:lnSpc>
                <a:spcPct val="110000"/>
              </a:lnSpc>
            </a:pPr>
            <a:r>
              <a:rPr sz="1200" dirty="0">
                <a:latin typeface="Arial MT"/>
                <a:cs typeface="Arial MT"/>
              </a:rPr>
              <a:t>Les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têtes</a:t>
            </a:r>
            <a:r>
              <a:rPr sz="1200" dirty="0">
                <a:latin typeface="Arial MT"/>
                <a:cs typeface="Arial MT"/>
              </a:rPr>
              <a:t> de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myosine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tirent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filaments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minces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vers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centre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du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sarcomère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: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C’est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spc="35" dirty="0">
                <a:latin typeface="Arial MT"/>
                <a:cs typeface="Arial MT"/>
              </a:rPr>
              <a:t> </a:t>
            </a:r>
            <a:r>
              <a:rPr sz="1200" b="1" spc="-5" dirty="0">
                <a:latin typeface="Arial"/>
                <a:cs typeface="Arial"/>
              </a:rPr>
              <a:t>raccourcissement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du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sarcomère.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longueur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bandes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 </a:t>
            </a:r>
            <a:r>
              <a:rPr sz="1200" dirty="0">
                <a:latin typeface="Arial MT"/>
                <a:cs typeface="Arial MT"/>
              </a:rPr>
              <a:t>ne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change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pas</a:t>
            </a:r>
            <a:endParaRPr sz="1200">
              <a:latin typeface="Arial MT"/>
              <a:cs typeface="Arial MT"/>
            </a:endParaRPr>
          </a:p>
          <a:p>
            <a:pPr marL="88900">
              <a:lnSpc>
                <a:spcPct val="100000"/>
              </a:lnSpc>
              <a:spcBef>
                <a:spcPts val="155"/>
              </a:spcBef>
            </a:pPr>
            <a:r>
              <a:rPr sz="1200" dirty="0">
                <a:latin typeface="Arial MT"/>
                <a:cs typeface="Arial MT"/>
              </a:rPr>
              <a:t>durant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raccourcissement </a:t>
            </a:r>
            <a:r>
              <a:rPr sz="1200" dirty="0">
                <a:latin typeface="Arial MT"/>
                <a:cs typeface="Arial MT"/>
              </a:rPr>
              <a:t>mais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celle</a:t>
            </a:r>
            <a:r>
              <a:rPr sz="1200" dirty="0">
                <a:latin typeface="Arial MT"/>
                <a:cs typeface="Arial MT"/>
              </a:rPr>
              <a:t> des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bandes</a:t>
            </a:r>
            <a:r>
              <a:rPr sz="1200" spc="-5" dirty="0">
                <a:latin typeface="Arial MT"/>
                <a:cs typeface="Arial MT"/>
              </a:rPr>
              <a:t> I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et</a:t>
            </a:r>
            <a:r>
              <a:rPr sz="1200" spc="-5" dirty="0">
                <a:latin typeface="Arial MT"/>
                <a:cs typeface="Arial MT"/>
              </a:rPr>
              <a:t> H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diminue.</a:t>
            </a:r>
            <a:endParaRPr sz="1200">
              <a:latin typeface="Arial MT"/>
              <a:cs typeface="Arial MT"/>
            </a:endParaRPr>
          </a:p>
          <a:p>
            <a:pPr marL="301625">
              <a:lnSpc>
                <a:spcPct val="100000"/>
              </a:lnSpc>
              <a:spcBef>
                <a:spcPts val="1140"/>
              </a:spcBef>
            </a:pPr>
            <a:r>
              <a:rPr sz="1200" b="1" spc="-5" dirty="0">
                <a:latin typeface="Arial"/>
                <a:cs typeface="Arial"/>
              </a:rPr>
              <a:t>C-2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Couplage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excitation- contraction :</a:t>
            </a:r>
            <a:endParaRPr sz="1200">
              <a:latin typeface="Arial"/>
              <a:cs typeface="Arial"/>
            </a:endParaRPr>
          </a:p>
          <a:p>
            <a:pPr marL="88900" marR="173990">
              <a:lnSpc>
                <a:spcPct val="110000"/>
              </a:lnSpc>
              <a:spcBef>
                <a:spcPts val="1005"/>
              </a:spcBef>
            </a:pPr>
            <a:r>
              <a:rPr sz="1200" spc="-5" dirty="0">
                <a:latin typeface="Arial MT"/>
                <a:cs typeface="Arial MT"/>
              </a:rPr>
              <a:t>C’est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succession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d’évènements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laquelle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potentiel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d’action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transmis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long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du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sarcolemme provoque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glissement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myofilaments.</a:t>
            </a:r>
            <a:endParaRPr sz="1200">
              <a:latin typeface="Arial MT"/>
              <a:cs typeface="Arial MT"/>
            </a:endParaRPr>
          </a:p>
          <a:p>
            <a:pPr marL="88900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latin typeface="Arial MT"/>
                <a:cs typeface="Arial MT"/>
              </a:rPr>
              <a:t>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couplage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excitation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–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contraction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passe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étapes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suivantes </a:t>
            </a:r>
            <a:r>
              <a:rPr sz="1200" b="1" spc="-5" dirty="0"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155"/>
              </a:spcBef>
              <a:buFont typeface="Arial"/>
              <a:buAutoNum type="arabicPlain"/>
              <a:tabLst>
                <a:tab pos="241300" algn="l"/>
              </a:tabLst>
            </a:pPr>
            <a:r>
              <a:rPr sz="1200" dirty="0">
                <a:latin typeface="Arial MT"/>
                <a:cs typeface="Arial MT"/>
              </a:rPr>
              <a:t>Le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potentiel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d’action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propage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le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long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du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sarcolemme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et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des </a:t>
            </a:r>
            <a:r>
              <a:rPr sz="1200" spc="-5" dirty="0">
                <a:latin typeface="Arial MT"/>
                <a:cs typeface="Arial MT"/>
              </a:rPr>
              <a:t>tubules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transverses.</a:t>
            </a:r>
            <a:endParaRPr sz="12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140"/>
              </a:spcBef>
              <a:buFont typeface="Arial"/>
              <a:buAutoNum type="arabicPlain"/>
              <a:tabLst>
                <a:tab pos="241300" algn="l"/>
              </a:tabLst>
            </a:pPr>
            <a:r>
              <a:rPr sz="1200" spc="-5" dirty="0">
                <a:latin typeface="Arial MT"/>
                <a:cs typeface="Arial MT"/>
              </a:rPr>
              <a:t>Lorsque</a:t>
            </a:r>
            <a:r>
              <a:rPr sz="1200" spc="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potentiel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d’action </a:t>
            </a:r>
            <a:r>
              <a:rPr sz="1200" spc="-5" dirty="0">
                <a:latin typeface="Arial MT"/>
                <a:cs typeface="Arial MT"/>
              </a:rPr>
              <a:t>parvient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aux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triades</a:t>
            </a:r>
            <a:r>
              <a:rPr sz="1100" spc="-5" dirty="0">
                <a:latin typeface="Arial MT"/>
                <a:cs typeface="Arial MT"/>
              </a:rPr>
              <a:t>,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b="1" spc="-5" dirty="0">
                <a:latin typeface="Arial"/>
                <a:cs typeface="Arial"/>
              </a:rPr>
              <a:t>DHPR</a:t>
            </a:r>
            <a:r>
              <a:rPr sz="1100" b="1" spc="5" dirty="0">
                <a:latin typeface="Arial"/>
                <a:cs typeface="Arial"/>
              </a:rPr>
              <a:t> </a:t>
            </a:r>
            <a:r>
              <a:rPr sz="1100" spc="-5" dirty="0">
                <a:latin typeface="Arial MT"/>
                <a:cs typeface="Arial MT"/>
              </a:rPr>
              <a:t>agit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comme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un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détecteur</a:t>
            </a:r>
            <a:endParaRPr sz="1100">
              <a:latin typeface="Arial MT"/>
              <a:cs typeface="Arial MT"/>
            </a:endParaRPr>
          </a:p>
          <a:p>
            <a:pPr marL="241300" marR="19685">
              <a:lnSpc>
                <a:spcPct val="110300"/>
              </a:lnSpc>
              <a:spcBef>
                <a:spcPts val="15"/>
              </a:spcBef>
            </a:pPr>
            <a:r>
              <a:rPr sz="1100" spc="-5" dirty="0">
                <a:latin typeface="Arial MT"/>
                <a:cs typeface="Arial MT"/>
              </a:rPr>
              <a:t>d’intensité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du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courant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électrique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ou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du</a:t>
            </a:r>
            <a:r>
              <a:rPr sz="1100" spc="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voltage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et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subit</a:t>
            </a:r>
            <a:r>
              <a:rPr sz="1100" spc="2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des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changements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conformationnels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conduisant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à</a:t>
            </a:r>
            <a:r>
              <a:rPr sz="1100" spc="-5" dirty="0">
                <a:latin typeface="Arial MT"/>
                <a:cs typeface="Arial MT"/>
              </a:rPr>
              <a:t> une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interaction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moléculaire avec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b="1" spc="-10" dirty="0">
                <a:latin typeface="Arial"/>
                <a:cs typeface="Arial"/>
              </a:rPr>
              <a:t>RyR</a:t>
            </a:r>
            <a:r>
              <a:rPr sz="1100" spc="-10" dirty="0">
                <a:latin typeface="Arial MT"/>
                <a:cs typeface="Arial MT"/>
              </a:rPr>
              <a:t>.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Cela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favorise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son </a:t>
            </a:r>
            <a:r>
              <a:rPr sz="1100" spc="-5" dirty="0">
                <a:latin typeface="Arial MT"/>
                <a:cs typeface="Arial MT"/>
              </a:rPr>
              <a:t>ouverture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10" dirty="0">
                <a:latin typeface="Arial MT"/>
                <a:cs typeface="Arial MT"/>
              </a:rPr>
              <a:t>et</a:t>
            </a:r>
            <a:r>
              <a:rPr sz="1100" spc="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la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libération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de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calcium des stocks</a:t>
            </a:r>
            <a:r>
              <a:rPr sz="1100" spc="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du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réticulum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sarcoplasmiqu</a:t>
            </a:r>
            <a:r>
              <a:rPr sz="1200" spc="-5" dirty="0">
                <a:latin typeface="Arial MT"/>
                <a:cs typeface="Arial MT"/>
              </a:rPr>
              <a:t>e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7883" y="961639"/>
            <a:ext cx="4230624" cy="2366771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2241</Words>
  <Application>Microsoft Office PowerPoint</Application>
  <PresentationFormat>Personnalisé</PresentationFormat>
  <Paragraphs>205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Arial MT</vt:lpstr>
      <vt:lpstr>Calibri</vt:lpstr>
      <vt:lpstr>Symbol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ency-education.com</dc:creator>
  <cp:lastModifiedBy>HP</cp:lastModifiedBy>
  <cp:revision>4</cp:revision>
  <dcterms:created xsi:type="dcterms:W3CDTF">2024-03-17T18:52:44Z</dcterms:created>
  <dcterms:modified xsi:type="dcterms:W3CDTF">2025-05-12T09:14:11Z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2017-05-15T00:00:00Z</vt:filetime>
  </property>
  <property fmtid="{D5CDD505-2E9C-101B-9397-08002B2CF9AE}" pid="3" name="Creator">
    <vt:lpwstr>PDFCreator 2.3.2.6</vt:lpwstr>
  </property>
  <property fmtid="{D5CDD505-2E9C-101B-9397-08002B2CF9AE}" pid="4" name="LastSaved">
    <vt:filetime>2024-03-17T00:00:00Z</vt:filetime>
  </property>
</Properties>
</file>