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80" r:id="rId2"/>
  </p:sldMasterIdLst>
  <p:notesMasterIdLst>
    <p:notesMasterId r:id="rId13"/>
  </p:notesMasterIdLst>
  <p:handoutMasterIdLst>
    <p:handoutMasterId r:id="rId14"/>
  </p:handoutMasterIdLst>
  <p:sldIdLst>
    <p:sldId id="268" r:id="rId3"/>
    <p:sldId id="269" r:id="rId4"/>
    <p:sldId id="284" r:id="rId5"/>
    <p:sldId id="267" r:id="rId6"/>
    <p:sldId id="278" r:id="rId7"/>
    <p:sldId id="279" r:id="rId8"/>
    <p:sldId id="280" r:id="rId9"/>
    <p:sldId id="281" r:id="rId10"/>
    <p:sldId id="282" r:id="rId11"/>
    <p:sldId id="283" r:id="rId1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12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490" y="-12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39B42E6-847F-4D73-A199-7700F12C5638}" type="datetimeFigureOut">
              <a:rPr lang="en-GB"/>
              <a:pPr>
                <a:defRPr/>
              </a:pPr>
              <a:t>19/11/2024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7591D37-FF9B-40B1-B663-457954B8D01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6940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2EFF5F1-A380-43E0-BEBB-D915F2E3FF3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161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-3175" y="8445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0" y="-571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7"/>
          <a:stretch>
            <a:fillRect/>
          </a:stretch>
        </p:blipFill>
        <p:spPr bwMode="auto">
          <a:xfrm>
            <a:off x="0" y="-55563"/>
            <a:ext cx="9144000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79A4B4-F5A4-4B72-B9E3-20FC350B46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23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820B-9EF7-4F21-BA28-AF03D4C8BFD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559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1468-60A3-42A9-8110-EE74D4BF222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4496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E76C1-094B-417B-B20F-12937833021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5847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2A55-C298-409C-B5E6-15273F1E9EBE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473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1DD26-38E3-4880-8F8B-898AB0D824E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773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181D3-6F1B-424D-9D3A-DC18EEA0486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91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47AF9-A5C4-4E9A-B8AB-F5C6C15ACE6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757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608C-D473-43E3-B975-F7ECE3832C3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2307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61346-123F-4E99-96E5-D6666ABCB8A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4979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35AA-5AD9-4026-BE1C-D7CD330FDB3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528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985CD9-7D2F-4E07-94B5-BD06537DF9E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3283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D8DF6-28D2-4362-A8FE-84047CE7D02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8354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347" y="40037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08E3AF-5097-42A5-84DC-94ED2925ECE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4835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474C4-D8F0-4F73-AEE2-901775FD94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6181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D6E7A0-92D8-4A92-B6FC-AD28C12736D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4251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1E9513-88F4-45C9-8AC7-0FFFFAB21D4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083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A3B539-952A-4584-AE78-A2A5D569C09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73973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FA1B4-9ADB-4960-B53E-46821C5919BD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575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1F269-13D7-4755-833A-FFF357E69C0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7317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36BDB-7C64-415D-9C4C-C108D93AB29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7135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44ABF-C2C4-4C64-8896-8148203C55B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915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C6E12F-4068-4433-BA1B-8D2C692344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2242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D3DE9-B35B-44E3-877E-B30D309BFE3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32972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8691B-0A2A-49EC-B3F2-42D8471A246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8920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CD811-57A5-47AB-9F37-BC12185A53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44987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F9557-97F4-404A-8A62-46D53261C79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41608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EF02F-A6D7-4CEE-8406-001D8524031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94144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447C-04A3-4598-B343-86DB5735C2A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83221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9E7F-3580-4529-B302-3978B7EDE99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80733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9A1B-2348-4AAD-A7F4-F4CBD08CD34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74077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924C3-AFCF-4F55-A5A2-90819120C18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45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783413-57D6-4C40-8F2D-B2BA4F91BFD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468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D77438-AFC2-4409-A278-8F8CFC7349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151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E573C2-81F0-4440-A777-819334924AF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109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AF0B5-BA0A-4D85-97F1-B79D89D9AB8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175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F1805-B421-403A-90B6-6BD296EAA6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22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9F4D-046F-4945-925B-5B79A72447E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342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93F5E2A-82F3-45FC-BB85-DAFEF1334F4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  <p:sldLayoutId id="2147483966" r:id="rId18"/>
    <p:sldLayoutId id="2147483967" r:id="rId19"/>
    <p:sldLayoutId id="214748396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B9EAF57-B7CD-4095-88CB-4465485AE72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  <p:sldLayoutId id="2147483980" r:id="rId17"/>
    <p:sldLayoutId id="2147483981" r:id="rId1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3006383" y="115888"/>
            <a:ext cx="324008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جامعة محمد خيضر بسكرة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كلية العلوم الاقتصادية والتجارية وعلوم التسيير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قسم علوم التسيير</a:t>
            </a:r>
            <a:endParaRPr lang="fr-FR" altLang="ar-DZ" sz="2400" b="1" dirty="0">
              <a:solidFill>
                <a:srgbClr val="FFC000"/>
              </a:solidFill>
            </a:endParaRPr>
          </a:p>
        </p:txBody>
      </p: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4024" y="5057808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سلسلة محاضرات مقدمة للسنة الأولى ماستـــــــــر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تخصص </a:t>
            </a:r>
            <a:r>
              <a:rPr lang="fr-FR" altLang="ar-DZ" sz="2400" b="1" dirty="0" smtClean="0">
                <a:solidFill>
                  <a:srgbClr val="00B0F0"/>
                </a:solidFill>
              </a:rPr>
              <a:t>GSO</a:t>
            </a:r>
            <a:endParaRPr lang="fr-FR" altLang="ar-DZ" sz="2400" b="1" dirty="0">
              <a:solidFill>
                <a:srgbClr val="00B0F0"/>
              </a:solidFill>
            </a:endParaRPr>
          </a:p>
        </p:txBody>
      </p:sp>
      <p:sp>
        <p:nvSpPr>
          <p:cNvPr id="8" name="ZoneTexte 8"/>
          <p:cNvSpPr txBox="1">
            <a:spLocks noChangeArrowheads="1"/>
          </p:cNvSpPr>
          <p:nvPr/>
        </p:nvSpPr>
        <p:spPr bwMode="auto">
          <a:xfrm>
            <a:off x="6300788" y="5232400"/>
            <a:ext cx="28082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altLang="ar-DZ" b="1" dirty="0">
              <a:solidFill>
                <a:schemeClr val="accent5">
                  <a:lumMod val="1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987675" y="3306871"/>
            <a:ext cx="318765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800" b="1" dirty="0" smtClean="0">
                <a:solidFill>
                  <a:srgbClr val="FF0000"/>
                </a:solidFill>
              </a:rPr>
              <a:t>نظم ومبادئ ادارة المعرفة</a:t>
            </a:r>
            <a:endParaRPr lang="ar-DZ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29081" y="268153"/>
            <a:ext cx="28119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DZ" sz="3200" b="1" dirty="0" smtClean="0">
                <a:solidFill>
                  <a:srgbClr val="FF0000"/>
                </a:solidFill>
              </a:rPr>
              <a:t>مبادئ إدارة </a:t>
            </a:r>
            <a:r>
              <a:rPr lang="ar-DZ" sz="3200" b="1" dirty="0">
                <a:solidFill>
                  <a:srgbClr val="FF0000"/>
                </a:solidFill>
              </a:rPr>
              <a:t>المعرفة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1002082" y="951979"/>
            <a:ext cx="7590773" cy="7515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FFFF"/>
                </a:solidFill>
              </a:rPr>
              <a:t>إدارة المعرفة تكون مكلفة وكذلك عدم المعرفة</a:t>
            </a:r>
            <a:endParaRPr lang="ar-DZ" sz="2400" b="1" dirty="0">
              <a:solidFill>
                <a:srgbClr val="FFFFFF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041748" y="1843413"/>
            <a:ext cx="7590773" cy="7515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FFFF"/>
                </a:solidFill>
              </a:rPr>
              <a:t>الإدارة الفعالة للمعرفة تتطلب تفاعل الأفراد مع التكنولوجيا</a:t>
            </a:r>
            <a:endParaRPr lang="ar-DZ" sz="2400" b="1" dirty="0">
              <a:solidFill>
                <a:srgbClr val="FFFFFF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016696" y="2782863"/>
            <a:ext cx="7590773" cy="7515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FFFF"/>
                </a:solidFill>
              </a:rPr>
              <a:t>إدارة المعرفة تتطلب مدراء </a:t>
            </a:r>
            <a:r>
              <a:rPr lang="ar-DZ" sz="2400" b="1" dirty="0">
                <a:solidFill>
                  <a:srgbClr val="FFFFFF"/>
                </a:solidFill>
              </a:rPr>
              <a:t>ل</a:t>
            </a:r>
            <a:r>
              <a:rPr lang="ar-DZ" sz="2400" b="1" dirty="0" smtClean="0">
                <a:solidFill>
                  <a:srgbClr val="FFFFFF"/>
                </a:solidFill>
              </a:rPr>
              <a:t>لمعرفة</a:t>
            </a:r>
            <a:endParaRPr lang="ar-DZ" sz="2400" b="1" dirty="0">
              <a:solidFill>
                <a:srgbClr val="FFFFFF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966592" y="3684735"/>
            <a:ext cx="7590773" cy="7515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FFFF"/>
                </a:solidFill>
              </a:rPr>
              <a:t>إدارة المعرفة تعني تطوير عمليات معالجة المعرفة</a:t>
            </a:r>
            <a:endParaRPr lang="ar-DZ" sz="2400" b="1" dirty="0">
              <a:solidFill>
                <a:srgbClr val="FFFFFF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002082" y="4634623"/>
            <a:ext cx="7590773" cy="7515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rgbClr val="FFFFFF"/>
                </a:solidFill>
              </a:rPr>
              <a:t>إدارة المعرفة لا تنتهي أبدا</a:t>
            </a:r>
            <a:endParaRPr lang="ar-DZ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764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28852" y="551244"/>
            <a:ext cx="34387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>
                <a:solidFill>
                  <a:srgbClr val="FF0000"/>
                </a:solidFill>
              </a:rPr>
              <a:t>مفهوم نظم إدارة المعرفة</a:t>
            </a:r>
          </a:p>
        </p:txBody>
      </p:sp>
      <p:sp>
        <p:nvSpPr>
          <p:cNvPr id="4" name="Rectangle 3"/>
          <p:cNvSpPr/>
          <p:nvPr/>
        </p:nvSpPr>
        <p:spPr>
          <a:xfrm>
            <a:off x="601249" y="1699356"/>
            <a:ext cx="50605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/>
              <a:t>التكنولوجيات التي تدعم إدارة المعرفة في المنظمات، وبخاصة توليد المعرفة، تشفيرها، </a:t>
            </a:r>
            <a:r>
              <a:rPr lang="ar-DZ" sz="2400" dirty="0" smtClean="0"/>
              <a:t>ونقلها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45302" y="2990248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DZ" sz="2000" dirty="0"/>
              <a:t>المكونات التكنولوجية وغير التكنولوجية </a:t>
            </a:r>
            <a:r>
              <a:rPr lang="ar-DZ" sz="2000" dirty="0" smtClean="0"/>
              <a:t>لإدارة </a:t>
            </a:r>
            <a:r>
              <a:rPr lang="ar-DZ" sz="2000" dirty="0"/>
              <a:t>المعرفة التي يمكن أن تتضمن </a:t>
            </a:r>
            <a:r>
              <a:rPr lang="ar-DZ" sz="2000" dirty="0" smtClean="0"/>
              <a:t>كل ما </a:t>
            </a:r>
            <a:r>
              <a:rPr lang="ar-DZ" sz="2000" dirty="0"/>
              <a:t>يتعلق بإدارة المعرفة من برامج الكمبيوتر وأجزائه المعدنية، الشبكات </a:t>
            </a:r>
            <a:r>
              <a:rPr lang="ar-DZ" sz="2000" dirty="0" smtClean="0"/>
              <a:t>والأفراد </a:t>
            </a:r>
            <a:r>
              <a:rPr lang="ar-DZ" sz="2000" dirty="0"/>
              <a:t>والمجموعات، والتنظيمات، المصادر، </a:t>
            </a:r>
            <a:r>
              <a:rPr lang="ar-DZ" sz="2000" dirty="0" smtClean="0"/>
              <a:t>والأدوات </a:t>
            </a:r>
            <a:r>
              <a:rPr lang="ar-DZ" sz="2000" dirty="0"/>
              <a:t>والخدمات </a:t>
            </a:r>
            <a:r>
              <a:rPr lang="ar-DZ" sz="2000" dirty="0" smtClean="0"/>
              <a:t>والأنشطة، الأساليب، </a:t>
            </a:r>
            <a:r>
              <a:rPr lang="ar-DZ" sz="2000" dirty="0"/>
              <a:t>وعوامل بيئية أخرى، </a:t>
            </a:r>
            <a:r>
              <a:rPr lang="ar-DZ" sz="2000" dirty="0" smtClean="0"/>
              <a:t>والأنشطة </a:t>
            </a:r>
            <a:r>
              <a:rPr lang="ar-DZ" sz="2000" dirty="0"/>
              <a:t>التي يمكن أن تؤلف، وتربط أو </a:t>
            </a:r>
            <a:r>
              <a:rPr lang="ar-DZ" sz="2000" dirty="0" smtClean="0"/>
              <a:t>تؤثر </a:t>
            </a:r>
            <a:r>
              <a:rPr lang="ar-DZ" sz="2000" dirty="0"/>
              <a:t>على إدارة المعرفة في </a:t>
            </a:r>
            <a:r>
              <a:rPr lang="ar-DZ" sz="2000" dirty="0" smtClean="0"/>
              <a:t>المنظمة.</a:t>
            </a:r>
            <a:endParaRPr lang="ar-D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521" y="274637"/>
            <a:ext cx="8436279" cy="6000903"/>
          </a:xfrm>
        </p:spPr>
        <p:txBody>
          <a:bodyPr/>
          <a:lstStyle/>
          <a:p>
            <a:pPr rtl="1"/>
            <a:r>
              <a:rPr lang="ar-DZ" sz="3600" dirty="0" smtClean="0"/>
              <a:t>عرف كًل من </a:t>
            </a:r>
            <a:r>
              <a:rPr lang="en-US" sz="3600" dirty="0"/>
              <a:t>Freeze, &amp; </a:t>
            </a:r>
            <a:r>
              <a:rPr lang="en-US" sz="3600" dirty="0" err="1"/>
              <a:t>Ravindran</a:t>
            </a:r>
            <a:r>
              <a:rPr lang="en-US" sz="3600" dirty="0"/>
              <a:t>, Kulkarni </a:t>
            </a:r>
            <a:r>
              <a:rPr lang="ar-DZ" sz="3600" dirty="0" smtClean="0"/>
              <a:t>نظم </a:t>
            </a:r>
            <a:r>
              <a:rPr lang="ar-DZ" sz="3600" dirty="0"/>
              <a:t>إدارة </a:t>
            </a:r>
            <a:r>
              <a:rPr lang="ar-DZ" sz="3600" dirty="0" smtClean="0"/>
              <a:t>ا</a:t>
            </a:r>
            <a:r>
              <a:rPr lang="ar-DZ" sz="3600" dirty="0"/>
              <a:t>ل</a:t>
            </a:r>
            <a:r>
              <a:rPr lang="ar-DZ" sz="3600" dirty="0" smtClean="0"/>
              <a:t>معرفة بأ</a:t>
            </a:r>
            <a:r>
              <a:rPr lang="ar-DZ" sz="3600" dirty="0"/>
              <a:t>ن</a:t>
            </a:r>
            <a:r>
              <a:rPr lang="ar-DZ" sz="3600" dirty="0" smtClean="0"/>
              <a:t>ها </a:t>
            </a:r>
            <a:r>
              <a:rPr lang="ar-DZ" sz="3600" dirty="0"/>
              <a:t>نظم تعمل </a:t>
            </a:r>
            <a:r>
              <a:rPr lang="ar-DZ" sz="3600" dirty="0" smtClean="0"/>
              <a:t>على </a:t>
            </a:r>
            <a:r>
              <a:rPr lang="ar-DZ" sz="3600" dirty="0" err="1"/>
              <a:t>ميكنة</a:t>
            </a:r>
            <a:r>
              <a:rPr lang="ar-DZ" sz="3600" dirty="0"/>
              <a:t> ج</a:t>
            </a:r>
            <a:r>
              <a:rPr lang="ar-DZ" sz="3600" dirty="0" smtClean="0"/>
              <a:t>ميع </a:t>
            </a:r>
            <a:r>
              <a:rPr lang="ar-DZ" sz="3600" dirty="0"/>
              <a:t>عمليات </a:t>
            </a:r>
            <a:r>
              <a:rPr lang="ar-DZ" sz="3600" dirty="0" smtClean="0"/>
              <a:t>إدخال</a:t>
            </a:r>
            <a:r>
              <a:rPr lang="ar-DZ" sz="3600" dirty="0"/>
              <a:t>، </a:t>
            </a:r>
            <a:r>
              <a:rPr lang="ar-DZ" sz="3600" dirty="0" smtClean="0"/>
              <a:t>وحفظ</a:t>
            </a:r>
            <a:r>
              <a:rPr lang="ar-DZ" sz="3600" dirty="0"/>
              <a:t>، </a:t>
            </a:r>
            <a:r>
              <a:rPr lang="ar-DZ" sz="3600" dirty="0" smtClean="0"/>
              <a:t>ونقل </a:t>
            </a:r>
            <a:r>
              <a:rPr lang="ar-DZ" sz="3600" dirty="0"/>
              <a:t>، </a:t>
            </a:r>
            <a:r>
              <a:rPr lang="ar-DZ" sz="3600" dirty="0" smtClean="0"/>
              <a:t>واس</a:t>
            </a:r>
            <a:r>
              <a:rPr lang="ar-DZ" sz="3600" dirty="0"/>
              <a:t>ت</a:t>
            </a:r>
            <a:r>
              <a:rPr lang="ar-DZ" sz="3600" dirty="0" smtClean="0"/>
              <a:t>رجاع ا</a:t>
            </a:r>
            <a:r>
              <a:rPr lang="ar-DZ" sz="3600" dirty="0"/>
              <a:t>ل</a:t>
            </a:r>
            <a:r>
              <a:rPr lang="ar-DZ" sz="3600" dirty="0" smtClean="0"/>
              <a:t>معرفة</a:t>
            </a:r>
            <a:r>
              <a:rPr lang="ar-DZ" sz="3600" dirty="0"/>
              <a:t>، وتشمل أدوات للحصول </a:t>
            </a:r>
            <a:r>
              <a:rPr lang="ar-DZ" sz="3600" dirty="0" smtClean="0"/>
              <a:t>على </a:t>
            </a:r>
            <a:r>
              <a:rPr lang="ar-DZ" sz="3600" dirty="0"/>
              <a:t>أنواع م</a:t>
            </a:r>
            <a:r>
              <a:rPr lang="ar-DZ" sz="3600" dirty="0" smtClean="0"/>
              <a:t>ختلفة </a:t>
            </a:r>
            <a:r>
              <a:rPr lang="ar-DZ" sz="3600" dirty="0"/>
              <a:t>من </a:t>
            </a:r>
            <a:r>
              <a:rPr lang="ar-DZ" sz="3600" dirty="0" smtClean="0"/>
              <a:t>ا</a:t>
            </a:r>
            <a:r>
              <a:rPr lang="ar-DZ" sz="3600" dirty="0"/>
              <a:t>ل</a:t>
            </a:r>
            <a:r>
              <a:rPr lang="ar-DZ" sz="3600" dirty="0" smtClean="0"/>
              <a:t>معرفة </a:t>
            </a:r>
            <a:r>
              <a:rPr lang="ar-DZ" sz="3600" dirty="0"/>
              <a:t>من الدروس </a:t>
            </a:r>
            <a:r>
              <a:rPr lang="ar-DZ" sz="3600" dirty="0" smtClean="0"/>
              <a:t>ا</a:t>
            </a:r>
            <a:r>
              <a:rPr lang="ar-DZ" sz="3600" dirty="0"/>
              <a:t>ل</a:t>
            </a:r>
            <a:r>
              <a:rPr lang="ar-DZ" sz="3600" dirty="0" smtClean="0"/>
              <a:t>مستفادة </a:t>
            </a:r>
            <a:r>
              <a:rPr lang="ar-DZ" sz="3600" dirty="0"/>
              <a:t>وتصنيف وثائق </a:t>
            </a:r>
            <a:r>
              <a:rPr lang="ar-DZ" sz="3600" dirty="0" smtClean="0"/>
              <a:t>ا</a:t>
            </a:r>
            <a:r>
              <a:rPr lang="ar-DZ" sz="3600" dirty="0"/>
              <a:t>ل</a:t>
            </a:r>
            <a:r>
              <a:rPr lang="ar-DZ" sz="3600" dirty="0" smtClean="0"/>
              <a:t>معرفة </a:t>
            </a:r>
            <a:r>
              <a:rPr lang="ar-DZ" sz="3600" dirty="0"/>
              <a:t>، </a:t>
            </a:r>
            <a:r>
              <a:rPr lang="ar-DZ" sz="3600" dirty="0" smtClean="0"/>
              <a:t>و</a:t>
            </a:r>
            <a:r>
              <a:rPr lang="ar-DZ" sz="3600" dirty="0"/>
              <a:t>ت</a:t>
            </a:r>
            <a:r>
              <a:rPr lang="ar-DZ" sz="3600" dirty="0" smtClean="0"/>
              <a:t>حديد الخ</a:t>
            </a:r>
            <a:r>
              <a:rPr lang="ar-DZ" sz="3600" dirty="0"/>
              <a:t>ب</a:t>
            </a:r>
            <a:r>
              <a:rPr lang="ar-DZ" sz="3600" dirty="0" smtClean="0"/>
              <a:t>راء المعنيين </a:t>
            </a:r>
            <a:r>
              <a:rPr lang="ar-DZ" sz="3600" dirty="0"/>
              <a:t>، وما </a:t>
            </a:r>
            <a:r>
              <a:rPr lang="ar-DZ" sz="3600" dirty="0" smtClean="0"/>
              <a:t>إلى </a:t>
            </a:r>
            <a:r>
              <a:rPr lang="ar-DZ" sz="3600" dirty="0"/>
              <a:t>ذلك من أجل مشاركة </a:t>
            </a:r>
            <a:r>
              <a:rPr lang="ar-DZ" sz="3600" dirty="0" smtClean="0"/>
              <a:t>الخ</a:t>
            </a:r>
            <a:r>
              <a:rPr lang="ar-DZ" sz="3600" dirty="0"/>
              <a:t>ب</a:t>
            </a:r>
            <a:r>
              <a:rPr lang="ar-DZ" sz="3600" dirty="0" smtClean="0"/>
              <a:t>رات </a:t>
            </a:r>
            <a:r>
              <a:rPr lang="ar-DZ" sz="3600" dirty="0"/>
              <a:t>وإنشاء مستودعات </a:t>
            </a:r>
            <a:r>
              <a:rPr lang="ar-DZ" sz="3600" dirty="0" smtClean="0"/>
              <a:t>ا</a:t>
            </a:r>
            <a:r>
              <a:rPr lang="ar-DZ" sz="3600" dirty="0"/>
              <a:t>ل</a:t>
            </a:r>
            <a:r>
              <a:rPr lang="ar-DZ" sz="3600" dirty="0" smtClean="0"/>
              <a:t>معرفة</a:t>
            </a:r>
            <a:r>
              <a:rPr lang="ar-DZ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0055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8400" y="137886"/>
            <a:ext cx="37144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000" b="1" dirty="0" smtClean="0">
                <a:solidFill>
                  <a:schemeClr val="bg2">
                    <a:lumMod val="10000"/>
                  </a:schemeClr>
                </a:solidFill>
              </a:rPr>
              <a:t>الأدوات 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التكنولوجية الداعمة </a:t>
            </a:r>
            <a:r>
              <a:rPr lang="ar-DZ" sz="2000" b="1" dirty="0" smtClean="0">
                <a:solidFill>
                  <a:schemeClr val="bg2">
                    <a:lumMod val="10000"/>
                  </a:schemeClr>
                </a:solidFill>
              </a:rPr>
              <a:t>لإدارة 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المعرفة</a:t>
            </a:r>
          </a:p>
        </p:txBody>
      </p:sp>
      <p:sp>
        <p:nvSpPr>
          <p:cNvPr id="4" name="Rectangle 3"/>
          <p:cNvSpPr/>
          <p:nvPr/>
        </p:nvSpPr>
        <p:spPr>
          <a:xfrm>
            <a:off x="951977" y="3699948"/>
            <a:ext cx="73402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الدردشة – المحاضرات المرئية –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الإنترنت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– الكتب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والمجلات الإلكترونية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– أدوات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 البحث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النصي-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الحاسوب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ووسائط تخزين المعلومات الرقمية - مستودع المعرفة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الإلكتروني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قاعدة المعرفة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وتتضمن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قواعد الوسائط المتعددة، وقواعد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الملفات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الأنظمة الإلكترونية من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أجل معالجة المعارف المجمعة والبحث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فيها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قواعد البيانات - أدوات البحث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الإلكتروني في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قاعدة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المعرفة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منجم البيانات ونظم دعم القرار - نظم المعلومات وبرامجها المتنوعة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النظم مثل </a:t>
            </a:r>
            <a:r>
              <a:rPr lang="en-US" sz="2000" b="1" dirty="0">
                <a:solidFill>
                  <a:schemeClr val="tx1">
                    <a:lumMod val="50000"/>
                  </a:schemeClr>
                </a:solidFill>
              </a:rPr>
              <a:t>word, excel, access, </a:t>
            </a:r>
            <a:r>
              <a:rPr lang="en-US" sz="2000" b="1" dirty="0" smtClean="0">
                <a:solidFill>
                  <a:schemeClr val="tx1">
                    <a:lumMod val="50000"/>
                  </a:schemeClr>
                </a:solidFill>
              </a:rPr>
              <a:t>network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وأجهزتها مثل: </a:t>
            </a:r>
            <a:r>
              <a:rPr lang="en-US" sz="2000" b="1" dirty="0">
                <a:solidFill>
                  <a:schemeClr val="tx1">
                    <a:lumMod val="50000"/>
                  </a:schemeClr>
                </a:solidFill>
              </a:rPr>
              <a:t>data show, </a:t>
            </a:r>
            <a:r>
              <a:rPr lang="en-US" sz="2000" b="1" dirty="0" smtClean="0">
                <a:solidFill>
                  <a:schemeClr val="tx1">
                    <a:lumMod val="50000"/>
                  </a:schemeClr>
                </a:solidFill>
              </a:rPr>
              <a:t>scanner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نظم الذكاء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الاصطناعي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-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الانترانت </a:t>
            </a:r>
            <a:r>
              <a:rPr lang="ar-DZ" sz="2000" b="1" dirty="0">
                <a:solidFill>
                  <a:schemeClr val="tx1">
                    <a:lumMod val="50000"/>
                  </a:schemeClr>
                </a:solidFill>
              </a:rPr>
              <a:t>– الهاتف - وسائل التعليم </a:t>
            </a:r>
            <a:r>
              <a:rPr lang="ar-DZ" sz="2000" b="1" dirty="0" smtClean="0">
                <a:solidFill>
                  <a:schemeClr val="tx1">
                    <a:lumMod val="50000"/>
                  </a:schemeClr>
                </a:solidFill>
              </a:rPr>
              <a:t>الإلكتروني</a:t>
            </a:r>
            <a:endParaRPr lang="ar-DZ" sz="2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>
                <a:solidFill>
                  <a:srgbClr val="FF0000"/>
                </a:solidFill>
              </a:rPr>
              <a:t>ويمكن تصنيفها إلى </a:t>
            </a:r>
            <a:endParaRPr lang="ar-DZ" b="1" dirty="0">
              <a:solidFill>
                <a:srgbClr val="FF0000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7290148" y="1064712"/>
            <a:ext cx="1853852" cy="305635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>
                <a:solidFill>
                  <a:schemeClr val="bg2"/>
                </a:solidFill>
              </a:rPr>
              <a:t>تكنولوجيا </a:t>
            </a:r>
            <a:r>
              <a:rPr lang="ar-DZ" sz="2800" b="1" dirty="0" smtClean="0">
                <a:solidFill>
                  <a:schemeClr val="bg2"/>
                </a:solidFill>
              </a:rPr>
              <a:t>الاتصالات</a:t>
            </a:r>
            <a:endParaRPr lang="ar-DZ" sz="2800" b="1" dirty="0">
              <a:solidFill>
                <a:schemeClr val="bg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052" y="1064712"/>
            <a:ext cx="1590805" cy="3056351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200" dirty="0" smtClean="0">
                <a:solidFill>
                  <a:schemeClr val="bg2"/>
                </a:solidFill>
              </a:rPr>
              <a:t>البنية التحتية</a:t>
            </a:r>
            <a:endParaRPr lang="ar-DZ" sz="3200" b="1" dirty="0">
              <a:solidFill>
                <a:schemeClr val="bg2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703540" y="137786"/>
            <a:ext cx="5361139" cy="106471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4000" b="1" dirty="0">
                <a:solidFill>
                  <a:schemeClr val="bg2"/>
                </a:solidFill>
              </a:rPr>
              <a:t>المصادر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820454" y="4121063"/>
            <a:ext cx="883086" cy="6764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stCxn id="5" idx="4"/>
            <a:endCxn id="11" idx="0"/>
          </p:cNvCxnSpPr>
          <p:nvPr/>
        </p:nvCxnSpPr>
        <p:spPr>
          <a:xfrm flipH="1">
            <a:off x="682668" y="4121063"/>
            <a:ext cx="137787" cy="8016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Ellipse 9"/>
          <p:cNvSpPr/>
          <p:nvPr/>
        </p:nvSpPr>
        <p:spPr>
          <a:xfrm>
            <a:off x="1465545" y="4797468"/>
            <a:ext cx="1064712" cy="17912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dirty="0" smtClean="0">
                <a:solidFill>
                  <a:schemeClr val="bg2">
                    <a:lumMod val="10000"/>
                  </a:schemeClr>
                </a:solidFill>
              </a:rPr>
              <a:t>المعدات والآلات</a:t>
            </a:r>
            <a:endParaRPr lang="ar-DZ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-1" y="4922729"/>
            <a:ext cx="1365338" cy="16659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dirty="0" smtClean="0">
                <a:solidFill>
                  <a:schemeClr val="bg2">
                    <a:lumMod val="10000"/>
                  </a:schemeClr>
                </a:solidFill>
              </a:rPr>
              <a:t>البرمجيات</a:t>
            </a:r>
            <a:endParaRPr lang="ar-DZ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403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6663" y="325677"/>
            <a:ext cx="2855934" cy="142796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>
                <a:solidFill>
                  <a:schemeClr val="bg2"/>
                </a:solidFill>
              </a:rPr>
              <a:t>نظم إدارة المعرفة</a:t>
            </a:r>
          </a:p>
        </p:txBody>
      </p:sp>
      <p:sp>
        <p:nvSpPr>
          <p:cNvPr id="7" name="Ellipse 6"/>
          <p:cNvSpPr/>
          <p:nvPr/>
        </p:nvSpPr>
        <p:spPr>
          <a:xfrm>
            <a:off x="450938" y="2079321"/>
            <a:ext cx="8392438" cy="251773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DZ" sz="2400" b="1" dirty="0">
                <a:solidFill>
                  <a:schemeClr val="bg2"/>
                </a:solidFill>
              </a:rPr>
              <a:t>نظم اكتساب المعرفة: </a:t>
            </a:r>
            <a:r>
              <a:rPr lang="ar-DZ" sz="2400" dirty="0">
                <a:solidFill>
                  <a:schemeClr val="bg2"/>
                </a:solidFill>
              </a:rPr>
              <a:t>الدردشة – المحاضرات المرئية – </a:t>
            </a:r>
            <a:r>
              <a:rPr lang="ar-DZ" sz="2400" dirty="0" smtClean="0">
                <a:solidFill>
                  <a:schemeClr val="bg2"/>
                </a:solidFill>
              </a:rPr>
              <a:t>الإنترنت -برامج </a:t>
            </a:r>
            <a:r>
              <a:rPr lang="ar-DZ" sz="2400" dirty="0">
                <a:solidFill>
                  <a:schemeClr val="bg2"/>
                </a:solidFill>
              </a:rPr>
              <a:t>سؤال جواب – المشاركة في المنتديات- النشاط في مواقع التواصل </a:t>
            </a:r>
            <a:r>
              <a:rPr lang="ar-DZ" sz="2400" dirty="0" smtClean="0">
                <a:solidFill>
                  <a:schemeClr val="bg2"/>
                </a:solidFill>
              </a:rPr>
              <a:t>الاجتماعي </a:t>
            </a:r>
            <a:r>
              <a:rPr lang="ar-DZ" sz="2400" dirty="0">
                <a:solidFill>
                  <a:schemeClr val="bg2"/>
                </a:solidFill>
              </a:rPr>
              <a:t>– الكتب </a:t>
            </a:r>
            <a:r>
              <a:rPr lang="ar-DZ" sz="2400" dirty="0" smtClean="0">
                <a:solidFill>
                  <a:schemeClr val="bg2"/>
                </a:solidFill>
              </a:rPr>
              <a:t>والمجلات </a:t>
            </a:r>
            <a:r>
              <a:rPr lang="ar-DZ" sz="2400" dirty="0">
                <a:solidFill>
                  <a:srgbClr val="F2F2F2"/>
                </a:solidFill>
              </a:rPr>
              <a:t>الإلكترونية </a:t>
            </a:r>
            <a:r>
              <a:rPr lang="ar-DZ" sz="2400" dirty="0" smtClean="0">
                <a:solidFill>
                  <a:schemeClr val="bg2"/>
                </a:solidFill>
              </a:rPr>
              <a:t>– </a:t>
            </a:r>
            <a:r>
              <a:rPr lang="ar-DZ" sz="2400" dirty="0">
                <a:solidFill>
                  <a:schemeClr val="bg2"/>
                </a:solidFill>
              </a:rPr>
              <a:t>أدوات البحث النصي - سير </a:t>
            </a:r>
            <a:r>
              <a:rPr lang="ar-DZ" sz="2400" dirty="0" smtClean="0">
                <a:solidFill>
                  <a:schemeClr val="bg2"/>
                </a:solidFill>
              </a:rPr>
              <a:t>العمل</a:t>
            </a:r>
            <a:r>
              <a:rPr lang="en-US" sz="2400" dirty="0" smtClean="0">
                <a:solidFill>
                  <a:schemeClr val="bg2"/>
                </a:solidFill>
              </a:rPr>
              <a:t>–</a:t>
            </a:r>
            <a:r>
              <a:rPr lang="ar-DZ" sz="2400" dirty="0" smtClean="0">
                <a:solidFill>
                  <a:schemeClr val="bg2"/>
                </a:solidFill>
              </a:rPr>
              <a:t>البيانات الوصفية</a:t>
            </a:r>
            <a:endParaRPr lang="ar-DZ" sz="2400" b="1" dirty="0">
              <a:solidFill>
                <a:schemeClr val="bg2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6651321" y="1039660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1</a:t>
            </a:r>
            <a:endParaRPr lang="ar-DZ" sz="2400" b="1" dirty="0"/>
          </a:p>
        </p:txBody>
      </p:sp>
    </p:spTree>
    <p:extLst>
      <p:ext uri="{BB962C8B-B14F-4D97-AF65-F5344CB8AC3E}">
        <p14:creationId xmlns:p14="http://schemas.microsoft.com/office/powerpoint/2010/main" val="2908358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651321" y="1039660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2</a:t>
            </a:r>
            <a:endParaRPr lang="ar-DZ" sz="2400" b="1" dirty="0"/>
          </a:p>
        </p:txBody>
      </p:sp>
      <p:sp>
        <p:nvSpPr>
          <p:cNvPr id="5" name="Ellipse 4"/>
          <p:cNvSpPr/>
          <p:nvPr/>
        </p:nvSpPr>
        <p:spPr>
          <a:xfrm>
            <a:off x="450938" y="2079321"/>
            <a:ext cx="8392438" cy="251773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DZ" sz="2400" b="1" dirty="0">
                <a:solidFill>
                  <a:srgbClr val="FFFFFF"/>
                </a:solidFill>
              </a:rPr>
              <a:t>نظم تخزين المعرفة: </a:t>
            </a:r>
            <a:r>
              <a:rPr lang="ar-DZ" sz="2400" dirty="0">
                <a:solidFill>
                  <a:srgbClr val="FFFFFF"/>
                </a:solidFill>
              </a:rPr>
              <a:t>الحاسوب ووسائط تخزين المعلومات الرقمية - مستودع المعرفة </a:t>
            </a:r>
            <a:r>
              <a:rPr lang="ar-DZ" sz="2400" dirty="0" smtClean="0">
                <a:solidFill>
                  <a:srgbClr val="FFFFFF"/>
                </a:solidFill>
              </a:rPr>
              <a:t>ا</a:t>
            </a:r>
            <a:r>
              <a:rPr lang="ar-DZ" sz="2400" dirty="0">
                <a:solidFill>
                  <a:srgbClr val="FFFFFF"/>
                </a:solidFill>
              </a:rPr>
              <a:t>ل</a:t>
            </a:r>
            <a:r>
              <a:rPr lang="ar-DZ" sz="2400" dirty="0" smtClean="0">
                <a:solidFill>
                  <a:srgbClr val="FFFFFF"/>
                </a:solidFill>
              </a:rPr>
              <a:t>إلكتروني </a:t>
            </a:r>
            <a:r>
              <a:rPr lang="ar-DZ" sz="2400" dirty="0">
                <a:solidFill>
                  <a:srgbClr val="FFFFFF"/>
                </a:solidFill>
              </a:rPr>
              <a:t>- قاعدة المعرفة - </a:t>
            </a:r>
            <a:r>
              <a:rPr lang="ar-DZ" sz="2400" dirty="0" smtClean="0">
                <a:solidFill>
                  <a:srgbClr val="FFFFFF"/>
                </a:solidFill>
              </a:rPr>
              <a:t>الأنظمة الإلكترونية (من </a:t>
            </a:r>
            <a:r>
              <a:rPr lang="ar-DZ" sz="2400" dirty="0">
                <a:solidFill>
                  <a:srgbClr val="FFFFFF"/>
                </a:solidFill>
              </a:rPr>
              <a:t>أجل معالجة المعارف المجمعة والبحث </a:t>
            </a:r>
            <a:r>
              <a:rPr lang="ar-DZ" sz="2400" dirty="0" smtClean="0">
                <a:solidFill>
                  <a:srgbClr val="FFFFFF"/>
                </a:solidFill>
              </a:rPr>
              <a:t>فيها).</a:t>
            </a:r>
            <a:endParaRPr lang="ar-DZ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910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>
            <a:off x="6651321" y="1039660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3</a:t>
            </a:r>
            <a:endParaRPr lang="ar-DZ" sz="2400" b="1" dirty="0"/>
          </a:p>
        </p:txBody>
      </p:sp>
      <p:sp>
        <p:nvSpPr>
          <p:cNvPr id="4" name="Ellipse 3"/>
          <p:cNvSpPr/>
          <p:nvPr/>
        </p:nvSpPr>
        <p:spPr>
          <a:xfrm>
            <a:off x="450938" y="1853853"/>
            <a:ext cx="8392438" cy="3006246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DZ" sz="2400" b="1" dirty="0">
                <a:solidFill>
                  <a:srgbClr val="FFFFFF"/>
                </a:solidFill>
              </a:rPr>
              <a:t>نظم تطبيق المعرفة: </a:t>
            </a:r>
            <a:r>
              <a:rPr lang="ar-DZ" sz="2400" dirty="0">
                <a:solidFill>
                  <a:srgbClr val="FFFFFF"/>
                </a:solidFill>
              </a:rPr>
              <a:t>قواعد البيانات - أدوات البحث </a:t>
            </a:r>
            <a:r>
              <a:rPr lang="ar-DZ" sz="2400" dirty="0" smtClean="0">
                <a:solidFill>
                  <a:srgbClr val="FFFFFF"/>
                </a:solidFill>
              </a:rPr>
              <a:t>الإلكتروني في </a:t>
            </a:r>
            <a:r>
              <a:rPr lang="ar-DZ" sz="2400" dirty="0">
                <a:solidFill>
                  <a:srgbClr val="FFFFFF"/>
                </a:solidFill>
              </a:rPr>
              <a:t>قاعدة </a:t>
            </a:r>
            <a:r>
              <a:rPr lang="ar-DZ" sz="2400" dirty="0" smtClean="0">
                <a:solidFill>
                  <a:srgbClr val="FFFFFF"/>
                </a:solidFill>
              </a:rPr>
              <a:t>المعرفة- </a:t>
            </a:r>
            <a:r>
              <a:rPr lang="ar-DZ" sz="2400" dirty="0">
                <a:solidFill>
                  <a:srgbClr val="FFFFFF"/>
                </a:solidFill>
              </a:rPr>
              <a:t>قواعد البيانات المستندة على المعرفة وتطبيقاتها مثل: منجم البيانات ونظم دعم القرار المستندة إلى المعرفة - نظم المعلومات وبرامجها المتنوعة </a:t>
            </a:r>
            <a:r>
              <a:rPr lang="ar-DZ" sz="2400" dirty="0" smtClean="0">
                <a:solidFill>
                  <a:srgbClr val="FFFFFF"/>
                </a:solidFill>
              </a:rPr>
              <a:t>مثل</a:t>
            </a:r>
            <a:r>
              <a:rPr lang="ar-DZ" sz="2400" dirty="0">
                <a:solidFill>
                  <a:srgbClr val="FFFFFF"/>
                </a:solidFill>
              </a:rPr>
              <a:t>: </a:t>
            </a:r>
            <a:r>
              <a:rPr lang="ar-DZ" sz="2400" dirty="0" smtClean="0">
                <a:solidFill>
                  <a:srgbClr val="FFFFFF"/>
                </a:solidFill>
              </a:rPr>
              <a:t>  </a:t>
            </a:r>
            <a:r>
              <a:rPr lang="en-US" sz="2400" dirty="0" smtClean="0">
                <a:solidFill>
                  <a:srgbClr val="FFFFFF"/>
                </a:solidFill>
              </a:rPr>
              <a:t>network</a:t>
            </a:r>
            <a:r>
              <a:rPr lang="en-US" sz="2400" dirty="0">
                <a:solidFill>
                  <a:srgbClr val="FFFFFF"/>
                </a:solidFill>
              </a:rPr>
              <a:t>, access, excel, word </a:t>
            </a:r>
            <a:r>
              <a:rPr lang="ar-DZ" sz="2400" dirty="0" smtClean="0">
                <a:solidFill>
                  <a:srgbClr val="FFFFFF"/>
                </a:solidFill>
              </a:rPr>
              <a:t> وأجهزتها مثل</a:t>
            </a:r>
            <a:r>
              <a:rPr lang="ar-DZ" sz="2400" dirty="0">
                <a:solidFill>
                  <a:srgbClr val="FFFFFF"/>
                </a:solidFill>
              </a:rPr>
              <a:t>: </a:t>
            </a:r>
            <a:r>
              <a:rPr lang="en-US" sz="2400" dirty="0">
                <a:solidFill>
                  <a:srgbClr val="FFFFFF"/>
                </a:solidFill>
              </a:rPr>
              <a:t>scanner, show data - </a:t>
            </a:r>
            <a:r>
              <a:rPr lang="ar-DZ" sz="2400" dirty="0" smtClean="0">
                <a:solidFill>
                  <a:srgbClr val="FFFFFF"/>
                </a:solidFill>
              </a:rPr>
              <a:t>  نظم </a:t>
            </a:r>
            <a:r>
              <a:rPr lang="ar-DZ" sz="2400" dirty="0">
                <a:solidFill>
                  <a:srgbClr val="FFFFFF"/>
                </a:solidFill>
              </a:rPr>
              <a:t>الذكاء </a:t>
            </a:r>
            <a:r>
              <a:rPr lang="ar-DZ" sz="2400" dirty="0" smtClean="0">
                <a:solidFill>
                  <a:srgbClr val="FFFFFF"/>
                </a:solidFill>
              </a:rPr>
              <a:t>الاصطناعي </a:t>
            </a:r>
            <a:r>
              <a:rPr lang="ar-DZ" sz="2400" dirty="0">
                <a:solidFill>
                  <a:srgbClr val="FFFFFF"/>
                </a:solidFill>
              </a:rPr>
              <a:t>مثل النظم </a:t>
            </a:r>
            <a:r>
              <a:rPr lang="ar-DZ" sz="2400" dirty="0" smtClean="0">
                <a:solidFill>
                  <a:srgbClr val="FFFFFF"/>
                </a:solidFill>
              </a:rPr>
              <a:t>الخبيرة</a:t>
            </a:r>
            <a:r>
              <a:rPr lang="ar-DZ" sz="2400" dirty="0">
                <a:solidFill>
                  <a:srgbClr val="FFFFFF"/>
                </a:solidFill>
              </a:rPr>
              <a:t>.</a:t>
            </a:r>
            <a:endParaRPr lang="ar-DZ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69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651321" y="1039660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4</a:t>
            </a:r>
            <a:endParaRPr lang="ar-DZ" sz="2400" b="1" dirty="0"/>
          </a:p>
        </p:txBody>
      </p:sp>
      <p:sp>
        <p:nvSpPr>
          <p:cNvPr id="5" name="Ellipse 4"/>
          <p:cNvSpPr/>
          <p:nvPr/>
        </p:nvSpPr>
        <p:spPr>
          <a:xfrm>
            <a:off x="450938" y="1853853"/>
            <a:ext cx="8392438" cy="3006246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DZ" sz="2400" b="1" dirty="0">
                <a:solidFill>
                  <a:srgbClr val="FFFFFF"/>
                </a:solidFill>
              </a:rPr>
              <a:t>نظم توزيع المعرفة: </a:t>
            </a:r>
            <a:r>
              <a:rPr lang="ar-DZ" sz="2400" dirty="0" smtClean="0">
                <a:solidFill>
                  <a:srgbClr val="FFFFFF"/>
                </a:solidFill>
              </a:rPr>
              <a:t>الإنترنت </a:t>
            </a:r>
            <a:r>
              <a:rPr lang="ar-DZ" sz="2400" dirty="0">
                <a:solidFill>
                  <a:srgbClr val="FFFFFF"/>
                </a:solidFill>
              </a:rPr>
              <a:t>– </a:t>
            </a:r>
            <a:r>
              <a:rPr lang="ar-DZ" sz="2400" dirty="0" smtClean="0">
                <a:solidFill>
                  <a:srgbClr val="FFFFFF"/>
                </a:solidFill>
              </a:rPr>
              <a:t>الإنترانت </a:t>
            </a:r>
            <a:r>
              <a:rPr lang="ar-DZ" sz="2400" dirty="0">
                <a:solidFill>
                  <a:srgbClr val="FFFFFF"/>
                </a:solidFill>
              </a:rPr>
              <a:t>- الهاتف الثابت والمحمول - البريد </a:t>
            </a:r>
            <a:r>
              <a:rPr lang="ar-DZ" sz="2400" dirty="0" smtClean="0">
                <a:solidFill>
                  <a:srgbClr val="FFFFFF"/>
                </a:solidFill>
              </a:rPr>
              <a:t>الإلكتروني </a:t>
            </a:r>
            <a:r>
              <a:rPr lang="ar-DZ" sz="2400" dirty="0">
                <a:solidFill>
                  <a:srgbClr val="FFFFFF"/>
                </a:solidFill>
              </a:rPr>
              <a:t>ووسائل التواصل </a:t>
            </a:r>
            <a:r>
              <a:rPr lang="ar-DZ" sz="2400" dirty="0" smtClean="0">
                <a:solidFill>
                  <a:srgbClr val="FFFFFF"/>
                </a:solidFill>
              </a:rPr>
              <a:t>الاجتماعي- </a:t>
            </a:r>
            <a:r>
              <a:rPr lang="ar-DZ" sz="2400" dirty="0">
                <a:solidFill>
                  <a:srgbClr val="FFFFFF"/>
                </a:solidFill>
              </a:rPr>
              <a:t>المؤتمرات والندوات والمحاضرات المرئية والمباشرة </a:t>
            </a:r>
            <a:r>
              <a:rPr lang="ar-DZ" sz="2400" dirty="0" smtClean="0">
                <a:solidFill>
                  <a:srgbClr val="FFFFFF"/>
                </a:solidFill>
              </a:rPr>
              <a:t>التي </a:t>
            </a:r>
            <a:r>
              <a:rPr lang="ar-DZ" sz="2400" dirty="0">
                <a:solidFill>
                  <a:srgbClr val="FFFFFF"/>
                </a:solidFill>
              </a:rPr>
              <a:t>تكون عبر </a:t>
            </a:r>
            <a:r>
              <a:rPr lang="ar-DZ" sz="2400" dirty="0" smtClean="0">
                <a:solidFill>
                  <a:srgbClr val="FFFFFF"/>
                </a:solidFill>
              </a:rPr>
              <a:t>ا</a:t>
            </a:r>
            <a:r>
              <a:rPr lang="ar-DZ" sz="2400" dirty="0">
                <a:solidFill>
                  <a:srgbClr val="FFFFFF"/>
                </a:solidFill>
              </a:rPr>
              <a:t>ل</a:t>
            </a:r>
            <a:r>
              <a:rPr lang="ar-DZ" sz="2400" dirty="0" smtClean="0">
                <a:solidFill>
                  <a:srgbClr val="FFFFFF"/>
                </a:solidFill>
              </a:rPr>
              <a:t>إنترنت </a:t>
            </a:r>
            <a:r>
              <a:rPr lang="ar-DZ" sz="2400" dirty="0">
                <a:solidFill>
                  <a:srgbClr val="FFFFFF"/>
                </a:solidFill>
              </a:rPr>
              <a:t>- وسائل التعليم </a:t>
            </a:r>
            <a:r>
              <a:rPr lang="ar-DZ" sz="2400" dirty="0" err="1">
                <a:solidFill>
                  <a:srgbClr val="FFFFFF"/>
                </a:solidFill>
              </a:rPr>
              <a:t>االلكتروني</a:t>
            </a:r>
            <a:r>
              <a:rPr lang="ar-DZ" sz="2400" dirty="0">
                <a:solidFill>
                  <a:srgbClr val="FFFFFF"/>
                </a:solidFill>
              </a:rPr>
              <a:t> </a:t>
            </a:r>
            <a:r>
              <a:rPr lang="ar-DZ" sz="2400" dirty="0" smtClean="0">
                <a:solidFill>
                  <a:srgbClr val="FFFFFF"/>
                </a:solidFill>
              </a:rPr>
              <a:t>مثل المجلات الإلكترونية</a:t>
            </a:r>
            <a:endParaRPr lang="ar-DZ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05232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28176</TotalTime>
  <Words>470</Words>
  <Application>Microsoft Office PowerPoint</Application>
  <PresentationFormat>Affichage à l'écran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Default Design</vt:lpstr>
      <vt:lpstr>1_Default Design</vt:lpstr>
      <vt:lpstr>Présentation PowerPoint</vt:lpstr>
      <vt:lpstr>Présentation PowerPoint</vt:lpstr>
      <vt:lpstr>عرف كًل من Freeze, &amp; Ravindran, Kulkarni نظم إدارة المعرفة بأنها نظم تعمل على ميكنة جميع عمليات إدخال، وحفظ، ونقل ، واسترجاع المعرفة، وتشمل أدوات للحصول على أنواع مختلفة من المعرفة من الدروس المستفادة وتصنيف وثائق المعرفة ، وتحديد الخبراء المعنيين ، وما إلى ذلك من أجل مشاركة الخبرات وإنشاء مستودعات المعرفة.</vt:lpstr>
      <vt:lpstr>Présentation PowerPoint</vt:lpstr>
      <vt:lpstr>ويمكن تصنيفها إلى 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Clearly Presented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Rainbow Pencils PowerPoint Template</dc:title>
  <dc:creator>Presentation Magazine</dc:creator>
  <cp:lastModifiedBy>TAHRI</cp:lastModifiedBy>
  <cp:revision>83</cp:revision>
  <dcterms:created xsi:type="dcterms:W3CDTF">2009-11-03T13:35:13Z</dcterms:created>
  <dcterms:modified xsi:type="dcterms:W3CDTF">2024-11-19T14:40:04Z</dcterms:modified>
</cp:coreProperties>
</file>