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1" r:id="rId5"/>
    <p:sldId id="262" r:id="rId6"/>
    <p:sldId id="285" r:id="rId7"/>
    <p:sldId id="264" r:id="rId8"/>
    <p:sldId id="277" r:id="rId9"/>
    <p:sldId id="278" r:id="rId10"/>
    <p:sldId id="271" r:id="rId11"/>
    <p:sldId id="272" r:id="rId12"/>
    <p:sldId id="268" r:id="rId13"/>
    <p:sldId id="269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67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196975"/>
            <a:ext cx="8207375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9900" y="2422525"/>
            <a:ext cx="8212138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B0E57FFF-6CB7-4B25-BA01-1E0B226EA50A}" type="datetimeFigureOut">
              <a:rPr lang="fr-FR" smtClean="0"/>
            </a:fld>
            <a:endParaRPr lang="fr-FR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E783BC72-3BB6-4D7B-9646-7D569293B9D2}" type="slidenum">
              <a:rPr lang="fr-FR" smtClean="0"/>
            </a:fld>
            <a:endParaRPr lang="fr-FR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0E57FFF-6CB7-4B25-BA01-1E0B226EA50A}" type="datetimeFigureOut">
              <a:rPr lang="fr-FR" smtClean="0"/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783BC72-3BB6-4D7B-9646-7D569293B9D2}" type="slidenum">
              <a:rPr lang="fr-FR" smtClean="0"/>
            </a:fld>
            <a:endParaRPr lang="fr-FR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0E57FFF-6CB7-4B25-BA01-1E0B226EA50A}" type="datetimeFigureOut">
              <a:rPr lang="fr-FR" smtClean="0"/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783BC72-3BB6-4D7B-9646-7D569293B9D2}" type="slidenum">
              <a:rPr lang="fr-FR" smtClean="0"/>
            </a:fld>
            <a:endParaRPr lang="fr-FR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0E57FFF-6CB7-4B25-BA01-1E0B226EA50A}" type="datetimeFigureOut">
              <a:rPr lang="fr-FR" smtClean="0"/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783BC72-3BB6-4D7B-9646-7D569293B9D2}" type="slidenum">
              <a:rPr lang="fr-FR" smtClean="0"/>
            </a:fld>
            <a:endParaRPr lang="fr-FR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0E57FFF-6CB7-4B25-BA01-1E0B226EA50A}" type="datetimeFigureOut">
              <a:rPr lang="fr-FR" smtClean="0"/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783BC72-3BB6-4D7B-9646-7D569293B9D2}" type="slidenum">
              <a:rPr lang="fr-FR" smtClean="0"/>
            </a:fld>
            <a:endParaRPr lang="fr-FR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0E57FFF-6CB7-4B25-BA01-1E0B226EA50A}" type="datetimeFigureOut">
              <a:rPr lang="fr-FR" smtClean="0"/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783BC72-3BB6-4D7B-9646-7D569293B9D2}" type="slidenum">
              <a:rPr lang="fr-FR" smtClean="0"/>
            </a:fld>
            <a:endParaRPr lang="fr-FR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0E57FFF-6CB7-4B25-BA01-1E0B226EA50A}" type="datetimeFigureOut">
              <a:rPr lang="fr-FR" smtClean="0"/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783BC72-3BB6-4D7B-9646-7D569293B9D2}" type="slidenum">
              <a:rPr lang="fr-FR" smtClean="0"/>
            </a:fld>
            <a:endParaRPr lang="fr-FR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0E57FFF-6CB7-4B25-BA01-1E0B226EA50A}" type="datetimeFigureOut">
              <a:rPr lang="fr-FR" smtClean="0"/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783BC72-3BB6-4D7B-9646-7D569293B9D2}" type="slidenum">
              <a:rPr lang="fr-FR" smtClean="0"/>
            </a:fld>
            <a:endParaRPr lang="fr-FR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0E57FFF-6CB7-4B25-BA01-1E0B226EA50A}" type="datetimeFigureOut">
              <a:rPr lang="fr-FR" smtClean="0"/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783BC72-3BB6-4D7B-9646-7D569293B9D2}" type="slidenum">
              <a:rPr lang="fr-FR" smtClean="0"/>
            </a:fld>
            <a:endParaRPr lang="fr-FR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0E57FFF-6CB7-4B25-BA01-1E0B226EA50A}" type="datetimeFigureOut">
              <a:rPr lang="fr-FR" smtClean="0"/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783BC72-3BB6-4D7B-9646-7D569293B9D2}" type="slidenum">
              <a:rPr lang="fr-FR" smtClean="0"/>
            </a:fld>
            <a:endParaRPr lang="fr-FR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0E57FFF-6CB7-4B25-BA01-1E0B226EA50A}" type="datetimeFigureOut">
              <a:rPr lang="fr-FR" smtClean="0"/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783BC72-3BB6-4D7B-9646-7D569293B9D2}" type="slidenum">
              <a:rPr lang="fr-FR" smtClean="0"/>
            </a:fld>
            <a:endParaRPr lang="fr-FR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91567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457200" y="1174750"/>
            <a:ext cx="82296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B0E57FFF-6CB7-4B25-BA01-1E0B226EA50A}" type="datetimeFigureOut">
              <a:rPr lang="fr-FR" smtClean="0"/>
            </a:fld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E783BC72-3BB6-4D7B-9646-7D569293B9D2}" type="slidenum">
              <a:rPr lang="fr-FR" smtClean="0"/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mtClean="0"/>
              <a:t>Artificial intelligence in clinical psychology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/>
              <a:t>Mrs Nousseiba benloucif</a:t>
            </a:r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br>
              <a:rPr lang="en-US">
                <a:solidFill>
                  <a:srgbClr val="FF0000"/>
                </a:solidFill>
              </a:rPr>
            </a:br>
            <a:br>
              <a:rPr 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  <a:t>Voice Analysis for Depression Detection</a:t>
            </a:r>
            <a:endParaRPr lang="en-US" altLang="en-US">
              <a:solidFill>
                <a:srgbClr val="FF0000"/>
              </a:solidFill>
              <a:latin typeface="Sakkal Majalla" panose="02000000000000000000" charset="0"/>
              <a:cs typeface="Sakkal Majalla" panose="02000000000000000000" charset="0"/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 altLang="en-US">
              <a:latin typeface="Sakkal Majalla" panose="02000000000000000000" charset="0"/>
              <a:cs typeface="Sakkal Majalla" panose="02000000000000000000" charset="0"/>
              <a:sym typeface="+mn-ea"/>
            </a:endParaRPr>
          </a:p>
          <a:p>
            <a:endParaRPr lang="en-US" altLang="en-US">
              <a:latin typeface="Sakkal Majalla" panose="02000000000000000000" charset="0"/>
              <a:cs typeface="Sakkal Majalla" panose="02000000000000000000" charset="0"/>
              <a:sym typeface="+mn-ea"/>
            </a:endParaRPr>
          </a:p>
          <a:p>
            <a:r>
              <a:rPr lang="en-US" altLang="en-US">
                <a:latin typeface="Sakkal Majalla" panose="02000000000000000000" charset="0"/>
                <a:cs typeface="Sakkal Majalla" panose="02000000000000000000" charset="0"/>
                <a:sym typeface="+mn-ea"/>
              </a:rPr>
              <a:t>AI tools that analyze voice pitch, tone, and speed to identify </a:t>
            </a:r>
            <a: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  <a:t>signs of depression or anxiety.</a:t>
            </a:r>
            <a:endParaRPr lang="en-US" altLang="en-US">
              <a:solidFill>
                <a:srgbClr val="FF0000"/>
              </a:solidFill>
              <a:latin typeface="Sakkal Majalla" panose="02000000000000000000" charset="0"/>
              <a:cs typeface="Sakkal Majalla" panose="02000000000000000000" charset="0"/>
            </a:endParaRPr>
          </a:p>
          <a:p>
            <a:endParaRPr lang="en-US" altLang="en-US">
              <a:solidFill>
                <a:srgbClr val="FF0000"/>
              </a:solidFill>
              <a:latin typeface="Sakkal Majalla" panose="02000000000000000000" charset="0"/>
              <a:cs typeface="Sakkal Majalla" panose="02000000000000000000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b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</a:rPr>
            </a:br>
            <a: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  <a:t>Mental Health Chatbot Ethics</a:t>
            </a:r>
            <a:endParaRPr lang="en-US" altLang="en-US">
              <a:solidFill>
                <a:srgbClr val="FF0000"/>
              </a:solidFill>
              <a:latin typeface="Sakkal Majalla" panose="02000000000000000000" charset="0"/>
              <a:cs typeface="Sakkal Majalla" panose="02000000000000000000" charset="0"/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en-US">
                <a:latin typeface="Sakkal Majalla" panose="02000000000000000000" charset="0"/>
                <a:cs typeface="Sakkal Majalla" panose="02000000000000000000" charset="0"/>
                <a:sym typeface="+mn-ea"/>
              </a:rPr>
              <a:t>The study and development of</a:t>
            </a:r>
            <a: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  <a:t> ethical guidelines</a:t>
            </a:r>
            <a:r>
              <a:rPr lang="en-US" altLang="en-US">
                <a:latin typeface="Sakkal Majalla" panose="02000000000000000000" charset="0"/>
                <a:cs typeface="Sakkal Majalla" panose="02000000000000000000" charset="0"/>
                <a:sym typeface="+mn-ea"/>
              </a:rPr>
              <a:t> for the deployment and use of AI-driven chatbots in </a:t>
            </a:r>
            <a: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  <a:t>psychological care.</a:t>
            </a:r>
            <a:endParaRPr lang="en-US" altLang="en-US">
              <a:solidFill>
                <a:srgbClr val="FF0000"/>
              </a:solidFill>
              <a:latin typeface="Sakkal Majalla" panose="02000000000000000000" charset="0"/>
              <a:cs typeface="Sakkal Majalla" panose="02000000000000000000" charset="0"/>
            </a:endParaRPr>
          </a:p>
          <a:p>
            <a:endParaRPr lang="en-US" altLang="en-US">
              <a:solidFill>
                <a:srgbClr val="FF0000"/>
              </a:solidFill>
              <a:latin typeface="Sakkal Majalla" panose="02000000000000000000" charset="0"/>
              <a:cs typeface="Sakkal Majalla" panose="02000000000000000000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b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</a:rPr>
            </a:br>
            <a:b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</a:rPr>
            </a:br>
            <a:b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</a:rPr>
            </a:br>
            <a: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  <a:t>Deep Learning in Mental Health</a:t>
            </a:r>
            <a:b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</a:rPr>
            </a:br>
            <a:endParaRPr lang="en-US" altLang="en-US">
              <a:solidFill>
                <a:srgbClr val="FF0000"/>
              </a:solidFill>
              <a:latin typeface="Sakkal Majalla" panose="02000000000000000000" charset="0"/>
              <a:cs typeface="Sakkal Majalla" panose="0200000000000000000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 altLang="en-US">
              <a:latin typeface="Sakkal Majalla" panose="02000000000000000000" charset="0"/>
              <a:cs typeface="Sakkal Majalla" panose="02000000000000000000" charset="0"/>
              <a:sym typeface="+mn-ea"/>
            </a:endParaRPr>
          </a:p>
          <a:p>
            <a:r>
              <a:rPr lang="en-US" altLang="en-US">
                <a:latin typeface="Sakkal Majalla" panose="02000000000000000000" charset="0"/>
                <a:cs typeface="Sakkal Majalla" panose="02000000000000000000" charset="0"/>
                <a:sym typeface="+mn-ea"/>
              </a:rPr>
              <a:t>Advanced machine learning models used to identify</a:t>
            </a:r>
            <a: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  <a:t> complex patterns in mental health data</a:t>
            </a:r>
            <a:r>
              <a:rPr lang="en-US" altLang="en-US">
                <a:latin typeface="Sakkal Majalla" panose="02000000000000000000" charset="0"/>
                <a:cs typeface="Sakkal Majalla" panose="02000000000000000000" charset="0"/>
                <a:sym typeface="+mn-ea"/>
              </a:rPr>
              <a:t>, improving</a:t>
            </a:r>
            <a: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  <a:t> diagnosis and treatment accuracy</a:t>
            </a:r>
            <a:r>
              <a:rPr lang="en-US" altLang="en-US">
                <a:latin typeface="Sakkal Majalla" panose="02000000000000000000" charset="0"/>
                <a:cs typeface="Sakkal Majalla" panose="02000000000000000000" charset="0"/>
                <a:sym typeface="+mn-ea"/>
              </a:rPr>
              <a:t>.</a:t>
            </a:r>
            <a:endParaRPr lang="en-US" altLang="en-US">
              <a:latin typeface="Sakkal Majalla" panose="02000000000000000000" charset="0"/>
              <a:cs typeface="Sakkal Majalla" panose="02000000000000000000" charset="0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fr-FR" altLang="en-US">
                <a:latin typeface="Sakkal Majalla" panose="02000000000000000000" charset="0"/>
                <a:cs typeface="Sakkal Majalla" panose="02000000000000000000" charset="0"/>
              </a:rPr>
              <a:t>M</a:t>
            </a:r>
            <a:r>
              <a:rPr lang="en-US" altLang="en-US">
                <a:latin typeface="Sakkal Majalla" panose="02000000000000000000" charset="0"/>
                <a:cs typeface="Sakkal Majalla" panose="02000000000000000000" charset="0"/>
              </a:rPr>
              <a:t>odern clinical psychology terms influenced by advancements in artificial intelligence and technology, along with their definitions in English:</a:t>
            </a:r>
            <a:endParaRPr lang="en-US" altLang="en-US">
              <a:latin typeface="Sakkal Majalla" panose="02000000000000000000" charset="0"/>
              <a:cs typeface="Sakkal Majalla" panose="02000000000000000000" charset="0"/>
            </a:endParaRPr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b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</a:br>
            <a:b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</a:br>
            <a: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  <a:t>Cyberpsychology</a:t>
            </a:r>
            <a:b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</a:rPr>
            </a:br>
            <a:endParaRPr lang="en-US" altLang="en-US">
              <a:solidFill>
                <a:srgbClr val="FF0000"/>
              </a:solidFill>
              <a:latin typeface="Sakkal Majalla" panose="02000000000000000000" charset="0"/>
              <a:cs typeface="Sakkal Majalla" panose="0200000000000000000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 altLang="en-US">
              <a:latin typeface="Sakkal Majalla" panose="02000000000000000000" charset="0"/>
              <a:cs typeface="Sakkal Majalla" panose="02000000000000000000" charset="0"/>
            </a:endParaRPr>
          </a:p>
          <a:p>
            <a:r>
              <a:rPr lang="en-US" altLang="en-US">
                <a:latin typeface="Sakkal Majalla" panose="02000000000000000000" charset="0"/>
                <a:cs typeface="Sakkal Majalla" panose="02000000000000000000" charset="0"/>
                <a:sym typeface="+mn-ea"/>
              </a:rPr>
              <a:t>The study of psychological effects related to </a:t>
            </a:r>
            <a: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  <a:t>interactions with technology</a:t>
            </a:r>
            <a:r>
              <a:rPr lang="en-US" altLang="en-US">
                <a:latin typeface="Sakkal Majalla" panose="02000000000000000000" charset="0"/>
                <a:cs typeface="Sakkal Majalla" panose="02000000000000000000" charset="0"/>
                <a:sym typeface="+mn-ea"/>
              </a:rPr>
              <a:t>, including the internet and social media.</a:t>
            </a:r>
            <a:endParaRPr lang="en-US" altLang="en-US">
              <a:latin typeface="Sakkal Majalla" panose="02000000000000000000" charset="0"/>
              <a:cs typeface="Sakkal Majalla" panose="02000000000000000000" charset="0"/>
            </a:endParaRPr>
          </a:p>
          <a:p>
            <a:endParaRPr lang="en-US" altLang="en-US">
              <a:latin typeface="Sakkal Majalla" panose="02000000000000000000" charset="0"/>
              <a:cs typeface="Sakkal Majalla" panose="02000000000000000000" charset="0"/>
            </a:endParaRPr>
          </a:p>
          <a:p>
            <a:endParaRPr lang="en-US">
              <a:latin typeface="Sakkal Majalla" panose="02000000000000000000" charset="0"/>
              <a:cs typeface="Sakkal Majalla" panose="02000000000000000000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b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</a:br>
            <a:b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</a:br>
            <a:b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</a:br>
            <a:b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</a:br>
            <a: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  <a:t>Virtual Reality Exposure Therapy (VRET)</a:t>
            </a:r>
            <a:b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</a:rPr>
            </a:br>
            <a:endParaRPr lang="en-US" altLang="en-US">
              <a:solidFill>
                <a:srgbClr val="FF0000"/>
              </a:solidFill>
              <a:latin typeface="Sakkal Majalla" panose="02000000000000000000" charset="0"/>
              <a:cs typeface="Sakkal Majalla" panose="0200000000000000000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 altLang="en-US">
              <a:latin typeface="Sakkal Majalla" panose="02000000000000000000" charset="0"/>
              <a:cs typeface="Sakkal Majalla" panose="02000000000000000000" charset="0"/>
            </a:endParaRPr>
          </a:p>
          <a:p>
            <a:endParaRPr lang="en-US" altLang="en-US">
              <a:latin typeface="Sakkal Majalla" panose="02000000000000000000" charset="0"/>
              <a:cs typeface="Sakkal Majalla" panose="02000000000000000000" charset="0"/>
              <a:sym typeface="+mn-ea"/>
            </a:endParaRPr>
          </a:p>
          <a:p>
            <a:endParaRPr lang="en-US" altLang="en-US">
              <a:latin typeface="Sakkal Majalla" panose="02000000000000000000" charset="0"/>
              <a:cs typeface="Sakkal Majalla" panose="02000000000000000000" charset="0"/>
              <a:sym typeface="+mn-ea"/>
            </a:endParaRPr>
          </a:p>
          <a:p>
            <a:r>
              <a:rPr lang="en-US" altLang="en-US">
                <a:latin typeface="Sakkal Majalla" panose="02000000000000000000" charset="0"/>
                <a:cs typeface="Sakkal Majalla" panose="02000000000000000000" charset="0"/>
                <a:sym typeface="+mn-ea"/>
              </a:rPr>
              <a:t>A psychological treatment that uses virtual reality technology to help individuals </a:t>
            </a:r>
            <a: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  <a:t>confront and overcome phobias, anxiety, or trauma-related issues.</a:t>
            </a:r>
            <a:endParaRPr lang="en-US" altLang="en-US">
              <a:solidFill>
                <a:srgbClr val="FF0000"/>
              </a:solidFill>
              <a:latin typeface="Sakkal Majalla" panose="02000000000000000000" charset="0"/>
              <a:cs typeface="Sakkal Majalla" panose="02000000000000000000" charset="0"/>
            </a:endParaRPr>
          </a:p>
          <a:p>
            <a:endParaRPr lang="en-US" altLang="en-US">
              <a:solidFill>
                <a:srgbClr val="FF0000"/>
              </a:solidFill>
              <a:latin typeface="Sakkal Majalla" panose="02000000000000000000" charset="0"/>
              <a:cs typeface="Sakkal Majalla" panose="02000000000000000000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br>
              <a:rPr lang="en-US">
                <a:solidFill>
                  <a:srgbClr val="FF0000"/>
                </a:solidFill>
              </a:rPr>
            </a:br>
            <a:br>
              <a:rPr 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  <a:t>Digital Phenotyping</a:t>
            </a:r>
            <a:endParaRPr lang="en-US" altLang="en-US">
              <a:solidFill>
                <a:srgbClr val="FF0000"/>
              </a:solidFill>
              <a:latin typeface="Sakkal Majalla" panose="02000000000000000000" charset="0"/>
              <a:cs typeface="Sakkal Majalla" panose="02000000000000000000" charset="0"/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 altLang="en-US">
              <a:latin typeface="Sakkal Majalla" panose="02000000000000000000" charset="0"/>
              <a:cs typeface="Sakkal Majalla" panose="02000000000000000000" charset="0"/>
              <a:sym typeface="+mn-ea"/>
            </a:endParaRPr>
          </a:p>
          <a:p>
            <a:endParaRPr lang="en-US" altLang="en-US">
              <a:latin typeface="Sakkal Majalla" panose="02000000000000000000" charset="0"/>
              <a:cs typeface="Sakkal Majalla" panose="02000000000000000000" charset="0"/>
              <a:sym typeface="+mn-ea"/>
            </a:endParaRPr>
          </a:p>
          <a:p>
            <a:r>
              <a:rPr lang="en-US" altLang="en-US">
                <a:latin typeface="Sakkal Majalla" panose="02000000000000000000" charset="0"/>
                <a:cs typeface="Sakkal Majalla" panose="02000000000000000000" charset="0"/>
                <a:sym typeface="+mn-ea"/>
              </a:rPr>
              <a:t>The use of data collected from smartphones and other digital devices to assess </a:t>
            </a:r>
            <a: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  <a:t>mental health and behavioral patterns</a:t>
            </a:r>
            <a:r>
              <a:rPr lang="en-US" altLang="en-US">
                <a:latin typeface="Sakkal Majalla" panose="02000000000000000000" charset="0"/>
                <a:cs typeface="Sakkal Majalla" panose="02000000000000000000" charset="0"/>
                <a:sym typeface="+mn-ea"/>
              </a:rPr>
              <a:t>.</a:t>
            </a:r>
            <a:endParaRPr lang="en-US" altLang="en-US">
              <a:latin typeface="Sakkal Majalla" panose="02000000000000000000" charset="0"/>
              <a:cs typeface="Sakkal Majalla" panose="02000000000000000000" charset="0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"/>
            <a:ext cx="8229600" cy="582613"/>
          </a:xfrm>
        </p:spPr>
        <p:txBody>
          <a:bodyPr/>
          <a:p>
            <a:br>
              <a:rPr lang="en-US" altLang="en-US">
                <a:latin typeface="Sakkal Majalla" panose="02000000000000000000" charset="0"/>
                <a:cs typeface="Sakkal Majalla" panose="02000000000000000000" charset="0"/>
                <a:sym typeface="+mn-ea"/>
              </a:rPr>
            </a:br>
            <a:b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</a:br>
            <a:b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</a:br>
            <a: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  <a:t>Digital CBT (Cognitive Behavioral Therapy)</a:t>
            </a:r>
            <a:b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</a:rPr>
            </a:br>
            <a:endParaRPr lang="en-US" altLang="en-US">
              <a:solidFill>
                <a:srgbClr val="FF0000"/>
              </a:solidFill>
              <a:latin typeface="Sakkal Majalla" panose="02000000000000000000" charset="0"/>
              <a:cs typeface="Sakkal Majalla" panose="0200000000000000000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 altLang="en-US">
              <a:latin typeface="Sakkal Majalla" panose="02000000000000000000" charset="0"/>
              <a:cs typeface="Sakkal Majalla" panose="02000000000000000000" charset="0"/>
            </a:endParaRPr>
          </a:p>
          <a:p>
            <a:endParaRPr lang="en-US" altLang="en-US">
              <a:latin typeface="Sakkal Majalla" panose="02000000000000000000" charset="0"/>
              <a:cs typeface="Sakkal Majalla" panose="02000000000000000000" charset="0"/>
              <a:sym typeface="+mn-ea"/>
            </a:endParaRPr>
          </a:p>
          <a:p>
            <a:r>
              <a:rPr lang="en-US" altLang="en-US">
                <a:latin typeface="Sakkal Majalla" panose="02000000000000000000" charset="0"/>
                <a:cs typeface="Sakkal Majalla" panose="02000000000000000000" charset="0"/>
                <a:sym typeface="+mn-ea"/>
              </a:rPr>
              <a:t>Online or app-based programs that deliver structured CBT techniques to address </a:t>
            </a:r>
            <a: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  <a:t>mental health challenges</a:t>
            </a:r>
            <a:r>
              <a:rPr lang="en-US" altLang="en-US">
                <a:latin typeface="Sakkal Majalla" panose="02000000000000000000" charset="0"/>
                <a:cs typeface="Sakkal Majalla" panose="02000000000000000000" charset="0"/>
                <a:sym typeface="+mn-ea"/>
              </a:rPr>
              <a:t>.</a:t>
            </a:r>
            <a:endParaRPr lang="en-US" altLang="en-US">
              <a:latin typeface="Sakkal Majalla" panose="02000000000000000000" charset="0"/>
              <a:cs typeface="Sakkal Majalla" panose="02000000000000000000" charset="0"/>
            </a:endParaRPr>
          </a:p>
          <a:p>
            <a:endParaRPr lang="en-US" altLang="en-US"/>
          </a:p>
          <a:p>
            <a:endParaRPr lang="en-US" altLang="en-US"/>
          </a:p>
          <a:p>
            <a:endParaRPr lang="en-US"/>
          </a:p>
        </p:txBody>
      </p:sp>
      <p:sp>
        <p:nvSpPr>
          <p:cNvPr id="4" name="Text Box 3"/>
          <p:cNvSpPr txBox="1"/>
          <p:nvPr/>
        </p:nvSpPr>
        <p:spPr>
          <a:xfrm>
            <a:off x="307340" y="717550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br>
              <a:rPr lang="en-US" altLang="en-US">
                <a:latin typeface="Sakkal Majalla" panose="02000000000000000000" charset="0"/>
                <a:cs typeface="Sakkal Majalla" panose="02000000000000000000" charset="0"/>
              </a:rPr>
            </a:br>
            <a:br>
              <a:rPr lang="en-US" altLang="en-US">
                <a:latin typeface="Sakkal Majalla" panose="02000000000000000000" charset="0"/>
                <a:cs typeface="Sakkal Majalla" panose="02000000000000000000" charset="0"/>
              </a:rPr>
            </a:br>
            <a: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  <a:t>Digital Mental Health Coaching</a:t>
            </a:r>
            <a:endParaRPr lang="en-US" altLang="en-US">
              <a:solidFill>
                <a:srgbClr val="FF0000"/>
              </a:solidFill>
              <a:latin typeface="Sakkal Majalla" panose="02000000000000000000" charset="0"/>
              <a:cs typeface="Sakkal Majalla" panose="02000000000000000000" charset="0"/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 altLang="en-US">
              <a:latin typeface="Sakkal Majalla" panose="02000000000000000000" charset="0"/>
              <a:cs typeface="Sakkal Majalla" panose="02000000000000000000" charset="0"/>
              <a:sym typeface="+mn-ea"/>
            </a:endParaRPr>
          </a:p>
          <a:p>
            <a:endParaRPr lang="en-US" altLang="en-US">
              <a:latin typeface="Sakkal Majalla" panose="02000000000000000000" charset="0"/>
              <a:cs typeface="Sakkal Majalla" panose="02000000000000000000" charset="0"/>
              <a:sym typeface="+mn-ea"/>
            </a:endParaRPr>
          </a:p>
          <a:p>
            <a:r>
              <a:rPr lang="en-US" altLang="en-US">
                <a:latin typeface="Sakkal Majalla" panose="02000000000000000000" charset="0"/>
                <a:cs typeface="Sakkal Majalla" panose="02000000000000000000" charset="0"/>
                <a:sym typeface="+mn-ea"/>
              </a:rPr>
              <a:t>AI-driven coaching tools that provide </a:t>
            </a:r>
            <a: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  <a:t>personalized strategies for managing stress, anxiety, or depression</a:t>
            </a:r>
            <a:r>
              <a:rPr lang="en-US" altLang="en-US">
                <a:latin typeface="Sakkal Majalla" panose="02000000000000000000" charset="0"/>
                <a:cs typeface="Sakkal Majalla" panose="02000000000000000000" charset="0"/>
                <a:sym typeface="+mn-ea"/>
              </a:rPr>
              <a:t>.</a:t>
            </a:r>
            <a:endParaRPr lang="en-US" altLang="en-US">
              <a:latin typeface="Sakkal Majalla" panose="02000000000000000000" charset="0"/>
              <a:cs typeface="Sakkal Majalla" panose="02000000000000000000" charset="0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br>
              <a:rPr lang="en-US">
                <a:solidFill>
                  <a:srgbClr val="FF0000"/>
                </a:solidFill>
              </a:rPr>
            </a:br>
            <a:br>
              <a:rPr 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  <a:t>E-mental Health Platforms</a:t>
            </a:r>
            <a:endParaRPr lang="en-US" altLang="en-US">
              <a:solidFill>
                <a:srgbClr val="FF0000"/>
              </a:solidFill>
              <a:latin typeface="Sakkal Majalla" panose="02000000000000000000" charset="0"/>
              <a:cs typeface="Sakkal Majalla" panose="02000000000000000000" charset="0"/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 altLang="en-US">
              <a:latin typeface="Sakkal Majalla" panose="02000000000000000000" charset="0"/>
              <a:cs typeface="Sakkal Majalla" panose="02000000000000000000" charset="0"/>
              <a:sym typeface="+mn-ea"/>
            </a:endParaRPr>
          </a:p>
          <a:p>
            <a:r>
              <a:rPr lang="en-US" altLang="en-US">
                <a:latin typeface="Sakkal Majalla" panose="02000000000000000000" charset="0"/>
                <a:cs typeface="Sakkal Majalla" panose="02000000000000000000" charset="0"/>
                <a:sym typeface="+mn-ea"/>
              </a:rPr>
              <a:t>Online platforms that offer a range of </a:t>
            </a:r>
            <a: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  <a:t>mental health services</a:t>
            </a:r>
            <a:r>
              <a:rPr lang="en-US" altLang="en-US">
                <a:latin typeface="Sakkal Majalla" panose="02000000000000000000" charset="0"/>
                <a:cs typeface="Sakkal Majalla" panose="02000000000000000000" charset="0"/>
                <a:sym typeface="+mn-ea"/>
              </a:rPr>
              <a:t>, including </a:t>
            </a:r>
            <a: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  <a:t>self-help resources, therapy, and community support.</a:t>
            </a:r>
            <a:endParaRPr lang="en-US" altLang="en-US">
              <a:solidFill>
                <a:srgbClr val="FF0000"/>
              </a:solidFill>
              <a:latin typeface="Sakkal Majalla" panose="02000000000000000000" charset="0"/>
              <a:cs typeface="Sakkal Majalla" panose="02000000000000000000" charset="0"/>
            </a:endParaRPr>
          </a:p>
          <a:p>
            <a:endParaRPr lang="en-US" altLang="en-US">
              <a:solidFill>
                <a:srgbClr val="FF0000"/>
              </a:solidFill>
              <a:latin typeface="Sakkal Majalla" panose="02000000000000000000" charset="0"/>
              <a:cs typeface="Sakkal Majalla" panose="02000000000000000000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b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</a:br>
            <a:b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</a:br>
            <a: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  <a:t>Digital Resilience Training</a:t>
            </a:r>
            <a:b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</a:rPr>
            </a:br>
            <a:endParaRPr lang="en-US" altLang="en-US">
              <a:solidFill>
                <a:srgbClr val="FF0000"/>
              </a:solidFill>
              <a:latin typeface="Sakkal Majalla" panose="02000000000000000000" charset="0"/>
              <a:cs typeface="Sakkal Majalla" panose="0200000000000000000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 altLang="en-US">
              <a:latin typeface="Sakkal Majalla" panose="02000000000000000000" charset="0"/>
              <a:cs typeface="Sakkal Majalla" panose="02000000000000000000" charset="0"/>
              <a:sym typeface="+mn-ea"/>
            </a:endParaRPr>
          </a:p>
          <a:p>
            <a:endParaRPr lang="en-US" altLang="en-US">
              <a:latin typeface="Sakkal Majalla" panose="02000000000000000000" charset="0"/>
              <a:cs typeface="Sakkal Majalla" panose="02000000000000000000" charset="0"/>
              <a:sym typeface="+mn-ea"/>
            </a:endParaRPr>
          </a:p>
          <a:p>
            <a:r>
              <a:rPr lang="en-US" altLang="en-US">
                <a:latin typeface="Sakkal Majalla" panose="02000000000000000000" charset="0"/>
                <a:cs typeface="Sakkal Majalla" panose="02000000000000000000" charset="0"/>
                <a:sym typeface="+mn-ea"/>
              </a:rPr>
              <a:t>Programs delivered via AI-driven apps to help users build </a:t>
            </a:r>
            <a:r>
              <a:rPr lang="en-US" altLang="en-US">
                <a:solidFill>
                  <a:srgbClr val="FF0000"/>
                </a:solidFill>
                <a:latin typeface="Sakkal Majalla" panose="02000000000000000000" charset="0"/>
                <a:cs typeface="Sakkal Majalla" panose="02000000000000000000" charset="0"/>
                <a:sym typeface="+mn-ea"/>
              </a:rPr>
              <a:t>resilience against mental health stressors.</a:t>
            </a:r>
            <a:endParaRPr lang="en-US" altLang="en-US">
              <a:latin typeface="Sakkal Majalla" panose="02000000000000000000" charset="0"/>
              <a:cs typeface="Sakkal Majalla" panose="02000000000000000000" charset="0"/>
            </a:endParaRP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1706</Words>
  <Application>WPS Presentation</Application>
  <PresentationFormat>Affichage à l'écran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Arial</vt:lpstr>
      <vt:lpstr>SimSun</vt:lpstr>
      <vt:lpstr>Wingdings</vt:lpstr>
      <vt:lpstr>Calibri</vt:lpstr>
      <vt:lpstr>Microsoft YaHei</vt:lpstr>
      <vt:lpstr>Arial Unicode MS</vt:lpstr>
      <vt:lpstr>Sakkal Majalla</vt:lpstr>
      <vt:lpstr>1_Blue Waves</vt:lpstr>
      <vt:lpstr>6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</dc:title>
  <dc:creator>pc</dc:creator>
  <cp:lastModifiedBy>pc</cp:lastModifiedBy>
  <cp:revision>2</cp:revision>
  <dcterms:created xsi:type="dcterms:W3CDTF">2024-11-26T16:57:00Z</dcterms:created>
  <dcterms:modified xsi:type="dcterms:W3CDTF">2024-11-26T20:32:00Z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384EFDFEDA09457BB4E212C4D900088B_12</vt:lpwstr>
  </property>
  <property fmtid="{D5CDD505-2E9C-101B-9397-08002B2CF9AE}" pid="3" name="KSOProductBuildVer">
    <vt:lpwstr>1033-12.2.0.18911</vt:lpwstr>
  </property>
</Properties>
</file>