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331" r:id="rId2"/>
    <p:sldId id="374" r:id="rId3"/>
    <p:sldId id="375" r:id="rId4"/>
    <p:sldId id="376" r:id="rId5"/>
    <p:sldId id="378" r:id="rId6"/>
    <p:sldId id="377" r:id="rId7"/>
    <p:sldId id="367" r:id="rId8"/>
    <p:sldId id="369" r:id="rId9"/>
    <p:sldId id="380" r:id="rId10"/>
    <p:sldId id="370" r:id="rId11"/>
    <p:sldId id="379" r:id="rId12"/>
    <p:sldId id="371" r:id="rId13"/>
    <p:sldId id="372" r:id="rId14"/>
  </p:sldIdLst>
  <p:sldSz cx="1126966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0" d="100"/>
          <a:sy n="60" d="100"/>
        </p:scale>
        <p:origin x="-1056" y="-24"/>
      </p:cViewPr>
      <p:guideLst>
        <p:guide orient="horz" pos="2160"/>
        <p:guide pos="355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84324-A06F-4D8B-BCF3-CB2DF0FC66D3}" type="datetimeFigureOut">
              <a:rPr lang="fr-FR" smtClean="0"/>
              <a:pPr/>
              <a:t>01/12/2024</a:t>
            </a:fld>
            <a:endParaRPr lang="fr-FR"/>
          </a:p>
        </p:txBody>
      </p:sp>
      <p:sp>
        <p:nvSpPr>
          <p:cNvPr id="4" name="Espace réservé de l'image des diapositives 3"/>
          <p:cNvSpPr>
            <a:spLocks noGrp="1" noRot="1" noChangeAspect="1"/>
          </p:cNvSpPr>
          <p:nvPr>
            <p:ph type="sldImg" idx="2"/>
          </p:nvPr>
        </p:nvSpPr>
        <p:spPr>
          <a:xfrm>
            <a:off x="612775" y="685800"/>
            <a:ext cx="563245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FC43F7-1A07-425F-997D-83FA4C4990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45225" y="2130427"/>
            <a:ext cx="9579214"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690449" y="3886200"/>
            <a:ext cx="788876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01/12/2024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01/12/2024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170505" y="274640"/>
            <a:ext cx="2535674"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563484" y="274640"/>
            <a:ext cx="7419194"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01/12/2024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01/12/2024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90225" y="4406902"/>
            <a:ext cx="9579214"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890225" y="2906713"/>
            <a:ext cx="95792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01/12/2024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563484"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728745"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01/12/2024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563483" y="1535113"/>
            <a:ext cx="49793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563483" y="2174875"/>
            <a:ext cx="4979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724832" y="1535113"/>
            <a:ext cx="498134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724832" y="2174875"/>
            <a:ext cx="498134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577FE68-B179-47C4-8757-734EB2B83C49}" type="datetimeFigureOut">
              <a:rPr lang="fr-FR" smtClean="0"/>
              <a:pPr/>
              <a:t>01/12/2024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577FE68-B179-47C4-8757-734EB2B83C49}" type="datetimeFigureOut">
              <a:rPr lang="fr-FR" smtClean="0"/>
              <a:pPr/>
              <a:t>01/12/2024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77FE68-B179-47C4-8757-734EB2B83C49}" type="datetimeFigureOut">
              <a:rPr lang="fr-FR" smtClean="0"/>
              <a:pPr/>
              <a:t>01/12/2024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63485" y="273050"/>
            <a:ext cx="3707641"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406125" y="273052"/>
            <a:ext cx="630005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63485" y="1435102"/>
            <a:ext cx="370764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01/12/2024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208934" y="4800600"/>
            <a:ext cx="6761798"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208934" y="612775"/>
            <a:ext cx="676179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208934" y="5367338"/>
            <a:ext cx="676179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01/12/2024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63485" y="274638"/>
            <a:ext cx="10142696"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563485" y="1600202"/>
            <a:ext cx="10142696"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563483" y="6356352"/>
            <a:ext cx="262958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7FE68-B179-47C4-8757-734EB2B83C49}" type="datetimeFigureOut">
              <a:rPr lang="fr-FR" smtClean="0"/>
              <a:pPr/>
              <a:t>01/12/2024</a:t>
            </a:fld>
            <a:endParaRPr lang="fr-FR"/>
          </a:p>
        </p:txBody>
      </p:sp>
      <p:sp>
        <p:nvSpPr>
          <p:cNvPr id="5" name="Espace réservé du pied de page 4"/>
          <p:cNvSpPr>
            <a:spLocks noGrp="1"/>
          </p:cNvSpPr>
          <p:nvPr>
            <p:ph type="ftr" sz="quarter" idx="3"/>
          </p:nvPr>
        </p:nvSpPr>
        <p:spPr>
          <a:xfrm>
            <a:off x="3850469" y="6356352"/>
            <a:ext cx="356872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076592" y="6356352"/>
            <a:ext cx="262958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4D041-5645-49D8-B3DD-E4DAFC1DE53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4171" y="785794"/>
            <a:ext cx="9858444" cy="2582858"/>
          </a:xfrm>
        </p:spPr>
        <p:style>
          <a:lnRef idx="2">
            <a:schemeClr val="accent1"/>
          </a:lnRef>
          <a:fillRef idx="1">
            <a:schemeClr val="lt1"/>
          </a:fillRef>
          <a:effectRef idx="0">
            <a:schemeClr val="accent1"/>
          </a:effectRef>
          <a:fontRef idx="minor">
            <a:schemeClr val="dk1"/>
          </a:fontRef>
        </p:style>
        <p:txBody>
          <a:bodyPr>
            <a:normAutofit/>
          </a:bodyPr>
          <a:lstStyle/>
          <a:p>
            <a:r>
              <a:rPr lang="fr-FR" sz="3200" b="1" dirty="0" smtClean="0">
                <a:solidFill>
                  <a:srgbClr val="FF0000"/>
                </a:solidFill>
              </a:rPr>
              <a:t>Importance of </a:t>
            </a:r>
            <a:r>
              <a:rPr lang="fr-FR" sz="3200" b="1" dirty="0" err="1" smtClean="0">
                <a:solidFill>
                  <a:srgbClr val="FF0000"/>
                </a:solidFill>
              </a:rPr>
              <a:t>customers</a:t>
            </a:r>
            <a:r>
              <a:rPr lang="fr-FR" sz="3200" b="1" dirty="0" smtClean="0">
                <a:solidFill>
                  <a:srgbClr val="FF0000"/>
                </a:solidFill>
              </a:rPr>
              <a:t> and </a:t>
            </a:r>
            <a:r>
              <a:rPr lang="fr-FR" sz="3200" b="1" dirty="0" err="1" smtClean="0">
                <a:solidFill>
                  <a:srgbClr val="FF0000"/>
                </a:solidFill>
              </a:rPr>
              <a:t>suppliers</a:t>
            </a:r>
            <a:r>
              <a:rPr lang="fr-FR" sz="3200" b="1" dirty="0" smtClean="0">
                <a:solidFill>
                  <a:srgbClr val="FF0000"/>
                </a:solidFill>
              </a:rPr>
              <a:t> </a:t>
            </a:r>
            <a:r>
              <a:rPr lang="fr-FR" sz="3200" b="1" dirty="0" err="1" smtClean="0">
                <a:solidFill>
                  <a:srgbClr val="FF0000"/>
                </a:solidFill>
              </a:rPr>
              <a:t>within</a:t>
            </a:r>
            <a:r>
              <a:rPr lang="fr-FR" sz="3200" b="1" dirty="0" smtClean="0">
                <a:solidFill>
                  <a:srgbClr val="FF0000"/>
                </a:solidFill>
              </a:rPr>
              <a:t> TQM</a:t>
            </a:r>
            <a:br>
              <a:rPr lang="fr-FR" sz="3200" b="1" dirty="0" smtClean="0">
                <a:solidFill>
                  <a:srgbClr val="FF0000"/>
                </a:solidFill>
              </a:rPr>
            </a:br>
            <a:r>
              <a:rPr lang="fr-FR" sz="3200" b="1" dirty="0" smtClean="0">
                <a:solidFill>
                  <a:srgbClr val="0070C0"/>
                </a:solidFill>
              </a:rPr>
              <a:t/>
            </a:r>
            <a:br>
              <a:rPr lang="fr-FR" sz="3200" b="1" dirty="0" smtClean="0">
                <a:solidFill>
                  <a:srgbClr val="0070C0"/>
                </a:solidFill>
              </a:rPr>
            </a:br>
            <a:r>
              <a:rPr lang="fr-FR" sz="3200" b="1" dirty="0" smtClean="0">
                <a:solidFill>
                  <a:srgbClr val="0070C0"/>
                </a:solidFill>
              </a:rPr>
              <a:t>Course </a:t>
            </a:r>
            <a:r>
              <a:rPr lang="fr-FR" sz="3200" b="1" dirty="0" smtClean="0">
                <a:solidFill>
                  <a:srgbClr val="0070C0"/>
                </a:solidFill>
              </a:rPr>
              <a:t>09</a:t>
            </a:r>
            <a:endParaRPr lang="fr-FR" sz="3200" b="1" dirty="0">
              <a:solidFill>
                <a:srgbClr val="0070C0"/>
              </a:solidFill>
            </a:endParaRPr>
          </a:p>
        </p:txBody>
      </p:sp>
      <p:sp>
        <p:nvSpPr>
          <p:cNvPr id="3" name="Espace réservé du contenu 2"/>
          <p:cNvSpPr>
            <a:spLocks noGrp="1"/>
          </p:cNvSpPr>
          <p:nvPr>
            <p:ph idx="1"/>
          </p:nvPr>
        </p:nvSpPr>
        <p:spPr>
          <a:xfrm>
            <a:off x="1991493" y="3857628"/>
            <a:ext cx="7286676" cy="2143140"/>
          </a:xfrm>
        </p:spPr>
        <p:txBody>
          <a:bodyPr>
            <a:noAutofit/>
          </a:bodyPr>
          <a:lstStyle/>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محاضرات موجهة لطلبة السنة ثانية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ماستر</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اقتصاد وتسيير المؤسسات</a:t>
            </a:r>
          </a:p>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قسم العلوم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الإقتصادية</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جامعة بسكرة</a:t>
            </a:r>
            <a:endParaRPr lang="fr-FR"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20000"/>
          </a:bodyPr>
          <a:lstStyle/>
          <a:p>
            <a:pPr algn="just">
              <a:buNone/>
            </a:pPr>
            <a:r>
              <a:rPr lang="fr-FR" b="1" dirty="0" err="1" smtClean="0"/>
              <a:t>Suppliers</a:t>
            </a:r>
            <a:r>
              <a:rPr lang="fr-FR" b="1" dirty="0" smtClean="0"/>
              <a:t> (</a:t>
            </a:r>
            <a:r>
              <a:rPr lang="fr-FR" b="1" dirty="0" err="1" smtClean="0"/>
              <a:t>internal</a:t>
            </a:r>
            <a:r>
              <a:rPr lang="fr-FR" b="1" dirty="0" smtClean="0"/>
              <a:t> and </a:t>
            </a:r>
            <a:r>
              <a:rPr lang="fr-FR" b="1" dirty="0" err="1" smtClean="0"/>
              <a:t>external</a:t>
            </a:r>
            <a:r>
              <a:rPr lang="fr-FR" b="1" dirty="0" smtClean="0"/>
              <a:t>)</a:t>
            </a:r>
          </a:p>
          <a:p>
            <a:pPr algn="just">
              <a:buNone/>
            </a:pPr>
            <a:r>
              <a:rPr lang="en-US" dirty="0" smtClean="0"/>
              <a:t>• Who are my internal suppliers</a:t>
            </a:r>
            <a:r>
              <a:rPr lang="en-US" dirty="0" smtClean="0"/>
              <a:t>?</a:t>
            </a:r>
            <a:endParaRPr lang="en-US" dirty="0" smtClean="0"/>
          </a:p>
          <a:p>
            <a:pPr algn="just">
              <a:buNone/>
            </a:pPr>
            <a:r>
              <a:rPr lang="en-US" dirty="0" smtClean="0"/>
              <a:t>• What are my true needs and expectations?</a:t>
            </a:r>
          </a:p>
          <a:p>
            <a:pPr algn="just">
              <a:buNone/>
            </a:pPr>
            <a:r>
              <a:rPr lang="en-US" dirty="0" smtClean="0"/>
              <a:t>• How do I communicate my needs and expectations to my suppliers?</a:t>
            </a:r>
          </a:p>
          <a:p>
            <a:pPr algn="just">
              <a:buNone/>
            </a:pPr>
            <a:r>
              <a:rPr lang="en-US" dirty="0" smtClean="0"/>
              <a:t>• Do my suppliers have the capability to measure and meet these needs and expectations?</a:t>
            </a:r>
          </a:p>
          <a:p>
            <a:pPr algn="just">
              <a:buNone/>
            </a:pPr>
            <a:r>
              <a:rPr lang="en-US" dirty="0" smtClean="0"/>
              <a:t>• How do I inform them of changes in my needs and expectations?</a:t>
            </a:r>
          </a:p>
          <a:p>
            <a:pPr algn="just">
              <a:buNone/>
            </a:pPr>
            <a:r>
              <a:rPr lang="en-US" dirty="0" smtClean="0"/>
              <a:t>As well as being fully aware of customers’ needs and expectations, each person must respect the needs and expectations of their suppliers. The ideal situation is an open partnership style relationship, where both </a:t>
            </a:r>
            <a:r>
              <a:rPr lang="fr-FR" dirty="0" smtClean="0"/>
              <a:t>parties </a:t>
            </a:r>
            <a:r>
              <a:rPr lang="fr-FR" dirty="0" err="1" smtClean="0"/>
              <a:t>share</a:t>
            </a:r>
            <a:r>
              <a:rPr lang="fr-FR" dirty="0" smtClean="0"/>
              <a:t> and </a:t>
            </a:r>
            <a:r>
              <a:rPr lang="fr-FR" dirty="0" err="1" smtClean="0"/>
              <a:t>benefit</a:t>
            </a:r>
            <a:r>
              <a:rPr lang="fr-FR" dirty="0" smtClean="0"/>
              <a:t>.</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10000"/>
          </a:bodyPr>
          <a:lstStyle/>
          <a:p>
            <a:pPr algn="just"/>
            <a:r>
              <a:rPr lang="en-US" dirty="0" smtClean="0">
                <a:solidFill>
                  <a:srgbClr val="FF0000"/>
                </a:solidFill>
              </a:rPr>
              <a:t>The internal suppliers </a:t>
            </a:r>
            <a:r>
              <a:rPr lang="en-US" dirty="0" smtClean="0"/>
              <a:t>of an organization are the departments, teams, or individuals within the organization that provide goods, services, or information to other parts of the organization. For example, the IT department supplying technology solutions to the marketing team, or HR providing </a:t>
            </a:r>
            <a:r>
              <a:rPr lang="en-US" dirty="0" smtClean="0"/>
              <a:t>recruitment </a:t>
            </a:r>
            <a:r>
              <a:rPr lang="en-US" dirty="0" smtClean="0"/>
              <a:t>services to other departments.</a:t>
            </a:r>
          </a:p>
          <a:p>
            <a:pPr algn="just"/>
            <a:r>
              <a:rPr lang="en-US" dirty="0" smtClean="0">
                <a:solidFill>
                  <a:srgbClr val="FF0000"/>
                </a:solidFill>
              </a:rPr>
              <a:t>External suppliers, </a:t>
            </a:r>
            <a:r>
              <a:rPr lang="en-US" dirty="0" smtClean="0"/>
              <a:t>on </a:t>
            </a:r>
            <a:r>
              <a:rPr lang="en-US" dirty="0" smtClean="0"/>
              <a:t>the other hand, are entities outside the organization that provide goods or services. These could be vendors, contractors, or service providers such as raw material suppliers, software vendors, or maintenance service providers.</a:t>
            </a:r>
          </a:p>
          <a:p>
            <a:pPr algn="just"/>
            <a:r>
              <a:rPr lang="en-US" dirty="0" smtClean="0"/>
              <a:t>The distinction ensures efficient management of relationships and resources both within and outside the organization.</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563485" y="1428736"/>
            <a:ext cx="10142696" cy="4929222"/>
          </a:xfrm>
        </p:spPr>
        <p:txBody>
          <a:bodyPr>
            <a:normAutofit fontScale="77500" lnSpcReduction="20000"/>
          </a:bodyPr>
          <a:lstStyle/>
          <a:p>
            <a:r>
              <a:rPr lang="fr-FR" b="1" dirty="0" err="1" smtClean="0"/>
              <a:t>Poor</a:t>
            </a:r>
            <a:r>
              <a:rPr lang="fr-FR" b="1" dirty="0" smtClean="0"/>
              <a:t> practices</a:t>
            </a:r>
          </a:p>
          <a:p>
            <a:endParaRPr lang="fr-FR" b="1" dirty="0" smtClean="0"/>
          </a:p>
          <a:p>
            <a:pPr>
              <a:buNone/>
            </a:pPr>
            <a:r>
              <a:rPr lang="en-US" dirty="0" smtClean="0"/>
              <a:t>To be able to become a total quality </a:t>
            </a:r>
            <a:r>
              <a:rPr lang="en-US" dirty="0" err="1" smtClean="0"/>
              <a:t>organisation</a:t>
            </a:r>
            <a:r>
              <a:rPr lang="en-US" dirty="0" smtClean="0"/>
              <a:t>, some of the bad practices must be </a:t>
            </a:r>
            <a:r>
              <a:rPr lang="en-US" dirty="0" err="1" smtClean="0"/>
              <a:t>recognised</a:t>
            </a:r>
            <a:r>
              <a:rPr lang="en-US" dirty="0" smtClean="0"/>
              <a:t> and </a:t>
            </a:r>
            <a:r>
              <a:rPr lang="fr-FR" dirty="0" err="1" smtClean="0"/>
              <a:t>corrected</a:t>
            </a:r>
            <a:r>
              <a:rPr lang="fr-FR" dirty="0" smtClean="0"/>
              <a:t>. </a:t>
            </a:r>
            <a:r>
              <a:rPr lang="fr-FR" dirty="0" err="1" smtClean="0"/>
              <a:t>These</a:t>
            </a:r>
            <a:r>
              <a:rPr lang="fr-FR" dirty="0" smtClean="0"/>
              <a:t> </a:t>
            </a:r>
            <a:r>
              <a:rPr lang="fr-FR" dirty="0" err="1" smtClean="0"/>
              <a:t>may</a:t>
            </a:r>
            <a:r>
              <a:rPr lang="fr-FR" dirty="0" smtClean="0"/>
              <a:t> </a:t>
            </a:r>
            <a:r>
              <a:rPr lang="fr-FR" dirty="0" err="1" smtClean="0"/>
              <a:t>include</a:t>
            </a:r>
            <a:r>
              <a:rPr lang="fr-FR" dirty="0" smtClean="0"/>
              <a:t>:</a:t>
            </a:r>
          </a:p>
          <a:p>
            <a:pPr>
              <a:buNone/>
            </a:pPr>
            <a:r>
              <a:rPr lang="en-US" dirty="0" smtClean="0"/>
              <a:t>• Leaders not giving clear direction</a:t>
            </a:r>
          </a:p>
          <a:p>
            <a:pPr>
              <a:buNone/>
            </a:pPr>
            <a:r>
              <a:rPr lang="en-US" dirty="0" smtClean="0"/>
              <a:t>• Not understanding, or ignoring competitive positioning</a:t>
            </a:r>
          </a:p>
          <a:p>
            <a:pPr>
              <a:buNone/>
            </a:pPr>
            <a:r>
              <a:rPr lang="en-US" dirty="0" smtClean="0"/>
              <a:t>• Each department working only for itself</a:t>
            </a:r>
          </a:p>
          <a:p>
            <a:pPr>
              <a:buNone/>
            </a:pPr>
            <a:r>
              <a:rPr lang="en-US" dirty="0" smtClean="0"/>
              <a:t>• Trying to control people through systems</a:t>
            </a:r>
          </a:p>
          <a:p>
            <a:pPr>
              <a:buNone/>
            </a:pPr>
            <a:r>
              <a:rPr lang="fr-FR" dirty="0" smtClean="0"/>
              <a:t>• </a:t>
            </a:r>
            <a:r>
              <a:rPr lang="fr-FR" dirty="0" err="1" smtClean="0"/>
              <a:t>Confusing</a:t>
            </a:r>
            <a:r>
              <a:rPr lang="fr-FR" dirty="0" smtClean="0"/>
              <a:t> </a:t>
            </a:r>
            <a:r>
              <a:rPr lang="fr-FR" dirty="0" err="1" smtClean="0"/>
              <a:t>quality</a:t>
            </a:r>
            <a:r>
              <a:rPr lang="fr-FR" dirty="0" smtClean="0"/>
              <a:t> </a:t>
            </a:r>
            <a:r>
              <a:rPr lang="fr-FR" dirty="0" err="1" smtClean="0"/>
              <a:t>with</a:t>
            </a:r>
            <a:r>
              <a:rPr lang="fr-FR" dirty="0" smtClean="0"/>
              <a:t> grade</a:t>
            </a:r>
          </a:p>
          <a:p>
            <a:pPr>
              <a:buNone/>
            </a:pPr>
            <a:r>
              <a:rPr lang="en-US" dirty="0" smtClean="0"/>
              <a:t>• Accepting that a level of defects or errors is inevitable</a:t>
            </a:r>
          </a:p>
          <a:p>
            <a:pPr>
              <a:buNone/>
            </a:pPr>
            <a:r>
              <a:rPr lang="fr-FR" dirty="0" smtClean="0"/>
              <a:t>• </a:t>
            </a:r>
            <a:r>
              <a:rPr lang="fr-FR" dirty="0" err="1" smtClean="0"/>
              <a:t>Firefighting</a:t>
            </a:r>
            <a:r>
              <a:rPr lang="fr-FR" dirty="0" smtClean="0"/>
              <a:t>, </a:t>
            </a:r>
            <a:r>
              <a:rPr lang="fr-FR" dirty="0" err="1" smtClean="0"/>
              <a:t>reactive</a:t>
            </a:r>
            <a:r>
              <a:rPr lang="fr-FR" dirty="0" smtClean="0"/>
              <a:t> </a:t>
            </a:r>
            <a:r>
              <a:rPr lang="fr-FR" dirty="0" err="1" smtClean="0"/>
              <a:t>behaviour</a:t>
            </a:r>
            <a:endParaRPr lang="fr-FR" dirty="0" smtClean="0"/>
          </a:p>
          <a:p>
            <a:pPr>
              <a:buNone/>
            </a:pPr>
            <a:r>
              <a:rPr lang="en-US" dirty="0" smtClean="0"/>
              <a:t>• The </a:t>
            </a:r>
            <a:r>
              <a:rPr lang="en-US" i="1" dirty="0" smtClean="0"/>
              <a:t>“It’s not my problem” attitude</a:t>
            </a:r>
          </a:p>
          <a:p>
            <a:pPr>
              <a:buNone/>
            </a:pPr>
            <a:r>
              <a:rPr lang="en-US" dirty="0" smtClean="0">
                <a:solidFill>
                  <a:srgbClr val="FF0000"/>
                </a:solidFill>
              </a:rPr>
              <a:t>How many of these </a:t>
            </a:r>
            <a:r>
              <a:rPr lang="en-US" dirty="0" err="1" smtClean="0">
                <a:solidFill>
                  <a:srgbClr val="FF0000"/>
                </a:solidFill>
              </a:rPr>
              <a:t>behaviours</a:t>
            </a:r>
            <a:r>
              <a:rPr lang="en-US" dirty="0" smtClean="0">
                <a:solidFill>
                  <a:srgbClr val="FF0000"/>
                </a:solidFill>
              </a:rPr>
              <a:t> do you </a:t>
            </a:r>
            <a:r>
              <a:rPr lang="en-US" dirty="0" err="1" smtClean="0">
                <a:solidFill>
                  <a:srgbClr val="FF0000"/>
                </a:solidFill>
              </a:rPr>
              <a:t>recognise</a:t>
            </a:r>
            <a:r>
              <a:rPr lang="en-US" dirty="0" smtClean="0">
                <a:solidFill>
                  <a:srgbClr val="FF0000"/>
                </a:solidFill>
              </a:rPr>
              <a:t> in your </a:t>
            </a:r>
            <a:r>
              <a:rPr lang="en-US" dirty="0" err="1" smtClean="0">
                <a:solidFill>
                  <a:srgbClr val="FF0000"/>
                </a:solidFill>
              </a:rPr>
              <a:t>organisation</a:t>
            </a:r>
            <a:r>
              <a:rPr lang="en-US" dirty="0" smtClean="0">
                <a:solidFill>
                  <a:srgbClr val="FF0000"/>
                </a:solidFill>
              </a:rPr>
              <a:t>?</a:t>
            </a:r>
            <a:endParaRPr lang="fr-FR"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Picture 2" descr="C:\Users\DELL\Pictures\quality 3.png"/>
          <p:cNvPicPr>
            <a:picLocks noChangeAspect="1" noChangeArrowheads="1"/>
          </p:cNvPicPr>
          <p:nvPr/>
        </p:nvPicPr>
        <p:blipFill>
          <a:blip r:embed="rId2"/>
          <a:srcRect/>
          <a:stretch>
            <a:fillRect/>
          </a:stretch>
        </p:blipFill>
        <p:spPr bwMode="auto">
          <a:xfrm>
            <a:off x="1419988" y="457800"/>
            <a:ext cx="8429685" cy="5940811"/>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en-US" sz="2800" dirty="0" smtClean="0">
                <a:solidFill>
                  <a:srgbClr val="FF0000"/>
                </a:solidFill>
              </a:rPr>
              <a:t>Consumer:</a:t>
            </a:r>
            <a:r>
              <a:rPr lang="en-US" sz="2800" dirty="0" smtClean="0"/>
              <a:t> According to Philip </a:t>
            </a:r>
            <a:r>
              <a:rPr lang="en-US" sz="2800" dirty="0" err="1" smtClean="0"/>
              <a:t>Kotler</a:t>
            </a:r>
            <a:r>
              <a:rPr lang="en-US" sz="2800" dirty="0" smtClean="0"/>
              <a:t> and Gary Armstrong, consumers are” </a:t>
            </a:r>
            <a:r>
              <a:rPr lang="en-US" sz="2800" b="1" dirty="0" smtClean="0"/>
              <a:t>all the individuals and households who buy or acquire goods and services for personal consumption</a:t>
            </a:r>
            <a:r>
              <a:rPr lang="en-US" sz="2800" dirty="0" smtClean="0"/>
              <a:t>”.</a:t>
            </a:r>
          </a:p>
          <a:p>
            <a:pPr algn="just">
              <a:buNone/>
            </a:pPr>
            <a:r>
              <a:rPr lang="en-US" sz="2800" dirty="0" smtClean="0"/>
              <a:t>(Household = a </a:t>
            </a:r>
            <a:r>
              <a:rPr lang="en-US" sz="2800" i="1" dirty="0" smtClean="0"/>
              <a:t>group of people, often a family, who live together in a house or flat)</a:t>
            </a:r>
            <a:r>
              <a:rPr lang="en-US" sz="2800" dirty="0" smtClean="0"/>
              <a:t>.</a:t>
            </a:r>
          </a:p>
          <a:p>
            <a:pPr algn="just">
              <a:buNone/>
            </a:pPr>
            <a:endParaRPr lang="en-US" sz="2800" dirty="0" smtClean="0"/>
          </a:p>
          <a:p>
            <a:pPr algn="just"/>
            <a:r>
              <a:rPr lang="en-US" sz="2800" dirty="0" smtClean="0">
                <a:solidFill>
                  <a:srgbClr val="FF0000"/>
                </a:solidFill>
              </a:rPr>
              <a:t>Customers</a:t>
            </a:r>
            <a:r>
              <a:rPr lang="en-US" sz="2800" dirty="0" smtClean="0"/>
              <a:t> are </a:t>
            </a:r>
            <a:r>
              <a:rPr lang="en-US" sz="2800" b="1" dirty="0" smtClean="0"/>
              <a:t>individuals or organizations who purchase, have purchased, or may potentially purchase a good, product, or service from another business or organization</a:t>
            </a:r>
            <a:r>
              <a:rPr lang="en-US" sz="2800" dirty="0" smtClean="0"/>
              <a:t>. </a:t>
            </a:r>
            <a:endParaRPr lang="fr-F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b="1" dirty="0" smtClean="0">
                <a:solidFill>
                  <a:srgbClr val="FF0000"/>
                </a:solidFill>
              </a:rPr>
              <a:t>A supplier </a:t>
            </a:r>
            <a:r>
              <a:rPr lang="en-US" dirty="0" smtClean="0"/>
              <a:t>is </a:t>
            </a:r>
            <a:r>
              <a:rPr lang="en-US" i="1" dirty="0" smtClean="0"/>
              <a:t>a person, business, or entity that provides products or services to another</a:t>
            </a:r>
            <a:r>
              <a:rPr lang="en-US" dirty="0" smtClean="0"/>
              <a:t> entity.</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200" b="1" dirty="0" smtClean="0">
                <a:solidFill>
                  <a:srgbClr val="FF0000"/>
                </a:solidFill>
              </a:rPr>
              <a:t>Interdependence Between Customers and Suppliers</a:t>
            </a:r>
            <a:endParaRPr lang="fr-FR" sz="3200" dirty="0">
              <a:solidFill>
                <a:srgbClr val="FF0000"/>
              </a:solidFill>
            </a:endParaRPr>
          </a:p>
        </p:txBody>
      </p:sp>
      <p:sp>
        <p:nvSpPr>
          <p:cNvPr id="3" name="Espace réservé du contenu 2"/>
          <p:cNvSpPr>
            <a:spLocks noGrp="1"/>
          </p:cNvSpPr>
          <p:nvPr>
            <p:ph idx="1"/>
          </p:nvPr>
        </p:nvSpPr>
        <p:spPr/>
        <p:txBody>
          <a:bodyPr>
            <a:normAutofit/>
          </a:bodyPr>
          <a:lstStyle/>
          <a:p>
            <a:pPr algn="just">
              <a:buNone/>
            </a:pPr>
            <a:r>
              <a:rPr lang="en-US" sz="2800" dirty="0" smtClean="0"/>
              <a:t>In TQM, suppliers and customers are interconnected:</a:t>
            </a:r>
          </a:p>
          <a:p>
            <a:pPr algn="just"/>
            <a:r>
              <a:rPr lang="en-US" sz="2800" dirty="0" smtClean="0"/>
              <a:t>Customer demands drive the requirements for suppliers.</a:t>
            </a:r>
          </a:p>
          <a:p>
            <a:pPr algn="just"/>
            <a:r>
              <a:rPr lang="en-US" sz="2800" dirty="0" smtClean="0"/>
              <a:t>Supplier performance affects customer satisfaction.</a:t>
            </a:r>
          </a:p>
          <a:p>
            <a:pPr algn="just"/>
            <a:endParaRPr lang="en-US" sz="2800" dirty="0" smtClean="0"/>
          </a:p>
          <a:p>
            <a:pPr algn="just">
              <a:buNone/>
            </a:pPr>
            <a:r>
              <a:rPr lang="en-US" sz="2800" dirty="0" smtClean="0"/>
              <a:t>By integrating customer and supplier perspectives, TQM creates a comprehensive approach to quality, benefiting the organization, its partners, and end consumers.</a:t>
            </a:r>
            <a:endParaRPr lang="fr-F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142852"/>
            <a:ext cx="10142696" cy="928694"/>
          </a:xfrm>
        </p:spPr>
        <p:txBody>
          <a:bodyPr>
            <a:normAutofit/>
          </a:bodyPr>
          <a:lstStyle/>
          <a:p>
            <a:r>
              <a:rPr lang="en-US" sz="3200" b="1" dirty="0" smtClean="0">
                <a:solidFill>
                  <a:srgbClr val="FF0000"/>
                </a:solidFill>
              </a:rPr>
              <a:t>Importance of Customers in TQM</a:t>
            </a:r>
            <a:endParaRPr lang="fr-FR" sz="3200" dirty="0">
              <a:solidFill>
                <a:srgbClr val="FF0000"/>
              </a:solidFill>
            </a:endParaRPr>
          </a:p>
        </p:txBody>
      </p:sp>
      <p:sp>
        <p:nvSpPr>
          <p:cNvPr id="3" name="Espace réservé du contenu 2"/>
          <p:cNvSpPr>
            <a:spLocks noGrp="1"/>
          </p:cNvSpPr>
          <p:nvPr>
            <p:ph idx="1"/>
          </p:nvPr>
        </p:nvSpPr>
        <p:spPr>
          <a:xfrm>
            <a:off x="491295" y="1071546"/>
            <a:ext cx="10358510" cy="5214974"/>
          </a:xfrm>
        </p:spPr>
        <p:txBody>
          <a:bodyPr>
            <a:normAutofit fontScale="70000" lnSpcReduction="20000"/>
          </a:bodyPr>
          <a:lstStyle/>
          <a:p>
            <a:pPr algn="just"/>
            <a:r>
              <a:rPr lang="en-US" b="1" dirty="0" smtClean="0"/>
              <a:t>Customer-Centric Philosophy:</a:t>
            </a:r>
            <a:endParaRPr lang="en-US" dirty="0" smtClean="0"/>
          </a:p>
          <a:p>
            <a:pPr lvl="1" algn="just"/>
            <a:r>
              <a:rPr lang="en-US" dirty="0" smtClean="0"/>
              <a:t>TQM is fundamentally focused on delivering value to customers. Meeting and exceeding customer expectations is a core principle.</a:t>
            </a:r>
          </a:p>
          <a:p>
            <a:pPr lvl="1" algn="just"/>
            <a:r>
              <a:rPr lang="en-US" dirty="0" smtClean="0"/>
              <a:t>Customer satisfaction is a key measure of quality.</a:t>
            </a:r>
          </a:p>
          <a:p>
            <a:pPr lvl="1" algn="just"/>
            <a:endParaRPr lang="en-US" dirty="0" smtClean="0"/>
          </a:p>
          <a:p>
            <a:pPr algn="just"/>
            <a:r>
              <a:rPr lang="en-US" b="1" dirty="0" smtClean="0"/>
              <a:t>Understanding Customer Needs:</a:t>
            </a:r>
            <a:endParaRPr lang="en-US" dirty="0" smtClean="0"/>
          </a:p>
          <a:p>
            <a:pPr lvl="1" algn="just"/>
            <a:r>
              <a:rPr lang="en-US" dirty="0" smtClean="0"/>
              <a:t>Gathering customer feedback helps identify quality gaps and areas for improvement.</a:t>
            </a:r>
          </a:p>
          <a:p>
            <a:pPr lvl="1" algn="just"/>
            <a:r>
              <a:rPr lang="en-US" dirty="0" smtClean="0"/>
              <a:t>Techniques like surveys, focus groups, and direct feedback are used to align products and services with customer needs.</a:t>
            </a:r>
          </a:p>
          <a:p>
            <a:pPr lvl="1" algn="just"/>
            <a:endParaRPr lang="en-US" dirty="0" smtClean="0"/>
          </a:p>
          <a:p>
            <a:pPr algn="just"/>
            <a:r>
              <a:rPr lang="en-US" b="1" dirty="0" smtClean="0"/>
              <a:t>Continuous Improvement:</a:t>
            </a:r>
            <a:endParaRPr lang="en-US" dirty="0" smtClean="0"/>
          </a:p>
          <a:p>
            <a:pPr lvl="1" algn="just"/>
            <a:r>
              <a:rPr lang="en-US" dirty="0" smtClean="0"/>
              <a:t>Insights from customer complaints and suggestions fuel the continuous improvement cycle (Plan-Do-Check-Act or PDCA</a:t>
            </a:r>
            <a:r>
              <a:rPr lang="fr-FR" dirty="0" smtClean="0"/>
              <a:t> « </a:t>
            </a:r>
            <a:r>
              <a:rPr lang="fr-FR" b="1" dirty="0" smtClean="0"/>
              <a:t>Deming </a:t>
            </a:r>
            <a:r>
              <a:rPr lang="fr-FR" b="1" dirty="0" err="1" smtClean="0"/>
              <a:t>wheel</a:t>
            </a:r>
            <a:r>
              <a:rPr lang="fr-FR" dirty="0" smtClean="0"/>
              <a:t> »</a:t>
            </a:r>
            <a:r>
              <a:rPr lang="en-US" dirty="0" smtClean="0"/>
              <a:t>).</a:t>
            </a:r>
          </a:p>
          <a:p>
            <a:pPr lvl="1" algn="just"/>
            <a:endParaRPr lang="en-US" dirty="0" smtClean="0"/>
          </a:p>
          <a:p>
            <a:pPr algn="just"/>
            <a:r>
              <a:rPr lang="en-US" b="1" dirty="0" smtClean="0"/>
              <a:t>Customer Retention and Loyalty:</a:t>
            </a:r>
            <a:endParaRPr lang="en-US" dirty="0" smtClean="0"/>
          </a:p>
          <a:p>
            <a:pPr lvl="1" algn="just"/>
            <a:r>
              <a:rPr lang="en-US" dirty="0" smtClean="0"/>
              <a:t>High-quality products and services lead to repeat business and stronger brand loyalty.</a:t>
            </a:r>
          </a:p>
          <a:p>
            <a:pPr lvl="1" algn="just"/>
            <a:r>
              <a:rPr lang="en-US" dirty="0" smtClean="0"/>
              <a:t>Satisfied customers are more likely to recommend the business, enhancing reputation.</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9857" y="357166"/>
            <a:ext cx="10142696" cy="796908"/>
          </a:xfrm>
        </p:spPr>
        <p:txBody>
          <a:bodyPr>
            <a:noAutofit/>
          </a:bodyPr>
          <a:lstStyle/>
          <a:p>
            <a:r>
              <a:rPr lang="en-US" sz="3600" b="1" dirty="0" smtClean="0">
                <a:solidFill>
                  <a:srgbClr val="FF0000"/>
                </a:solidFill>
              </a:rPr>
              <a:t>Importance of Suppliers in TQM</a:t>
            </a:r>
            <a:br>
              <a:rPr lang="en-US" sz="3600" b="1" dirty="0" smtClean="0">
                <a:solidFill>
                  <a:srgbClr val="FF0000"/>
                </a:solidFill>
              </a:rPr>
            </a:br>
            <a:endParaRPr lang="fr-FR" sz="3600" dirty="0">
              <a:solidFill>
                <a:srgbClr val="FF0000"/>
              </a:solidFill>
            </a:endParaRPr>
          </a:p>
        </p:txBody>
      </p:sp>
      <p:sp>
        <p:nvSpPr>
          <p:cNvPr id="3" name="Espace réservé du contenu 2"/>
          <p:cNvSpPr>
            <a:spLocks noGrp="1"/>
          </p:cNvSpPr>
          <p:nvPr>
            <p:ph idx="1"/>
          </p:nvPr>
        </p:nvSpPr>
        <p:spPr>
          <a:xfrm>
            <a:off x="491295" y="1071546"/>
            <a:ext cx="10214886" cy="5054619"/>
          </a:xfrm>
        </p:spPr>
        <p:txBody>
          <a:bodyPr>
            <a:normAutofit fontScale="70000" lnSpcReduction="20000"/>
          </a:bodyPr>
          <a:lstStyle/>
          <a:p>
            <a:pPr algn="just"/>
            <a:r>
              <a:rPr lang="en-US" b="1" dirty="0" smtClean="0"/>
              <a:t>Quality of Inputs:</a:t>
            </a:r>
            <a:endParaRPr lang="en-US" dirty="0" smtClean="0"/>
          </a:p>
          <a:p>
            <a:pPr lvl="1" algn="just"/>
            <a:r>
              <a:rPr lang="en-US" dirty="0" smtClean="0"/>
              <a:t>High-quality raw materials or components are essential for producing quality products.</a:t>
            </a:r>
          </a:p>
          <a:p>
            <a:pPr lvl="1" algn="just"/>
            <a:r>
              <a:rPr lang="en-US" dirty="0" smtClean="0"/>
              <a:t>Suppliers directly influence the consistency and reliability of the end product.</a:t>
            </a:r>
          </a:p>
          <a:p>
            <a:pPr lvl="1" algn="just"/>
            <a:endParaRPr lang="en-US" dirty="0" smtClean="0"/>
          </a:p>
          <a:p>
            <a:pPr algn="just"/>
            <a:r>
              <a:rPr lang="en-US" b="1" dirty="0" smtClean="0"/>
              <a:t>Collaborative Relationships:</a:t>
            </a:r>
            <a:endParaRPr lang="en-US" dirty="0" smtClean="0"/>
          </a:p>
          <a:p>
            <a:pPr lvl="1" algn="just"/>
            <a:r>
              <a:rPr lang="en-US" dirty="0" smtClean="0"/>
              <a:t>TQM encourages long-term partnerships with suppliers to ensure mutual growth and quality enhancement.</a:t>
            </a:r>
          </a:p>
          <a:p>
            <a:pPr lvl="1" algn="just"/>
            <a:r>
              <a:rPr lang="en-US" dirty="0" smtClean="0"/>
              <a:t>Collaboration enables better communication, joint problem-solving, and innovation.</a:t>
            </a:r>
          </a:p>
          <a:p>
            <a:pPr lvl="1" algn="just"/>
            <a:endParaRPr lang="en-US" dirty="0" smtClean="0"/>
          </a:p>
          <a:p>
            <a:pPr algn="just"/>
            <a:r>
              <a:rPr lang="en-US" b="1" dirty="0" smtClean="0"/>
              <a:t>Just-in-Time (JIT) Production:</a:t>
            </a:r>
            <a:endParaRPr lang="en-US" dirty="0" smtClean="0"/>
          </a:p>
          <a:p>
            <a:pPr lvl="1" algn="just"/>
            <a:r>
              <a:rPr lang="en-US" dirty="0" smtClean="0"/>
              <a:t>Close coordination with suppliers supports JIT systems, reducing waste and improving efficiency.</a:t>
            </a:r>
          </a:p>
          <a:p>
            <a:pPr lvl="1" algn="just"/>
            <a:endParaRPr lang="en-US" dirty="0" smtClean="0"/>
          </a:p>
          <a:p>
            <a:pPr algn="just"/>
            <a:r>
              <a:rPr lang="en-US" b="1" dirty="0" smtClean="0"/>
              <a:t>Supplier Development:</a:t>
            </a:r>
            <a:endParaRPr lang="en-US" dirty="0" smtClean="0"/>
          </a:p>
          <a:p>
            <a:pPr lvl="1" algn="just"/>
            <a:r>
              <a:rPr lang="en-US" dirty="0" smtClean="0"/>
              <a:t>TQM involves helping suppliers improve their processes and quality standards.</a:t>
            </a:r>
          </a:p>
          <a:p>
            <a:pPr lvl="1" algn="just"/>
            <a:r>
              <a:rPr lang="en-US" dirty="0" smtClean="0"/>
              <a:t>This reduces defects, costs, and risks throughout the supply chain.</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r>
              <a:rPr lang="fr-FR" b="1" dirty="0" err="1" smtClean="0"/>
              <a:t>Customers</a:t>
            </a:r>
            <a:r>
              <a:rPr lang="fr-FR" b="1" dirty="0" smtClean="0"/>
              <a:t> and </a:t>
            </a:r>
            <a:r>
              <a:rPr lang="fr-FR" b="1" dirty="0" err="1" smtClean="0"/>
              <a:t>suppliers</a:t>
            </a:r>
            <a:endParaRPr lang="fr-FR" b="1" dirty="0" smtClean="0"/>
          </a:p>
          <a:p>
            <a:pPr algn="just"/>
            <a:r>
              <a:rPr lang="en-US" dirty="0" smtClean="0"/>
              <a:t>There exists in each department, each office, each home, a series of customers, suppliers and </a:t>
            </a:r>
            <a:r>
              <a:rPr lang="en-US" dirty="0" err="1" smtClean="0"/>
              <a:t>customersupplier</a:t>
            </a:r>
            <a:r>
              <a:rPr lang="en-US" dirty="0" smtClean="0"/>
              <a:t> interfaces. These are “the quality chains”, and they can be broken at any point by one person or one piece of equipment not meeting the requirements of the customer, internal or external. </a:t>
            </a:r>
          </a:p>
          <a:p>
            <a:pPr algn="just"/>
            <a:r>
              <a:rPr lang="en-US" dirty="0" smtClean="0"/>
              <a:t>The failure usually finds its way to the interface between the </a:t>
            </a:r>
            <a:r>
              <a:rPr lang="en-US" dirty="0" err="1" smtClean="0"/>
              <a:t>organisation</a:t>
            </a:r>
            <a:r>
              <a:rPr lang="en-US" dirty="0" smtClean="0"/>
              <a:t> and its external customer, or in the worst case, actually to the external customer. Failure to meet the requirements in any part of a quality chain has a way of multiplying, and failure in one part of the system creates problems elsewhere, leading to yet more failure and problems, and so the situation is exacerbated. The ability to meet customers’ (external and internal) requirements is vital. </a:t>
            </a:r>
          </a:p>
          <a:p>
            <a:pPr algn="just"/>
            <a:r>
              <a:rPr lang="en-US" dirty="0" smtClean="0">
                <a:solidFill>
                  <a:srgbClr val="FF0000"/>
                </a:solidFill>
              </a:rPr>
              <a:t>To achieve quality throughout an </a:t>
            </a:r>
            <a:r>
              <a:rPr lang="en-US" dirty="0" err="1" smtClean="0">
                <a:solidFill>
                  <a:srgbClr val="FF0000"/>
                </a:solidFill>
              </a:rPr>
              <a:t>organisation</a:t>
            </a:r>
            <a:r>
              <a:rPr lang="en-US" dirty="0" smtClean="0">
                <a:solidFill>
                  <a:srgbClr val="FF0000"/>
                </a:solidFill>
              </a:rPr>
              <a:t>, every person in the quality chain must be trained to ask the following questions about every customer-supplier interface:</a:t>
            </a:r>
            <a:endParaRPr lang="fr-FR"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pPr>
              <a:buNone/>
            </a:pPr>
            <a:r>
              <a:rPr lang="fr-FR" b="1" dirty="0" err="1" smtClean="0"/>
              <a:t>Customers</a:t>
            </a:r>
            <a:r>
              <a:rPr lang="fr-FR" b="1" dirty="0" smtClean="0"/>
              <a:t> (</a:t>
            </a:r>
            <a:r>
              <a:rPr lang="fr-FR" b="1" dirty="0" err="1" smtClean="0"/>
              <a:t>internal</a:t>
            </a:r>
            <a:r>
              <a:rPr lang="fr-FR" b="1" dirty="0" smtClean="0"/>
              <a:t> and </a:t>
            </a:r>
            <a:r>
              <a:rPr lang="fr-FR" b="1" dirty="0" err="1" smtClean="0"/>
              <a:t>external</a:t>
            </a:r>
            <a:r>
              <a:rPr lang="fr-FR" b="1" dirty="0" smtClean="0"/>
              <a:t>)</a:t>
            </a:r>
          </a:p>
          <a:p>
            <a:pPr>
              <a:buNone/>
            </a:pPr>
            <a:endParaRPr lang="fr-FR" b="1" dirty="0" smtClean="0"/>
          </a:p>
          <a:p>
            <a:pPr>
              <a:buNone/>
            </a:pPr>
            <a:r>
              <a:rPr lang="fr-FR" dirty="0" smtClean="0"/>
              <a:t>• </a:t>
            </a:r>
            <a:r>
              <a:rPr lang="fr-FR" dirty="0" err="1" smtClean="0"/>
              <a:t>Who</a:t>
            </a:r>
            <a:r>
              <a:rPr lang="fr-FR" dirty="0" smtClean="0"/>
              <a:t> are </a:t>
            </a:r>
            <a:r>
              <a:rPr lang="fr-FR" dirty="0" err="1" smtClean="0"/>
              <a:t>my</a:t>
            </a:r>
            <a:r>
              <a:rPr lang="fr-FR" dirty="0" smtClean="0"/>
              <a:t> </a:t>
            </a:r>
            <a:r>
              <a:rPr lang="fr-FR" dirty="0" err="1" smtClean="0"/>
              <a:t>customers</a:t>
            </a:r>
            <a:r>
              <a:rPr lang="fr-FR" dirty="0" smtClean="0"/>
              <a:t>?</a:t>
            </a:r>
          </a:p>
          <a:p>
            <a:pPr>
              <a:buNone/>
            </a:pPr>
            <a:r>
              <a:rPr lang="en-US" dirty="0" smtClean="0"/>
              <a:t>• What are their true needs and expectations?</a:t>
            </a:r>
          </a:p>
          <a:p>
            <a:pPr>
              <a:buNone/>
            </a:pPr>
            <a:r>
              <a:rPr lang="en-US" dirty="0" smtClean="0"/>
              <a:t>• How do, or can, I find out what these are?</a:t>
            </a:r>
          </a:p>
          <a:p>
            <a:pPr>
              <a:buNone/>
            </a:pPr>
            <a:r>
              <a:rPr lang="en-US" dirty="0" smtClean="0"/>
              <a:t>• How can I measure my ability to meet their needs and expectations?</a:t>
            </a:r>
          </a:p>
          <a:p>
            <a:pPr>
              <a:buNone/>
            </a:pPr>
            <a:r>
              <a:rPr lang="en-US" dirty="0" smtClean="0"/>
              <a:t>• Do I have the capability to meet their needs and expectations?</a:t>
            </a:r>
          </a:p>
          <a:p>
            <a:pPr>
              <a:buNone/>
            </a:pPr>
            <a:r>
              <a:rPr lang="en-US" dirty="0" smtClean="0"/>
              <a:t>(If not, what must I do to improve this capability?)</a:t>
            </a:r>
          </a:p>
          <a:p>
            <a:pPr>
              <a:buNone/>
            </a:pPr>
            <a:r>
              <a:rPr lang="en-US" dirty="0" smtClean="0"/>
              <a:t>• Do I continually meet their needs and expectations?</a:t>
            </a:r>
          </a:p>
          <a:p>
            <a:pPr>
              <a:buNone/>
            </a:pPr>
            <a:r>
              <a:rPr lang="en-US" dirty="0" smtClean="0"/>
              <a:t>(If not, what prevents this from happening when the capability exists?)</a:t>
            </a:r>
          </a:p>
          <a:p>
            <a:pPr>
              <a:buNone/>
            </a:pPr>
            <a:r>
              <a:rPr lang="en-US" dirty="0" smtClean="0"/>
              <a:t>• How do I monitor changes in their needs and expectations?</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19857" y="357166"/>
            <a:ext cx="10572824" cy="6500834"/>
          </a:xfrm>
        </p:spPr>
        <p:txBody>
          <a:bodyPr>
            <a:normAutofit fontScale="62500" lnSpcReduction="20000"/>
          </a:bodyPr>
          <a:lstStyle/>
          <a:p>
            <a:r>
              <a:rPr lang="en-US" b="1" dirty="0" smtClean="0"/>
              <a:t>Internal Customers</a:t>
            </a:r>
            <a:r>
              <a:rPr lang="en-US" dirty="0" smtClean="0"/>
              <a:t/>
            </a:r>
            <a:br>
              <a:rPr lang="en-US" dirty="0" smtClean="0"/>
            </a:br>
            <a:r>
              <a:rPr lang="en-US" dirty="0" smtClean="0"/>
              <a:t>Internal customers are individuals, teams, or departments within the organization that rely on other parts of the organization to provide goods, services, or support. They exist within the organization and contribute to its operations. Examples include:</a:t>
            </a:r>
          </a:p>
          <a:p>
            <a:r>
              <a:rPr lang="en-US" dirty="0" smtClean="0"/>
              <a:t>The marketing team relying on the design team for promotional materials.</a:t>
            </a:r>
          </a:p>
          <a:p>
            <a:r>
              <a:rPr lang="en-US" dirty="0" smtClean="0"/>
              <a:t>Employees depending on the IT department for tech support.</a:t>
            </a:r>
          </a:p>
          <a:p>
            <a:r>
              <a:rPr lang="en-US" dirty="0" smtClean="0"/>
              <a:t>Managers receiving reports or analyses from the finance department.</a:t>
            </a:r>
          </a:p>
          <a:p>
            <a:r>
              <a:rPr lang="en-US" b="1" dirty="0" smtClean="0"/>
              <a:t>External Customers</a:t>
            </a:r>
            <a:r>
              <a:rPr lang="en-US" dirty="0" smtClean="0"/>
              <a:t/>
            </a:r>
            <a:br>
              <a:rPr lang="en-US" dirty="0" smtClean="0"/>
            </a:br>
            <a:r>
              <a:rPr lang="en-US" dirty="0" smtClean="0"/>
              <a:t>External customers are individuals, businesses, or entities outside the organization who purchase or use its products or services. They are the end-users or buyers who generate revenue for the organization. Examples include:</a:t>
            </a:r>
          </a:p>
          <a:p>
            <a:r>
              <a:rPr lang="en-US" dirty="0" smtClean="0"/>
              <a:t>A person buying a product from a retail store.</a:t>
            </a:r>
          </a:p>
          <a:p>
            <a:r>
              <a:rPr lang="en-US" dirty="0" smtClean="0"/>
              <a:t>A company contracting services from a consultancy.</a:t>
            </a:r>
          </a:p>
          <a:p>
            <a:r>
              <a:rPr lang="en-US" dirty="0" smtClean="0"/>
              <a:t>Clients subscribing to a software platform.</a:t>
            </a:r>
          </a:p>
          <a:p>
            <a:endParaRPr lang="en-US" b="1" dirty="0" smtClean="0"/>
          </a:p>
          <a:p>
            <a:r>
              <a:rPr lang="en-US" b="1" dirty="0" smtClean="0"/>
              <a:t>Key </a:t>
            </a:r>
            <a:r>
              <a:rPr lang="en-US" b="1" dirty="0" smtClean="0"/>
              <a:t>Difference</a:t>
            </a:r>
            <a:r>
              <a:rPr lang="en-US" dirty="0" smtClean="0"/>
              <a:t/>
            </a:r>
            <a:br>
              <a:rPr lang="en-US" dirty="0" smtClean="0"/>
            </a:br>
            <a:r>
              <a:rPr lang="en-US" dirty="0" smtClean="0"/>
              <a:t>The main distinction lies in their relationship to the organization:</a:t>
            </a:r>
          </a:p>
          <a:p>
            <a:r>
              <a:rPr lang="en-US" b="1" dirty="0" smtClean="0"/>
              <a:t>Internal customers</a:t>
            </a:r>
            <a:r>
              <a:rPr lang="en-US" dirty="0" smtClean="0"/>
              <a:t> are part of the organizational structure.</a:t>
            </a:r>
          </a:p>
          <a:p>
            <a:r>
              <a:rPr lang="en-US" b="1" dirty="0" smtClean="0"/>
              <a:t>External customers</a:t>
            </a:r>
            <a:r>
              <a:rPr lang="en-US" dirty="0" smtClean="0"/>
              <a:t> are outside the organization and typically provide its income.</a:t>
            </a:r>
          </a:p>
          <a:p>
            <a:r>
              <a:rPr lang="en-US" dirty="0" smtClean="0"/>
              <a:t>Both internal and external customer satisfaction is crucial for an organization's success, as smooth internal operations directly impact the quality of service provided to external customers.</a:t>
            </a: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2565</TotalTime>
  <Words>1014</Words>
  <Application>Microsoft Office PowerPoint</Application>
  <PresentationFormat>Personnalisé</PresentationFormat>
  <Paragraphs>94</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Importance of customers and suppliers within TQM  Course 09</vt:lpstr>
      <vt:lpstr>Diapositive 2</vt:lpstr>
      <vt:lpstr>Diapositive 3</vt:lpstr>
      <vt:lpstr>Interdependence Between Customers and Suppliers</vt:lpstr>
      <vt:lpstr>Importance of Customers in TQM</vt:lpstr>
      <vt:lpstr>Importance of Suppliers in TQM </vt:lpstr>
      <vt:lpstr>Diapositive 7</vt:lpstr>
      <vt:lpstr>Diapositive 8</vt:lpstr>
      <vt:lpstr>Diapositive 9</vt:lpstr>
      <vt:lpstr>Diapositive 10</vt:lpstr>
      <vt:lpstr>Diapositive 11</vt:lpstr>
      <vt:lpstr>Diapositive 12</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Total Quality Management</dc:title>
  <dc:creator>DELL</dc:creator>
  <cp:lastModifiedBy>DELL</cp:lastModifiedBy>
  <cp:revision>187</cp:revision>
  <dcterms:created xsi:type="dcterms:W3CDTF">2024-09-09T18:00:01Z</dcterms:created>
  <dcterms:modified xsi:type="dcterms:W3CDTF">2024-12-01T20:43:26Z</dcterms:modified>
</cp:coreProperties>
</file>