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63" r:id="rId3"/>
    <p:sldId id="268" r:id="rId4"/>
    <p:sldId id="258" r:id="rId5"/>
    <p:sldId id="266" r:id="rId6"/>
    <p:sldId id="267" r:id="rId7"/>
    <p:sldId id="264" r:id="rId8"/>
    <p:sldId id="265" r:id="rId9"/>
    <p:sldId id="259"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6" autoAdjust="0"/>
    <p:restoredTop sz="94660"/>
  </p:normalViewPr>
  <p:slideViewPr>
    <p:cSldViewPr showGuides="1">
      <p:cViewPr varScale="1">
        <p:scale>
          <a:sx n="60" d="100"/>
          <a:sy n="60" d="100"/>
        </p:scale>
        <p:origin x="74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D99942-572A-487D-BEAB-991E25AE603F}" type="datetimeFigureOut">
              <a:rPr lang="fr-FR" smtClean="0"/>
              <a:t>26/10/2024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E8B73F-D892-4575-9542-FCAB139542FD}"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ctrTitle" hasCustomPrompt="1"/>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lstStyle>
          <a:p>
            <a:r>
              <a:rPr kumimoji="0" lang="fr-FR"/>
              <a:t>Cliquez pour modifier le style du titre</a:t>
            </a:r>
            <a:endParaRPr kumimoji="0" lang="en-US"/>
          </a:p>
        </p:txBody>
      </p:sp>
      <p:sp>
        <p:nvSpPr>
          <p:cNvPr id="3" name="Sous-titre 2"/>
          <p:cNvSpPr>
            <a:spLocks noGrp="1"/>
          </p:cNvSpPr>
          <p:nvPr>
            <p:ph type="subTitle" idx="1" hasCustomPrompt="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fr-FR"/>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0FF17F32-20E4-45B6-B516-412EC83BA7C8}" type="datetimeFigureOut">
              <a:rPr lang="fr-FR" smtClean="0"/>
              <a:t>26/10/2024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A3715B-770F-4B72-8B24-0D664C7921D5}" type="slidenum">
              <a:rPr lang="fr-FR" smtClean="0"/>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hasCustomPrompt="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FF17F32-20E4-45B6-B516-412EC83BA7C8}" type="datetimeFigureOut">
              <a:rPr lang="fr-FR" smtClean="0"/>
              <a:t>26/10/2024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A3715B-770F-4B72-8B24-0D664C7921D5}"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vertical 1"/>
          <p:cNvSpPr>
            <a:spLocks noGrp="1"/>
          </p:cNvSpPr>
          <p:nvPr>
            <p:ph type="title" orient="vert" hasCustomPrompt="1"/>
          </p:nvPr>
        </p:nvSpPr>
        <p:spPr>
          <a:xfrm>
            <a:off x="6781800" y="274640"/>
            <a:ext cx="19050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hasCustomPrompt="1"/>
          </p:nvPr>
        </p:nvSpPr>
        <p:spPr>
          <a:xfrm>
            <a:off x="457200" y="304800"/>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FF17F32-20E4-45B6-B516-412EC83BA7C8}" type="datetimeFigureOut">
              <a:rPr lang="fr-FR" smtClean="0"/>
              <a:t>26/10/2024</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a:p>
        </p:txBody>
      </p:sp>
      <p:sp>
        <p:nvSpPr>
          <p:cNvPr id="6" name="Espace réservé du numéro de diapositive 5"/>
          <p:cNvSpPr>
            <a:spLocks noGrp="1"/>
          </p:cNvSpPr>
          <p:nvPr>
            <p:ph type="sldNum" sz="quarter" idx="12"/>
          </p:nvPr>
        </p:nvSpPr>
        <p:spPr/>
        <p:txBody>
          <a:bodyPr/>
          <a:lstStyle/>
          <a:p>
            <a:fld id="{6DA3715B-770F-4B72-8B24-0D664C7921D5}"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155448"/>
            <a:ext cx="8229600" cy="1252728"/>
          </a:xfrm>
        </p:spPr>
        <p:txBody>
          <a:bodyPr/>
          <a:lstStyle/>
          <a:p>
            <a:r>
              <a:rPr kumimoji="0" lang="fr-FR"/>
              <a:t>Cliquez pour modifier le style du titre</a:t>
            </a:r>
            <a:endParaRPr kumimoji="0" lang="en-US"/>
          </a:p>
        </p:txBody>
      </p:sp>
      <p:sp>
        <p:nvSpPr>
          <p:cNvPr id="3" name="Espace réservé du contenu 2"/>
          <p:cNvSpPr>
            <a:spLocks noGrp="1"/>
          </p:cNvSpPr>
          <p:nvPr>
            <p:ph idx="1" hasCustomPrompt="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FF17F32-20E4-45B6-B516-412EC83BA7C8}" type="datetimeFigureOut">
              <a:rPr lang="fr-FR" smtClean="0"/>
              <a:t>26/10/2024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A3715B-770F-4B72-8B24-0D664C7921D5}"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hasCustomPrompt="1"/>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lstStyle>
          <a:p>
            <a:r>
              <a:rPr kumimoji="0" lang="fr-FR"/>
              <a:t>Cliquez pour modifier le style du titre</a:t>
            </a:r>
            <a:endParaRPr kumimoji="0" lang="en-US"/>
          </a:p>
        </p:txBody>
      </p:sp>
      <p:sp>
        <p:nvSpPr>
          <p:cNvPr id="3" name="Espace réservé du texte 2"/>
          <p:cNvSpPr>
            <a:spLocks noGrp="1"/>
          </p:cNvSpPr>
          <p:nvPr>
            <p:ph type="body" idx="1" hasCustomPrompt="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0FF17F32-20E4-45B6-B516-412EC83BA7C8}" type="datetimeFigureOut">
              <a:rPr lang="fr-FR" smtClean="0"/>
              <a:t>26/10/2024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A3715B-770F-4B72-8B24-0D664C7921D5}"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hasCustomPrompt="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hasCustomPrompt="1"/>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FF17F32-20E4-45B6-B516-412EC83BA7C8}" type="datetimeFigureOut">
              <a:rPr lang="fr-FR" smtClean="0"/>
              <a:t>26/10/2024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A3715B-770F-4B72-8B24-0D664C7921D5}"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hasCustomPrompt="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fr-FR"/>
              <a:t>Cliquez pour modifier les styles du texte du masque</a:t>
            </a:r>
          </a:p>
        </p:txBody>
      </p:sp>
      <p:sp>
        <p:nvSpPr>
          <p:cNvPr id="4" name="Espace réservé du contenu 3"/>
          <p:cNvSpPr>
            <a:spLocks noGrp="1"/>
          </p:cNvSpPr>
          <p:nvPr>
            <p:ph sz="half" idx="2" hasCustomPrompt="1"/>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u texte 4"/>
          <p:cNvSpPr>
            <a:spLocks noGrp="1"/>
          </p:cNvSpPr>
          <p:nvPr>
            <p:ph type="body" sz="quarter" idx="3" hasCustomPrompt="1"/>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fr-FR"/>
              <a:t>Cliquez pour modifier les styles du texte du masque</a:t>
            </a:r>
          </a:p>
        </p:txBody>
      </p:sp>
      <p:sp>
        <p:nvSpPr>
          <p:cNvPr id="6" name="Espace réservé du contenu 5"/>
          <p:cNvSpPr>
            <a:spLocks noGrp="1"/>
          </p:cNvSpPr>
          <p:nvPr>
            <p:ph sz="quarter" idx="4" hasCustomPrompt="1"/>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0FF17F32-20E4-45B6-B516-412EC83BA7C8}" type="datetimeFigureOut">
              <a:rPr lang="fr-FR" smtClean="0"/>
              <a:t>26/10/2024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DA3715B-770F-4B72-8B24-0D664C7921D5}"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0FF17F32-20E4-45B6-B516-412EC83BA7C8}" type="datetimeFigureOut">
              <a:rPr lang="fr-FR" smtClean="0"/>
              <a:t>26/10/2024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A3715B-770F-4B72-8B24-0D664C7921D5}"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FF17F32-20E4-45B6-B516-412EC83BA7C8}" type="datetimeFigureOut">
              <a:rPr lang="fr-FR" smtClean="0"/>
              <a:t>26/10/2024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DA3715B-770F-4B72-8B24-0D664C7921D5}"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67838" y="152400"/>
            <a:ext cx="2523744" cy="978408"/>
          </a:xfrm>
        </p:spPr>
        <p:txBody>
          <a:bodyPr vert="horz" lIns="73152" rIns="45720" bIns="0" rtlCol="0" anchor="b">
            <a:normAutofit/>
            <a:sp3d prstMaterial="matte"/>
          </a:bodyPr>
          <a:lstStyle>
            <a:lvl1pPr algn="l">
              <a:defRPr sz="2000" b="0"/>
            </a:lvl1pPr>
          </a:lstStyle>
          <a:p>
            <a:r>
              <a:rPr kumimoji="0" lang="fr-FR"/>
              <a:t>Cliquez pour modifier le style du titre</a:t>
            </a:r>
            <a:endParaRPr kumimoji="0" lang="en-US"/>
          </a:p>
        </p:txBody>
      </p:sp>
      <p:sp>
        <p:nvSpPr>
          <p:cNvPr id="3" name="Espace réservé du contenu 2"/>
          <p:cNvSpPr>
            <a:spLocks noGrp="1"/>
          </p:cNvSpPr>
          <p:nvPr>
            <p:ph idx="1" hasCustomPrompt="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texte 3"/>
          <p:cNvSpPr>
            <a:spLocks noGrp="1"/>
          </p:cNvSpPr>
          <p:nvPr>
            <p:ph type="body" sz="half" idx="2" hasCustomPrompt="1"/>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0FF17F32-20E4-45B6-B516-412EC83BA7C8}" type="datetimeFigureOut">
              <a:rPr lang="fr-FR" smtClean="0"/>
              <a:t>26/10/2024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A3715B-770F-4B72-8B24-0D664C7921D5}" type="slidenum">
              <a:rPr lang="fr-FR" smtClean="0"/>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64592" y="155448"/>
            <a:ext cx="2525150" cy="978408"/>
          </a:xfrm>
        </p:spPr>
        <p:txBody>
          <a:bodyPr lIns="73152" bIns="0" anchor="b">
            <a:sp3d prstMaterial="matte"/>
          </a:bodyPr>
          <a:lstStyle>
            <a:lvl1pPr algn="l">
              <a:defRPr sz="2000" b="0"/>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fr-FR"/>
              <a:t>Cliquez sur l'icône pour ajouter une image</a:t>
            </a:r>
            <a:endParaRPr kumimoji="0" lang="en-US" dirty="0"/>
          </a:p>
        </p:txBody>
      </p:sp>
      <p:sp>
        <p:nvSpPr>
          <p:cNvPr id="4" name="Espace réservé du texte 3"/>
          <p:cNvSpPr>
            <a:spLocks noGrp="1"/>
          </p:cNvSpPr>
          <p:nvPr>
            <p:ph type="body" sz="half" idx="2" hasCustomPrompt="1"/>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0FF17F32-20E4-45B6-B516-412EC83BA7C8}" type="datetimeFigureOut">
              <a:rPr lang="fr-FR" smtClean="0"/>
              <a:t>26/10/2024</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6DA3715B-770F-4B72-8B24-0D664C7921D5}"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lstStyle>
          <a:p>
            <a:fld id="{0FF17F32-20E4-45B6-B516-412EC83BA7C8}" type="datetimeFigureOut">
              <a:rPr lang="fr-FR" smtClean="0"/>
              <a:t>26/10/2024</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lstStyle>
          <a:p>
            <a:endParaRPr lang="fr-F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lstStyle>
          <a:p>
            <a:fld id="{6DA3715B-770F-4B72-8B24-0D664C7921D5}"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p:titleStyle>
    <p:bodyStyle>
      <a:lvl1pPr marL="438785" indent="-320040" algn="l" rtl="0" eaLnBrk="1" latinLnBrk="0" hangingPunct="1">
        <a:spcBef>
          <a:spcPts val="0"/>
        </a:spcBef>
        <a:buClr>
          <a:schemeClr val="accent1"/>
        </a:buClr>
        <a:buSzPct val="80000"/>
        <a:buFont typeface="Wingdings 2" panose="05020102010507070707"/>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panose="05000000000000000000"/>
        <a:buChar char=""/>
        <a:defRPr kumimoji="0" sz="2800" kern="1200">
          <a:solidFill>
            <a:schemeClr val="tx1"/>
          </a:solidFill>
          <a:latin typeface="+mn-lt"/>
          <a:ea typeface="+mn-ea"/>
          <a:cs typeface="+mn-cs"/>
        </a:defRPr>
      </a:lvl2pPr>
      <a:lvl3pPr marL="996950" indent="-228600" algn="l" rtl="0" eaLnBrk="1" latinLnBrk="0" hangingPunct="1">
        <a:spcBef>
          <a:spcPct val="20000"/>
        </a:spcBef>
        <a:buClr>
          <a:schemeClr val="accent3"/>
        </a:buClr>
        <a:buFont typeface="Arial" panose="020B0604020202020204"/>
        <a:buChar char="▪"/>
        <a:defRPr kumimoji="0" sz="2400" kern="1200">
          <a:solidFill>
            <a:schemeClr val="tx1"/>
          </a:solidFill>
          <a:latin typeface="+mn-lt"/>
          <a:ea typeface="+mn-ea"/>
          <a:cs typeface="+mn-cs"/>
        </a:defRPr>
      </a:lvl3pPr>
      <a:lvl4pPr marL="1216025" indent="-182880" algn="l" rtl="0" eaLnBrk="1" latinLnBrk="0" hangingPunct="1">
        <a:spcBef>
          <a:spcPct val="20000"/>
        </a:spcBef>
        <a:buClr>
          <a:schemeClr val="accent4"/>
        </a:buClr>
        <a:buFont typeface="Arial" panose="020B0604020202020204"/>
        <a:buChar char="▪"/>
        <a:defRPr kumimoji="0" sz="2000" kern="1200">
          <a:solidFill>
            <a:schemeClr val="tx1"/>
          </a:solidFill>
          <a:latin typeface="+mn-lt"/>
          <a:ea typeface="+mn-ea"/>
          <a:cs typeface="+mn-cs"/>
        </a:defRPr>
      </a:lvl4pPr>
      <a:lvl5pPr marL="1426210" indent="-182880" algn="l" rtl="0" eaLnBrk="1" latinLnBrk="0" hangingPunct="1">
        <a:spcBef>
          <a:spcPct val="20000"/>
        </a:spcBef>
        <a:buClr>
          <a:schemeClr val="accent5"/>
        </a:buClr>
        <a:buFont typeface="Wingdings 3" panose="05040102010807070707"/>
        <a:buChar char=""/>
        <a:defRPr kumimoji="0" lang="en-US" sz="2000" kern="1200" smtClean="0">
          <a:solidFill>
            <a:schemeClr val="tx1"/>
          </a:solidFill>
          <a:latin typeface="+mn-lt"/>
          <a:ea typeface="+mn-ea"/>
          <a:cs typeface="+mn-cs"/>
        </a:defRPr>
      </a:lvl5pPr>
      <a:lvl6pPr marL="1627505" indent="-182880" algn="l" rtl="0" eaLnBrk="1" latinLnBrk="0" hangingPunct="1">
        <a:spcBef>
          <a:spcPct val="20000"/>
        </a:spcBef>
        <a:buClr>
          <a:schemeClr val="accent6"/>
        </a:buClr>
        <a:buSzPct val="100000"/>
        <a:buFont typeface="Wingdings 2" panose="05020102010507070707"/>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panose="05020102010507070707"/>
        <a:buChar char=""/>
        <a:defRPr kumimoji="0" sz="1800" kern="1200">
          <a:solidFill>
            <a:schemeClr val="tx1"/>
          </a:solidFill>
          <a:latin typeface="+mn-lt"/>
          <a:ea typeface="+mn-ea"/>
          <a:cs typeface="+mn-cs"/>
        </a:defRPr>
      </a:lvl7pPr>
      <a:lvl8pPr marL="2030095" indent="-182880" algn="l" rtl="0" eaLnBrk="1" latinLnBrk="0" hangingPunct="1">
        <a:spcBef>
          <a:spcPct val="20000"/>
        </a:spcBef>
        <a:buClr>
          <a:schemeClr val="accent2"/>
        </a:buClr>
        <a:buFont typeface="Wingdings 2" panose="05020102010507070707" pitchFamily="18" charset="2"/>
        <a:buChar char=""/>
        <a:defRPr kumimoji="0" sz="1800" kern="1200">
          <a:solidFill>
            <a:schemeClr val="tx1"/>
          </a:solidFill>
          <a:latin typeface="+mn-lt"/>
          <a:ea typeface="+mn-ea"/>
          <a:cs typeface="+mn-cs"/>
        </a:defRPr>
      </a:lvl8pPr>
      <a:lvl9pPr marL="2231390" indent="-182880" algn="l" rtl="0" eaLnBrk="1" latinLnBrk="0" hangingPunct="1">
        <a:spcBef>
          <a:spcPct val="20000"/>
        </a:spcBef>
        <a:buClr>
          <a:schemeClr val="accent3"/>
        </a:buClr>
        <a:buFont typeface="Wingdings 2" panose="05020102010507070707" pitchFamily="18" charset="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5" name="ZoneTexte 4"/>
          <p:cNvSpPr txBox="1"/>
          <p:nvPr/>
        </p:nvSpPr>
        <p:spPr>
          <a:xfrm>
            <a:off x="592941" y="678662"/>
            <a:ext cx="7958118" cy="1568450"/>
          </a:xfrm>
          <a:prstGeom prst="rect">
            <a:avLst/>
          </a:prstGeom>
          <a:noFill/>
        </p:spPr>
        <p:txBody>
          <a:bodyPr wrap="square" rtlCol="0">
            <a:spAutoFit/>
          </a:bodyPr>
          <a:lstStyle/>
          <a:p>
            <a:pPr algn="ctr"/>
            <a:r>
              <a:rPr lang="fr-FR" sz="4800" b="1" dirty="0">
                <a:solidFill>
                  <a:srgbClr val="002060"/>
                </a:solidFill>
              </a:rPr>
              <a:t>Contexts of the Algerian University</a:t>
            </a:r>
          </a:p>
        </p:txBody>
      </p:sp>
      <p:sp>
        <p:nvSpPr>
          <p:cNvPr id="6" name="ZoneTexte 5"/>
          <p:cNvSpPr txBox="1"/>
          <p:nvPr/>
        </p:nvSpPr>
        <p:spPr>
          <a:xfrm>
            <a:off x="5364089" y="2348880"/>
            <a:ext cx="2448272" cy="521970"/>
          </a:xfrm>
          <a:prstGeom prst="rect">
            <a:avLst/>
          </a:prstGeom>
          <a:solidFill>
            <a:schemeClr val="tx1">
              <a:lumMod val="95000"/>
              <a:alpha val="55000"/>
            </a:schemeClr>
          </a:solidFill>
        </p:spPr>
        <p:txBody>
          <a:bodyPr wrap="square" rtlCol="0">
            <a:spAutoFit/>
          </a:bodyPr>
          <a:lstStyle/>
          <a:p>
            <a:r>
              <a:rPr lang="fr-FR" sz="2800" b="1" dirty="0">
                <a:solidFill>
                  <a:schemeClr val="bg1"/>
                </a:solidFill>
              </a:rPr>
              <a:t>GAOUAOUI  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bg/>
                                          </p:spTgt>
                                        </p:tgtEl>
                                        <p:attrNameLst>
                                          <p:attrName>style.visibility</p:attrName>
                                        </p:attrNameLst>
                                      </p:cBhvr>
                                      <p:to>
                                        <p:strVal val="visible"/>
                                      </p:to>
                                    </p:set>
                                    <p:animEffect transition="in" filter="wipe(down)">
                                      <p:cBhvr>
                                        <p:cTn id="12" dur="500"/>
                                        <p:tgtEl>
                                          <p:spTgt spid="6">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ipe(down)">
                                      <p:cBhvr>
                                        <p:cTn id="1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775191"/>
            <a:ext cx="8435280" cy="4625609"/>
          </a:xfrm>
        </p:spPr>
        <p:txBody>
          <a:bodyPr>
            <a:normAutofit/>
          </a:bodyPr>
          <a:lstStyle/>
          <a:p>
            <a:pPr algn="just"/>
            <a:r>
              <a:rPr lang="fr-FR" dirty="0"/>
              <a:t>The primary mission of the university is to shape consciences, improve skills to their highest level of performance and assert what is reliable and fair. Universities are the true leaven of democracy.                                            </a:t>
            </a:r>
          </a:p>
          <a:p>
            <a:pPr algn="ctr">
              <a:buNone/>
            </a:pPr>
            <a:r>
              <a:rPr lang="fr-FR" sz="2200" b="1" i="1" dirty="0"/>
              <a:t>                                                                                                                                      					    Professor Rachid HARAOUBIA     					Former Minister of Higher Education    				and Scientific Research</a:t>
            </a:r>
            <a:br>
              <a:rPr lang="fr-FR" sz="2200" b="1" i="1" dirty="0"/>
            </a:br>
            <a:endParaRPr lang="fr-FR" sz="2200" b="1" i="1" dirty="0"/>
          </a:p>
        </p:txBody>
      </p:sp>
      <p:sp>
        <p:nvSpPr>
          <p:cNvPr id="4" name="Titre 1"/>
          <p:cNvSpPr>
            <a:spLocks noGrp="1"/>
          </p:cNvSpPr>
          <p:nvPr>
            <p:ph type="title"/>
          </p:nvPr>
        </p:nvSpPr>
        <p:spPr>
          <a:xfrm>
            <a:off x="467943" y="116632"/>
            <a:ext cx="7962056" cy="1252728"/>
          </a:xfrm>
        </p:spPr>
        <p:txBody>
          <a:bodyPr>
            <a:noAutofit/>
          </a:bodyPr>
          <a:lstStyle/>
          <a:p>
            <a:br>
              <a:rPr lang="fr-FR" sz="4800" dirty="0"/>
            </a:br>
            <a:r>
              <a:rPr lang="fr-FR" sz="4800" dirty="0"/>
              <a:t>Introduction:</a:t>
            </a:r>
            <a:br>
              <a:rPr lang="fr-FR" sz="4800" dirty="0"/>
            </a:br>
            <a:endParaRPr lang="fr-FR"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9944D3-CD17-7C2F-D4A5-C84172D16FB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D9CA346-AB43-E2EC-96C1-33092FC35FA2}"/>
              </a:ext>
            </a:extLst>
          </p:cNvPr>
          <p:cNvSpPr>
            <a:spLocks noGrp="1"/>
          </p:cNvSpPr>
          <p:nvPr>
            <p:ph type="title"/>
          </p:nvPr>
        </p:nvSpPr>
        <p:spPr>
          <a:xfrm>
            <a:off x="373487" y="433650"/>
            <a:ext cx="7956376" cy="1252728"/>
          </a:xfrm>
        </p:spPr>
        <p:txBody>
          <a:bodyPr>
            <a:noAutofit/>
          </a:bodyPr>
          <a:lstStyle/>
          <a:p>
            <a:br>
              <a:rPr lang="fr-FR" sz="4000" dirty="0"/>
            </a:br>
            <a:r>
              <a:rPr lang="fr-FR" sz="4400" dirty="0"/>
              <a:t>Introduction</a:t>
            </a:r>
            <a:r>
              <a:rPr lang="fr-FR" sz="4000" dirty="0"/>
              <a:t>:.</a:t>
            </a:r>
            <a:br>
              <a:rPr lang="fr-FR" sz="4000" dirty="0"/>
            </a:br>
            <a:br>
              <a:rPr lang="fr-FR" sz="4000" dirty="0"/>
            </a:br>
            <a:endParaRPr lang="fr-FR" sz="4000" dirty="0"/>
          </a:p>
        </p:txBody>
      </p:sp>
      <p:sp>
        <p:nvSpPr>
          <p:cNvPr id="3" name="Espace réservé du contenu 2">
            <a:extLst>
              <a:ext uri="{FF2B5EF4-FFF2-40B4-BE49-F238E27FC236}">
                <a16:creationId xmlns:a16="http://schemas.microsoft.com/office/drawing/2014/main" id="{CDC831C8-F4CA-F86C-E42D-F1DA6A7082DC}"/>
              </a:ext>
            </a:extLst>
          </p:cNvPr>
          <p:cNvSpPr>
            <a:spLocks noGrp="1"/>
          </p:cNvSpPr>
          <p:nvPr>
            <p:ph idx="1"/>
          </p:nvPr>
        </p:nvSpPr>
        <p:spPr>
          <a:xfrm>
            <a:off x="242918" y="1714488"/>
            <a:ext cx="8217514" cy="4625609"/>
          </a:xfrm>
        </p:spPr>
        <p:txBody>
          <a:bodyPr/>
          <a:lstStyle/>
          <a:p>
            <a:pPr algn="just"/>
            <a:r>
              <a:rPr lang="fr-FR" b="1" dirty="0" err="1">
                <a:solidFill>
                  <a:srgbClr val="FF0000"/>
                </a:solidFill>
              </a:rPr>
              <a:t>Definition</a:t>
            </a:r>
            <a:endParaRPr lang="fr-FR" b="1" dirty="0">
              <a:solidFill>
                <a:srgbClr val="FF0000"/>
              </a:solidFill>
            </a:endParaRPr>
          </a:p>
          <a:p>
            <a:pPr marL="449263" indent="0" algn="just">
              <a:buNone/>
            </a:pPr>
            <a:r>
              <a:rPr lang="fr-FR" dirty="0"/>
              <a:t>The university is an institution of public interest which ensures the development and transmission of knowledge as well as the free dissemination of knowledge.</a:t>
            </a:r>
          </a:p>
        </p:txBody>
      </p:sp>
    </p:spTree>
    <p:extLst>
      <p:ext uri="{BB962C8B-B14F-4D97-AF65-F5344CB8AC3E}">
        <p14:creationId xmlns:p14="http://schemas.microsoft.com/office/powerpoint/2010/main" val="3929777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61760"/>
            <a:ext cx="6948264" cy="1252728"/>
          </a:xfrm>
        </p:spPr>
        <p:txBody>
          <a:bodyPr>
            <a:noAutofit/>
          </a:bodyPr>
          <a:lstStyle/>
          <a:p>
            <a:br>
              <a:rPr lang="fr-FR" sz="4000" dirty="0"/>
            </a:br>
            <a:r>
              <a:rPr lang="fr-FR" sz="4400" dirty="0"/>
              <a:t>Introduction</a:t>
            </a:r>
            <a:r>
              <a:rPr lang="fr-FR" sz="4000" dirty="0"/>
              <a:t>:.</a:t>
            </a:r>
            <a:br>
              <a:rPr lang="fr-FR" sz="4000" dirty="0"/>
            </a:br>
            <a:br>
              <a:rPr lang="fr-FR" sz="4000" dirty="0"/>
            </a:br>
            <a:endParaRPr lang="fr-FR" sz="4000" dirty="0"/>
          </a:p>
        </p:txBody>
      </p:sp>
      <p:sp>
        <p:nvSpPr>
          <p:cNvPr id="3" name="Espace réservé du contenu 2"/>
          <p:cNvSpPr>
            <a:spLocks noGrp="1"/>
          </p:cNvSpPr>
          <p:nvPr>
            <p:ph idx="1"/>
          </p:nvPr>
        </p:nvSpPr>
        <p:spPr>
          <a:xfrm>
            <a:off x="242918" y="1714488"/>
            <a:ext cx="8686800" cy="4625609"/>
          </a:xfrm>
        </p:spPr>
        <p:txBody>
          <a:bodyPr>
            <a:normAutofit fontScale="92500" lnSpcReduction="20000"/>
          </a:bodyPr>
          <a:lstStyle/>
          <a:p>
            <a:pPr algn="just"/>
            <a:r>
              <a:rPr lang="en-US" sz="2800" dirty="0"/>
              <a:t>The Algerian university is defined as a network of higher education institutions aimed at providing academic, professional, and technical training. </a:t>
            </a:r>
          </a:p>
          <a:p>
            <a:pPr algn="just"/>
            <a:endParaRPr lang="en-US" sz="2800" dirty="0"/>
          </a:p>
          <a:p>
            <a:pPr algn="just"/>
            <a:r>
              <a:rPr lang="en-US" sz="2800" dirty="0"/>
              <a:t>It plays a important role in the intellectual, cultural, and economic development of the country. </a:t>
            </a:r>
          </a:p>
          <a:p>
            <a:pPr algn="just"/>
            <a:endParaRPr lang="en-US" sz="2800" dirty="0"/>
          </a:p>
          <a:p>
            <a:pPr algn="just"/>
            <a:r>
              <a:rPr lang="en-US" sz="2800" dirty="0"/>
              <a:t>The mission of the Algerian university is to educate students in various fields, conduct scientific research, and promote innovation. </a:t>
            </a:r>
          </a:p>
          <a:p>
            <a:pPr algn="just"/>
            <a:endParaRPr lang="en-US" sz="2800" dirty="0"/>
          </a:p>
          <a:p>
            <a:pPr algn="just"/>
            <a:r>
              <a:rPr lang="en-US" sz="2800" dirty="0"/>
              <a:t>Since its independence in 1962, it has experienced significant expansion in terms of institutions and enrollment.</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F92BAE-B271-AC70-FECF-E0949DBB753B}"/>
              </a:ext>
            </a:extLst>
          </p:cNvPr>
          <p:cNvSpPr>
            <a:spLocks noGrp="1"/>
          </p:cNvSpPr>
          <p:nvPr>
            <p:ph type="title"/>
          </p:nvPr>
        </p:nvSpPr>
        <p:spPr>
          <a:xfrm>
            <a:off x="457200" y="188640"/>
            <a:ext cx="8229600" cy="1252728"/>
          </a:xfrm>
        </p:spPr>
        <p:txBody>
          <a:bodyPr>
            <a:noAutofit/>
          </a:bodyPr>
          <a:lstStyle/>
          <a:p>
            <a:r>
              <a:rPr lang="en-US" sz="4000" dirty="0"/>
              <a:t>The evolution of higher education in Algeria</a:t>
            </a:r>
            <a:endParaRPr lang="ar-DZ" sz="4000" dirty="0"/>
          </a:p>
        </p:txBody>
      </p:sp>
      <p:sp>
        <p:nvSpPr>
          <p:cNvPr id="3" name="Espace réservé du contenu 2">
            <a:extLst>
              <a:ext uri="{FF2B5EF4-FFF2-40B4-BE49-F238E27FC236}">
                <a16:creationId xmlns:a16="http://schemas.microsoft.com/office/drawing/2014/main" id="{B1E1F5B3-4E8A-F810-AF14-F4DB9D19A27A}"/>
              </a:ext>
            </a:extLst>
          </p:cNvPr>
          <p:cNvSpPr>
            <a:spLocks noGrp="1"/>
          </p:cNvSpPr>
          <p:nvPr>
            <p:ph idx="1"/>
          </p:nvPr>
        </p:nvSpPr>
        <p:spPr>
          <a:xfrm>
            <a:off x="323528" y="1775191"/>
            <a:ext cx="8363272" cy="4625609"/>
          </a:xfrm>
        </p:spPr>
        <p:txBody>
          <a:bodyPr>
            <a:normAutofit/>
          </a:bodyPr>
          <a:lstStyle/>
          <a:p>
            <a:pPr algn="just"/>
            <a:r>
              <a:rPr lang="en-US" sz="2800" dirty="0"/>
              <a:t>The evolution of higher education in Algeria is striking. In 1962, just after gaining independence.</a:t>
            </a:r>
          </a:p>
          <a:p>
            <a:pPr marL="118745" indent="0" algn="just">
              <a:buNone/>
            </a:pPr>
            <a:endParaRPr lang="en-US" sz="2800" dirty="0"/>
          </a:p>
          <a:p>
            <a:pPr algn="just"/>
            <a:r>
              <a:rPr lang="en-US" sz="2800" dirty="0"/>
              <a:t> the country had only three higher education institutions located in Algiers, Oran, and Constantine, accommodating fewer than 2,000 students with only 250 teachers. </a:t>
            </a:r>
          </a:p>
          <a:p>
            <a:pPr algn="just"/>
            <a:endParaRPr lang="en-US" sz="2800" dirty="0"/>
          </a:p>
          <a:p>
            <a:pPr algn="just"/>
            <a:r>
              <a:rPr lang="en-US" sz="2800" dirty="0"/>
              <a:t>This period marked the beginning of a long journey toward the expansion and accessibility of education.</a:t>
            </a:r>
          </a:p>
          <a:p>
            <a:pPr algn="just"/>
            <a:endParaRPr lang="ar-DZ" sz="2800" dirty="0"/>
          </a:p>
        </p:txBody>
      </p:sp>
    </p:spTree>
    <p:extLst>
      <p:ext uri="{BB962C8B-B14F-4D97-AF65-F5344CB8AC3E}">
        <p14:creationId xmlns:p14="http://schemas.microsoft.com/office/powerpoint/2010/main" val="418650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DC6DD7-486B-5D52-0471-6B6E1CE9925A}"/>
              </a:ext>
            </a:extLst>
          </p:cNvPr>
          <p:cNvSpPr>
            <a:spLocks noGrp="1"/>
          </p:cNvSpPr>
          <p:nvPr>
            <p:ph type="title"/>
          </p:nvPr>
        </p:nvSpPr>
        <p:spPr/>
        <p:txBody>
          <a:bodyPr>
            <a:normAutofit fontScale="90000"/>
          </a:bodyPr>
          <a:lstStyle/>
          <a:p>
            <a:r>
              <a:rPr lang="en-US" sz="4400" dirty="0"/>
              <a:t>The evolution of higher education in Algeria</a:t>
            </a:r>
            <a:endParaRPr lang="ar-DZ" dirty="0"/>
          </a:p>
        </p:txBody>
      </p:sp>
      <p:sp>
        <p:nvSpPr>
          <p:cNvPr id="3" name="Espace réservé du contenu 2">
            <a:extLst>
              <a:ext uri="{FF2B5EF4-FFF2-40B4-BE49-F238E27FC236}">
                <a16:creationId xmlns:a16="http://schemas.microsoft.com/office/drawing/2014/main" id="{FB8E825D-B037-4EAB-2FFC-DC041AC66953}"/>
              </a:ext>
            </a:extLst>
          </p:cNvPr>
          <p:cNvSpPr>
            <a:spLocks noGrp="1"/>
          </p:cNvSpPr>
          <p:nvPr>
            <p:ph idx="1"/>
          </p:nvPr>
        </p:nvSpPr>
        <p:spPr>
          <a:xfrm>
            <a:off x="457200" y="1775191"/>
            <a:ext cx="8003232" cy="4625609"/>
          </a:xfrm>
        </p:spPr>
        <p:txBody>
          <a:bodyPr>
            <a:normAutofit/>
          </a:bodyPr>
          <a:lstStyle/>
          <a:p>
            <a:pPr algn="just"/>
            <a:r>
              <a:rPr lang="en-US" sz="2800" b="1" dirty="0"/>
              <a:t>By 2023</a:t>
            </a:r>
            <a:r>
              <a:rPr lang="en-US" sz="2800" dirty="0"/>
              <a:t>, Algeria experienced a radical transformation with </a:t>
            </a:r>
            <a:r>
              <a:rPr lang="en-US" sz="2800" b="1" dirty="0">
                <a:solidFill>
                  <a:srgbClr val="FF0000"/>
                </a:solidFill>
              </a:rPr>
              <a:t>112 institutions </a:t>
            </a:r>
            <a:r>
              <a:rPr lang="en-US" sz="2800" dirty="0"/>
              <a:t>supporting over </a:t>
            </a:r>
            <a:r>
              <a:rPr lang="en-US" sz="2800" b="1" dirty="0">
                <a:solidFill>
                  <a:srgbClr val="FF0000"/>
                </a:solidFill>
              </a:rPr>
              <a:t>1.6 million students</a:t>
            </a:r>
            <a:r>
              <a:rPr lang="en-US" sz="2800" dirty="0"/>
              <a:t>, guided by nearly </a:t>
            </a:r>
            <a:r>
              <a:rPr lang="en-US" sz="2800" b="1" dirty="0">
                <a:solidFill>
                  <a:srgbClr val="FF0000"/>
                </a:solidFill>
              </a:rPr>
              <a:t>70,000 teachers</a:t>
            </a:r>
            <a:r>
              <a:rPr lang="en-US" sz="2800" dirty="0"/>
              <a:t>. </a:t>
            </a:r>
          </a:p>
          <a:p>
            <a:pPr algn="just"/>
            <a:endParaRPr lang="en-US" sz="2800" dirty="0"/>
          </a:p>
          <a:p>
            <a:pPr algn="just"/>
            <a:r>
              <a:rPr lang="en-US" sz="2800" dirty="0"/>
              <a:t>This progression reflects the efforts made to democratize access to education and meet the growing needs of a population in search of knowledge and innovation.</a:t>
            </a:r>
            <a:endParaRPr lang="ar-DZ" sz="2800" dirty="0"/>
          </a:p>
        </p:txBody>
      </p:sp>
    </p:spTree>
    <p:extLst>
      <p:ext uri="{BB962C8B-B14F-4D97-AF65-F5344CB8AC3E}">
        <p14:creationId xmlns:p14="http://schemas.microsoft.com/office/powerpoint/2010/main" val="167779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700808"/>
            <a:ext cx="8102704" cy="4699992"/>
          </a:xfrm>
        </p:spPr>
        <p:txBody>
          <a:bodyPr>
            <a:normAutofit lnSpcReduction="10000"/>
          </a:bodyPr>
          <a:lstStyle/>
          <a:p>
            <a:pPr marL="0" indent="0" algn="just">
              <a:buNone/>
            </a:pPr>
            <a:r>
              <a:rPr lang="en-US" sz="2800" dirty="0"/>
              <a:t>The Algerian University has experienced very strong growth in all of its main indicators as shown by:</a:t>
            </a:r>
          </a:p>
          <a:p>
            <a:pPr algn="just">
              <a:buNone/>
            </a:pPr>
            <a:endParaRPr lang="fr-FR" sz="2800" dirty="0"/>
          </a:p>
          <a:p>
            <a:pPr algn="just"/>
            <a:r>
              <a:rPr lang="fr-FR" sz="2800" dirty="0"/>
              <a:t>the number of university establishments and their geographical distribution.</a:t>
            </a:r>
          </a:p>
          <a:p>
            <a:pPr algn="just"/>
            <a:endParaRPr lang="fr-FR" sz="2800" dirty="0"/>
          </a:p>
          <a:p>
            <a:pPr algn="just"/>
            <a:r>
              <a:rPr lang="fr-FR" sz="2800" dirty="0"/>
              <a:t>the number of students and graduates.</a:t>
            </a:r>
          </a:p>
          <a:p>
            <a:pPr marL="118745" indent="0" algn="just">
              <a:buNone/>
            </a:pPr>
            <a:endParaRPr lang="fr-FR" sz="2800" dirty="0"/>
          </a:p>
          <a:p>
            <a:pPr algn="l"/>
            <a:r>
              <a:rPr lang="fr-FR" sz="2800" dirty="0"/>
              <a:t>the diversification of training courses and scientific research activity.</a:t>
            </a:r>
            <a:br>
              <a:rPr lang="fr-FR" sz="2800" dirty="0"/>
            </a:br>
            <a:endParaRPr lang="fr-FR" sz="2800" dirty="0"/>
          </a:p>
        </p:txBody>
      </p:sp>
      <p:sp>
        <p:nvSpPr>
          <p:cNvPr id="6" name="Titre 1"/>
          <p:cNvSpPr>
            <a:spLocks noGrp="1"/>
          </p:cNvSpPr>
          <p:nvPr>
            <p:ph type="title"/>
          </p:nvPr>
        </p:nvSpPr>
        <p:spPr>
          <a:xfrm>
            <a:off x="323528" y="188640"/>
            <a:ext cx="8280920" cy="1252538"/>
          </a:xfrm>
        </p:spPr>
        <p:txBody>
          <a:bodyPr>
            <a:noAutofit/>
          </a:bodyPr>
          <a:lstStyle/>
          <a:p>
            <a:r>
              <a:rPr lang="fr-FR" sz="4000" dirty="0"/>
              <a:t>The Algerian University.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71460" y="1772816"/>
            <a:ext cx="8401080" cy="4625609"/>
          </a:xfrm>
        </p:spPr>
        <p:txBody>
          <a:bodyPr>
            <a:normAutofit fontScale="90000" lnSpcReduction="10000"/>
          </a:bodyPr>
          <a:lstStyle/>
          <a:p>
            <a:pPr marL="118745" indent="0" algn="just">
              <a:buNone/>
            </a:pPr>
            <a:r>
              <a:rPr lang="fr-FR" dirty="0"/>
              <a:t>In this context, members of the university community are required to share the moral and methodological approach which leads to recognizing, at the ethical and deontological levels:</a:t>
            </a:r>
          </a:p>
          <a:p>
            <a:pPr marL="118745" indent="0" algn="just">
              <a:buNone/>
            </a:pPr>
            <a:endParaRPr lang="fr-FR" dirty="0"/>
          </a:p>
          <a:p>
            <a:pPr algn="just"/>
            <a:r>
              <a:rPr lang="fr-FR" dirty="0"/>
              <a:t>the best behaviors,</a:t>
            </a:r>
          </a:p>
          <a:p>
            <a:pPr algn="just"/>
            <a:endParaRPr lang="fr-FR" dirty="0"/>
          </a:p>
          <a:p>
            <a:pPr algn="just"/>
            <a:r>
              <a:rPr lang="fr-FR" dirty="0"/>
              <a:t>the best university practices,</a:t>
            </a:r>
          </a:p>
          <a:p>
            <a:pPr algn="just"/>
            <a:endParaRPr lang="fr-FR" dirty="0"/>
          </a:p>
          <a:p>
            <a:pPr algn="l"/>
            <a:r>
              <a:rPr lang="fr-FR" dirty="0"/>
              <a:t>to combat their excesses.</a:t>
            </a:r>
            <a:br>
              <a:rPr lang="fr-FR" dirty="0"/>
            </a:br>
            <a:endParaRPr lang="fr-FR" dirty="0"/>
          </a:p>
        </p:txBody>
      </p:sp>
      <p:sp>
        <p:nvSpPr>
          <p:cNvPr id="6" name="Titre 1"/>
          <p:cNvSpPr>
            <a:spLocks noGrp="1"/>
          </p:cNvSpPr>
          <p:nvPr>
            <p:ph type="title"/>
          </p:nvPr>
        </p:nvSpPr>
        <p:spPr>
          <a:xfrm>
            <a:off x="323528" y="188640"/>
            <a:ext cx="9011344" cy="1252538"/>
          </a:xfrm>
        </p:spPr>
        <p:txBody>
          <a:bodyPr>
            <a:noAutofit/>
          </a:bodyPr>
          <a:lstStyle/>
          <a:p>
            <a:r>
              <a:rPr lang="fr-FR" sz="4400" dirty="0"/>
              <a:t>The university community: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justLow" defTabSz="914400" rtl="0" eaLnBrk="1" fontAlgn="base" latinLnBrk="0" hangingPunct="1">
              <a:lnSpc>
                <a:spcPct val="100000"/>
              </a:lnSpc>
              <a:spcBef>
                <a:spcPct val="0"/>
              </a:spcBef>
              <a:spcAft>
                <a:spcPct val="0"/>
              </a:spcAft>
              <a:buClrTx/>
              <a:buSzTx/>
              <a:buFontTx/>
              <a:buNone/>
            </a:pPr>
            <a:r>
              <a:rPr kumimoji="0" lang="fr-FR" sz="2800" b="0" i="0" u="none" strike="noStrike" cap="none" normalizeH="0" baseline="0">
                <a:ln>
                  <a:noFill/>
                </a:ln>
                <a:solidFill>
                  <a:schemeClr val="tx1"/>
                </a:solidFill>
                <a:effectLst/>
                <a:latin typeface="Times New Roman" panose="02020603050405020304" pitchFamily="18" charset="0"/>
                <a:ea typeface="Carlito"/>
                <a:cs typeface="Times New Roman" panose="02020603050405020304" pitchFamily="18" charset="0"/>
              </a:rPr>
              <a:t>L’université : formation et recherche</a:t>
            </a:r>
            <a:endParaRPr kumimoji="0" 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40962" name="Rectangle 2"/>
          <p:cNvSpPr>
            <a:spLocks noChangeArrowheads="1"/>
          </p:cNvSpPr>
          <p:nvPr/>
        </p:nvSpPr>
        <p:spPr bwMode="auto">
          <a:xfrm>
            <a:off x="0" y="0"/>
            <a:ext cx="9144000" cy="45720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justLow" defTabSz="914400" rtl="0" eaLnBrk="1" fontAlgn="base" latinLnBrk="0" hangingPunct="1">
              <a:lnSpc>
                <a:spcPct val="100000"/>
              </a:lnSpc>
              <a:spcBef>
                <a:spcPct val="0"/>
              </a:spcBef>
              <a:spcAft>
                <a:spcPct val="0"/>
              </a:spcAft>
              <a:buClrTx/>
              <a:buSzTx/>
              <a:buFontTx/>
              <a:buNone/>
            </a:pPr>
            <a:r>
              <a:rPr kumimoji="0" lang="fr-FR" sz="2800" b="0" i="0" u="none" strike="noStrike" cap="none" normalizeH="0" baseline="0">
                <a:ln>
                  <a:noFill/>
                </a:ln>
                <a:solidFill>
                  <a:schemeClr val="tx1"/>
                </a:solidFill>
                <a:effectLst/>
                <a:latin typeface="Times New Roman" panose="02020603050405020304" pitchFamily="18" charset="0"/>
                <a:ea typeface="Carlito" charset="0"/>
                <a:cs typeface="Times New Roman" panose="02020603050405020304" pitchFamily="18" charset="0"/>
              </a:rPr>
              <a:t>L’université : formation et recherche</a:t>
            </a:r>
            <a:endParaRPr kumimoji="0" 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8" name="Ellipse 7"/>
          <p:cNvSpPr/>
          <p:nvPr/>
        </p:nvSpPr>
        <p:spPr>
          <a:xfrm>
            <a:off x="3000364" y="3071810"/>
            <a:ext cx="3071834" cy="2000264"/>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3200" dirty="0" err="1"/>
              <a:t>university</a:t>
            </a:r>
            <a:r>
              <a:rPr lang="fr-FR" sz="3200" dirty="0"/>
              <a:t> </a:t>
            </a:r>
            <a:r>
              <a:rPr lang="fr-FR" sz="3200" dirty="0" err="1"/>
              <a:t>community</a:t>
            </a:r>
            <a:endParaRPr lang="fr-FR" sz="3200" dirty="0"/>
          </a:p>
        </p:txBody>
      </p:sp>
      <p:sp>
        <p:nvSpPr>
          <p:cNvPr id="7" name="Flèche droite 6"/>
          <p:cNvSpPr/>
          <p:nvPr/>
        </p:nvSpPr>
        <p:spPr>
          <a:xfrm>
            <a:off x="2214546" y="3929066"/>
            <a:ext cx="1214446"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gauche 8"/>
          <p:cNvSpPr/>
          <p:nvPr/>
        </p:nvSpPr>
        <p:spPr>
          <a:xfrm>
            <a:off x="5500694" y="3929066"/>
            <a:ext cx="1143008"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857224" y="3865766"/>
            <a:ext cx="1428760" cy="523220"/>
          </a:xfrm>
          <a:prstGeom prst="rect">
            <a:avLst/>
          </a:prstGeom>
          <a:noFill/>
        </p:spPr>
        <p:txBody>
          <a:bodyPr wrap="square" rtlCol="0">
            <a:spAutoFit/>
          </a:bodyPr>
          <a:lstStyle/>
          <a:p>
            <a:r>
              <a:rPr lang="fr-FR" sz="2800" dirty="0" err="1"/>
              <a:t>Ethics</a:t>
            </a:r>
            <a:endParaRPr lang="fr-FR" sz="2800" dirty="0"/>
          </a:p>
        </p:txBody>
      </p:sp>
      <p:sp>
        <p:nvSpPr>
          <p:cNvPr id="11" name="Espace réservé du contenu 10"/>
          <p:cNvSpPr txBox="1">
            <a:spLocks noGrp="1"/>
          </p:cNvSpPr>
          <p:nvPr>
            <p:ph idx="1"/>
          </p:nvPr>
        </p:nvSpPr>
        <p:spPr>
          <a:xfrm>
            <a:off x="6585702" y="3817541"/>
            <a:ext cx="2114536" cy="569387"/>
          </a:xfrm>
          <a:prstGeom prst="rect">
            <a:avLst/>
          </a:prstGeom>
          <a:noFill/>
        </p:spPr>
        <p:txBody>
          <a:bodyPr wrap="square" rtlCol="0">
            <a:spAutoFit/>
          </a:bodyPr>
          <a:lstStyle/>
          <a:p>
            <a:pPr>
              <a:buNone/>
            </a:pPr>
            <a:r>
              <a:rPr lang="fr-FR" sz="2800" dirty="0" err="1"/>
              <a:t>Deontology</a:t>
            </a:r>
            <a:endParaRPr lang="ar-DZ" sz="2800" dirty="0"/>
          </a:p>
        </p:txBody>
      </p:sp>
      <p:sp>
        <p:nvSpPr>
          <p:cNvPr id="13" name="Titre 1"/>
          <p:cNvSpPr>
            <a:spLocks noGrp="1"/>
          </p:cNvSpPr>
          <p:nvPr>
            <p:ph type="title"/>
          </p:nvPr>
        </p:nvSpPr>
        <p:spPr>
          <a:xfrm>
            <a:off x="457200" y="155448"/>
            <a:ext cx="8229600" cy="1252728"/>
          </a:xfrm>
        </p:spPr>
        <p:txBody>
          <a:bodyPr>
            <a:noAutofit/>
          </a:bodyPr>
          <a:lstStyle/>
          <a:p>
            <a:r>
              <a:rPr lang="fr-FR" sz="4000" dirty="0"/>
              <a:t> The </a:t>
            </a:r>
            <a:r>
              <a:rPr lang="fr-FR" sz="4000" dirty="0" err="1"/>
              <a:t>university</a:t>
            </a:r>
            <a:r>
              <a:rPr lang="fr-FR" sz="4000" dirty="0"/>
              <a:t> </a:t>
            </a:r>
            <a:r>
              <a:rPr lang="fr-FR" sz="4000" dirty="0" err="1"/>
              <a:t>community</a:t>
            </a:r>
            <a:r>
              <a:rPr lang="fr-FR" sz="40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8">
                                            <p:bg/>
                                          </p:spTgt>
                                        </p:tgtEl>
                                        <p:attrNameLst>
                                          <p:attrName>style.visibility</p:attrName>
                                        </p:attrNameLst>
                                      </p:cBhvr>
                                      <p:to>
                                        <p:strVal val="visible"/>
                                      </p:to>
                                    </p:set>
                                    <p:animEffect transition="in" filter="fade">
                                      <p:cBhvr>
                                        <p:cTn id="11" dur="2000"/>
                                        <p:tgtEl>
                                          <p:spTgt spid="8">
                                            <p:bg/>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animEffect transition="in" filter="fade">
                                      <p:cBhvr>
                                        <p:cTn id="16" dur="2000"/>
                                        <p:tgtEl>
                                          <p:spTgt spid="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0">
                                            <p:txEl>
                                              <p:pRg st="0" end="0"/>
                                            </p:txEl>
                                          </p:spTgt>
                                        </p:tgtEl>
                                        <p:attrNameLst>
                                          <p:attrName>style.visibility</p:attrName>
                                        </p:attrNameLst>
                                      </p:cBhvr>
                                      <p:to>
                                        <p:strVal val="visible"/>
                                      </p:to>
                                    </p:set>
                                    <p:animEffect transition="in" filter="wipe(down)">
                                      <p:cBhvr>
                                        <p:cTn id="26" dur="500"/>
                                        <p:tgtEl>
                                          <p:spTgt spid="10">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Effect transition="in" filter="wipe(down)">
                                      <p:cBhvr>
                                        <p:cTn id="37"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7" grpId="0" animBg="1"/>
      <p:bldP spid="9" grpId="0" animBg="1"/>
      <p:bldP spid="10" grpId="0" build="p"/>
      <p:bldP spid="11" grpId="0" build="p"/>
      <p:bldP spid="1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Template>
  <TotalTime>56</TotalTime>
  <Words>435</Words>
  <Application>Microsoft Office PowerPoint</Application>
  <PresentationFormat>Affichage à l'écran (4:3)</PresentationFormat>
  <Paragraphs>48</Paragraphs>
  <Slides>9</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9</vt:i4>
      </vt:variant>
    </vt:vector>
  </HeadingPairs>
  <TitlesOfParts>
    <vt:vector size="17" baseType="lpstr">
      <vt:lpstr>Arial</vt:lpstr>
      <vt:lpstr>Calibri</vt:lpstr>
      <vt:lpstr>Corbel</vt:lpstr>
      <vt:lpstr>Times New Roman</vt:lpstr>
      <vt:lpstr>Wingdings</vt:lpstr>
      <vt:lpstr>Wingdings 2</vt:lpstr>
      <vt:lpstr>Wingdings 3</vt:lpstr>
      <vt:lpstr>Module</vt:lpstr>
      <vt:lpstr>Présentation PowerPoint</vt:lpstr>
      <vt:lpstr> Introduction: </vt:lpstr>
      <vt:lpstr> Introduction:.  </vt:lpstr>
      <vt:lpstr> Introduction:.  </vt:lpstr>
      <vt:lpstr>The evolution of higher education in Algeria</vt:lpstr>
      <vt:lpstr>The evolution of higher education in Algeria</vt:lpstr>
      <vt:lpstr>The Algerian University.</vt:lpstr>
      <vt:lpstr>The university community:</vt:lpstr>
      <vt:lpstr> The university community: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TWTECH</dc:creator>
  <cp:lastModifiedBy>Amir Zeroual</cp:lastModifiedBy>
  <cp:revision>20</cp:revision>
  <dcterms:created xsi:type="dcterms:W3CDTF">2022-01-02T16:52:00Z</dcterms:created>
  <dcterms:modified xsi:type="dcterms:W3CDTF">2024-10-26T22:54:05Z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AA5CF4FBA498436FB1FB1B0795561031_12</vt:lpwstr>
  </property>
  <property fmtid="{D5CDD505-2E9C-101B-9397-08002B2CF9AE}" pid="3" name="KSOProductBuildVer">
    <vt:lpwstr>1036-12.2.0.18283</vt:lpwstr>
  </property>
</Properties>
</file>