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75" r:id="rId3"/>
    <p:sldId id="376" r:id="rId4"/>
    <p:sldId id="357" r:id="rId5"/>
    <p:sldId id="477" r:id="rId6"/>
    <p:sldId id="37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4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00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75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404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30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106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415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09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64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63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78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80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6861-9FE8-4454-A089-184155FD1EFC}" type="datetimeFigureOut">
              <a:rPr lang="fr-FR" smtClean="0"/>
              <a:t>09/03/2025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1CC0D-5AC9-49EE-AC9F-A083A5AD9D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129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id="{4043BCA5-199D-3300-4BBD-A616AA453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813" y="264319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b="1"/>
              <a:t>Microbiologie industrielle</a:t>
            </a:r>
          </a:p>
        </p:txBody>
      </p:sp>
      <p:sp>
        <p:nvSpPr>
          <p:cNvPr id="3075" name="Sous-titre 2">
            <a:extLst>
              <a:ext uri="{FF2B5EF4-FFF2-40B4-BE49-F238E27FC236}">
                <a16:creationId xmlns:a16="http://schemas.microsoft.com/office/drawing/2014/main" id="{4F55D44F-CA07-51B8-12A3-C5D53D20B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2000250"/>
            <a:ext cx="8072438" cy="4357688"/>
          </a:xfrm>
        </p:spPr>
        <p:txBody>
          <a:bodyPr/>
          <a:lstStyle/>
          <a:p>
            <a:pPr algn="l" eaLnBrk="1" hangingPunct="1"/>
            <a:endParaRPr lang="fr-FR" altLang="fr-FR">
              <a:solidFill>
                <a:schemeClr val="tx1"/>
              </a:solidFill>
            </a:endParaRPr>
          </a:p>
          <a:p>
            <a:pPr algn="l" eaLnBrk="1" hangingPunct="1"/>
            <a:endParaRPr lang="fr-FR" altLang="fr-FR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>
            <a:extLst>
              <a:ext uri="{FF2B5EF4-FFF2-40B4-BE49-F238E27FC236}">
                <a16:creationId xmlns:a16="http://schemas.microsoft.com/office/drawing/2014/main" id="{2BC14F2D-FE35-63D4-D14E-7ED24E142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346075"/>
          </a:xfrm>
        </p:spPr>
        <p:txBody>
          <a:bodyPr>
            <a:noAutofit/>
          </a:bodyPr>
          <a:lstStyle/>
          <a:p>
            <a:r>
              <a:rPr lang="fr-FR" altLang="fr-FR" sz="2400" b="1" dirty="0"/>
              <a:t>Sommaire</a:t>
            </a:r>
          </a:p>
        </p:txBody>
      </p:sp>
      <p:sp>
        <p:nvSpPr>
          <p:cNvPr id="4099" name="Espace réservé du contenu 2">
            <a:extLst>
              <a:ext uri="{FF2B5EF4-FFF2-40B4-BE49-F238E27FC236}">
                <a16:creationId xmlns:a16="http://schemas.microsoft.com/office/drawing/2014/main" id="{AF4512E6-D829-0F3C-CC86-ED9E85310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2377"/>
            <a:ext cx="8229600" cy="4799013"/>
          </a:xfrm>
        </p:spPr>
        <p:txBody>
          <a:bodyPr/>
          <a:lstStyle/>
          <a:p>
            <a:pPr marL="114300" indent="0" algn="just">
              <a:buNone/>
            </a:pPr>
            <a:r>
              <a:rPr lang="fr-FR" altLang="fr-FR" sz="2400" b="1" dirty="0">
                <a:cs typeface="Times New Roman" panose="02020603050405020304" pitchFamily="18" charset="0"/>
              </a:rPr>
              <a:t>Introduction</a:t>
            </a:r>
            <a:endParaRPr lang="fr-FR" altLang="fr-FR" sz="2400" dirty="0">
              <a:cs typeface="Times New Roman" panose="02020603050405020304" pitchFamily="18" charset="0"/>
            </a:endParaRPr>
          </a:p>
          <a:p>
            <a:pPr marL="114300" indent="0" algn="just">
              <a:buFont typeface="Arial" panose="020B0604020202020204" pitchFamily="34" charset="0"/>
              <a:buAutoNum type="arabicPeriod"/>
            </a:pPr>
            <a:r>
              <a:rPr lang="fr-FR" altLang="fr-FR" sz="2400" b="1" dirty="0">
                <a:cs typeface="Times New Roman" panose="02020603050405020304" pitchFamily="18" charset="0"/>
              </a:rPr>
              <a:t>Les Microorganismes utiles </a:t>
            </a:r>
          </a:p>
          <a:p>
            <a:pPr marL="114300" indent="0" algn="just">
              <a:buNone/>
            </a:pPr>
            <a:endParaRPr lang="fr-FR" altLang="fr-FR" sz="2400" b="1" dirty="0"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fr-FR" altLang="fr-FR" sz="2400" b="1" dirty="0">
                <a:cs typeface="Times New Roman" panose="02020603050405020304" pitchFamily="18" charset="0"/>
              </a:rPr>
              <a:t>2. Les milieux de culture industriels</a:t>
            </a:r>
          </a:p>
          <a:p>
            <a:pPr marL="114300" indent="0" algn="just">
              <a:buNone/>
            </a:pPr>
            <a:endParaRPr lang="fr-FR" altLang="fr-FR" sz="2400" b="1" dirty="0"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fr-FR" altLang="fr-FR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3. Les fermentations industrielles :</a:t>
            </a:r>
            <a:endParaRPr lang="fr-FR" altLang="fr-FR" sz="2400" dirty="0"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fr-FR" altLang="fr-FR" sz="2400" dirty="0">
                <a:cs typeface="Times New Roman" panose="02020603050405020304" pitchFamily="18" charset="0"/>
              </a:rPr>
              <a:t>-Le fermenteur</a:t>
            </a:r>
          </a:p>
          <a:p>
            <a:pPr marL="114300" indent="0" algn="just">
              <a:buNone/>
            </a:pPr>
            <a:r>
              <a:rPr lang="fr-FR" altLang="fr-FR" sz="2400" dirty="0">
                <a:cs typeface="Times New Roman" panose="02020603050405020304" pitchFamily="18" charset="0"/>
              </a:rPr>
              <a:t>-Les protéines d’organismes unicellulaires : les P.O.U. ou SCP, les organismes utilisés et les substrats bon marché les plus adaptés</a:t>
            </a:r>
          </a:p>
          <a:p>
            <a:pPr marL="114300" indent="0" algn="just">
              <a:buNone/>
            </a:pP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/>
            <a:endParaRPr lang="fr-FR" alt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>
            <a:extLst>
              <a:ext uri="{FF2B5EF4-FFF2-40B4-BE49-F238E27FC236}">
                <a16:creationId xmlns:a16="http://schemas.microsoft.com/office/drawing/2014/main" id="{78925E04-24E0-0D69-92D2-B3797F480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200"/>
          </a:xfrm>
        </p:spPr>
        <p:txBody>
          <a:bodyPr/>
          <a:lstStyle/>
          <a:p>
            <a:r>
              <a:rPr lang="fr-FR" altLang="fr-FR" sz="2400" b="1" dirty="0"/>
              <a:t>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A64122-4424-5702-01DD-5C9E7D3F8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5799"/>
            <a:ext cx="8229600" cy="5649912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fr-FR" sz="2400" b="1" dirty="0">
                <a:ea typeface="SimSun" panose="02010600030101010101" pitchFamily="2" charset="-122"/>
                <a:cs typeface="Arial" panose="020B0604020202020204" pitchFamily="34" charset="0"/>
              </a:rPr>
              <a:t>4. Les produits de fermentations industrielles :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14300" indent="0" algn="just">
              <a:buNone/>
              <a:defRPr/>
            </a:pPr>
            <a:r>
              <a:rPr lang="fr-FR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4.1. Les métabolites primaires obtenus par fermentation microbienne: 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fr-FR" sz="2400" b="1" dirty="0">
                <a:ea typeface="SimSun" panose="02010600030101010101" pitchFamily="2" charset="-122"/>
                <a:cs typeface="Arial" panose="020B0604020202020204" pitchFamily="34" charset="0"/>
              </a:rPr>
              <a:t>-</a:t>
            </a:r>
            <a:r>
              <a:rPr lang="fr-FR" sz="2400" dirty="0">
                <a:ea typeface="SimSun" panose="02010600030101010101" pitchFamily="2" charset="-122"/>
                <a:cs typeface="Arial" panose="020B0604020202020204" pitchFamily="34" charset="0"/>
              </a:rPr>
              <a:t>Les acides aminés 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  <a:defRPr/>
            </a:pPr>
            <a:r>
              <a:rPr lang="fr-FR" sz="2400" dirty="0">
                <a:ea typeface="SimSun" panose="02010600030101010101" pitchFamily="2" charset="-122"/>
                <a:cs typeface="Arial" panose="020B0604020202020204" pitchFamily="34" charset="0"/>
              </a:rPr>
              <a:t>-Les acides organiques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  <a:defRPr/>
            </a:pPr>
            <a:r>
              <a:rPr lang="fr-FR" sz="2400" dirty="0">
                <a:ea typeface="SimSun" panose="02010600030101010101" pitchFamily="2" charset="-122"/>
                <a:cs typeface="Arial" panose="020B0604020202020204" pitchFamily="34" charset="0"/>
              </a:rPr>
              <a:t>-Les Biogaz (H2, CH4, …)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  <a:defRPr/>
            </a:pPr>
            <a:r>
              <a:rPr lang="fr-FR" sz="2400" dirty="0">
                <a:ea typeface="SimSun" panose="02010600030101010101" pitchFamily="2" charset="-122"/>
                <a:cs typeface="Arial" panose="020B0604020202020204" pitchFamily="34" charset="0"/>
              </a:rPr>
              <a:t>-Les vaccins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  <a:defRPr/>
            </a:pPr>
            <a:r>
              <a:rPr lang="fr-FR" sz="2400" b="1" dirty="0">
                <a:ea typeface="SimSun" panose="02010600030101010101" pitchFamily="2" charset="-122"/>
                <a:cs typeface="Arial" panose="020B0604020202020204" pitchFamily="34" charset="0"/>
              </a:rPr>
              <a:t>4.2.  Les métabolites secondaires :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  <a:defRPr/>
            </a:pPr>
            <a:r>
              <a:rPr lang="fr-FR" sz="2400" dirty="0">
                <a:ea typeface="SimSun" panose="02010600030101010101" pitchFamily="2" charset="-122"/>
                <a:cs typeface="Arial" panose="020B0604020202020204" pitchFamily="34" charset="0"/>
              </a:rPr>
              <a:t>-Les antibiotiques (pénicilline, streptomycine, tétracycline)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buNone/>
              <a:defRPr/>
            </a:pPr>
            <a:r>
              <a:rPr lang="fr-FR" sz="2400" dirty="0">
                <a:ea typeface="SimSun" panose="02010600030101010101" pitchFamily="2" charset="-122"/>
                <a:cs typeface="Arial" panose="020B0604020202020204" pitchFamily="34" charset="0"/>
              </a:rPr>
              <a:t>-Les polysaccharides</a:t>
            </a:r>
            <a:endParaRPr lang="fr-FR" sz="24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14300" indent="0" algn="just">
              <a:buNone/>
              <a:defRPr/>
            </a:pPr>
            <a:r>
              <a:rPr lang="fr-FR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4.3. Les enzymes.</a:t>
            </a:r>
            <a:endParaRPr lang="fr-F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contenu 2">
            <a:extLst>
              <a:ext uri="{FF2B5EF4-FFF2-40B4-BE49-F238E27FC236}">
                <a16:creationId xmlns:a16="http://schemas.microsoft.com/office/drawing/2014/main" id="{826821E3-2E59-AB0C-0498-8B7EC29FD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2"/>
            <a:ext cx="8229600" cy="585787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fr-FR" altLang="fr-FR" sz="2400" b="1" dirty="0"/>
              <a:t>Introduction</a:t>
            </a:r>
          </a:p>
          <a:p>
            <a:pPr algn="just">
              <a:lnSpc>
                <a:spcPct val="150000"/>
              </a:lnSpc>
            </a:pPr>
            <a:r>
              <a:rPr lang="fr-FR" altLang="fr-FR" sz="2400" b="1" dirty="0"/>
              <a:t>Microbiologie industrielle: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altLang="fr-FR" sz="2400" dirty="0"/>
              <a:t>Une branche de la biotechnologie, c’est l’étude de la production à grande échelle et à profit motivé des microorganismes ou leurs produits pour utilisation directe ou comme inputs dans la fabrication de d’autres produits.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</a:pPr>
            <a:endParaRPr lang="fr-FR" altLang="fr-FR" sz="2400" dirty="0"/>
          </a:p>
          <a:p>
            <a:pPr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altLang="fr-FR" sz="2400" dirty="0"/>
              <a:t>Elle comprend :</a:t>
            </a:r>
          </a:p>
          <a:p>
            <a:pPr algn="just">
              <a:lnSpc>
                <a:spcPct val="150000"/>
              </a:lnSpc>
            </a:pPr>
            <a:r>
              <a:rPr lang="fr-FR" altLang="fr-FR" sz="2400" dirty="0"/>
              <a:t>Microbiologie industrielle traditionnelle</a:t>
            </a:r>
          </a:p>
          <a:p>
            <a:pPr algn="just">
              <a:lnSpc>
                <a:spcPct val="150000"/>
              </a:lnSpc>
            </a:pPr>
            <a:r>
              <a:rPr lang="fr-FR" altLang="fr-FR" sz="2400" dirty="0"/>
              <a:t>Microbiologie industrielle acide nucléique (moderne)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contenu 2">
            <a:extLst>
              <a:ext uri="{FF2B5EF4-FFF2-40B4-BE49-F238E27FC236}">
                <a16:creationId xmlns:a16="http://schemas.microsoft.com/office/drawing/2014/main" id="{DCEC31DE-5A5D-46A5-FB70-B429ADB38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altLang="fr-FR" sz="2400" dirty="0"/>
              <a:t>La microbiologie industrielle exploite la capacité des microorganismes à synthétiser des composés ayant d’importantes applications en médecine, agriculture, préparation des aliments, ou autres processus industriels. C’est composés sont communément appelés produits naturels.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BFB84C-8BCA-37CC-4BD5-FA61C0C0F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04684"/>
            <a:ext cx="7886700" cy="557227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fr-FR" sz="2400" dirty="0"/>
              <a:t>L’étude de la microbiologie industrielle consiste à étudié les principaux éléments entrant en jeux dans la production industrielle d’un produit</a:t>
            </a:r>
          </a:p>
          <a:p>
            <a:pPr algn="just">
              <a:lnSpc>
                <a:spcPct val="150000"/>
              </a:lnSpc>
            </a:pPr>
            <a:r>
              <a:rPr lang="fr-FR" sz="2400" dirty="0"/>
              <a:t>Les éléments entrant dans cette production sont le microorganisme, le milieu de culture, la fermentation et enfin le produit</a:t>
            </a:r>
          </a:p>
          <a:p>
            <a:pPr algn="just">
              <a:lnSpc>
                <a:spcPct val="150000"/>
              </a:lnSpc>
            </a:pPr>
            <a:r>
              <a:rPr lang="fr-FR" sz="2400" dirty="0"/>
              <a:t>Chaque élément fera l’objet d’un chapitre, dans lequel seront détaillé ses différents aspects théoriques et  pratiques </a:t>
            </a:r>
          </a:p>
        </p:txBody>
      </p:sp>
    </p:spTree>
    <p:extLst>
      <p:ext uri="{BB962C8B-B14F-4D97-AF65-F5344CB8AC3E}">
        <p14:creationId xmlns:p14="http://schemas.microsoft.com/office/powerpoint/2010/main" val="12854710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</TotalTime>
  <Words>261</Words>
  <Application>Microsoft Office PowerPoint</Application>
  <PresentationFormat>Affichage à l'écran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SimSun</vt:lpstr>
      <vt:lpstr>Arial</vt:lpstr>
      <vt:lpstr>Calibri</vt:lpstr>
      <vt:lpstr>Calibri Light</vt:lpstr>
      <vt:lpstr>Times New Roman</vt:lpstr>
      <vt:lpstr>Thème Office</vt:lpstr>
      <vt:lpstr>Microbiologie industrielle</vt:lpstr>
      <vt:lpstr>Sommaire</vt:lpstr>
      <vt:lpstr>Sommaire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1</cp:revision>
  <dcterms:created xsi:type="dcterms:W3CDTF">2025-03-09T00:36:45Z</dcterms:created>
  <dcterms:modified xsi:type="dcterms:W3CDTF">2025-03-09T00:48:43Z</dcterms:modified>
</cp:coreProperties>
</file>