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1" d="100"/>
          <a:sy n="61" d="100"/>
        </p:scale>
        <p:origin x="860"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209304B-5D0B-429D-887A-AD31E157467F}" type="datetimeFigureOut">
              <a:rPr lang="fr-FR" smtClean="0"/>
              <a:t>19/02/2025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45BC1BD-A25B-44FE-A963-0FA38AD7BC55}" type="slidenum">
              <a:rPr lang="fr-FR" smtClean="0"/>
              <a:t>‹#›</a:t>
            </a:fld>
            <a:endParaRPr lang="fr-FR"/>
          </a:p>
        </p:txBody>
      </p:sp>
    </p:spTree>
    <p:extLst>
      <p:ext uri="{BB962C8B-B14F-4D97-AF65-F5344CB8AC3E}">
        <p14:creationId xmlns:p14="http://schemas.microsoft.com/office/powerpoint/2010/main" val="886767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209304B-5D0B-429D-887A-AD31E157467F}" type="datetimeFigureOut">
              <a:rPr lang="fr-FR" smtClean="0"/>
              <a:t>19/02/2025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45BC1BD-A25B-44FE-A963-0FA38AD7BC55}" type="slidenum">
              <a:rPr lang="fr-FR" smtClean="0"/>
              <a:t>‹#›</a:t>
            </a:fld>
            <a:endParaRPr lang="fr-FR"/>
          </a:p>
        </p:txBody>
      </p:sp>
    </p:spTree>
    <p:extLst>
      <p:ext uri="{BB962C8B-B14F-4D97-AF65-F5344CB8AC3E}">
        <p14:creationId xmlns:p14="http://schemas.microsoft.com/office/powerpoint/2010/main" val="35042683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209304B-5D0B-429D-887A-AD31E157467F}" type="datetimeFigureOut">
              <a:rPr lang="fr-FR" smtClean="0"/>
              <a:t>19/02/2025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45BC1BD-A25B-44FE-A963-0FA38AD7BC55}" type="slidenum">
              <a:rPr lang="fr-FR" smtClean="0"/>
              <a:t>‹#›</a:t>
            </a:fld>
            <a:endParaRPr lang="fr-F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9332348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209304B-5D0B-429D-887A-AD31E157467F}" type="datetimeFigureOut">
              <a:rPr lang="fr-FR" smtClean="0"/>
              <a:t>19/02/2025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45BC1BD-A25B-44FE-A963-0FA38AD7BC55}" type="slidenum">
              <a:rPr lang="fr-FR" smtClean="0"/>
              <a:t>‹#›</a:t>
            </a:fld>
            <a:endParaRPr lang="fr-FR"/>
          </a:p>
        </p:txBody>
      </p:sp>
    </p:spTree>
    <p:extLst>
      <p:ext uri="{BB962C8B-B14F-4D97-AF65-F5344CB8AC3E}">
        <p14:creationId xmlns:p14="http://schemas.microsoft.com/office/powerpoint/2010/main" val="10338567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209304B-5D0B-429D-887A-AD31E157467F}" type="datetimeFigureOut">
              <a:rPr lang="fr-FR" smtClean="0"/>
              <a:t>19/02/2025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45BC1BD-A25B-44FE-A963-0FA38AD7BC55}" type="slidenum">
              <a:rPr lang="fr-FR" smtClean="0"/>
              <a:t>‹#›</a:t>
            </a:fld>
            <a:endParaRPr lang="fr-F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9088210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209304B-5D0B-429D-887A-AD31E157467F}" type="datetimeFigureOut">
              <a:rPr lang="fr-FR" smtClean="0"/>
              <a:t>19/02/2025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45BC1BD-A25B-44FE-A963-0FA38AD7BC55}" type="slidenum">
              <a:rPr lang="fr-FR" smtClean="0"/>
              <a:t>‹#›</a:t>
            </a:fld>
            <a:endParaRPr lang="fr-FR"/>
          </a:p>
        </p:txBody>
      </p:sp>
    </p:spTree>
    <p:extLst>
      <p:ext uri="{BB962C8B-B14F-4D97-AF65-F5344CB8AC3E}">
        <p14:creationId xmlns:p14="http://schemas.microsoft.com/office/powerpoint/2010/main" val="28349429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209304B-5D0B-429D-887A-AD31E157467F}" type="datetimeFigureOut">
              <a:rPr lang="fr-FR" smtClean="0"/>
              <a:t>19/02/2025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45BC1BD-A25B-44FE-A963-0FA38AD7BC55}" type="slidenum">
              <a:rPr lang="fr-FR" smtClean="0"/>
              <a:t>‹#›</a:t>
            </a:fld>
            <a:endParaRPr lang="fr-FR"/>
          </a:p>
        </p:txBody>
      </p:sp>
    </p:spTree>
    <p:extLst>
      <p:ext uri="{BB962C8B-B14F-4D97-AF65-F5344CB8AC3E}">
        <p14:creationId xmlns:p14="http://schemas.microsoft.com/office/powerpoint/2010/main" val="372750414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209304B-5D0B-429D-887A-AD31E157467F}" type="datetimeFigureOut">
              <a:rPr lang="fr-FR" smtClean="0"/>
              <a:t>19/02/2025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45BC1BD-A25B-44FE-A963-0FA38AD7BC55}" type="slidenum">
              <a:rPr lang="fr-FR" smtClean="0"/>
              <a:t>‹#›</a:t>
            </a:fld>
            <a:endParaRPr lang="fr-FR"/>
          </a:p>
        </p:txBody>
      </p:sp>
    </p:spTree>
    <p:extLst>
      <p:ext uri="{BB962C8B-B14F-4D97-AF65-F5344CB8AC3E}">
        <p14:creationId xmlns:p14="http://schemas.microsoft.com/office/powerpoint/2010/main" val="11961279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209304B-5D0B-429D-887A-AD31E157467F}" type="datetimeFigureOut">
              <a:rPr lang="fr-FR" smtClean="0"/>
              <a:t>19/02/2025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45BC1BD-A25B-44FE-A963-0FA38AD7BC55}" type="slidenum">
              <a:rPr lang="fr-FR" smtClean="0"/>
              <a:t>‹#›</a:t>
            </a:fld>
            <a:endParaRPr lang="fr-FR"/>
          </a:p>
        </p:txBody>
      </p:sp>
    </p:spTree>
    <p:extLst>
      <p:ext uri="{BB962C8B-B14F-4D97-AF65-F5344CB8AC3E}">
        <p14:creationId xmlns:p14="http://schemas.microsoft.com/office/powerpoint/2010/main" val="15296106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209304B-5D0B-429D-887A-AD31E157467F}" type="datetimeFigureOut">
              <a:rPr lang="fr-FR" smtClean="0"/>
              <a:t>19/02/2025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45BC1BD-A25B-44FE-A963-0FA38AD7BC55}" type="slidenum">
              <a:rPr lang="fr-FR" smtClean="0"/>
              <a:t>‹#›</a:t>
            </a:fld>
            <a:endParaRPr lang="fr-FR"/>
          </a:p>
        </p:txBody>
      </p:sp>
    </p:spTree>
    <p:extLst>
      <p:ext uri="{BB962C8B-B14F-4D97-AF65-F5344CB8AC3E}">
        <p14:creationId xmlns:p14="http://schemas.microsoft.com/office/powerpoint/2010/main" val="42537921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209304B-5D0B-429D-887A-AD31E157467F}" type="datetimeFigureOut">
              <a:rPr lang="fr-FR" smtClean="0"/>
              <a:t>19/02/2025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045BC1BD-A25B-44FE-A963-0FA38AD7BC55}" type="slidenum">
              <a:rPr lang="fr-FR" smtClean="0"/>
              <a:t>‹#›</a:t>
            </a:fld>
            <a:endParaRPr lang="fr-FR"/>
          </a:p>
        </p:txBody>
      </p:sp>
    </p:spTree>
    <p:extLst>
      <p:ext uri="{BB962C8B-B14F-4D97-AF65-F5344CB8AC3E}">
        <p14:creationId xmlns:p14="http://schemas.microsoft.com/office/powerpoint/2010/main" val="14481884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209304B-5D0B-429D-887A-AD31E157467F}" type="datetimeFigureOut">
              <a:rPr lang="fr-FR" smtClean="0"/>
              <a:t>19/02/2025</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045BC1BD-A25B-44FE-A963-0FA38AD7BC55}" type="slidenum">
              <a:rPr lang="fr-FR" smtClean="0"/>
              <a:t>‹#›</a:t>
            </a:fld>
            <a:endParaRPr lang="fr-FR"/>
          </a:p>
        </p:txBody>
      </p:sp>
    </p:spTree>
    <p:extLst>
      <p:ext uri="{BB962C8B-B14F-4D97-AF65-F5344CB8AC3E}">
        <p14:creationId xmlns:p14="http://schemas.microsoft.com/office/powerpoint/2010/main" val="20939537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209304B-5D0B-429D-887A-AD31E157467F}" type="datetimeFigureOut">
              <a:rPr lang="fr-FR" smtClean="0"/>
              <a:t>19/02/2025</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045BC1BD-A25B-44FE-A963-0FA38AD7BC55}" type="slidenum">
              <a:rPr lang="fr-FR" smtClean="0"/>
              <a:t>‹#›</a:t>
            </a:fld>
            <a:endParaRPr lang="fr-FR"/>
          </a:p>
        </p:txBody>
      </p:sp>
    </p:spTree>
    <p:extLst>
      <p:ext uri="{BB962C8B-B14F-4D97-AF65-F5344CB8AC3E}">
        <p14:creationId xmlns:p14="http://schemas.microsoft.com/office/powerpoint/2010/main" val="20909804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09304B-5D0B-429D-887A-AD31E157467F}" type="datetimeFigureOut">
              <a:rPr lang="fr-FR" smtClean="0"/>
              <a:t>19/02/2025</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045BC1BD-A25B-44FE-A963-0FA38AD7BC55}" type="slidenum">
              <a:rPr lang="fr-FR" smtClean="0"/>
              <a:t>‹#›</a:t>
            </a:fld>
            <a:endParaRPr lang="fr-FR"/>
          </a:p>
        </p:txBody>
      </p:sp>
    </p:spTree>
    <p:extLst>
      <p:ext uri="{BB962C8B-B14F-4D97-AF65-F5344CB8AC3E}">
        <p14:creationId xmlns:p14="http://schemas.microsoft.com/office/powerpoint/2010/main" val="40978057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209304B-5D0B-429D-887A-AD31E157467F}" type="datetimeFigureOut">
              <a:rPr lang="fr-FR" smtClean="0"/>
              <a:t>19/02/2025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045BC1BD-A25B-44FE-A963-0FA38AD7BC55}" type="slidenum">
              <a:rPr lang="fr-FR" smtClean="0"/>
              <a:t>‹#›</a:t>
            </a:fld>
            <a:endParaRPr lang="fr-FR"/>
          </a:p>
        </p:txBody>
      </p:sp>
    </p:spTree>
    <p:extLst>
      <p:ext uri="{BB962C8B-B14F-4D97-AF65-F5344CB8AC3E}">
        <p14:creationId xmlns:p14="http://schemas.microsoft.com/office/powerpoint/2010/main" val="608517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045BC1BD-A25B-44FE-A963-0FA38AD7BC55}" type="slidenum">
              <a:rPr lang="fr-FR" smtClean="0"/>
              <a:t>‹#›</a:t>
            </a:fld>
            <a:endParaRPr lang="fr-FR"/>
          </a:p>
        </p:txBody>
      </p:sp>
      <p:sp>
        <p:nvSpPr>
          <p:cNvPr id="5" name="Date Placeholder 4"/>
          <p:cNvSpPr>
            <a:spLocks noGrp="1"/>
          </p:cNvSpPr>
          <p:nvPr>
            <p:ph type="dt" sz="half" idx="10"/>
          </p:nvPr>
        </p:nvSpPr>
        <p:spPr/>
        <p:txBody>
          <a:bodyPr/>
          <a:lstStyle/>
          <a:p>
            <a:fld id="{A209304B-5D0B-429D-887A-AD31E157467F}" type="datetimeFigureOut">
              <a:rPr lang="fr-FR" smtClean="0"/>
              <a:t>19/02/2025</a:t>
            </a:fld>
            <a:endParaRPr lang="fr-FR"/>
          </a:p>
        </p:txBody>
      </p:sp>
    </p:spTree>
    <p:extLst>
      <p:ext uri="{BB962C8B-B14F-4D97-AF65-F5344CB8AC3E}">
        <p14:creationId xmlns:p14="http://schemas.microsoft.com/office/powerpoint/2010/main" val="41251371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A209304B-5D0B-429D-887A-AD31E157467F}" type="datetimeFigureOut">
              <a:rPr lang="fr-FR" smtClean="0"/>
              <a:t>19/02/2025</a:t>
            </a:fld>
            <a:endParaRPr lang="fr-F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045BC1BD-A25B-44FE-A963-0FA38AD7BC55}" type="slidenum">
              <a:rPr lang="fr-FR" smtClean="0"/>
              <a:t>‹#›</a:t>
            </a:fld>
            <a:endParaRPr lang="fr-FR"/>
          </a:p>
        </p:txBody>
      </p:sp>
    </p:spTree>
    <p:extLst>
      <p:ext uri="{BB962C8B-B14F-4D97-AF65-F5344CB8AC3E}">
        <p14:creationId xmlns:p14="http://schemas.microsoft.com/office/powerpoint/2010/main" val="2067465052"/>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collinsdictionary.com/dictionary/english/esp#:~:text=abbreviation%20for-,1.,3"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A1ED79-F827-4938-8867-2035E375B2CF}"/>
              </a:ext>
            </a:extLst>
          </p:cNvPr>
          <p:cNvSpPr>
            <a:spLocks noGrp="1"/>
          </p:cNvSpPr>
          <p:nvPr>
            <p:ph type="ctrTitle"/>
          </p:nvPr>
        </p:nvSpPr>
        <p:spPr/>
        <p:txBody>
          <a:bodyPr/>
          <a:lstStyle/>
          <a:p>
            <a:r>
              <a:rPr lang="fr-FR" dirty="0"/>
              <a:t>Introduction to ESP </a:t>
            </a:r>
          </a:p>
        </p:txBody>
      </p:sp>
      <p:sp>
        <p:nvSpPr>
          <p:cNvPr id="3" name="Subtitle 2">
            <a:extLst>
              <a:ext uri="{FF2B5EF4-FFF2-40B4-BE49-F238E27FC236}">
                <a16:creationId xmlns:a16="http://schemas.microsoft.com/office/drawing/2014/main" id="{85B84727-F86F-436E-807B-E1889566081B}"/>
              </a:ext>
            </a:extLst>
          </p:cNvPr>
          <p:cNvSpPr>
            <a:spLocks noGrp="1"/>
          </p:cNvSpPr>
          <p:nvPr>
            <p:ph type="subTitle" idx="1"/>
          </p:nvPr>
        </p:nvSpPr>
        <p:spPr/>
        <p:txBody>
          <a:bodyPr/>
          <a:lstStyle/>
          <a:p>
            <a:r>
              <a:rPr lang="fr-FR" dirty="0"/>
              <a:t>BY : Dr . Manel Hani</a:t>
            </a:r>
          </a:p>
        </p:txBody>
      </p:sp>
      <p:sp>
        <p:nvSpPr>
          <p:cNvPr id="4" name="Rectangle 3">
            <a:extLst>
              <a:ext uri="{FF2B5EF4-FFF2-40B4-BE49-F238E27FC236}">
                <a16:creationId xmlns:a16="http://schemas.microsoft.com/office/drawing/2014/main" id="{7FC3D0D2-377F-48C7-9E8A-F6F5749EB5EC}"/>
              </a:ext>
            </a:extLst>
          </p:cNvPr>
          <p:cNvSpPr/>
          <p:nvPr/>
        </p:nvSpPr>
        <p:spPr>
          <a:xfrm>
            <a:off x="1744443" y="325273"/>
            <a:ext cx="8072494" cy="1384995"/>
          </a:xfrm>
          <a:prstGeom prst="rect">
            <a:avLst/>
          </a:prstGeom>
          <a:solidFill>
            <a:schemeClr val="accent1">
              <a:lumMod val="75000"/>
            </a:schemeClr>
          </a:solidFill>
          <a:ln w="38100" cap="flat" cmpd="sng" algn="ctr">
            <a:solidFill>
              <a:srgbClr val="211E54"/>
            </a:solidFill>
            <a:prstDash val="solid"/>
          </a:ln>
          <a:effectLst>
            <a:outerShdw blurRad="57150" dist="38100" dir="5400000" algn="ctr" rotWithShape="0">
              <a:srgbClr val="84AA33">
                <a:shade val="9000"/>
                <a:satMod val="105000"/>
                <a:alpha val="48000"/>
              </a:srgbClr>
            </a:outerShdw>
            <a:softEdge rad="63500"/>
          </a:effectLst>
        </p:spPr>
        <p:txBody>
          <a:bodyPr wrap="square">
            <a:spAutoFit/>
            <a:scene3d>
              <a:camera prst="perspectiveFront"/>
              <a:lightRig rig="threePt" dir="t"/>
            </a:scene3d>
          </a:bodyPr>
          <a:lstStyle>
            <a:defPPr>
              <a:defRPr lang="en-US"/>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2800" b="1" i="0" u="none" strike="noStrike" kern="1200" cap="none" spc="0" normalizeH="0" baseline="0" noProof="0" dirty="0">
                <a:ln>
                  <a:noFill/>
                </a:ln>
                <a:solidFill>
                  <a:sysClr val="windowText" lastClr="000000"/>
                </a:solidFill>
                <a:effectLst/>
                <a:uLnTx/>
                <a:uFillTx/>
                <a:latin typeface="Gill Sans MT"/>
                <a:ea typeface="+mn-ea"/>
                <a:cs typeface="+mn-cs"/>
              </a:rPr>
              <a:t>Mohammed </a:t>
            </a:r>
            <a:r>
              <a:rPr kumimoji="0" lang="en-US" sz="2800" b="1" i="0" u="none" strike="noStrike" kern="1200" cap="none" spc="0" normalizeH="0" baseline="0" noProof="0" dirty="0" err="1">
                <a:ln>
                  <a:noFill/>
                </a:ln>
                <a:solidFill>
                  <a:sysClr val="windowText" lastClr="000000"/>
                </a:solidFill>
                <a:effectLst/>
                <a:uLnTx/>
                <a:uFillTx/>
                <a:latin typeface="Gill Sans MT"/>
                <a:ea typeface="+mn-ea"/>
                <a:cs typeface="+mn-cs"/>
              </a:rPr>
              <a:t>Kheider</a:t>
            </a:r>
            <a:r>
              <a:rPr kumimoji="0" lang="en-US" sz="2800" b="1" i="0" u="none" strike="noStrike" kern="1200" cap="none" spc="0" normalizeH="0" baseline="0" noProof="0" dirty="0">
                <a:ln>
                  <a:noFill/>
                </a:ln>
                <a:solidFill>
                  <a:sysClr val="windowText" lastClr="000000"/>
                </a:solidFill>
                <a:effectLst/>
                <a:uLnTx/>
                <a:uFillTx/>
                <a:latin typeface="Gill Sans MT"/>
                <a:ea typeface="+mn-ea"/>
                <a:cs typeface="+mn-cs"/>
              </a:rPr>
              <a:t>- </a:t>
            </a:r>
            <a:r>
              <a:rPr kumimoji="0" lang="en-US" sz="2800" b="1" i="0" u="none" strike="noStrike" kern="1200" cap="none" spc="0" normalizeH="0" baseline="0" noProof="0" dirty="0" err="1">
                <a:ln>
                  <a:noFill/>
                </a:ln>
                <a:solidFill>
                  <a:sysClr val="windowText" lastClr="000000"/>
                </a:solidFill>
                <a:effectLst/>
                <a:uLnTx/>
                <a:uFillTx/>
                <a:latin typeface="Gill Sans MT"/>
                <a:ea typeface="+mn-ea"/>
                <a:cs typeface="+mn-cs"/>
              </a:rPr>
              <a:t>Biskra</a:t>
            </a:r>
            <a:r>
              <a:rPr kumimoji="0" lang="en-US" sz="2800" b="1" i="0" u="none" strike="noStrike" kern="1200" cap="none" spc="0" normalizeH="0" baseline="0" noProof="0" dirty="0">
                <a:ln>
                  <a:noFill/>
                </a:ln>
                <a:solidFill>
                  <a:sysClr val="windowText" lastClr="000000"/>
                </a:solidFill>
                <a:effectLst/>
                <a:uLnTx/>
                <a:uFillTx/>
                <a:latin typeface="Gill Sans MT"/>
                <a:ea typeface="+mn-ea"/>
                <a:cs typeface="+mn-cs"/>
              </a:rPr>
              <a:t>- University</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2800" b="1" i="0" u="none" strike="noStrike" kern="1200" cap="none" spc="0" normalizeH="0" baseline="0" noProof="0" dirty="0">
                <a:ln>
                  <a:noFill/>
                </a:ln>
                <a:solidFill>
                  <a:sysClr val="windowText" lastClr="000000"/>
                </a:solidFill>
                <a:effectLst/>
                <a:uLnTx/>
                <a:uFillTx/>
                <a:latin typeface="Gill Sans MT"/>
                <a:ea typeface="+mn-ea"/>
                <a:cs typeface="+mn-cs"/>
              </a:rPr>
              <a:t>Faculty of Economics and Management </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2800" b="1" i="0" u="none" strike="noStrike" kern="1200" cap="none" spc="0" normalizeH="0" baseline="0" noProof="0" dirty="0">
                <a:ln>
                  <a:noFill/>
                </a:ln>
                <a:solidFill>
                  <a:sysClr val="windowText" lastClr="000000"/>
                </a:solidFill>
                <a:effectLst/>
                <a:uLnTx/>
                <a:uFillTx/>
                <a:latin typeface="Gill Sans MT"/>
                <a:ea typeface="+mn-ea"/>
                <a:cs typeface="+mn-cs"/>
              </a:rPr>
              <a:t>Level: 1</a:t>
            </a:r>
            <a:r>
              <a:rPr kumimoji="0" lang="en-US" sz="2800" b="1" i="0" u="none" strike="noStrike" kern="1200" cap="none" spc="0" normalizeH="0" baseline="30000" noProof="0" dirty="0">
                <a:ln>
                  <a:noFill/>
                </a:ln>
                <a:solidFill>
                  <a:sysClr val="windowText" lastClr="000000"/>
                </a:solidFill>
                <a:effectLst/>
                <a:uLnTx/>
                <a:uFillTx/>
                <a:latin typeface="Gill Sans MT"/>
                <a:ea typeface="+mn-ea"/>
                <a:cs typeface="+mn-cs"/>
              </a:rPr>
              <a:t>st</a:t>
            </a:r>
            <a:r>
              <a:rPr kumimoji="0" lang="en-US" sz="2800" b="1" i="0" u="none" strike="noStrike" kern="1200" cap="none" spc="0" normalizeH="0" baseline="0" noProof="0" dirty="0">
                <a:ln>
                  <a:noFill/>
                </a:ln>
                <a:solidFill>
                  <a:sysClr val="windowText" lastClr="000000"/>
                </a:solidFill>
                <a:effectLst/>
                <a:uLnTx/>
                <a:uFillTx/>
                <a:latin typeface="Gill Sans MT"/>
                <a:ea typeface="+mn-ea"/>
                <a:cs typeface="+mn-cs"/>
              </a:rPr>
              <a:t> Year </a:t>
            </a:r>
            <a:r>
              <a:rPr lang="en-US" sz="2800" b="1" dirty="0">
                <a:solidFill>
                  <a:sysClr val="windowText" lastClr="000000"/>
                </a:solidFill>
                <a:latin typeface="Gill Sans MT"/>
              </a:rPr>
              <a:t>Master marketing</a:t>
            </a:r>
            <a:endParaRPr kumimoji="0" lang="fr-FR" sz="2800" b="0" i="0" u="none" strike="noStrike" kern="1200" cap="none" spc="0" normalizeH="0" baseline="0" noProof="0" dirty="0">
              <a:ln>
                <a:noFill/>
              </a:ln>
              <a:solidFill>
                <a:sysClr val="windowText" lastClr="000000"/>
              </a:solidFill>
              <a:effectLst/>
              <a:uLnTx/>
              <a:uFillTx/>
              <a:latin typeface="Gill Sans MT"/>
              <a:ea typeface="+mn-ea"/>
              <a:cs typeface="+mn-cs"/>
            </a:endParaRPr>
          </a:p>
        </p:txBody>
      </p:sp>
    </p:spTree>
    <p:extLst>
      <p:ext uri="{BB962C8B-B14F-4D97-AF65-F5344CB8AC3E}">
        <p14:creationId xmlns:p14="http://schemas.microsoft.com/office/powerpoint/2010/main" val="10535274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C266C2-24C3-4B09-9C3B-DCF45F4B90E1}"/>
              </a:ext>
            </a:extLst>
          </p:cNvPr>
          <p:cNvSpPr>
            <a:spLocks noGrp="1"/>
          </p:cNvSpPr>
          <p:nvPr>
            <p:ph type="title"/>
          </p:nvPr>
        </p:nvSpPr>
        <p:spPr/>
        <p:txBody>
          <a:bodyPr/>
          <a:lstStyle/>
          <a:p>
            <a:r>
              <a:rPr lang="fr-FR" b="1" dirty="0" err="1"/>
              <a:t>Definition</a:t>
            </a:r>
            <a:r>
              <a:rPr lang="fr-FR" b="1" dirty="0"/>
              <a:t> of ESP</a:t>
            </a:r>
          </a:p>
        </p:txBody>
      </p:sp>
      <p:sp>
        <p:nvSpPr>
          <p:cNvPr id="3" name="Content Placeholder 2">
            <a:extLst>
              <a:ext uri="{FF2B5EF4-FFF2-40B4-BE49-F238E27FC236}">
                <a16:creationId xmlns:a16="http://schemas.microsoft.com/office/drawing/2014/main" id="{7460780A-451F-43A2-ABE9-45B6CEC497CF}"/>
              </a:ext>
            </a:extLst>
          </p:cNvPr>
          <p:cNvSpPr>
            <a:spLocks noGrp="1"/>
          </p:cNvSpPr>
          <p:nvPr>
            <p:ph idx="1"/>
          </p:nvPr>
        </p:nvSpPr>
        <p:spPr>
          <a:xfrm>
            <a:off x="472966" y="1534510"/>
            <a:ext cx="11235558" cy="5118537"/>
          </a:xfrm>
        </p:spPr>
        <p:txBody>
          <a:bodyPr>
            <a:normAutofit/>
          </a:bodyPr>
          <a:lstStyle/>
          <a:p>
            <a:r>
              <a:rPr lang="fr-FR" dirty="0"/>
              <a:t>“</a:t>
            </a:r>
            <a:r>
              <a:rPr lang="fr-FR" dirty="0" err="1"/>
              <a:t>clearly</a:t>
            </a:r>
            <a:r>
              <a:rPr lang="fr-FR" dirty="0"/>
              <a:t> </a:t>
            </a:r>
            <a:r>
              <a:rPr lang="fr-FR" dirty="0" err="1"/>
              <a:t>utilitarian</a:t>
            </a:r>
            <a:r>
              <a:rPr lang="fr-FR" dirty="0"/>
              <a:t> </a:t>
            </a:r>
            <a:r>
              <a:rPr lang="fr-FR" dirty="0" err="1"/>
              <a:t>purpose</a:t>
            </a:r>
            <a:r>
              <a:rPr lang="fr-FR" dirty="0"/>
              <a:t>”. </a:t>
            </a:r>
          </a:p>
          <a:p>
            <a:r>
              <a:rPr lang="en-US" dirty="0"/>
              <a:t>“ESP is an approach to language teaching in which all decisions as to content and method are based on the learner’s reason for learning”. </a:t>
            </a:r>
          </a:p>
          <a:p>
            <a:r>
              <a:rPr lang="en-US" dirty="0"/>
              <a:t>the technique of teaching English to students who need it for a particular purpose.</a:t>
            </a:r>
          </a:p>
          <a:p>
            <a:endParaRPr lang="en-US" dirty="0"/>
          </a:p>
          <a:p>
            <a:r>
              <a:rPr lang="en-US" dirty="0"/>
              <a:t>The development of ESP is considered as a logical result of a number of converging movements such as:</a:t>
            </a:r>
          </a:p>
          <a:p>
            <a:pPr marL="0" indent="0">
              <a:buNone/>
            </a:pPr>
            <a:r>
              <a:rPr lang="en-US" dirty="0"/>
              <a:t> • The expansion of demand for English after the world war-II to suit specific needs of a profession </a:t>
            </a:r>
          </a:p>
          <a:p>
            <a:pPr marL="0" indent="0">
              <a:buNone/>
            </a:pPr>
            <a:r>
              <a:rPr lang="en-US" dirty="0"/>
              <a:t> • Development in the field of linguistics (the use of language in real communication)</a:t>
            </a:r>
          </a:p>
          <a:p>
            <a:pPr marL="0" indent="0">
              <a:buNone/>
            </a:pPr>
            <a:r>
              <a:rPr lang="en-US" dirty="0"/>
              <a:t> • Educational psychology (learner’s need and interest have an influence on their motivation and effectiveness of their learning) </a:t>
            </a:r>
          </a:p>
          <a:p>
            <a:pPr marL="0" indent="0">
              <a:buNone/>
            </a:pPr>
            <a:endParaRPr lang="fr-FR" dirty="0"/>
          </a:p>
        </p:txBody>
      </p:sp>
    </p:spTree>
    <p:extLst>
      <p:ext uri="{BB962C8B-B14F-4D97-AF65-F5344CB8AC3E}">
        <p14:creationId xmlns:p14="http://schemas.microsoft.com/office/powerpoint/2010/main" val="35589867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8B6D66-C98F-452C-95D2-039C8E418E1A}"/>
              </a:ext>
            </a:extLst>
          </p:cNvPr>
          <p:cNvSpPr>
            <a:spLocks noGrp="1"/>
          </p:cNvSpPr>
          <p:nvPr>
            <p:ph type="title"/>
          </p:nvPr>
        </p:nvSpPr>
        <p:spPr/>
        <p:txBody>
          <a:bodyPr/>
          <a:lstStyle/>
          <a:p>
            <a:r>
              <a:rPr lang="fr-FR" dirty="0" err="1"/>
              <a:t>Characteristics</a:t>
            </a:r>
            <a:r>
              <a:rPr lang="fr-FR" dirty="0"/>
              <a:t> of ESP</a:t>
            </a:r>
          </a:p>
        </p:txBody>
      </p:sp>
      <p:sp>
        <p:nvSpPr>
          <p:cNvPr id="3" name="Content Placeholder 2">
            <a:extLst>
              <a:ext uri="{FF2B5EF4-FFF2-40B4-BE49-F238E27FC236}">
                <a16:creationId xmlns:a16="http://schemas.microsoft.com/office/drawing/2014/main" id="{D457E4C3-C660-4780-A21E-FAE32D51E802}"/>
              </a:ext>
            </a:extLst>
          </p:cNvPr>
          <p:cNvSpPr>
            <a:spLocks noGrp="1"/>
          </p:cNvSpPr>
          <p:nvPr>
            <p:ph idx="1"/>
          </p:nvPr>
        </p:nvSpPr>
        <p:spPr/>
        <p:txBody>
          <a:bodyPr/>
          <a:lstStyle/>
          <a:p>
            <a:r>
              <a:rPr lang="en-US" b="1" dirty="0"/>
              <a:t>Absolute characteristics</a:t>
            </a:r>
            <a:r>
              <a:rPr lang="en-US" dirty="0"/>
              <a:t>:- ESP consists of English language teaching Designed to meet the learner's specified needs. and analysis of this discourse. - In contrast with General English. - Related in content (i.e. in its themes and topics) to particular disciplines, occupations and activities.-Centered on the language appropriate to those activities in syntax, lexis, discourse, semantics, etc., </a:t>
            </a:r>
          </a:p>
          <a:p>
            <a:r>
              <a:rPr lang="en-US" dirty="0"/>
              <a:t> </a:t>
            </a:r>
            <a:r>
              <a:rPr lang="en-US" b="1" dirty="0"/>
              <a:t>Variable characteristics</a:t>
            </a:r>
            <a:r>
              <a:rPr lang="en-US" dirty="0"/>
              <a:t>: ESP may be, but is not necessarily: - restricted as to the language skills to be learned (e.g. reading only); - Not taught according to any pre-ordained methodology. </a:t>
            </a:r>
            <a:endParaRPr lang="fr-FR" dirty="0"/>
          </a:p>
        </p:txBody>
      </p:sp>
    </p:spTree>
    <p:extLst>
      <p:ext uri="{BB962C8B-B14F-4D97-AF65-F5344CB8AC3E}">
        <p14:creationId xmlns:p14="http://schemas.microsoft.com/office/powerpoint/2010/main" val="19507879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CCCBBC-266A-45FA-8FAA-9B3F52785E78}"/>
              </a:ext>
            </a:extLst>
          </p:cNvPr>
          <p:cNvSpPr>
            <a:spLocks noGrp="1"/>
          </p:cNvSpPr>
          <p:nvPr>
            <p:ph type="title"/>
          </p:nvPr>
        </p:nvSpPr>
        <p:spPr/>
        <p:txBody>
          <a:bodyPr/>
          <a:lstStyle/>
          <a:p>
            <a:r>
              <a:rPr lang="en-US" dirty="0"/>
              <a:t>How is ESP different from General English courses? </a:t>
            </a:r>
            <a:endParaRPr lang="fr-FR" dirty="0"/>
          </a:p>
        </p:txBody>
      </p:sp>
      <p:sp>
        <p:nvSpPr>
          <p:cNvPr id="3" name="Content Placeholder 2">
            <a:extLst>
              <a:ext uri="{FF2B5EF4-FFF2-40B4-BE49-F238E27FC236}">
                <a16:creationId xmlns:a16="http://schemas.microsoft.com/office/drawing/2014/main" id="{F8012DAB-8D6B-415A-90D8-8939C76B3034}"/>
              </a:ext>
            </a:extLst>
          </p:cNvPr>
          <p:cNvSpPr>
            <a:spLocks noGrp="1"/>
          </p:cNvSpPr>
          <p:nvPr>
            <p:ph idx="1"/>
          </p:nvPr>
        </p:nvSpPr>
        <p:spPr/>
        <p:txBody>
          <a:bodyPr/>
          <a:lstStyle/>
          <a:p>
            <a:r>
              <a:rPr lang="en-US" dirty="0"/>
              <a:t>The major difference between ESP and EFL lies in the learners and their purposes for learning English. ESP students are adults who already have some familiarity with English and are learning the language in order to communicate a set of professional skills and to perform particular job-related functions. computer science to tourism and business management. - ESP is part of a larger movement within language teaching away from a concentration on teaching grammar and language structures to an emphasis on language in </a:t>
            </a:r>
            <a:r>
              <a:rPr lang="en-US" dirty="0" err="1"/>
              <a:t>context.ESP</a:t>
            </a:r>
            <a:r>
              <a:rPr lang="en-US" dirty="0"/>
              <a:t> covers subjects ranging from - EFL and ESP differ not only in the nature of the learner, but also in the scope of the goals of instruction. Whereas in EFL all four-language skills are stressed equally; in ESP a need assessment determines which language skills are most needed by the students, and the program is focused accordingly.</a:t>
            </a:r>
            <a:endParaRPr lang="fr-FR" dirty="0"/>
          </a:p>
        </p:txBody>
      </p:sp>
    </p:spTree>
    <p:extLst>
      <p:ext uri="{BB962C8B-B14F-4D97-AF65-F5344CB8AC3E}">
        <p14:creationId xmlns:p14="http://schemas.microsoft.com/office/powerpoint/2010/main" val="6338814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73FAAFF9-862E-4F33-B3A3-27143F8E20AA}"/>
              </a:ext>
            </a:extLst>
          </p:cNvPr>
          <p:cNvSpPr txBox="1"/>
          <p:nvPr/>
        </p:nvSpPr>
        <p:spPr>
          <a:xfrm>
            <a:off x="3365938" y="766519"/>
            <a:ext cx="6101254" cy="369332"/>
          </a:xfrm>
          <a:prstGeom prst="rect">
            <a:avLst/>
          </a:prstGeom>
          <a:noFill/>
        </p:spPr>
        <p:txBody>
          <a:bodyPr wrap="square">
            <a:spAutoFit/>
          </a:bodyPr>
          <a:lstStyle/>
          <a:p>
            <a:r>
              <a:rPr lang="en-US" b="1" dirty="0"/>
              <a:t>Table 1: The difference between ESP and GE </a:t>
            </a:r>
            <a:endParaRPr lang="fr-FR" b="1" dirty="0"/>
          </a:p>
        </p:txBody>
      </p:sp>
      <p:graphicFrame>
        <p:nvGraphicFramePr>
          <p:cNvPr id="8" name="Table 8">
            <a:extLst>
              <a:ext uri="{FF2B5EF4-FFF2-40B4-BE49-F238E27FC236}">
                <a16:creationId xmlns:a16="http://schemas.microsoft.com/office/drawing/2014/main" id="{D91C98E5-2403-4A07-B649-EE08CB31F458}"/>
              </a:ext>
            </a:extLst>
          </p:cNvPr>
          <p:cNvGraphicFramePr>
            <a:graphicFrameLocks noGrp="1"/>
          </p:cNvGraphicFramePr>
          <p:nvPr>
            <p:extLst>
              <p:ext uri="{D42A27DB-BD31-4B8C-83A1-F6EECF244321}">
                <p14:modId xmlns:p14="http://schemas.microsoft.com/office/powerpoint/2010/main" val="1872233070"/>
              </p:ext>
            </p:extLst>
          </p:nvPr>
        </p:nvGraphicFramePr>
        <p:xfrm>
          <a:off x="1166648" y="719666"/>
          <a:ext cx="8993352" cy="3116610"/>
        </p:xfrm>
        <a:graphic>
          <a:graphicData uri="http://schemas.openxmlformats.org/drawingml/2006/table">
            <a:tbl>
              <a:tblPr firstRow="1" bandRow="1">
                <a:tableStyleId>{5C22544A-7EE6-4342-B048-85BDC9FD1C3A}</a:tableStyleId>
              </a:tblPr>
              <a:tblGrid>
                <a:gridCol w="4496676">
                  <a:extLst>
                    <a:ext uri="{9D8B030D-6E8A-4147-A177-3AD203B41FA5}">
                      <a16:colId xmlns:a16="http://schemas.microsoft.com/office/drawing/2014/main" val="3084115236"/>
                    </a:ext>
                  </a:extLst>
                </a:gridCol>
                <a:gridCol w="4496676">
                  <a:extLst>
                    <a:ext uri="{9D8B030D-6E8A-4147-A177-3AD203B41FA5}">
                      <a16:colId xmlns:a16="http://schemas.microsoft.com/office/drawing/2014/main" val="3492268098"/>
                    </a:ext>
                  </a:extLst>
                </a:gridCol>
              </a:tblGrid>
              <a:tr h="648825">
                <a:tc>
                  <a:txBody>
                    <a:bodyPr/>
                    <a:lstStyle/>
                    <a:p>
                      <a:r>
                        <a:rPr lang="fr-FR" dirty="0"/>
                        <a:t>General English</a:t>
                      </a:r>
                    </a:p>
                  </a:txBody>
                  <a:tcPr/>
                </a:tc>
                <a:tc>
                  <a:txBody>
                    <a:bodyPr/>
                    <a:lstStyle/>
                    <a:p>
                      <a:r>
                        <a:rPr lang="fr-FR" dirty="0"/>
                        <a:t>ESP</a:t>
                      </a:r>
                    </a:p>
                  </a:txBody>
                  <a:tcPr/>
                </a:tc>
                <a:extLst>
                  <a:ext uri="{0D108BD9-81ED-4DB2-BD59-A6C34878D82A}">
                    <a16:rowId xmlns:a16="http://schemas.microsoft.com/office/drawing/2014/main" val="208134524"/>
                  </a:ext>
                </a:extLst>
              </a:tr>
              <a:tr h="2467785">
                <a:tc>
                  <a:txBody>
                    <a:bodyPr/>
                    <a:lstStyle/>
                    <a:p>
                      <a:r>
                        <a:rPr lang="en-US" dirty="0"/>
                        <a:t>- The focus is often on education.</a:t>
                      </a:r>
                    </a:p>
                    <a:p>
                      <a:r>
                        <a:rPr lang="en-US" dirty="0"/>
                        <a:t> - As the future English needs of the students are impossible to predict, course content is more difficult to select. </a:t>
                      </a:r>
                      <a:endParaRPr lang="fr-FR" dirty="0"/>
                    </a:p>
                  </a:txBody>
                  <a:tcPr/>
                </a:tc>
                <a:tc>
                  <a:txBody>
                    <a:bodyPr/>
                    <a:lstStyle/>
                    <a:p>
                      <a:pPr marL="285750" indent="-285750">
                        <a:buFontTx/>
                        <a:buChar char="-"/>
                      </a:pPr>
                      <a:r>
                        <a:rPr lang="en-US" dirty="0"/>
                        <a:t>The focus is on training.</a:t>
                      </a:r>
                    </a:p>
                    <a:p>
                      <a:pPr marL="285750" indent="-285750">
                        <a:buFontTx/>
                        <a:buChar char="-"/>
                      </a:pPr>
                      <a:r>
                        <a:rPr lang="en-US" dirty="0"/>
                        <a:t> As English is intended to be used in specific vocational contexts, selection of appropriate content is easier.</a:t>
                      </a:r>
                    </a:p>
                  </a:txBody>
                  <a:tcPr/>
                </a:tc>
                <a:extLst>
                  <a:ext uri="{0D108BD9-81ED-4DB2-BD59-A6C34878D82A}">
                    <a16:rowId xmlns:a16="http://schemas.microsoft.com/office/drawing/2014/main" val="1342226128"/>
                  </a:ext>
                </a:extLst>
              </a:tr>
            </a:tbl>
          </a:graphicData>
        </a:graphic>
      </p:graphicFrame>
    </p:spTree>
    <p:extLst>
      <p:ext uri="{BB962C8B-B14F-4D97-AF65-F5344CB8AC3E}">
        <p14:creationId xmlns:p14="http://schemas.microsoft.com/office/powerpoint/2010/main" val="37441117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F3CC9F-200E-48EA-B643-B9E368CFAFC7}"/>
              </a:ext>
            </a:extLst>
          </p:cNvPr>
          <p:cNvSpPr>
            <a:spLocks noGrp="1"/>
          </p:cNvSpPr>
          <p:nvPr>
            <p:ph type="title"/>
          </p:nvPr>
        </p:nvSpPr>
        <p:spPr/>
        <p:txBody>
          <a:bodyPr/>
          <a:lstStyle/>
          <a:p>
            <a:r>
              <a:rPr lang="fr-FR" dirty="0"/>
              <a:t>Branches of ESP</a:t>
            </a:r>
          </a:p>
        </p:txBody>
      </p:sp>
      <p:sp>
        <p:nvSpPr>
          <p:cNvPr id="3" name="Content Placeholder 2">
            <a:extLst>
              <a:ext uri="{FF2B5EF4-FFF2-40B4-BE49-F238E27FC236}">
                <a16:creationId xmlns:a16="http://schemas.microsoft.com/office/drawing/2014/main" id="{159FBE50-26D8-47C0-9D2A-BC4B4E18E2AE}"/>
              </a:ext>
            </a:extLst>
          </p:cNvPr>
          <p:cNvSpPr>
            <a:spLocks noGrp="1"/>
          </p:cNvSpPr>
          <p:nvPr>
            <p:ph idx="1"/>
          </p:nvPr>
        </p:nvSpPr>
        <p:spPr>
          <a:xfrm>
            <a:off x="677334" y="2160589"/>
            <a:ext cx="10778942" cy="3880773"/>
          </a:xfrm>
        </p:spPr>
        <p:txBody>
          <a:bodyPr>
            <a:normAutofit fontScale="92500"/>
          </a:bodyPr>
          <a:lstStyle/>
          <a:p>
            <a:r>
              <a:rPr lang="en-US" dirty="0"/>
              <a:t>ESP has traditionally been divided into two main areas: English for Academic Purposes (EAP) and English for Occupational Purposes (EOP)</a:t>
            </a:r>
          </a:p>
          <a:p>
            <a:r>
              <a:rPr lang="en-US" dirty="0"/>
              <a:t>The term “</a:t>
            </a:r>
            <a:r>
              <a:rPr lang="en-US" b="1" dirty="0"/>
              <a:t>English for Academic Purposes</a:t>
            </a:r>
            <a:r>
              <a:rPr lang="en-US" dirty="0"/>
              <a:t>” generally refers to teaching and learning English for academic studies and the related communication practices in academic settings , EAP emerged as a sub-branch of English for Specific Purposes (ESP) in the early 1970s and has grown into an independent field of inquiry and practice over the past five decades. While it started with the practical orientation of teaching English language and communication skills for study in higher </a:t>
            </a:r>
            <a:r>
              <a:rPr lang="en-US" dirty="0" err="1"/>
              <a:t>education,EAP</a:t>
            </a:r>
            <a:r>
              <a:rPr lang="en-US" dirty="0"/>
              <a:t> has rapidly expanded its territory to include research into academic English and academic communication practices</a:t>
            </a:r>
          </a:p>
          <a:p>
            <a:r>
              <a:rPr lang="en-US" b="1" dirty="0"/>
              <a:t>Courses in English for Occupational Purposes </a:t>
            </a:r>
            <a:r>
              <a:rPr lang="en-US" dirty="0"/>
              <a:t>train individuals to perform on the job, using English to communicate. This type of course would be useful for airline pilots, or hotel staffs who need English </a:t>
            </a:r>
            <a:r>
              <a:rPr lang="en-US" dirty="0" err="1"/>
              <a:t>toperform</a:t>
            </a:r>
            <a:r>
              <a:rPr lang="en-US" dirty="0"/>
              <a:t> their professional duties. English for Academic Purposes, on the other hand, features primarily a common core element known as “study skills” such as academic writing and listening to lectures, note taking, making oral presentations, which enable one to succeed in English-language academic setting. </a:t>
            </a:r>
          </a:p>
          <a:p>
            <a:endParaRPr lang="fr-FR" dirty="0"/>
          </a:p>
        </p:txBody>
      </p:sp>
    </p:spTree>
    <p:extLst>
      <p:ext uri="{BB962C8B-B14F-4D97-AF65-F5344CB8AC3E}">
        <p14:creationId xmlns:p14="http://schemas.microsoft.com/office/powerpoint/2010/main" val="31506806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B44BB97-C97C-456D-B021-B2913B38B1A6}"/>
              </a:ext>
            </a:extLst>
          </p:cNvPr>
          <p:cNvSpPr txBox="1"/>
          <p:nvPr/>
        </p:nvSpPr>
        <p:spPr>
          <a:xfrm>
            <a:off x="346841" y="830317"/>
            <a:ext cx="10804635" cy="2031325"/>
          </a:xfrm>
          <a:prstGeom prst="rect">
            <a:avLst/>
          </a:prstGeom>
          <a:noFill/>
        </p:spPr>
        <p:txBody>
          <a:bodyPr wrap="square">
            <a:spAutoFit/>
          </a:bodyPr>
          <a:lstStyle/>
          <a:p>
            <a:r>
              <a:rPr lang="en-US" b="1" dirty="0"/>
              <a:t>English for Business Purposes  </a:t>
            </a:r>
          </a:p>
          <a:p>
            <a:r>
              <a:rPr lang="en-US" dirty="0"/>
              <a:t>Business English (English for Business Purposes) is a new branch of ESP (English for Specific </a:t>
            </a:r>
          </a:p>
          <a:p>
            <a:r>
              <a:rPr lang="en-US" dirty="0"/>
              <a:t>Purposes) which is a type of ELT (English Language Teaching) emerging as a response to a </a:t>
            </a:r>
          </a:p>
          <a:p>
            <a:r>
              <a:rPr lang="en-US" dirty="0"/>
              <a:t>growing awareness of certain types of learners with specialized needs which are not fulfilled in </a:t>
            </a:r>
          </a:p>
          <a:p>
            <a:r>
              <a:rPr lang="en-US" dirty="0"/>
              <a:t>General English courses.  The teaching of Business English, directly related to learners’ and </a:t>
            </a:r>
          </a:p>
          <a:p>
            <a:r>
              <a:rPr lang="en-US" dirty="0"/>
              <a:t>employers’ professional needs, started to be accompanied and guided by abundant theoretical </a:t>
            </a:r>
          </a:p>
          <a:p>
            <a:r>
              <a:rPr lang="en-US" dirty="0"/>
              <a:t>literature. </a:t>
            </a:r>
            <a:endParaRPr lang="fr-FR" dirty="0"/>
          </a:p>
        </p:txBody>
      </p:sp>
      <p:sp>
        <p:nvSpPr>
          <p:cNvPr id="7" name="TextBox 6">
            <a:extLst>
              <a:ext uri="{FF2B5EF4-FFF2-40B4-BE49-F238E27FC236}">
                <a16:creationId xmlns:a16="http://schemas.microsoft.com/office/drawing/2014/main" id="{DFA4D289-2A5C-4E4C-BB25-E005794002AC}"/>
              </a:ext>
            </a:extLst>
          </p:cNvPr>
          <p:cNvSpPr txBox="1"/>
          <p:nvPr/>
        </p:nvSpPr>
        <p:spPr>
          <a:xfrm>
            <a:off x="346841" y="2965554"/>
            <a:ext cx="11561380" cy="3416320"/>
          </a:xfrm>
          <a:prstGeom prst="rect">
            <a:avLst/>
          </a:prstGeom>
          <a:noFill/>
        </p:spPr>
        <p:txBody>
          <a:bodyPr wrap="square">
            <a:spAutoFit/>
          </a:bodyPr>
          <a:lstStyle/>
          <a:p>
            <a:r>
              <a:rPr lang="en-US" b="1" dirty="0"/>
              <a:t>Needs Analysis </a:t>
            </a:r>
            <a:r>
              <a:rPr lang="en-US" dirty="0"/>
              <a:t>is generally used to refer to procedures for relating language analysis to learners' </a:t>
            </a:r>
          </a:p>
          <a:p>
            <a:r>
              <a:rPr lang="en-US" dirty="0"/>
              <a:t>reasons for learning. Thus given that the purpose of an ESP course is to enable learners to function </a:t>
            </a:r>
          </a:p>
          <a:p>
            <a:r>
              <a:rPr lang="en-US" dirty="0"/>
              <a:t>adequately in a target situation, then the ESP course design should proceed by first identifying the target </a:t>
            </a:r>
          </a:p>
          <a:p>
            <a:r>
              <a:rPr lang="en-US" dirty="0"/>
              <a:t>situation and then carrying out a rigorous analysis of the linguistic features of that situation</a:t>
            </a:r>
          </a:p>
          <a:p>
            <a:endParaRPr lang="en-US" dirty="0"/>
          </a:p>
          <a:p>
            <a:r>
              <a:rPr lang="en-US" b="1" dirty="0"/>
              <a:t>Needs analysis </a:t>
            </a:r>
            <a:r>
              <a:rPr lang="en-US" dirty="0"/>
              <a:t>is more fundamental in EBP as learners have different language proficiency and </a:t>
            </a:r>
          </a:p>
          <a:p>
            <a:r>
              <a:rPr lang="en-US" dirty="0"/>
              <a:t>skills. It depends on the situation and context. According to </a:t>
            </a:r>
            <a:r>
              <a:rPr lang="en-US" dirty="0" err="1"/>
              <a:t>Pilbeam</a:t>
            </a:r>
            <a:r>
              <a:rPr lang="en-US" dirty="0"/>
              <a:t> (1979), Needs analysis </a:t>
            </a:r>
          </a:p>
          <a:p>
            <a:r>
              <a:rPr lang="en-US" dirty="0"/>
              <a:t>should be based on: </a:t>
            </a:r>
          </a:p>
          <a:p>
            <a:r>
              <a:rPr lang="en-US" dirty="0"/>
              <a:t>• Target Situation Analysis: to establish a target profile of language skills that set down the </a:t>
            </a:r>
          </a:p>
          <a:p>
            <a:r>
              <a:rPr lang="en-US" dirty="0"/>
              <a:t>actual activities that the participants have to carry out </a:t>
            </a:r>
          </a:p>
          <a:p>
            <a:r>
              <a:rPr lang="en-US" dirty="0"/>
              <a:t>• Present Situation Analysis: to establish a profile of personal ability in which the </a:t>
            </a:r>
          </a:p>
          <a:p>
            <a:r>
              <a:rPr lang="en-US" dirty="0"/>
              <a:t>participant’s proficiency in these activities is evaluated </a:t>
            </a:r>
            <a:endParaRPr lang="fr-FR" dirty="0"/>
          </a:p>
        </p:txBody>
      </p:sp>
    </p:spTree>
    <p:extLst>
      <p:ext uri="{BB962C8B-B14F-4D97-AF65-F5344CB8AC3E}">
        <p14:creationId xmlns:p14="http://schemas.microsoft.com/office/powerpoint/2010/main" val="38308101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59C242-F8D8-47C2-8119-AECDC84DA0FF}"/>
              </a:ext>
            </a:extLst>
          </p:cNvPr>
          <p:cNvSpPr>
            <a:spLocks noGrp="1"/>
          </p:cNvSpPr>
          <p:nvPr>
            <p:ph type="title"/>
          </p:nvPr>
        </p:nvSpPr>
        <p:spPr/>
        <p:txBody>
          <a:bodyPr/>
          <a:lstStyle/>
          <a:p>
            <a:r>
              <a:rPr lang="fr-FR" dirty="0" err="1"/>
              <a:t>references</a:t>
            </a:r>
            <a:r>
              <a:rPr lang="fr-FR" dirty="0"/>
              <a:t>:</a:t>
            </a:r>
          </a:p>
        </p:txBody>
      </p:sp>
      <p:sp>
        <p:nvSpPr>
          <p:cNvPr id="3" name="Content Placeholder 2">
            <a:extLst>
              <a:ext uri="{FF2B5EF4-FFF2-40B4-BE49-F238E27FC236}">
                <a16:creationId xmlns:a16="http://schemas.microsoft.com/office/drawing/2014/main" id="{9CCEA422-6B7A-45C2-A9AF-47E858FB0D94}"/>
              </a:ext>
            </a:extLst>
          </p:cNvPr>
          <p:cNvSpPr>
            <a:spLocks noGrp="1"/>
          </p:cNvSpPr>
          <p:nvPr>
            <p:ph idx="1"/>
          </p:nvPr>
        </p:nvSpPr>
        <p:spPr/>
        <p:txBody>
          <a:bodyPr/>
          <a:lstStyle/>
          <a:p>
            <a:r>
              <a:rPr lang="fr-FR" dirty="0">
                <a:hlinkClick r:id="rId2"/>
              </a:rPr>
              <a:t>https://www.collinsdictionary.com/dictionary/english/esp#:~:text=abbreviation%20for-,1.,3</a:t>
            </a:r>
            <a:r>
              <a:rPr lang="fr-FR" dirty="0"/>
              <a:t>.</a:t>
            </a:r>
          </a:p>
          <a:p>
            <a:r>
              <a:rPr lang="fr-FR" dirty="0"/>
              <a:t>Romane k, an introduction to ESP, Batna </a:t>
            </a:r>
            <a:r>
              <a:rPr lang="fr-FR" dirty="0" err="1"/>
              <a:t>University</a:t>
            </a:r>
            <a:r>
              <a:rPr lang="fr-FR" dirty="0"/>
              <a:t>, 2020-2021</a:t>
            </a:r>
          </a:p>
          <a:p>
            <a:r>
              <a:rPr lang="fr-FR" dirty="0"/>
              <a:t>Chandra </a:t>
            </a:r>
            <a:r>
              <a:rPr lang="fr-FR" dirty="0" err="1"/>
              <a:t>sekhar</a:t>
            </a:r>
            <a:r>
              <a:rPr lang="fr-FR" dirty="0"/>
              <a:t> Rao , English for business </a:t>
            </a:r>
            <a:r>
              <a:rPr lang="fr-FR" dirty="0" err="1"/>
              <a:t>purposes</a:t>
            </a:r>
            <a:r>
              <a:rPr lang="fr-FR" dirty="0"/>
              <a:t>, </a:t>
            </a:r>
            <a:r>
              <a:rPr lang="fr-FR" dirty="0" err="1"/>
              <a:t>jrsp</a:t>
            </a:r>
            <a:r>
              <a:rPr lang="fr-FR" dirty="0"/>
              <a:t> ELT , </a:t>
            </a:r>
            <a:r>
              <a:rPr lang="fr-FR" dirty="0" err="1"/>
              <a:t>issuues</a:t>
            </a:r>
            <a:r>
              <a:rPr lang="fr-FR" dirty="0"/>
              <a:t> 15, vol 3, 2019</a:t>
            </a:r>
          </a:p>
          <a:p>
            <a:r>
              <a:rPr lang="fr-FR" dirty="0" err="1"/>
              <a:t>Fengo</a:t>
            </a:r>
            <a:r>
              <a:rPr lang="fr-FR" dirty="0"/>
              <a:t> </a:t>
            </a:r>
            <a:r>
              <a:rPr lang="fr-FR" dirty="0" err="1"/>
              <a:t>cao</a:t>
            </a:r>
            <a:r>
              <a:rPr lang="fr-FR" dirty="0"/>
              <a:t>, </a:t>
            </a:r>
            <a:r>
              <a:rPr lang="fr-FR" dirty="0" err="1"/>
              <a:t>Guangwei</a:t>
            </a:r>
            <a:r>
              <a:rPr lang="fr-FR" dirty="0"/>
              <a:t> hu , English for Academic </a:t>
            </a:r>
            <a:r>
              <a:rPr lang="fr-FR" dirty="0" err="1"/>
              <a:t>purposes</a:t>
            </a:r>
            <a:r>
              <a:rPr lang="fr-FR" dirty="0"/>
              <a:t> , </a:t>
            </a:r>
            <a:r>
              <a:rPr lang="fr-FR" dirty="0" err="1"/>
              <a:t>elssevier</a:t>
            </a:r>
            <a:r>
              <a:rPr lang="fr-FR" dirty="0"/>
              <a:t> , 2024</a:t>
            </a:r>
          </a:p>
        </p:txBody>
      </p:sp>
    </p:spTree>
    <p:extLst>
      <p:ext uri="{BB962C8B-B14F-4D97-AF65-F5344CB8AC3E}">
        <p14:creationId xmlns:p14="http://schemas.microsoft.com/office/powerpoint/2010/main" val="4184589494"/>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94</TotalTime>
  <Words>1018</Words>
  <Application>Microsoft Office PowerPoint</Application>
  <PresentationFormat>Widescreen</PresentationFormat>
  <Paragraphs>54</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Gill Sans MT</vt:lpstr>
      <vt:lpstr>Trebuchet MS</vt:lpstr>
      <vt:lpstr>Wingdings 3</vt:lpstr>
      <vt:lpstr>Facet</vt:lpstr>
      <vt:lpstr>Introduction to ESP </vt:lpstr>
      <vt:lpstr>Definition of ESP</vt:lpstr>
      <vt:lpstr>Characteristics of ESP</vt:lpstr>
      <vt:lpstr>How is ESP different from General English courses? </vt:lpstr>
      <vt:lpstr>PowerPoint Presentation</vt:lpstr>
      <vt:lpstr>Branches of ESP</vt:lpstr>
      <vt:lpstr>PowerPoint Presentation</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ESP </dc:title>
  <dc:creator>Manel ha</dc:creator>
  <cp:lastModifiedBy>Manel ha</cp:lastModifiedBy>
  <cp:revision>11</cp:revision>
  <dcterms:created xsi:type="dcterms:W3CDTF">2025-02-19T09:49:17Z</dcterms:created>
  <dcterms:modified xsi:type="dcterms:W3CDTF">2025-02-19T11:24:04Z</dcterms:modified>
</cp:coreProperties>
</file>