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79257" y="2935704"/>
            <a:ext cx="7733186" cy="637675"/>
          </a:xfrm>
        </p:spPr>
        <p:txBody>
          <a:bodyPr/>
          <a:lstStyle/>
          <a:p>
            <a:pPr algn="ctr" rtl="1"/>
            <a:r>
              <a:rPr lang="ar-DZ" dirty="0" smtClean="0"/>
              <a:t>تقدير الكتلة الأجرية</a:t>
            </a:r>
            <a:br>
              <a:rPr lang="ar-DZ" dirty="0" smtClean="0"/>
            </a:br>
            <a:r>
              <a:rPr lang="fr-FR" dirty="0" smtClean="0"/>
              <a:t>La </a:t>
            </a:r>
            <a:r>
              <a:rPr lang="fr-FR" dirty="0" err="1" smtClean="0"/>
              <a:t>prevision</a:t>
            </a:r>
            <a:r>
              <a:rPr lang="fr-FR" dirty="0" smtClean="0"/>
              <a:t> de la masse salariale 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737046" y="4343401"/>
            <a:ext cx="2033336" cy="16483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من اعداد الطلبة </a:t>
            </a:r>
            <a:r>
              <a:rPr lang="ar-DZ" dirty="0" smtClean="0">
                <a:solidFill>
                  <a:schemeClr val="tx1"/>
                </a:solidFill>
              </a:rPr>
              <a:t>:</a:t>
            </a:r>
            <a:endParaRPr lang="ar-DZ" dirty="0" smtClean="0">
              <a:solidFill>
                <a:schemeClr val="tx1"/>
              </a:solidFill>
            </a:endParaRPr>
          </a:p>
          <a:p>
            <a:pPr algn="ctr"/>
            <a:r>
              <a:rPr lang="ar-DZ" dirty="0" smtClean="0">
                <a:solidFill>
                  <a:schemeClr val="tx1"/>
                </a:solidFill>
              </a:rPr>
              <a:t>-دريهم  ابتهال </a:t>
            </a:r>
          </a:p>
          <a:p>
            <a:pPr algn="ctr"/>
            <a:r>
              <a:rPr lang="ar-DZ" dirty="0" smtClean="0">
                <a:solidFill>
                  <a:schemeClr val="tx1"/>
                </a:solidFill>
              </a:rPr>
              <a:t>- لياني </a:t>
            </a:r>
            <a:r>
              <a:rPr lang="ar-DZ" dirty="0" smtClean="0">
                <a:solidFill>
                  <a:schemeClr val="tx1"/>
                </a:solidFill>
              </a:rPr>
              <a:t>رباب </a:t>
            </a:r>
            <a:endParaRPr lang="ar-DZ" dirty="0" smtClean="0">
              <a:solidFill>
                <a:schemeClr val="tx1"/>
              </a:solidFill>
            </a:endParaRPr>
          </a:p>
          <a:p>
            <a:pPr algn="ctr" rtl="1"/>
            <a:r>
              <a:rPr lang="ar-DZ" dirty="0" smtClean="0">
                <a:solidFill>
                  <a:schemeClr val="tx1"/>
                </a:solidFill>
              </a:rPr>
              <a:t>من الفوج </a:t>
            </a:r>
            <a:r>
              <a:rPr lang="fr-FR" dirty="0" smtClean="0">
                <a:solidFill>
                  <a:schemeClr val="tx1"/>
                </a:solidFill>
              </a:rPr>
              <a:t>02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5038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3444" y="842211"/>
            <a:ext cx="909884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r-FR" sz="2400" b="1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ar-DZ" sz="2400" b="1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ar-DZ" sz="2000" b="1" dirty="0" smtClean="0">
                <a:solidFill>
                  <a:schemeClr val="accent1">
                    <a:lumMod val="50000"/>
                  </a:schemeClr>
                </a:solidFill>
              </a:rPr>
              <a:t>المبادئ</a:t>
            </a:r>
          </a:p>
          <a:p>
            <a:pPr algn="just" rtl="1"/>
            <a:endParaRPr lang="ar-DZ" sz="2000" b="1" dirty="0"/>
          </a:p>
          <a:p>
            <a:pPr algn="just" rtl="1"/>
            <a:endParaRPr lang="ar-DZ" sz="2000" b="1" dirty="0" smtClean="0"/>
          </a:p>
          <a:p>
            <a:pPr algn="just" rtl="1"/>
            <a:r>
              <a:rPr lang="ar-DZ" sz="2400" b="1" dirty="0" smtClean="0">
                <a:solidFill>
                  <a:srgbClr val="0070C0"/>
                </a:solidFill>
              </a:rPr>
              <a:t>1</a:t>
            </a:r>
            <a:r>
              <a:rPr lang="ar-DZ" sz="2000" b="1" dirty="0" smtClean="0">
                <a:solidFill>
                  <a:srgbClr val="0070C0"/>
                </a:solidFill>
              </a:rPr>
              <a:t>- التعريفات :</a:t>
            </a:r>
            <a:r>
              <a:rPr lang="ar-DZ" sz="1600" dirty="0" smtClean="0">
                <a:solidFill>
                  <a:srgbClr val="0070C0"/>
                </a:solidFill>
              </a:rPr>
              <a:t> </a:t>
            </a:r>
          </a:p>
          <a:p>
            <a:pPr algn="just" rtl="1"/>
            <a:endParaRPr lang="ar-DZ" sz="1600" dirty="0" smtClean="0"/>
          </a:p>
          <a:p>
            <a:pPr marL="285750" indent="-285750" algn="just" rtl="1">
              <a:buFont typeface="Wingdings" panose="05000000000000000000" pitchFamily="2" charset="2"/>
              <a:buChar char="v"/>
            </a:pPr>
            <a:r>
              <a:rPr lang="ar-DZ" dirty="0" smtClean="0"/>
              <a:t>الكتلة الاجرية المحاسبية: تمثل  المبلغ الإجمالي الموجود في حساب 64</a:t>
            </a:r>
            <a:r>
              <a:rPr lang="fr-FR" dirty="0" smtClean="0"/>
              <a:t> </a:t>
            </a:r>
            <a:r>
              <a:rPr lang="ar-DZ" dirty="0" smtClean="0"/>
              <a:t>(نفقات الموظفين).</a:t>
            </a:r>
          </a:p>
          <a:p>
            <a:pPr algn="just" rtl="1"/>
            <a:endParaRPr lang="ar-DZ" dirty="0" smtClean="0"/>
          </a:p>
          <a:p>
            <a:pPr marL="285750" indent="-285750" algn="just" rtl="1">
              <a:buFont typeface="Wingdings" panose="05000000000000000000" pitchFamily="2" charset="2"/>
              <a:buChar char="v"/>
            </a:pPr>
            <a:r>
              <a:rPr lang="ar-DZ" dirty="0" smtClean="0"/>
              <a:t>الكتلة الاجرية الاجتماعية: تمثل المبلغ المدون في التصريح السنوي للرواتب ولا تشمل الرواتب والضرائب المرتبطة بها ,باستثناء التعويضات غير الخاضعة للضريبة والمبالغ ذات الطابع التعويضي , الاضرار والفوائد (التي لا تعتبر من التعويضات ).</a:t>
            </a:r>
          </a:p>
          <a:p>
            <a:pPr algn="just" rtl="1"/>
            <a:endParaRPr lang="ar-DZ" dirty="0" smtClean="0"/>
          </a:p>
          <a:p>
            <a:pPr marL="285750" indent="-285750" algn="just" rtl="1">
              <a:buFont typeface="Wingdings" panose="05000000000000000000" pitchFamily="2" charset="2"/>
              <a:buChar char="v"/>
            </a:pPr>
            <a:r>
              <a:rPr lang="ar-DZ" dirty="0" smtClean="0"/>
              <a:t>الكتلة الاجرية </a:t>
            </a:r>
            <a:r>
              <a:rPr lang="ar-DZ" dirty="0" err="1" smtClean="0"/>
              <a:t>الموازنية</a:t>
            </a:r>
            <a:r>
              <a:rPr lang="ar-DZ" dirty="0" smtClean="0"/>
              <a:t>:</a:t>
            </a:r>
            <a:r>
              <a:rPr lang="fr-FR" dirty="0" smtClean="0"/>
              <a:t> </a:t>
            </a:r>
            <a:r>
              <a:rPr lang="ar-DZ" dirty="0" smtClean="0"/>
              <a:t>تمثل المجموع الكلي للمبالغ المدفوعة لسكان معينين ,خلال فترة معينة (عادة ما تكون سنة ).تتكون من: </a:t>
            </a:r>
          </a:p>
          <a:p>
            <a:pPr algn="just" rtl="1"/>
            <a:r>
              <a:rPr lang="ar-DZ" dirty="0" smtClean="0"/>
              <a:t>      -الكتلة الاجرية الصافية(بدون خصومات او ضريبة الدخل ). </a:t>
            </a:r>
          </a:p>
          <a:p>
            <a:pPr algn="just" rtl="1"/>
            <a:r>
              <a:rPr lang="ar-DZ" dirty="0" smtClean="0"/>
              <a:t>      -الضمانات الاجتماعية .</a:t>
            </a:r>
          </a:p>
          <a:p>
            <a:pPr algn="just" rtl="1"/>
            <a:r>
              <a:rPr lang="ar-DZ" dirty="0" smtClean="0"/>
              <a:t>      -الرسوم الاجتماعية الأخرى </a:t>
            </a:r>
            <a:r>
              <a:rPr lang="ar-DZ" sz="1600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1887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04488" y="1039659"/>
            <a:ext cx="945308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2000" b="1" dirty="0" smtClean="0">
                <a:solidFill>
                  <a:srgbClr val="0070C0"/>
                </a:solidFill>
              </a:rPr>
              <a:t>2- عوامل تطور الكتلة الاجرية :</a:t>
            </a:r>
          </a:p>
          <a:p>
            <a:pPr algn="just" rtl="1"/>
            <a:endParaRPr lang="ar-DZ" dirty="0" smtClean="0"/>
          </a:p>
          <a:p>
            <a:pPr algn="just" rtl="1"/>
            <a:r>
              <a:rPr lang="ar-DZ" dirty="0" smtClean="0"/>
              <a:t> ان مستوى الكتلة الاجرية وتطورها نتيجة لعناصر داخلية وخارجية للشركة والتي تؤثر على كمية ونوعية وتكلفة العمل وهي :</a:t>
            </a:r>
          </a:p>
          <a:p>
            <a:pPr algn="just" rtl="1"/>
            <a:endParaRPr lang="ar-DZ" dirty="0" smtClean="0"/>
          </a:p>
          <a:p>
            <a:pPr marL="285750" indent="-285750" algn="just" rtl="1">
              <a:buFont typeface="Wingdings" panose="05000000000000000000" pitchFamily="2" charset="2"/>
              <a:buChar char="q"/>
            </a:pPr>
            <a:r>
              <a:rPr lang="ar-DZ" dirty="0" smtClean="0"/>
              <a:t>عدد الموظفين (دخولهم وخروجهم )من المؤسسة .</a:t>
            </a:r>
          </a:p>
          <a:p>
            <a:pPr marL="285750" indent="-285750" algn="just" rtl="1">
              <a:buFont typeface="Wingdings" panose="05000000000000000000" pitchFamily="2" charset="2"/>
              <a:buChar char="q"/>
            </a:pPr>
            <a:r>
              <a:rPr lang="ar-DZ" dirty="0" smtClean="0"/>
              <a:t>مدة العمل وتغيراتها .</a:t>
            </a:r>
          </a:p>
          <a:p>
            <a:pPr marL="285750" indent="-285750" algn="just" rtl="1">
              <a:buFont typeface="Wingdings" panose="05000000000000000000" pitchFamily="2" charset="2"/>
              <a:buChar char="q"/>
            </a:pPr>
            <a:r>
              <a:rPr lang="ar-DZ" dirty="0" smtClean="0"/>
              <a:t>هيكل التوظيف (الفئات ,المؤهلات ,التقدم في العمل).</a:t>
            </a:r>
          </a:p>
          <a:p>
            <a:pPr marL="285750" indent="-285750" algn="just" rtl="1">
              <a:buFont typeface="Wingdings" panose="05000000000000000000" pitchFamily="2" charset="2"/>
              <a:buChar char="q"/>
            </a:pPr>
            <a:r>
              <a:rPr lang="ar-DZ" dirty="0" smtClean="0"/>
              <a:t>سياسة الرواتب في المؤسسة ,الزيادات العامة ,الفئات الفردية.</a:t>
            </a:r>
          </a:p>
          <a:p>
            <a:pPr marL="285750" indent="-285750" algn="just" rtl="1">
              <a:buFont typeface="Wingdings" panose="05000000000000000000" pitchFamily="2" charset="2"/>
              <a:buChar char="q"/>
            </a:pPr>
            <a:r>
              <a:rPr lang="ar-DZ" dirty="0" smtClean="0"/>
              <a:t>تشريعات العمل (الحد الأدنى للأجور , مدة العمل القانونية, الضمان الاجتماعي, الاتفاقات القطاعية,.......).</a:t>
            </a:r>
          </a:p>
          <a:p>
            <a:pPr algn="just" rtl="1"/>
            <a:endParaRPr lang="ar-DZ" dirty="0"/>
          </a:p>
          <a:p>
            <a:pPr algn="just" rtl="1"/>
            <a:endParaRPr lang="ar-DZ" dirty="0" smtClean="0"/>
          </a:p>
          <a:p>
            <a:pPr marL="285750" indent="-285750" algn="just" rtl="1">
              <a:buFont typeface="Wingdings" panose="05000000000000000000" pitchFamily="2" charset="2"/>
              <a:buChar char="Ø"/>
            </a:pPr>
            <a:r>
              <a:rPr lang="ar-DZ" dirty="0" smtClean="0"/>
              <a:t>إدارة الكتلة الاجرية تتطلب من المؤسسة ان تتوقع وتعمل بطريقة مؤثرة على هذه العوامل أو تأثيراتها.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706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74058" y="1703540"/>
            <a:ext cx="4830232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 rtl="1"/>
            <a:r>
              <a:rPr lang="fr-FR" sz="2400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ar-DZ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ar-DZ" sz="2400" b="1" dirty="0" smtClean="0">
                <a:solidFill>
                  <a:schemeClr val="accent1">
                    <a:lumMod val="50000"/>
                  </a:schemeClr>
                </a:solidFill>
              </a:rPr>
              <a:t>الطريقة</a:t>
            </a:r>
          </a:p>
          <a:p>
            <a:pPr algn="just" rtl="1"/>
            <a:endParaRPr lang="ar-DZ" sz="2400" b="1" dirty="0" smtClean="0"/>
          </a:p>
          <a:p>
            <a:pPr algn="just" rtl="1"/>
            <a:r>
              <a:rPr lang="ar-DZ" dirty="0" smtClean="0"/>
              <a:t>يتم احتساب  تقدير الكتلة الاجرية على 3 مراحل :</a:t>
            </a:r>
          </a:p>
          <a:p>
            <a:pPr marL="285750" indent="-285750" algn="just" rtl="1">
              <a:buFont typeface="Wingdings" panose="05000000000000000000" pitchFamily="2" charset="2"/>
              <a:buChar char="§"/>
            </a:pPr>
            <a:r>
              <a:rPr lang="ar-DZ" dirty="0" smtClean="0"/>
              <a:t>تقدير الكتلة الاجرية للعاملين الثابتيين .</a:t>
            </a:r>
          </a:p>
          <a:p>
            <a:pPr marL="285750" indent="-285750" algn="just" rtl="1">
              <a:buFont typeface="Wingdings" panose="05000000000000000000" pitchFamily="2" charset="2"/>
              <a:buChar char="§"/>
            </a:pPr>
            <a:r>
              <a:rPr lang="ar-DZ" dirty="0" smtClean="0"/>
              <a:t>تقديرات تأثيرات الخروج.</a:t>
            </a:r>
          </a:p>
          <a:p>
            <a:pPr marL="285750" indent="-285750" algn="just" rtl="1">
              <a:buFont typeface="Wingdings" panose="05000000000000000000" pitchFamily="2" charset="2"/>
              <a:buChar char="§"/>
            </a:pPr>
            <a:r>
              <a:rPr lang="ar-DZ" dirty="0" smtClean="0"/>
              <a:t>تقديرات تأثيرات الدخول .</a:t>
            </a:r>
          </a:p>
          <a:p>
            <a:pPr algn="just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65290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83503" y="1002082"/>
            <a:ext cx="953731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2400" b="1" dirty="0" smtClean="0">
                <a:solidFill>
                  <a:schemeClr val="accent1">
                    <a:lumMod val="75000"/>
                  </a:schemeClr>
                </a:solidFill>
              </a:rPr>
              <a:t>1-</a:t>
            </a:r>
            <a:r>
              <a:rPr lang="ar-D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DZ" sz="2000" b="1" dirty="0" smtClean="0">
                <a:solidFill>
                  <a:schemeClr val="accent1">
                    <a:lumMod val="75000"/>
                  </a:schemeClr>
                </a:solidFill>
              </a:rPr>
              <a:t>تقدير الكتلة الاجرية للعام </a:t>
            </a:r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</a:rPr>
              <a:t>N +1</a:t>
            </a:r>
            <a:r>
              <a:rPr lang="ar-DZ" sz="20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ar-DZ" dirty="0" smtClean="0"/>
              <a:t>ليتم التقدير يجب معرفة </a:t>
            </a:r>
            <a:r>
              <a:rPr lang="ar-DZ" sz="1600" dirty="0" smtClean="0"/>
              <a:t>:</a:t>
            </a:r>
          </a:p>
          <a:p>
            <a:pPr algn="just" rtl="1"/>
            <a:endParaRPr lang="ar-D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 rtl="1"/>
            <a:endParaRPr lang="ar-DZ" dirty="0" smtClean="0"/>
          </a:p>
          <a:p>
            <a:pPr marL="285750" indent="-285750" algn="just" rtl="1">
              <a:buFont typeface="Wingdings" panose="05000000000000000000" pitchFamily="2" charset="2"/>
              <a:buChar char="q"/>
            </a:pPr>
            <a:r>
              <a:rPr lang="ar-DZ" dirty="0" smtClean="0"/>
              <a:t>عدد و رواتب العام </a:t>
            </a:r>
            <a:r>
              <a:rPr lang="fr-FR" dirty="0" smtClean="0"/>
              <a:t>N</a:t>
            </a:r>
            <a:r>
              <a:rPr lang="ar-DZ" dirty="0" smtClean="0"/>
              <a:t>.</a:t>
            </a:r>
            <a:endParaRPr lang="fr-FR" dirty="0" smtClean="0"/>
          </a:p>
          <a:p>
            <a:pPr marL="285750" indent="-285750" algn="just" rtl="1">
              <a:buFont typeface="Wingdings" panose="05000000000000000000" pitchFamily="2" charset="2"/>
              <a:buChar char="q"/>
            </a:pPr>
            <a:r>
              <a:rPr lang="ar-DZ" dirty="0" smtClean="0"/>
              <a:t>الزيادات المتوقعة فردية وجماعية في الرواتب .</a:t>
            </a:r>
          </a:p>
          <a:p>
            <a:pPr marL="285750" indent="-285750" algn="just" rtl="1">
              <a:buFont typeface="Wingdings" panose="05000000000000000000" pitchFamily="2" charset="2"/>
              <a:buChar char="q"/>
            </a:pPr>
            <a:r>
              <a:rPr lang="ar-DZ" dirty="0" smtClean="0"/>
              <a:t>الحركات الداخلة للموظفين في المؤسسة (ترقية ,تعيين جديد).</a:t>
            </a:r>
          </a:p>
          <a:p>
            <a:pPr algn="just" rtl="1"/>
            <a:endParaRPr lang="ar-DZ" dirty="0" smtClean="0"/>
          </a:p>
          <a:p>
            <a:pPr algn="just" rtl="1"/>
            <a:endParaRPr lang="ar-DZ" dirty="0"/>
          </a:p>
          <a:p>
            <a:pPr algn="just" rtl="1"/>
            <a:endParaRPr lang="ar-DZ" dirty="0"/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r>
              <a:rPr lang="ar-DZ" dirty="0" smtClean="0"/>
              <a:t>لحساب التقدير يتم اعداد جدول يتضمن الفئات الاجتماعية ,عدد الموظفين ,رواتبهم الاجمالية السنوية,</a:t>
            </a:r>
          </a:p>
          <a:p>
            <a:pPr algn="just" rtl="1"/>
            <a:r>
              <a:rPr lang="ar-DZ" dirty="0" smtClean="0"/>
              <a:t>رواتبهم الاجمالية لشهر ديسمبر ,ومقدار الزيادة في الأجور (تكون موحدة دون تمييز بين الفئات الاجتماعية ).</a:t>
            </a:r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r>
              <a:rPr lang="ar-DZ" dirty="0" smtClean="0"/>
              <a:t>لحساب توقعات حركات الافراد يتم اعداد جدول يتضمن الفئات الاجتماعية ,الافراد المغادرين ,الافراد الجدد.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950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13567" y="901874"/>
            <a:ext cx="9118948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2000" b="1" dirty="0" smtClean="0">
                <a:solidFill>
                  <a:schemeClr val="accent1">
                    <a:lumMod val="75000"/>
                  </a:schemeClr>
                </a:solidFill>
              </a:rPr>
              <a:t>2-تقدير الكتلة الاجرية للعاملين الثابتين :</a:t>
            </a:r>
          </a:p>
          <a:p>
            <a:pPr algn="just" rtl="1"/>
            <a:endParaRPr lang="ar-DZ" dirty="0" smtClean="0"/>
          </a:p>
          <a:p>
            <a:pPr algn="just" rtl="1"/>
            <a:r>
              <a:rPr lang="ar-DZ" dirty="0" smtClean="0"/>
              <a:t>هم الافراد الذين لا يتغيرون من فئة </a:t>
            </a:r>
            <a:r>
              <a:rPr lang="ar-DZ" dirty="0" err="1" smtClean="0"/>
              <a:t>لاخرى</a:t>
            </a:r>
            <a:r>
              <a:rPr lang="ar-DZ" dirty="0" smtClean="0"/>
              <a:t> او بين عام واخر ولا يدخلون ويخرجون من المؤسسة .</a:t>
            </a:r>
          </a:p>
          <a:p>
            <a:pPr algn="just" rtl="1"/>
            <a:endParaRPr lang="ar-DZ" b="1" dirty="0" smtClean="0"/>
          </a:p>
          <a:p>
            <a:pPr algn="just" rtl="1"/>
            <a:r>
              <a:rPr lang="ar-DZ" b="1" dirty="0" smtClean="0">
                <a:solidFill>
                  <a:srgbClr val="00B0F0"/>
                </a:solidFill>
              </a:rPr>
              <a:t>1-تطور الرواتب في السنة</a:t>
            </a:r>
            <a:r>
              <a:rPr lang="fr-FR" b="1" dirty="0" smtClean="0">
                <a:solidFill>
                  <a:srgbClr val="00B0F0"/>
                </a:solidFill>
              </a:rPr>
              <a:t>N+1</a:t>
            </a:r>
            <a:r>
              <a:rPr lang="ar-DZ" dirty="0" smtClean="0"/>
              <a:t>على أساس (100 لشهر ديسمبر )</a:t>
            </a:r>
          </a:p>
          <a:p>
            <a:pPr algn="just" rtl="1"/>
            <a:r>
              <a:rPr lang="ar-DZ" dirty="0" smtClean="0"/>
              <a:t> اعداد جدول يتضمن : الشهر, مؤشر شهري , التراكمي. الاجر المتوقع للموظف هو تراكمي شهر ديسمبر.</a:t>
            </a:r>
          </a:p>
          <a:p>
            <a:pPr algn="just" rtl="1"/>
            <a:endParaRPr lang="ar-DZ" dirty="0" smtClean="0"/>
          </a:p>
          <a:p>
            <a:pPr algn="just" rtl="1"/>
            <a:r>
              <a:rPr lang="ar-DZ" b="1" dirty="0" smtClean="0">
                <a:solidFill>
                  <a:srgbClr val="00B0F0"/>
                </a:solidFill>
              </a:rPr>
              <a:t>2- توقعات رواتب </a:t>
            </a:r>
            <a:r>
              <a:rPr lang="ar-DZ" b="1" dirty="0" err="1" smtClean="0">
                <a:solidFill>
                  <a:srgbClr val="00B0F0"/>
                </a:solidFill>
              </a:rPr>
              <a:t>العاميلن</a:t>
            </a:r>
            <a:r>
              <a:rPr lang="ar-DZ" b="1" dirty="0" smtClean="0">
                <a:solidFill>
                  <a:srgbClr val="00B0F0"/>
                </a:solidFill>
              </a:rPr>
              <a:t> المستقرين : </a:t>
            </a:r>
          </a:p>
          <a:p>
            <a:pPr algn="just" rtl="1"/>
            <a:r>
              <a:rPr lang="ar-DZ" dirty="0" smtClean="0"/>
              <a:t>للحساب يتم اعداد جدول يحتوي على كل من الفئات الاجتماعية , عدد الموظفين ,الراتب الإجمالي لشهر ديسمبر ,</a:t>
            </a:r>
          </a:p>
          <a:p>
            <a:pPr algn="just" rtl="1"/>
            <a:r>
              <a:rPr lang="ar-DZ" dirty="0" smtClean="0"/>
              <a:t>المعامل ثم القيام بعملية الجداء بين الخانات ليتم الحصول على الراتب السنوي .</a:t>
            </a:r>
          </a:p>
          <a:p>
            <a:pPr algn="just" rtl="1"/>
            <a:r>
              <a:rPr lang="ar-DZ" dirty="0" smtClean="0"/>
              <a:t> </a:t>
            </a:r>
          </a:p>
          <a:p>
            <a:pPr algn="just" rtl="1"/>
            <a:endParaRPr lang="ar-DZ" dirty="0" smtClean="0"/>
          </a:p>
          <a:p>
            <a:pPr algn="just" rtl="1"/>
            <a:r>
              <a:rPr lang="ar-DZ" dirty="0" smtClean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60995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27066" y="685801"/>
            <a:ext cx="934257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2000" b="1" dirty="0" smtClean="0">
                <a:solidFill>
                  <a:schemeClr val="accent1">
                    <a:lumMod val="75000"/>
                  </a:schemeClr>
                </a:solidFill>
              </a:rPr>
              <a:t>3-تأثير خروج الموظفين:</a:t>
            </a:r>
          </a:p>
          <a:p>
            <a:pPr algn="just" rtl="1"/>
            <a:endParaRPr lang="ar-DZ" dirty="0" smtClean="0"/>
          </a:p>
          <a:p>
            <a:pPr algn="just" rtl="1"/>
            <a:r>
              <a:rPr lang="ar-DZ" dirty="0" smtClean="0"/>
              <a:t>لحسابه يتم اعداد جدول يتضمن : الفئات الاجتماعية ,تاريخ المغادرة  ,عدد أشهر النشاط, الراتب الإجمالي لشهر ديسمبر, معامل, كتلة الاجرية السنوية. يتم حساب هذه الأخيرة من خلال المعادلة التالية : المعامل ×اجمالي شهر ديسمبر .</a:t>
            </a:r>
          </a:p>
          <a:p>
            <a:pPr algn="just" rtl="1"/>
            <a:endParaRPr lang="ar-DZ" dirty="0"/>
          </a:p>
          <a:p>
            <a:pPr algn="just" rtl="1"/>
            <a:r>
              <a:rPr lang="ar-DZ" sz="2000" b="1" dirty="0" smtClean="0">
                <a:solidFill>
                  <a:schemeClr val="accent1">
                    <a:lumMod val="75000"/>
                  </a:schemeClr>
                </a:solidFill>
              </a:rPr>
              <a:t>4-تأثير دخول الموظفين :</a:t>
            </a:r>
          </a:p>
          <a:p>
            <a:pPr algn="just" rtl="1"/>
            <a:endParaRPr lang="ar-DZ" dirty="0" smtClean="0"/>
          </a:p>
          <a:p>
            <a:pPr algn="just" rtl="1"/>
            <a:r>
              <a:rPr lang="ar-DZ" dirty="0" smtClean="0"/>
              <a:t>يتم حسابه نفس تأثير الخروج ,الا تاريخ المغادرة يستبدل بتاريخ الدخول .</a:t>
            </a:r>
          </a:p>
          <a:p>
            <a:pPr algn="just" rtl="1"/>
            <a:endParaRPr lang="ar-DZ" dirty="0"/>
          </a:p>
          <a:p>
            <a:pPr marL="285750" indent="-285750" algn="just" rtl="1">
              <a:buFont typeface="Wingdings" panose="05000000000000000000" pitchFamily="2" charset="2"/>
              <a:buChar char="v"/>
            </a:pPr>
            <a:r>
              <a:rPr lang="ar-DZ" b="1" dirty="0" smtClean="0">
                <a:solidFill>
                  <a:srgbClr val="7030A0"/>
                </a:solidFill>
              </a:rPr>
              <a:t>حساب اجمالي الرواتب المتوقعة :</a:t>
            </a:r>
          </a:p>
          <a:p>
            <a:pPr algn="just" rtl="1"/>
            <a:r>
              <a:rPr lang="ar-DZ" dirty="0" smtClean="0"/>
              <a:t>اجمالي الكتلة الاجرية للعاملين الثابتيين + كتلة الاجرية للخارجين + كتلة الاجرية الداخلين. </a:t>
            </a:r>
          </a:p>
          <a:p>
            <a:pPr algn="just" rtl="1"/>
            <a:endParaRPr lang="ar-DZ" dirty="0" smtClean="0"/>
          </a:p>
          <a:p>
            <a:pPr algn="just" rtl="1"/>
            <a:endParaRPr lang="ar-DZ" dirty="0" smtClean="0"/>
          </a:p>
          <a:p>
            <a:r>
              <a:rPr lang="ar-DZ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706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13359" y="654814"/>
            <a:ext cx="874316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2400" b="1" dirty="0" smtClean="0">
                <a:solidFill>
                  <a:srgbClr val="7030A0"/>
                </a:solidFill>
              </a:rPr>
              <a:t>الخلاصة :</a:t>
            </a:r>
          </a:p>
          <a:p>
            <a:pPr algn="just" rtl="1"/>
            <a:endParaRPr lang="ar-DZ" dirty="0" smtClean="0"/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r>
              <a:rPr lang="ar-DZ" dirty="0" smtClean="0">
                <a:solidFill>
                  <a:srgbClr val="00B0F0"/>
                </a:solidFill>
              </a:rPr>
              <a:t>كشوف المرتبات </a:t>
            </a:r>
            <a:r>
              <a:rPr lang="ar-DZ" dirty="0" smtClean="0"/>
              <a:t>: هي نتيجة لنظام الأجور الذي يطرح قضايا هامة للموظفين وممثلي النقابات وأصحاب العمل. ومع ذلك يجب ان تستجيب سياسة الرواتب للقيود المتعارضة.</a:t>
            </a:r>
          </a:p>
          <a:p>
            <a:pPr algn="just" rtl="1"/>
            <a:endParaRPr lang="ar-DZ" dirty="0" smtClean="0"/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r>
              <a:rPr lang="ar-DZ" dirty="0" smtClean="0"/>
              <a:t>تمثل جميع المكافآت عبئا ماليا كبير .</a:t>
            </a:r>
          </a:p>
          <a:p>
            <a:pPr algn="just" rtl="1"/>
            <a:endParaRPr lang="ar-DZ" dirty="0" smtClean="0"/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r>
              <a:rPr lang="ar-DZ" dirty="0" smtClean="0"/>
              <a:t>يجب ان يكون نظام المكافآت الداخلي يعكس تصنيف المناصب أو المهارات او الأداء ,عادلا ويساهم في تحفيز الموظفين .</a:t>
            </a:r>
          </a:p>
          <a:p>
            <a:pPr algn="just" rtl="1"/>
            <a:endParaRPr lang="ar-DZ" dirty="0" smtClean="0"/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r>
              <a:rPr lang="ar-DZ" dirty="0" smtClean="0"/>
              <a:t> نظام الأجور يضع الشركة مقارنة بأصحاب العمل الاخرين في سوق العمل ,يجب ان تكون قادرة على المنافسة بما</a:t>
            </a:r>
            <a:r>
              <a:rPr lang="fr-FR" dirty="0" smtClean="0"/>
              <a:t> </a:t>
            </a:r>
            <a:r>
              <a:rPr lang="ar-DZ" dirty="0" smtClean="0"/>
              <a:t>يكفي لتحقيق الاستقرار للموظفين وجذب موظفين جدد</a:t>
            </a:r>
            <a:r>
              <a:rPr lang="fr-FR" dirty="0" smtClean="0"/>
              <a:t>.</a:t>
            </a:r>
          </a:p>
          <a:p>
            <a:pPr algn="just" rtl="1"/>
            <a:endParaRPr lang="fr-FR" dirty="0" smtClean="0"/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r>
              <a:rPr lang="ar-DZ" dirty="0" smtClean="0"/>
              <a:t> ولذلك يجب على الشركة قدر الإمكان توقع التطورات الاقتصادية والفنية وتأثيرها على نظام الأجور من اجل السيطرة على تطور كشوف المرتبات لديها .</a:t>
            </a:r>
          </a:p>
          <a:p>
            <a:pPr marL="285750" indent="-285750" algn="just" rtl="1">
              <a:buFont typeface="Wingdings" panose="05000000000000000000" pitchFamily="2" charset="2"/>
              <a:buChar char="v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5981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65415" y="3152274"/>
            <a:ext cx="932338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6600" b="1" dirty="0" smtClean="0">
                <a:solidFill>
                  <a:schemeClr val="accent2">
                    <a:lumMod val="75000"/>
                  </a:schemeClr>
                </a:solidFill>
                <a:latin typeface="Andalus" panose="02020603050405020304" pitchFamily="18" charset="-78"/>
                <a:ea typeface="Arial Unicode MS" panose="020B0604020202020204" pitchFamily="34" charset="-128"/>
                <a:cs typeface="Andalus" panose="02020603050405020304" pitchFamily="18" charset="-78"/>
              </a:rPr>
              <a:t>نشكركم على حسن الإصغاء والمتابعة </a:t>
            </a:r>
            <a:endParaRPr lang="fr-FR" sz="6600" b="1" dirty="0">
              <a:solidFill>
                <a:schemeClr val="accent2">
                  <a:lumMod val="75000"/>
                </a:schemeClr>
              </a:solidFill>
              <a:latin typeface="Andalus" panose="02020603050405020304" pitchFamily="18" charset="-78"/>
              <a:ea typeface="Arial Unicode MS" panose="020B0604020202020204" pitchFamily="34" charset="-128"/>
              <a:cs typeface="Andalus" panose="02020603050405020304" pitchFamily="18" charset="-78"/>
            </a:endParaRPr>
          </a:p>
        </p:txBody>
      </p:sp>
      <p:sp>
        <p:nvSpPr>
          <p:cNvPr id="5" name="Cœur 4"/>
          <p:cNvSpPr/>
          <p:nvPr/>
        </p:nvSpPr>
        <p:spPr>
          <a:xfrm>
            <a:off x="8779041" y="1643226"/>
            <a:ext cx="914400" cy="800917"/>
          </a:xfrm>
          <a:prstGeom prst="hear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Cœur 5"/>
          <p:cNvSpPr/>
          <p:nvPr/>
        </p:nvSpPr>
        <p:spPr>
          <a:xfrm>
            <a:off x="8598567" y="1940550"/>
            <a:ext cx="914400" cy="914400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Cœur 6"/>
          <p:cNvSpPr/>
          <p:nvPr/>
        </p:nvSpPr>
        <p:spPr>
          <a:xfrm>
            <a:off x="665415" y="4260270"/>
            <a:ext cx="914400" cy="914400"/>
          </a:xfrm>
          <a:prstGeom prst="hea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Cœur 7"/>
          <p:cNvSpPr/>
          <p:nvPr/>
        </p:nvSpPr>
        <p:spPr>
          <a:xfrm>
            <a:off x="561473" y="4260270"/>
            <a:ext cx="914400" cy="914400"/>
          </a:xfrm>
          <a:prstGeom prst="hear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5282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</TotalTime>
  <Words>536</Words>
  <Application>Microsoft Office PowerPoint</Application>
  <PresentationFormat>Grand écran</PresentationFormat>
  <Paragraphs>86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 Unicode MS</vt:lpstr>
      <vt:lpstr>Andalus</vt:lpstr>
      <vt:lpstr>Arial</vt:lpstr>
      <vt:lpstr>Tahoma</vt:lpstr>
      <vt:lpstr>Trebuchet MS</vt:lpstr>
      <vt:lpstr>Wingdings</vt:lpstr>
      <vt:lpstr>Wingdings 3</vt:lpstr>
      <vt:lpstr>Facette</vt:lpstr>
      <vt:lpstr>تقدير الكتلة الأجرية La prevision de la masse salariale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تقدير الكتلة الاجرية Luprevision de la masse salariale</dc:title>
  <dc:creator>pc</dc:creator>
  <cp:lastModifiedBy>pc</cp:lastModifiedBy>
  <cp:revision>19</cp:revision>
  <dcterms:created xsi:type="dcterms:W3CDTF">2024-10-18T16:29:02Z</dcterms:created>
  <dcterms:modified xsi:type="dcterms:W3CDTF">2024-10-18T20:00:12Z</dcterms:modified>
</cp:coreProperties>
</file>