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04" r:id="rId1"/>
  </p:sldMasterIdLst>
  <p:notesMasterIdLst>
    <p:notesMasterId r:id="rId13"/>
  </p:notesMasterIdLst>
  <p:sldIdLst>
    <p:sldId id="280" r:id="rId2"/>
    <p:sldId id="314" r:id="rId3"/>
    <p:sldId id="315" r:id="rId4"/>
    <p:sldId id="316" r:id="rId5"/>
    <p:sldId id="317" r:id="rId6"/>
    <p:sldId id="318" r:id="rId7"/>
    <p:sldId id="319" r:id="rId8"/>
    <p:sldId id="320" r:id="rId9"/>
    <p:sldId id="323" r:id="rId10"/>
    <p:sldId id="321" r:id="rId11"/>
    <p:sldId id="322" r:id="rId12"/>
  </p:sldIdLst>
  <p:sldSz cx="9144000" cy="6858000" type="screen4x3"/>
  <p:notesSz cx="6858000" cy="9144000"/>
  <p:defaultTextStyle>
    <a:defPPr>
      <a:defRPr lang="ar-SA"/>
    </a:defPPr>
    <a:lvl1pPr algn="l" rtl="0" fontAlgn="base">
      <a:spcBef>
        <a:spcPct val="20000"/>
      </a:spcBef>
      <a:spcAft>
        <a:spcPct val="0"/>
      </a:spcAft>
      <a:buClr>
        <a:schemeClr val="accent1"/>
      </a:buClr>
      <a:buSzPct val="65000"/>
      <a:buFont typeface="Wingdings" pitchFamily="2" charset="2"/>
      <a:buChar char="n"/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1pPr>
    <a:lvl2pPr marL="457200" algn="l" rtl="0" fontAlgn="base">
      <a:spcBef>
        <a:spcPct val="20000"/>
      </a:spcBef>
      <a:spcAft>
        <a:spcPct val="0"/>
      </a:spcAft>
      <a:buClr>
        <a:schemeClr val="accent1"/>
      </a:buClr>
      <a:buSzPct val="65000"/>
      <a:buFont typeface="Wingdings" pitchFamily="2" charset="2"/>
      <a:buChar char="n"/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2pPr>
    <a:lvl3pPr marL="914400" algn="l" rtl="0" fontAlgn="base">
      <a:spcBef>
        <a:spcPct val="20000"/>
      </a:spcBef>
      <a:spcAft>
        <a:spcPct val="0"/>
      </a:spcAft>
      <a:buClr>
        <a:schemeClr val="accent1"/>
      </a:buClr>
      <a:buSzPct val="65000"/>
      <a:buFont typeface="Wingdings" pitchFamily="2" charset="2"/>
      <a:buChar char="n"/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3pPr>
    <a:lvl4pPr marL="1371600" algn="l" rtl="0" fontAlgn="base">
      <a:spcBef>
        <a:spcPct val="20000"/>
      </a:spcBef>
      <a:spcAft>
        <a:spcPct val="0"/>
      </a:spcAft>
      <a:buClr>
        <a:schemeClr val="accent1"/>
      </a:buClr>
      <a:buSzPct val="65000"/>
      <a:buFont typeface="Wingdings" pitchFamily="2" charset="2"/>
      <a:buChar char="n"/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4pPr>
    <a:lvl5pPr marL="1828800" algn="l" rtl="0" fontAlgn="base">
      <a:spcBef>
        <a:spcPct val="20000"/>
      </a:spcBef>
      <a:spcAft>
        <a:spcPct val="0"/>
      </a:spcAft>
      <a:buClr>
        <a:schemeClr val="accent1"/>
      </a:buClr>
      <a:buSzPct val="65000"/>
      <a:buFont typeface="Wingdings" pitchFamily="2" charset="2"/>
      <a:buChar char="n"/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Times New Roman" pitchFamily="18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7" autoAdjust="0"/>
    <p:restoredTop sz="93668" autoAdjust="0"/>
  </p:normalViewPr>
  <p:slideViewPr>
    <p:cSldViewPr>
      <p:cViewPr varScale="1">
        <p:scale>
          <a:sx n="56" d="100"/>
          <a:sy n="56" d="100"/>
        </p:scale>
        <p:origin x="1722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rtl="1">
              <a:spcBef>
                <a:spcPct val="0"/>
              </a:spcBef>
              <a:buClrTx/>
              <a:buSzTx/>
              <a:buFontTx/>
              <a:buNone/>
              <a:defRPr sz="1200" b="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1588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rtl="1">
              <a:spcBef>
                <a:spcPct val="0"/>
              </a:spcBef>
              <a:buClrTx/>
              <a:buSzTx/>
              <a:buFontTx/>
              <a:buNone/>
              <a:defRPr sz="1200" b="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290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Cliquez pour modifier les styles du texte du masque</a:t>
            </a:r>
          </a:p>
          <a:p>
            <a:pPr lvl="1"/>
            <a:r>
              <a:rPr lang="en-US" noProof="0"/>
              <a:t>Deuxième niveau</a:t>
            </a:r>
          </a:p>
          <a:p>
            <a:pPr lvl="2"/>
            <a:r>
              <a:rPr lang="en-US" noProof="0"/>
              <a:t>Troisième niveau</a:t>
            </a:r>
          </a:p>
          <a:p>
            <a:pPr lvl="3"/>
            <a:r>
              <a:rPr lang="en-US" noProof="0"/>
              <a:t>Quatrième niveau</a:t>
            </a:r>
          </a:p>
          <a:p>
            <a:pPr lvl="4"/>
            <a:r>
              <a:rPr lang="en-US" noProof="0"/>
              <a:t>Cinquième niveau</a:t>
            </a:r>
          </a:p>
        </p:txBody>
      </p:sp>
      <p:sp>
        <p:nvSpPr>
          <p:cNvPr id="348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388620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rtl="1">
              <a:spcBef>
                <a:spcPct val="0"/>
              </a:spcBef>
              <a:buClrTx/>
              <a:buSzTx/>
              <a:buFontTx/>
              <a:buNone/>
              <a:defRPr sz="1200" b="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48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1588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rtl="1">
              <a:spcBef>
                <a:spcPct val="0"/>
              </a:spcBef>
              <a:buClrTx/>
              <a:buSzTx/>
              <a:buFontTx/>
              <a:buNone/>
              <a:defRPr sz="1200" b="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6BB61DB-A526-40B0-A0D4-A46AE107A9AC}" type="slidenum">
              <a:rPr lang="en-US"/>
              <a:pPr>
                <a:defRPr/>
              </a:pPr>
              <a:t>‹N°›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ectangle à coins arrondis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ectangle à coins arrondis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/>
              <a:t>Cliquez pour modifier le style des sous-titres du masque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pPr>
              <a:defRPr/>
            </a:pPr>
            <a:fld id="{B07EE3DB-6DEF-40D6-BEC0-29258C2A2FBA}" type="datetime1">
              <a:rPr lang="ar-SA" smtClean="0"/>
              <a:pPr>
                <a:defRPr/>
              </a:pPr>
              <a:t>10/05/1445</a:t>
            </a:fld>
            <a:endParaRPr lang="en-US" altLang="en-US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69CC29E9-90B9-4F2F-B0F0-7F018BCBB2D9}" type="slidenum">
              <a:rPr lang="en-US" altLang="en-US" smtClean="0"/>
              <a:pPr>
                <a:defRPr/>
              </a:pPr>
              <a:t>‹N°›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8AC5908-C31E-4C6D-B8B4-AB6489BBB1AF}" type="datetime1">
              <a:rPr lang="ar-SA" smtClean="0"/>
              <a:pPr>
                <a:defRPr/>
              </a:pPr>
              <a:t>10/05/1445</a:t>
            </a:fld>
            <a:endParaRPr lang="en-US" alt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A6FAE9-05B8-4788-A91F-F088D525463B}" type="slidenum">
              <a:rPr lang="en-US" altLang="en-US" smtClean="0"/>
              <a:pPr>
                <a:defRPr/>
              </a:pPr>
              <a:t>‹N°›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E83362-DFCB-4593-BFBE-E497348D60FA}" type="datetime1">
              <a:rPr lang="ar-SA" smtClean="0"/>
              <a:pPr>
                <a:defRPr/>
              </a:pPr>
              <a:t>10/05/1445</a:t>
            </a:fld>
            <a:endParaRPr lang="en-US" alt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0B4008-AE3A-4837-B35B-C96975F65491}" type="slidenum">
              <a:rPr lang="en-US" altLang="en-US" smtClean="0"/>
              <a:pPr>
                <a:defRPr/>
              </a:pPr>
              <a:t>‹N°›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9A29B6D-B76B-462D-BA81-73E662CA6C53}" type="datetime1">
              <a:rPr lang="ar-SA" smtClean="0"/>
              <a:pPr>
                <a:defRPr/>
              </a:pPr>
              <a:t>10/05/1445</a:t>
            </a:fld>
            <a:endParaRPr lang="en-US" alt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DAE35FF-2751-417C-B8EA-BE0C77B1EE3B}" type="slidenum">
              <a:rPr lang="en-US" altLang="en-US" smtClean="0"/>
              <a:pPr>
                <a:defRPr/>
              </a:pPr>
              <a:t>‹N°›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2AA57CC-3E1D-4165-A53E-C907DC7F08B6}" type="datetime1">
              <a:rPr lang="ar-SA" smtClean="0"/>
              <a:pPr>
                <a:defRPr/>
              </a:pPr>
              <a:t>10/05/1445</a:t>
            </a:fld>
            <a:endParaRPr lang="en-US" alt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987873A-1528-4900-A663-0850EAE787DF}" type="slidenum">
              <a:rPr lang="en-US" altLang="en-US" smtClean="0"/>
              <a:pPr>
                <a:defRPr/>
              </a:pPr>
              <a:t>‹N°›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9414F5A-2755-4038-8396-7468718FDB78}" type="datetime1">
              <a:rPr lang="ar-SA" smtClean="0"/>
              <a:pPr>
                <a:defRPr/>
              </a:pPr>
              <a:t>10/05/1445</a:t>
            </a:fld>
            <a:endParaRPr lang="en-US" alt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5FCCB4-C31A-4151-83DB-ED8B6AD5E9B9}" type="slidenum">
              <a:rPr lang="en-US" altLang="en-US" smtClean="0"/>
              <a:pPr>
                <a:defRPr/>
              </a:pPr>
              <a:t>‹N°›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26" name="Espace réservé de la date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>
              <a:defRPr/>
            </a:pPr>
            <a:fld id="{32D71E53-31EE-4825-ACE1-D74087E03C7B}" type="datetime1">
              <a:rPr lang="ar-SA" smtClean="0"/>
              <a:pPr>
                <a:defRPr/>
              </a:pPr>
              <a:t>10/05/1445</a:t>
            </a:fld>
            <a:endParaRPr lang="en-US" altLang="en-US"/>
          </a:p>
        </p:txBody>
      </p:sp>
      <p:sp>
        <p:nvSpPr>
          <p:cNvPr id="27" name="Espace réservé du numéro de diapositive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pPr>
              <a:defRPr/>
            </a:pPr>
            <a:fld id="{F163A17B-A95D-4FC5-A35B-236DA7DCD686}" type="slidenum">
              <a:rPr lang="en-US" altLang="en-US" smtClean="0"/>
              <a:pPr>
                <a:defRPr/>
              </a:pPr>
              <a:t>‹N°›</a:t>
            </a:fld>
            <a:endParaRPr lang="en-US" altLang="en-US"/>
          </a:p>
        </p:txBody>
      </p:sp>
      <p:sp>
        <p:nvSpPr>
          <p:cNvPr id="28" name="Espace réservé du pied de page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>
              <a:defRPr/>
            </a:pPr>
            <a:endParaRPr lang="en-US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pPr>
              <a:defRPr/>
            </a:pPr>
            <a:fld id="{3F8C4444-85C6-447B-9BD1-F12CDA5D6664}" type="datetime1">
              <a:rPr lang="ar-SA" smtClean="0"/>
              <a:pPr>
                <a:defRPr/>
              </a:pPr>
              <a:t>10/05/1445</a:t>
            </a:fld>
            <a:endParaRPr lang="en-US" alt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pPr>
              <a:defRPr/>
            </a:pPr>
            <a:fld id="{D294BB9C-C4AB-4612-BD87-472DFE4A1E4F}" type="slidenum">
              <a:rPr lang="en-US" altLang="en-US" smtClean="0"/>
              <a:pPr>
                <a:defRPr/>
              </a:pPr>
              <a:t>‹N°›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C34E137-E2B2-479D-ACCB-0C437DFF228C}" type="datetime1">
              <a:rPr lang="ar-SA" smtClean="0"/>
              <a:pPr>
                <a:defRPr/>
              </a:pPr>
              <a:t>10/05/1445</a:t>
            </a:fld>
            <a:endParaRPr lang="en-US" altLang="en-US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2FD19BD-8BED-478B-BDE4-9C33C5152715}" type="slidenum">
              <a:rPr lang="en-US" altLang="en-US" smtClean="0"/>
              <a:pPr>
                <a:defRPr/>
              </a:pPr>
              <a:t>‹N°›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1E77053-109B-4508-A0E7-1C0A7D39808C}" type="datetime1">
              <a:rPr lang="ar-SA" smtClean="0"/>
              <a:pPr>
                <a:defRPr/>
              </a:pPr>
              <a:t>10/05/1445</a:t>
            </a:fld>
            <a:endParaRPr lang="en-US" alt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8991A2-7BA0-40F0-873B-6C80AAF3C296}" type="slidenum">
              <a:rPr lang="en-US" altLang="en-US" smtClean="0"/>
              <a:pPr>
                <a:defRPr/>
              </a:pPr>
              <a:t>‹N°›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/>
              <a:t>Cliquez sur l'icône pour ajouter une image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2402DE2-1460-470F-8945-ED158DC252D4}" type="datetime1">
              <a:rPr lang="ar-SA" smtClean="0"/>
              <a:pPr>
                <a:defRPr/>
              </a:pPr>
              <a:t>10/05/1445</a:t>
            </a:fld>
            <a:endParaRPr lang="en-US" alt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9E67609-3448-446B-A2C8-415761410D85}" type="slidenum">
              <a:rPr lang="en-US" altLang="en-US" smtClean="0"/>
              <a:pPr>
                <a:defRPr/>
              </a:pPr>
              <a:t>‹N°›</a:t>
            </a:fld>
            <a:endParaRPr lang="en-US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ectangle à coins arrondis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ectangle à coins arrondis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fr-FR"/>
              <a:t>Cliquez pour modifier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/>
              <a:t>Cliquez pour modifier les styles du texte du masque</a:t>
            </a:r>
          </a:p>
          <a:p>
            <a:pPr lvl="1" eaLnBrk="1" latinLnBrk="0" hangingPunct="1"/>
            <a:r>
              <a:rPr kumimoji="0" lang="fr-FR"/>
              <a:t>Deuxième niveau</a:t>
            </a:r>
          </a:p>
          <a:p>
            <a:pPr lvl="2" eaLnBrk="1" latinLnBrk="0" hangingPunct="1"/>
            <a:r>
              <a:rPr kumimoji="0" lang="fr-FR"/>
              <a:t>Troisième niveau</a:t>
            </a:r>
          </a:p>
          <a:p>
            <a:pPr lvl="3" eaLnBrk="1" latinLnBrk="0" hangingPunct="1"/>
            <a:r>
              <a:rPr kumimoji="0" lang="fr-FR"/>
              <a:t>Quatrième niveau</a:t>
            </a:r>
          </a:p>
          <a:p>
            <a:pPr lvl="4" eaLnBrk="1" latinLnBrk="0" hangingPunct="1"/>
            <a:r>
              <a:rPr kumimoji="0" lang="fr-FR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pPr>
              <a:defRPr/>
            </a:pPr>
            <a:fld id="{99D40CB4-BC75-486B-B5B8-AF544F706206}" type="datetime1">
              <a:rPr lang="ar-SA" smtClean="0"/>
              <a:pPr>
                <a:defRPr/>
              </a:pPr>
              <a:t>10/05/1445</a:t>
            </a:fld>
            <a:endParaRPr lang="en-US" altLang="en-US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CEC7B2F8-6BEF-4424-A45C-06392B8E4FFE}" type="slidenum">
              <a:rPr lang="en-US" altLang="en-US" smtClean="0"/>
              <a:pPr>
                <a:defRPr/>
              </a:pPr>
              <a:t>‹N°›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05" r:id="rId1"/>
    <p:sldLayoutId id="2147484006" r:id="rId2"/>
    <p:sldLayoutId id="2147484007" r:id="rId3"/>
    <p:sldLayoutId id="2147484008" r:id="rId4"/>
    <p:sldLayoutId id="2147484009" r:id="rId5"/>
    <p:sldLayoutId id="2147484010" r:id="rId6"/>
    <p:sldLayoutId id="2147484011" r:id="rId7"/>
    <p:sldLayoutId id="2147484012" r:id="rId8"/>
    <p:sldLayoutId id="2147484013" r:id="rId9"/>
    <p:sldLayoutId id="2147484014" r:id="rId10"/>
    <p:sldLayoutId id="2147484015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4" name="Rectangle 4"/>
          <p:cNvSpPr>
            <a:spLocks noGrp="1" noChangeArrowheads="1"/>
          </p:cNvSpPr>
          <p:nvPr>
            <p:ph type="ctrTitle"/>
          </p:nvPr>
        </p:nvSpPr>
        <p:spPr>
          <a:xfrm>
            <a:off x="914400" y="1524000"/>
            <a:ext cx="7834313" cy="1752600"/>
          </a:xfrm>
        </p:spPr>
        <p:txBody>
          <a:bodyPr>
            <a:normAutofit/>
          </a:bodyPr>
          <a:lstStyle/>
          <a:p>
            <a:pPr eaLnBrk="1" hangingPunct="1"/>
            <a:br>
              <a:rPr lang="fr-FR" sz="2000" dirty="0"/>
            </a:br>
            <a:r>
              <a:rPr lang="fr-FR" dirty="0"/>
              <a:t>Chapitre 05:</a:t>
            </a:r>
            <a:br>
              <a:rPr lang="fr-FR" dirty="0"/>
            </a:br>
            <a:r>
              <a:rPr lang="fr-FR" dirty="0"/>
              <a:t>                  </a:t>
            </a:r>
            <a:r>
              <a:rPr lang="fr-FR" dirty="0" err="1"/>
              <a:t>Yacc</a:t>
            </a: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9EB92A-F710-4BB0-BECA-B98B5A3FD752}" type="slidenum">
              <a:rPr lang="en-US" altLang="en-US"/>
              <a:pPr>
                <a:defRPr/>
              </a:pPr>
              <a:t>1</a:t>
            </a:fld>
            <a:endParaRPr lang="en-US" altLang="en-US"/>
          </a:p>
        </p:txBody>
      </p:sp>
      <p:sp>
        <p:nvSpPr>
          <p:cNvPr id="25603" name="Rectangle 6"/>
          <p:cNvSpPr txBox="1">
            <a:spLocks noGrp="1" noChangeArrowheads="1"/>
          </p:cNvSpPr>
          <p:nvPr/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5256EE66-BFAA-43DA-B98F-BC01F2A1366F}" type="slidenum">
              <a:rPr lang="ar-SA" altLang="en-US" sz="1200">
                <a:latin typeface="Garamond" pitchFamily="18" charset="0"/>
                <a:cs typeface="Arial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1</a:t>
            </a:fld>
            <a:endParaRPr lang="en-US" altLang="en-US" sz="1200">
              <a:latin typeface="Garamond" pitchFamily="18" charset="0"/>
              <a:cs typeface="Arial" charset="0"/>
            </a:endParaRPr>
          </a:p>
        </p:txBody>
      </p:sp>
      <p:pic>
        <p:nvPicPr>
          <p:cNvPr id="2" name="Espace réservé du contenu 6">
            <a:extLst>
              <a:ext uri="{FF2B5EF4-FFF2-40B4-BE49-F238E27FC236}">
                <a16:creationId xmlns:a16="http://schemas.microsoft.com/office/drawing/2014/main" id="{32D6B3A9-0918-F87E-8CAD-278E31F464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5052020"/>
            <a:ext cx="1396008" cy="140131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401050" cy="722312"/>
          </a:xfrm>
        </p:spPr>
        <p:txBody>
          <a:bodyPr/>
          <a:lstStyle/>
          <a:p>
            <a:r>
              <a:rPr lang="fr-FR" sz="3600" b="1">
                <a:latin typeface="Times New Roman" pitchFamily="18" charset="0"/>
                <a:cs typeface="Times New Roman" pitchFamily="18" charset="0"/>
              </a:rPr>
              <a:t>Etude de cas:</a:t>
            </a:r>
            <a:endParaRPr lang="en-US" sz="36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445" name="Rectangle 3"/>
          <p:cNvSpPr>
            <a:spLocks noGrp="1" noChangeArrowheads="1"/>
          </p:cNvSpPr>
          <p:nvPr>
            <p:ph idx="1"/>
          </p:nvPr>
        </p:nvSpPr>
        <p:spPr>
          <a:xfrm>
            <a:off x="500063" y="928688"/>
            <a:ext cx="8401050" cy="5214937"/>
          </a:xfrm>
        </p:spPr>
        <p:txBody>
          <a:bodyPr>
            <a:normAutofit lnSpcReduction="10000"/>
          </a:bodyPr>
          <a:lstStyle/>
          <a:p>
            <a:pPr algn="l" rtl="0"/>
            <a:r>
              <a:rPr lang="fr-FR" sz="1400">
                <a:latin typeface="Times New Roman" pitchFamily="18" charset="0"/>
                <a:cs typeface="Times New Roman" pitchFamily="18" charset="0"/>
              </a:rPr>
              <a:t>Le source Lex du mini-interprète d'expressions</a:t>
            </a:r>
            <a:endParaRPr lang="en-US" sz="140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Font typeface="Wingdings" pitchFamily="2" charset="2"/>
              <a:buNone/>
            </a:pPr>
            <a:r>
              <a:rPr lang="en-US" sz="1400">
                <a:latin typeface="Times New Roman" pitchFamily="18" charset="0"/>
                <a:cs typeface="Times New Roman" pitchFamily="18" charset="0"/>
              </a:rPr>
              <a:t>%{#include "global.h"</a:t>
            </a:r>
          </a:p>
          <a:p>
            <a:pPr algn="l" rtl="0">
              <a:buFont typeface="Wingdings" pitchFamily="2" charset="2"/>
              <a:buNone/>
            </a:pPr>
            <a:r>
              <a:rPr lang="en-US" sz="1400">
                <a:latin typeface="Times New Roman" pitchFamily="18" charset="0"/>
                <a:cs typeface="Times New Roman" pitchFamily="18" charset="0"/>
              </a:rPr>
              <a:t>#include "calc.h"</a:t>
            </a:r>
          </a:p>
          <a:p>
            <a:pPr algn="l" rtl="0">
              <a:buFont typeface="Wingdings" pitchFamily="2" charset="2"/>
              <a:buNone/>
            </a:pPr>
            <a:r>
              <a:rPr lang="fr-FR" sz="1400">
                <a:latin typeface="Times New Roman" pitchFamily="18" charset="0"/>
                <a:cs typeface="Times New Roman" pitchFamily="18" charset="0"/>
              </a:rPr>
              <a:t>#include &lt;stdlib.h&gt;</a:t>
            </a:r>
            <a:endParaRPr lang="en-US" sz="140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Font typeface="Wingdings" pitchFamily="2" charset="2"/>
              <a:buNone/>
            </a:pPr>
            <a:r>
              <a:rPr lang="fr-FR" sz="1400">
                <a:latin typeface="Times New Roman" pitchFamily="18" charset="0"/>
                <a:cs typeface="Times New Roman" pitchFamily="18" charset="0"/>
              </a:rPr>
              <a:t>%}</a:t>
            </a:r>
            <a:endParaRPr lang="en-US" sz="140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Font typeface="Wingdings" pitchFamily="2" charset="2"/>
              <a:buNone/>
            </a:pPr>
            <a:r>
              <a:rPr lang="fr-FR" sz="1400">
                <a:latin typeface="Times New Roman" pitchFamily="18" charset="0"/>
                <a:cs typeface="Times New Roman" pitchFamily="18" charset="0"/>
              </a:rPr>
              <a:t>blancs    [ \t]+</a:t>
            </a:r>
            <a:endParaRPr lang="en-US" sz="140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Font typeface="Wingdings" pitchFamily="2" charset="2"/>
              <a:buNone/>
            </a:pPr>
            <a:r>
              <a:rPr lang="fr-FR" sz="1400">
                <a:latin typeface="Times New Roman" pitchFamily="18" charset="0"/>
                <a:cs typeface="Times New Roman" pitchFamily="18" charset="0"/>
              </a:rPr>
              <a:t>chiffre   [0-9]</a:t>
            </a:r>
            <a:endParaRPr lang="en-US" sz="140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Font typeface="Wingdings" pitchFamily="2" charset="2"/>
              <a:buNone/>
            </a:pPr>
            <a:r>
              <a:rPr lang="fr-FR" sz="1400">
                <a:latin typeface="Times New Roman" pitchFamily="18" charset="0"/>
                <a:cs typeface="Times New Roman" pitchFamily="18" charset="0"/>
              </a:rPr>
              <a:t>entier    {chiffre}+</a:t>
            </a:r>
            <a:endParaRPr lang="en-US" sz="140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Font typeface="Wingdings" pitchFamily="2" charset="2"/>
              <a:buNone/>
            </a:pPr>
            <a:r>
              <a:rPr lang="fr-FR" sz="1400">
                <a:latin typeface="Times New Roman" pitchFamily="18" charset="0"/>
                <a:cs typeface="Times New Roman" pitchFamily="18" charset="0"/>
              </a:rPr>
              <a:t>exposant  [eE][+-]?{entier}</a:t>
            </a:r>
            <a:endParaRPr lang="en-US" sz="140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Font typeface="Wingdings" pitchFamily="2" charset="2"/>
              <a:buNone/>
            </a:pPr>
            <a:r>
              <a:rPr lang="fr-FR" sz="1400">
                <a:latin typeface="Times New Roman" pitchFamily="18" charset="0"/>
                <a:cs typeface="Times New Roman" pitchFamily="18" charset="0"/>
              </a:rPr>
              <a:t>reel    {entier}("."{entier})?{exposant}?</a:t>
            </a:r>
            <a:endParaRPr lang="en-US" sz="140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Font typeface="Wingdings" pitchFamily="2" charset="2"/>
              <a:buNone/>
            </a:pPr>
            <a:r>
              <a:rPr lang="fr-FR" sz="1400">
                <a:latin typeface="Times New Roman" pitchFamily="18" charset="0"/>
                <a:cs typeface="Times New Roman" pitchFamily="18" charset="0"/>
              </a:rPr>
              <a:t>%%</a:t>
            </a:r>
            <a:endParaRPr lang="en-US" sz="140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Font typeface="Wingdings" pitchFamily="2" charset="2"/>
              <a:buNone/>
            </a:pPr>
            <a:r>
              <a:rPr lang="fr-FR" sz="1400">
                <a:latin typeface="Times New Roman" pitchFamily="18" charset="0"/>
                <a:cs typeface="Times New Roman" pitchFamily="18" charset="0"/>
              </a:rPr>
              <a:t>{blancs}  { /* On ignore */ }</a:t>
            </a:r>
            <a:endParaRPr lang="en-US" sz="140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Font typeface="Wingdings" pitchFamily="2" charset="2"/>
              <a:buNone/>
            </a:pPr>
            <a:r>
              <a:rPr lang="en-US" sz="1400">
                <a:latin typeface="Times New Roman" pitchFamily="18" charset="0"/>
                <a:cs typeface="Times New Roman" pitchFamily="18" charset="0"/>
              </a:rPr>
              <a:t>{reel}    {      yylval=atof(yytext);</a:t>
            </a:r>
          </a:p>
          <a:p>
            <a:pPr algn="l" rtl="0">
              <a:buFont typeface="Wingdings" pitchFamily="2" charset="2"/>
              <a:buNone/>
            </a:pPr>
            <a:r>
              <a:rPr lang="en-US" sz="1400">
                <a:latin typeface="Times New Roman" pitchFamily="18" charset="0"/>
                <a:cs typeface="Times New Roman" pitchFamily="18" charset="0"/>
              </a:rPr>
              <a:t>      return(NB);    }</a:t>
            </a:r>
          </a:p>
          <a:p>
            <a:pPr algn="l" rtl="0">
              <a:buFont typeface="Wingdings" pitchFamily="2" charset="2"/>
              <a:buNone/>
            </a:pPr>
            <a:r>
              <a:rPr lang="en-US" sz="1400">
                <a:latin typeface="Times New Roman" pitchFamily="18" charset="0"/>
                <a:cs typeface="Times New Roman" pitchFamily="18" charset="0"/>
              </a:rPr>
              <a:t>"+"   return(PLUS);</a:t>
            </a:r>
          </a:p>
          <a:p>
            <a:pPr algn="l" rtl="0">
              <a:buFont typeface="Wingdings" pitchFamily="2" charset="2"/>
              <a:buNone/>
            </a:pPr>
            <a:r>
              <a:rPr lang="en-US" sz="1400">
                <a:latin typeface="Times New Roman" pitchFamily="18" charset="0"/>
                <a:cs typeface="Times New Roman" pitchFamily="18" charset="0"/>
              </a:rPr>
              <a:t>"-"   return(MOINS);</a:t>
            </a:r>
          </a:p>
          <a:p>
            <a:pPr algn="l" rtl="0">
              <a:buFont typeface="Wingdings" pitchFamily="2" charset="2"/>
              <a:buNone/>
            </a:pPr>
            <a:r>
              <a:rPr lang="en-US" sz="1400">
                <a:latin typeface="Times New Roman" pitchFamily="18" charset="0"/>
                <a:cs typeface="Times New Roman" pitchFamily="18" charset="0"/>
              </a:rPr>
              <a:t>"*"   return(FOIS);</a:t>
            </a:r>
          </a:p>
          <a:p>
            <a:pPr algn="l" rtl="0">
              <a:buFont typeface="Wingdings" pitchFamily="2" charset="2"/>
              <a:buNone/>
            </a:pPr>
            <a:r>
              <a:rPr lang="en-US" sz="1400">
                <a:latin typeface="Times New Roman" pitchFamily="18" charset="0"/>
                <a:cs typeface="Times New Roman" pitchFamily="18" charset="0"/>
              </a:rPr>
              <a:t>"/"   return(DIV);</a:t>
            </a:r>
          </a:p>
          <a:p>
            <a:pPr algn="l" rtl="0">
              <a:buFont typeface="Wingdings" pitchFamily="2" charset="2"/>
              <a:buNone/>
            </a:pPr>
            <a:r>
              <a:rPr lang="en-US" sz="1400">
                <a:latin typeface="Times New Roman" pitchFamily="18" charset="0"/>
                <a:cs typeface="Times New Roman" pitchFamily="18" charset="0"/>
              </a:rPr>
              <a:t>"^"   return(PUIS);</a:t>
            </a:r>
          </a:p>
          <a:p>
            <a:pPr algn="l" rtl="0">
              <a:buFont typeface="Wingdings" pitchFamily="2" charset="2"/>
              <a:buNone/>
            </a:pPr>
            <a:r>
              <a:rPr lang="en-US" sz="1400">
                <a:latin typeface="Times New Roman" pitchFamily="18" charset="0"/>
                <a:cs typeface="Times New Roman" pitchFamily="18" charset="0"/>
              </a:rPr>
              <a:t>"("   return(PAR_G);</a:t>
            </a:r>
          </a:p>
          <a:p>
            <a:pPr algn="l" rtl="0">
              <a:buFont typeface="Wingdings" pitchFamily="2" charset="2"/>
              <a:buNone/>
            </a:pPr>
            <a:r>
              <a:rPr lang="en-US" sz="1400">
                <a:latin typeface="Times New Roman" pitchFamily="18" charset="0"/>
                <a:cs typeface="Times New Roman" pitchFamily="18" charset="0"/>
              </a:rPr>
              <a:t>")"   return(PAR_D);</a:t>
            </a:r>
          </a:p>
          <a:p>
            <a:pPr algn="l" rtl="0">
              <a:buFont typeface="Wingdings" pitchFamily="2" charset="2"/>
              <a:buNone/>
            </a:pPr>
            <a:r>
              <a:rPr lang="fr-FR" sz="1400">
                <a:latin typeface="Times New Roman" pitchFamily="18" charset="0"/>
                <a:cs typeface="Times New Roman" pitchFamily="18" charset="0"/>
              </a:rPr>
              <a:t>"\n"  return(FIN);</a:t>
            </a:r>
            <a:endParaRPr lang="en-US" sz="1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7D2CF1-9655-4587-A729-C7D721378596}" type="slidenum">
              <a:rPr lang="en-US" altLang="en-US"/>
              <a:pPr>
                <a:defRPr/>
              </a:pPr>
              <a:t>10</a:t>
            </a:fld>
            <a:endParaRPr lang="en-US" altLang="en-US"/>
          </a:p>
        </p:txBody>
      </p:sp>
      <p:sp>
        <p:nvSpPr>
          <p:cNvPr id="61443" name="Espace réservé du numéro de diapositive 5"/>
          <p:cNvSpPr txBox="1">
            <a:spLocks noGrp="1"/>
          </p:cNvSpPr>
          <p:nvPr/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F99A56E0-1FA1-4A66-BC7F-2489F78FFA0F}" type="slidenum">
              <a:rPr lang="ar-SA" altLang="en-US" sz="1200">
                <a:latin typeface="Garamond" pitchFamily="18" charset="0"/>
                <a:cs typeface="Arial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10</a:t>
            </a:fld>
            <a:endParaRPr lang="en-US" altLang="en-US" sz="1200">
              <a:latin typeface="Garamond" pitchFamily="18" charset="0"/>
              <a:cs typeface="Arial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401050" cy="722312"/>
          </a:xfrm>
        </p:spPr>
        <p:txBody>
          <a:bodyPr/>
          <a:lstStyle/>
          <a:p>
            <a:r>
              <a:rPr lang="fr-FR" sz="3600" b="1">
                <a:latin typeface="Times New Roman" pitchFamily="18" charset="0"/>
                <a:cs typeface="Times New Roman" pitchFamily="18" charset="0"/>
              </a:rPr>
              <a:t>YACC</a:t>
            </a:r>
            <a:endParaRPr lang="en-US" sz="36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469" name="Rectangle 3"/>
          <p:cNvSpPr>
            <a:spLocks noGrp="1" noChangeArrowheads="1"/>
          </p:cNvSpPr>
          <p:nvPr>
            <p:ph idx="1"/>
          </p:nvPr>
        </p:nvSpPr>
        <p:spPr>
          <a:xfrm>
            <a:off x="500063" y="928688"/>
            <a:ext cx="8401050" cy="5214937"/>
          </a:xfrm>
        </p:spPr>
        <p:txBody>
          <a:bodyPr/>
          <a:lstStyle/>
          <a:p>
            <a:pPr algn="l" rtl="0">
              <a:buFont typeface="Wingdings" pitchFamily="2" charset="2"/>
              <a:buNone/>
            </a:pPr>
            <a:r>
              <a:rPr lang="fr-FR" sz="1400">
                <a:latin typeface="Times New Roman" pitchFamily="18" charset="0"/>
                <a:cs typeface="Times New Roman" pitchFamily="18" charset="0"/>
              </a:rPr>
              <a:t>Le source Yacc du mini-interprète d'expressions</a:t>
            </a:r>
            <a:endParaRPr lang="en-US" sz="140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Font typeface="Wingdings" pitchFamily="2" charset="2"/>
              <a:buNone/>
            </a:pPr>
            <a:r>
              <a:rPr lang="fr-FR" sz="1400">
                <a:latin typeface="Times New Roman" pitchFamily="18" charset="0"/>
                <a:cs typeface="Times New Roman" pitchFamily="18" charset="0"/>
              </a:rPr>
              <a:t>%{</a:t>
            </a:r>
            <a:endParaRPr lang="en-US" sz="140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Font typeface="Wingdings" pitchFamily="2" charset="2"/>
              <a:buNone/>
            </a:pPr>
            <a:r>
              <a:rPr lang="fr-FR" sz="1400">
                <a:latin typeface="Times New Roman" pitchFamily="18" charset="0"/>
                <a:cs typeface="Times New Roman" pitchFamily="18" charset="0"/>
              </a:rPr>
              <a:t>#include "global.h"</a:t>
            </a:r>
            <a:endParaRPr lang="en-US" sz="140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Font typeface="Wingdings" pitchFamily="2" charset="2"/>
              <a:buNone/>
            </a:pPr>
            <a:r>
              <a:rPr lang="en-US" sz="1400">
                <a:latin typeface="Times New Roman" pitchFamily="18" charset="0"/>
                <a:cs typeface="Times New Roman" pitchFamily="18" charset="0"/>
              </a:rPr>
              <a:t>#include &lt;stdio.h&gt;</a:t>
            </a:r>
          </a:p>
          <a:p>
            <a:pPr algn="l" rtl="0">
              <a:buFont typeface="Wingdings" pitchFamily="2" charset="2"/>
              <a:buNone/>
            </a:pPr>
            <a:r>
              <a:rPr lang="en-US" sz="1400">
                <a:latin typeface="Times New Roman" pitchFamily="18" charset="0"/>
                <a:cs typeface="Times New Roman" pitchFamily="18" charset="0"/>
              </a:rPr>
              <a:t>#include &lt;stdlib.h&gt;</a:t>
            </a:r>
          </a:p>
          <a:p>
            <a:pPr algn="l" rtl="0">
              <a:buFont typeface="Wingdings" pitchFamily="2" charset="2"/>
              <a:buNone/>
            </a:pPr>
            <a:r>
              <a:rPr lang="fr-FR" sz="1400">
                <a:latin typeface="Times New Roman" pitchFamily="18" charset="0"/>
                <a:cs typeface="Times New Roman" pitchFamily="18" charset="0"/>
              </a:rPr>
              <a:t>#include &lt;math.h&gt;</a:t>
            </a:r>
            <a:endParaRPr lang="en-US" sz="140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Font typeface="Wingdings" pitchFamily="2" charset="2"/>
              <a:buNone/>
            </a:pPr>
            <a:r>
              <a:rPr lang="fr-FR" sz="1400">
                <a:latin typeface="Times New Roman" pitchFamily="18" charset="0"/>
                <a:cs typeface="Times New Roman" pitchFamily="18" charset="0"/>
              </a:rPr>
              <a:t>%}</a:t>
            </a:r>
            <a:endParaRPr lang="en-US" sz="140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Font typeface="Wingdings" pitchFamily="2" charset="2"/>
              <a:buNone/>
            </a:pPr>
            <a:r>
              <a:rPr lang="fr-FR" sz="1400">
                <a:latin typeface="Times New Roman" pitchFamily="18" charset="0"/>
                <a:cs typeface="Times New Roman" pitchFamily="18" charset="0"/>
              </a:rPr>
              <a:t>%token  NB</a:t>
            </a:r>
            <a:endParaRPr lang="en-US" sz="140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Font typeface="Wingdings" pitchFamily="2" charset="2"/>
              <a:buNone/>
            </a:pPr>
            <a:r>
              <a:rPr lang="fr-FR" sz="1400">
                <a:latin typeface="Times New Roman" pitchFamily="18" charset="0"/>
                <a:cs typeface="Times New Roman" pitchFamily="18" charset="0"/>
              </a:rPr>
              <a:t>%token  PLUS  MOINS FOIS  DIV  PUIS</a:t>
            </a:r>
            <a:endParaRPr lang="en-US" sz="140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Font typeface="Wingdings" pitchFamily="2" charset="2"/>
              <a:buNone/>
            </a:pPr>
            <a:r>
              <a:rPr lang="fr-FR" sz="1400">
                <a:latin typeface="Times New Roman" pitchFamily="18" charset="0"/>
                <a:cs typeface="Times New Roman" pitchFamily="18" charset="0"/>
              </a:rPr>
              <a:t>%token  PAR_G PAR_D</a:t>
            </a:r>
            <a:endParaRPr lang="en-US" sz="140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Font typeface="Wingdings" pitchFamily="2" charset="2"/>
              <a:buNone/>
            </a:pPr>
            <a:r>
              <a:rPr lang="fr-FR" sz="1400">
                <a:latin typeface="Times New Roman" pitchFamily="18" charset="0"/>
                <a:cs typeface="Times New Roman" pitchFamily="18" charset="0"/>
              </a:rPr>
              <a:t>%token  FIN</a:t>
            </a:r>
            <a:endParaRPr lang="en-US" sz="140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Font typeface="Wingdings" pitchFamily="2" charset="2"/>
              <a:buNone/>
            </a:pPr>
            <a:r>
              <a:rPr lang="fr-FR" sz="1400">
                <a:latin typeface="Times New Roman" pitchFamily="18" charset="0"/>
                <a:cs typeface="Times New Roman" pitchFamily="18" charset="0"/>
              </a:rPr>
              <a:t>%left PLUS  MOINS</a:t>
            </a:r>
            <a:endParaRPr lang="en-US" sz="140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Font typeface="Wingdings" pitchFamily="2" charset="2"/>
              <a:buNone/>
            </a:pPr>
            <a:r>
              <a:rPr lang="en-US" sz="1400">
                <a:latin typeface="Times New Roman" pitchFamily="18" charset="0"/>
                <a:cs typeface="Times New Roman" pitchFamily="18" charset="0"/>
              </a:rPr>
              <a:t>%left FOIS  DIV</a:t>
            </a:r>
          </a:p>
          <a:p>
            <a:pPr algn="l" rtl="0">
              <a:buFont typeface="Wingdings" pitchFamily="2" charset="2"/>
              <a:buNone/>
            </a:pPr>
            <a:r>
              <a:rPr lang="en-US" sz="1400">
                <a:latin typeface="Times New Roman" pitchFamily="18" charset="0"/>
                <a:cs typeface="Times New Roman" pitchFamily="18" charset="0"/>
              </a:rPr>
              <a:t>%left NEG</a:t>
            </a:r>
          </a:p>
          <a:p>
            <a:pPr algn="l" rtl="0">
              <a:buFont typeface="Wingdings" pitchFamily="2" charset="2"/>
              <a:buNone/>
            </a:pPr>
            <a:r>
              <a:rPr lang="en-US" sz="1400">
                <a:latin typeface="Times New Roman" pitchFamily="18" charset="0"/>
                <a:cs typeface="Times New Roman" pitchFamily="18" charset="0"/>
              </a:rPr>
              <a:t>%right  PUIS</a:t>
            </a:r>
          </a:p>
          <a:p>
            <a:pPr algn="l" rtl="0">
              <a:buFont typeface="Wingdings" pitchFamily="2" charset="2"/>
              <a:buNone/>
            </a:pPr>
            <a:r>
              <a:rPr lang="en-US" sz="1400">
                <a:latin typeface="Times New Roman" pitchFamily="18" charset="0"/>
                <a:cs typeface="Times New Roman" pitchFamily="18" charset="0"/>
              </a:rPr>
              <a:t>%start Input</a:t>
            </a:r>
          </a:p>
          <a:p>
            <a:pPr algn="l" rtl="0">
              <a:buFont typeface="Wingdings" pitchFamily="2" charset="2"/>
              <a:buNone/>
            </a:pPr>
            <a:r>
              <a:rPr lang="fr-FR" sz="1400">
                <a:latin typeface="Times New Roman" pitchFamily="18" charset="0"/>
                <a:cs typeface="Times New Roman" pitchFamily="18" charset="0"/>
              </a:rPr>
              <a:t>%%</a:t>
            </a:r>
            <a:endParaRPr lang="en-US" sz="140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Font typeface="Wingdings" pitchFamily="2" charset="2"/>
              <a:buNone/>
            </a:pPr>
            <a:r>
              <a:rPr lang="fr-FR" sz="1400">
                <a:latin typeface="Times New Roman" pitchFamily="18" charset="0"/>
                <a:cs typeface="Times New Roman" pitchFamily="18" charset="0"/>
              </a:rPr>
              <a:t>Input:    /* Vide */</a:t>
            </a:r>
            <a:endParaRPr lang="en-US" sz="140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Font typeface="Wingdings" pitchFamily="2" charset="2"/>
              <a:buNone/>
            </a:pPr>
            <a:r>
              <a:rPr lang="fr-FR" sz="1400">
                <a:latin typeface="Times New Roman" pitchFamily="18" charset="0"/>
                <a:cs typeface="Times New Roman" pitchFamily="18" charset="0"/>
              </a:rPr>
              <a:t>  | Input Ligne</a:t>
            </a:r>
            <a:endParaRPr lang="en-US" sz="140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Font typeface="Wingdings" pitchFamily="2" charset="2"/>
              <a:buNone/>
            </a:pPr>
            <a:r>
              <a:rPr lang="fr-FR" sz="1400">
                <a:latin typeface="Times New Roman" pitchFamily="18" charset="0"/>
                <a:cs typeface="Times New Roman" pitchFamily="18" charset="0"/>
              </a:rPr>
              <a:t>  ;</a:t>
            </a:r>
            <a:endParaRPr lang="en-US" sz="1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C5CE2A-15DA-43E0-B3DE-20E404AFBCBC}" type="slidenum">
              <a:rPr lang="en-US" altLang="en-US"/>
              <a:pPr>
                <a:defRPr/>
              </a:pPr>
              <a:t>11</a:t>
            </a:fld>
            <a:endParaRPr lang="en-US" altLang="en-US"/>
          </a:p>
        </p:txBody>
      </p:sp>
      <p:sp>
        <p:nvSpPr>
          <p:cNvPr id="62467" name="Espace réservé du numéro de diapositive 5"/>
          <p:cNvSpPr txBox="1">
            <a:spLocks noGrp="1"/>
          </p:cNvSpPr>
          <p:nvPr/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4907A9F4-CAEB-4F96-83DF-A93EE299ECCB}" type="slidenum">
              <a:rPr lang="ar-SA" altLang="en-US" sz="1200">
                <a:latin typeface="Garamond" pitchFamily="18" charset="0"/>
                <a:cs typeface="Arial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11</a:t>
            </a:fld>
            <a:endParaRPr lang="en-US" altLang="en-US" sz="1200">
              <a:latin typeface="Garamond" pitchFamily="18" charset="0"/>
              <a:cs typeface="Arial" charset="0"/>
            </a:endParaRPr>
          </a:p>
        </p:txBody>
      </p:sp>
      <p:sp>
        <p:nvSpPr>
          <p:cNvPr id="62470" name="ZoneTexte 4"/>
          <p:cNvSpPr txBox="1">
            <a:spLocks noChangeArrowheads="1"/>
          </p:cNvSpPr>
          <p:nvPr/>
        </p:nvSpPr>
        <p:spPr bwMode="auto">
          <a:xfrm>
            <a:off x="4429125" y="1000125"/>
            <a:ext cx="4714875" cy="5478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Wingdings" pitchFamily="2" charset="2"/>
              <a:buNone/>
            </a:pPr>
            <a:r>
              <a:rPr lang="fr-FR" sz="1400" dirty="0"/>
              <a:t>Ligne: FIN</a:t>
            </a:r>
            <a:endParaRPr lang="en-US" sz="1400" dirty="0"/>
          </a:p>
          <a:p>
            <a:pPr>
              <a:buFont typeface="Wingdings" pitchFamily="2" charset="2"/>
              <a:buNone/>
            </a:pPr>
            <a:r>
              <a:rPr lang="fr-FR" sz="1400" dirty="0"/>
              <a:t>  | </a:t>
            </a:r>
            <a:r>
              <a:rPr lang="fr-FR" sz="1400" dirty="0" err="1"/>
              <a:t>Exp</a:t>
            </a:r>
            <a:r>
              <a:rPr lang="fr-FR" sz="1400" dirty="0"/>
              <a:t> FIN { printf("</a:t>
            </a:r>
            <a:r>
              <a:rPr lang="fr-FR" sz="1400" dirty="0" err="1"/>
              <a:t>Resultat</a:t>
            </a:r>
            <a:r>
              <a:rPr lang="fr-FR" sz="1400" dirty="0"/>
              <a:t> : %f\n",$1); }</a:t>
            </a:r>
            <a:endParaRPr lang="en-US" sz="1400" dirty="0"/>
          </a:p>
          <a:p>
            <a:pPr>
              <a:buFont typeface="Wingdings" pitchFamily="2" charset="2"/>
              <a:buNone/>
            </a:pPr>
            <a:r>
              <a:rPr lang="fr-FR" sz="1400" dirty="0"/>
              <a:t>  ;</a:t>
            </a:r>
            <a:endParaRPr lang="en-US" sz="1400" dirty="0"/>
          </a:p>
          <a:p>
            <a:pPr>
              <a:buFont typeface="Wingdings" pitchFamily="2" charset="2"/>
              <a:buNone/>
            </a:pPr>
            <a:r>
              <a:rPr lang="fr-FR" sz="1400" dirty="0" err="1"/>
              <a:t>Exp</a:t>
            </a:r>
            <a:r>
              <a:rPr lang="fr-FR" sz="1400" dirty="0"/>
              <a:t>:  NB    { $$=$1; }</a:t>
            </a:r>
            <a:endParaRPr lang="en-US" sz="1400" dirty="0"/>
          </a:p>
          <a:p>
            <a:pPr>
              <a:buFont typeface="Wingdings" pitchFamily="2" charset="2"/>
              <a:buNone/>
            </a:pPr>
            <a:r>
              <a:rPr lang="fr-FR" sz="1400" dirty="0"/>
              <a:t>       | </a:t>
            </a:r>
            <a:r>
              <a:rPr lang="fr-FR" sz="1400" dirty="0" err="1"/>
              <a:t>Exp</a:t>
            </a:r>
            <a:r>
              <a:rPr lang="fr-FR" sz="1400" dirty="0"/>
              <a:t> PLUS </a:t>
            </a:r>
            <a:r>
              <a:rPr lang="fr-FR" sz="1400" dirty="0" err="1"/>
              <a:t>Exp</a:t>
            </a:r>
            <a:r>
              <a:rPr lang="fr-FR" sz="1400" dirty="0"/>
              <a:t> {$$=$1+$3; }</a:t>
            </a:r>
            <a:endParaRPr lang="en-US" sz="1400" dirty="0"/>
          </a:p>
          <a:p>
            <a:pPr>
              <a:buFont typeface="Wingdings" pitchFamily="2" charset="2"/>
              <a:buNone/>
            </a:pPr>
            <a:r>
              <a:rPr lang="fr-FR" sz="1400" dirty="0"/>
              <a:t>       | </a:t>
            </a:r>
            <a:r>
              <a:rPr lang="fr-FR" sz="1400" dirty="0" err="1"/>
              <a:t>Exp</a:t>
            </a:r>
            <a:r>
              <a:rPr lang="fr-FR" sz="1400" dirty="0"/>
              <a:t> MOINS </a:t>
            </a:r>
            <a:r>
              <a:rPr lang="fr-FR" sz="1400" dirty="0" err="1"/>
              <a:t>Exp</a:t>
            </a:r>
            <a:r>
              <a:rPr lang="fr-FR" sz="1400" dirty="0"/>
              <a:t> {$$=$1-$3; }</a:t>
            </a:r>
            <a:endParaRPr lang="en-US" sz="1400" dirty="0"/>
          </a:p>
          <a:p>
            <a:pPr>
              <a:buFont typeface="Wingdings" pitchFamily="2" charset="2"/>
              <a:buNone/>
            </a:pPr>
            <a:r>
              <a:rPr lang="fr-FR" sz="1400" dirty="0"/>
              <a:t>       | </a:t>
            </a:r>
            <a:r>
              <a:rPr lang="fr-FR" sz="1400" dirty="0" err="1"/>
              <a:t>Exp</a:t>
            </a:r>
            <a:r>
              <a:rPr lang="fr-FR" sz="1400" dirty="0"/>
              <a:t> FOIS </a:t>
            </a:r>
            <a:r>
              <a:rPr lang="fr-FR" sz="1400" dirty="0" err="1"/>
              <a:t>Exp</a:t>
            </a:r>
            <a:r>
              <a:rPr lang="fr-FR" sz="1400" dirty="0"/>
              <a:t> {$$=$1*$3; }</a:t>
            </a:r>
            <a:endParaRPr lang="en-US" sz="1400" dirty="0"/>
          </a:p>
          <a:p>
            <a:pPr>
              <a:buFont typeface="Wingdings" pitchFamily="2" charset="2"/>
              <a:buNone/>
            </a:pPr>
            <a:r>
              <a:rPr lang="fr-FR" sz="1400" dirty="0"/>
              <a:t>       | </a:t>
            </a:r>
            <a:r>
              <a:rPr lang="fr-FR" sz="1400" dirty="0" err="1"/>
              <a:t>Exp</a:t>
            </a:r>
            <a:r>
              <a:rPr lang="fr-FR" sz="1400" dirty="0"/>
              <a:t> DIV </a:t>
            </a:r>
            <a:r>
              <a:rPr lang="fr-FR" sz="1400" dirty="0" err="1"/>
              <a:t>Exp</a:t>
            </a:r>
            <a:r>
              <a:rPr lang="fr-FR" sz="1400" dirty="0"/>
              <a:t> {$$=$1/$3;  }</a:t>
            </a:r>
            <a:endParaRPr lang="en-US" sz="1400" dirty="0"/>
          </a:p>
          <a:p>
            <a:pPr>
              <a:buFont typeface="Wingdings" pitchFamily="2" charset="2"/>
              <a:buNone/>
            </a:pPr>
            <a:r>
              <a:rPr lang="fr-FR" sz="1400" dirty="0"/>
              <a:t>       | MOINS </a:t>
            </a:r>
            <a:r>
              <a:rPr lang="fr-FR" sz="1400" dirty="0" err="1"/>
              <a:t>Exp</a:t>
            </a:r>
            <a:r>
              <a:rPr lang="fr-FR" sz="1400" dirty="0"/>
              <a:t> %</a:t>
            </a:r>
            <a:r>
              <a:rPr lang="fr-FR" sz="1400" dirty="0" err="1"/>
              <a:t>prec</a:t>
            </a:r>
            <a:r>
              <a:rPr lang="fr-FR" sz="1400" dirty="0"/>
              <a:t> NEG {$$=-$2; }</a:t>
            </a:r>
            <a:endParaRPr lang="en-US" sz="1400" dirty="0"/>
          </a:p>
          <a:p>
            <a:pPr>
              <a:buFont typeface="Wingdings" pitchFamily="2" charset="2"/>
              <a:buNone/>
            </a:pPr>
            <a:r>
              <a:rPr lang="fr-FR" sz="1400" dirty="0"/>
              <a:t>       | </a:t>
            </a:r>
            <a:r>
              <a:rPr lang="fr-FR" sz="1400" dirty="0" err="1"/>
              <a:t>Exp</a:t>
            </a:r>
            <a:r>
              <a:rPr lang="fr-FR" sz="1400" dirty="0"/>
              <a:t> PUIS </a:t>
            </a:r>
            <a:r>
              <a:rPr lang="fr-FR" sz="1400" dirty="0" err="1"/>
              <a:t>Exp</a:t>
            </a:r>
            <a:r>
              <a:rPr lang="fr-FR" sz="1400" dirty="0"/>
              <a:t> {$$=</a:t>
            </a:r>
            <a:r>
              <a:rPr lang="fr-FR" sz="1400" dirty="0" err="1"/>
              <a:t>pow</a:t>
            </a:r>
            <a:r>
              <a:rPr lang="fr-FR" sz="1400" dirty="0"/>
              <a:t>($1,$3); }</a:t>
            </a:r>
            <a:endParaRPr lang="en-US" sz="1400" dirty="0"/>
          </a:p>
          <a:p>
            <a:pPr>
              <a:buFont typeface="Wingdings" pitchFamily="2" charset="2"/>
              <a:buNone/>
            </a:pPr>
            <a:r>
              <a:rPr lang="fr-FR" sz="1400" dirty="0"/>
              <a:t>       | PAR_G </a:t>
            </a:r>
            <a:r>
              <a:rPr lang="fr-FR" sz="1400" dirty="0" err="1"/>
              <a:t>Exp</a:t>
            </a:r>
            <a:r>
              <a:rPr lang="fr-FR" sz="1400" dirty="0"/>
              <a:t> PAR_D {$$=$2;}</a:t>
            </a:r>
            <a:endParaRPr lang="en-US" sz="1400" dirty="0"/>
          </a:p>
          <a:p>
            <a:pPr>
              <a:buFont typeface="Wingdings" pitchFamily="2" charset="2"/>
              <a:buNone/>
            </a:pPr>
            <a:r>
              <a:rPr lang="fr-FR" sz="1400" dirty="0"/>
              <a:t>  </a:t>
            </a:r>
            <a:r>
              <a:rPr lang="en-US" sz="1400" dirty="0"/>
              <a:t>;</a:t>
            </a:r>
          </a:p>
          <a:p>
            <a:pPr>
              <a:buFont typeface="Wingdings" pitchFamily="2" charset="2"/>
              <a:buNone/>
            </a:pPr>
            <a:r>
              <a:rPr lang="en-US" sz="1400" dirty="0"/>
              <a:t>%%</a:t>
            </a:r>
          </a:p>
          <a:p>
            <a:pPr>
              <a:buFont typeface="Wingdings" pitchFamily="2" charset="2"/>
              <a:buNone/>
            </a:pPr>
            <a:r>
              <a:rPr lang="en-US" sz="1400" dirty="0"/>
              <a:t>int </a:t>
            </a:r>
            <a:r>
              <a:rPr lang="en-US" sz="1400" dirty="0" err="1"/>
              <a:t>yyerror</a:t>
            </a:r>
            <a:r>
              <a:rPr lang="en-US" sz="1400" dirty="0"/>
              <a:t>(char *s)</a:t>
            </a:r>
          </a:p>
          <a:p>
            <a:pPr>
              <a:buFont typeface="Wingdings" pitchFamily="2" charset="2"/>
              <a:buNone/>
            </a:pPr>
            <a:r>
              <a:rPr lang="en-US" sz="1400" dirty="0"/>
              <a:t> {  </a:t>
            </a:r>
          </a:p>
          <a:p>
            <a:pPr>
              <a:buFont typeface="Wingdings" pitchFamily="2" charset="2"/>
              <a:buNone/>
            </a:pPr>
            <a:r>
              <a:rPr lang="en-US" sz="1400" dirty="0"/>
              <a:t>  </a:t>
            </a:r>
            <a:r>
              <a:rPr lang="en-US" sz="1400" dirty="0" err="1"/>
              <a:t>printf</a:t>
            </a:r>
            <a:r>
              <a:rPr lang="en-US" sz="1400" dirty="0"/>
              <a:t>("%s\</a:t>
            </a:r>
            <a:r>
              <a:rPr lang="en-US" sz="1400" dirty="0" err="1"/>
              <a:t>n",s</a:t>
            </a:r>
            <a:r>
              <a:rPr lang="en-US" sz="1400" dirty="0"/>
              <a:t>);</a:t>
            </a:r>
          </a:p>
          <a:p>
            <a:pPr>
              <a:buFont typeface="Wingdings" pitchFamily="2" charset="2"/>
              <a:buNone/>
            </a:pPr>
            <a:r>
              <a:rPr lang="en-US" sz="1400" dirty="0"/>
              <a:t> </a:t>
            </a:r>
            <a:r>
              <a:rPr lang="fr-FR" sz="1400" dirty="0"/>
              <a:t>}</a:t>
            </a:r>
          </a:p>
          <a:p>
            <a:pPr>
              <a:buFont typeface="Wingdings" pitchFamily="2" charset="2"/>
              <a:buNone/>
            </a:pPr>
            <a:r>
              <a:rPr lang="fr-FR" sz="1400" dirty="0" err="1"/>
              <a:t>int</a:t>
            </a:r>
            <a:r>
              <a:rPr lang="fr-FR" sz="1400" dirty="0"/>
              <a:t> main(</a:t>
            </a:r>
            <a:r>
              <a:rPr lang="fr-FR" sz="1400" dirty="0" err="1"/>
              <a:t>void</a:t>
            </a:r>
            <a:r>
              <a:rPr lang="fr-FR" sz="1400" dirty="0"/>
              <a:t>) </a:t>
            </a:r>
          </a:p>
          <a:p>
            <a:pPr>
              <a:buFont typeface="Wingdings" pitchFamily="2" charset="2"/>
              <a:buNone/>
            </a:pPr>
            <a:r>
              <a:rPr lang="fr-FR" sz="1400" dirty="0"/>
              <a:t>{  </a:t>
            </a:r>
          </a:p>
          <a:p>
            <a:pPr>
              <a:buFont typeface="Wingdings" pitchFamily="2" charset="2"/>
              <a:buNone/>
            </a:pPr>
            <a:r>
              <a:rPr lang="fr-FR" sz="1400" dirty="0" err="1"/>
              <a:t>yyparse</a:t>
            </a:r>
            <a:r>
              <a:rPr lang="fr-FR" sz="1400" dirty="0"/>
              <a:t>();</a:t>
            </a:r>
          </a:p>
          <a:p>
            <a:pPr>
              <a:buFont typeface="Wingdings" pitchFamily="2" charset="2"/>
              <a:buNone/>
            </a:pPr>
            <a:r>
              <a:rPr lang="fr-FR" sz="1400" dirty="0"/>
              <a:t>}</a:t>
            </a:r>
            <a:endParaRPr lang="ar-DZ" sz="2000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401050" cy="722312"/>
          </a:xfrm>
        </p:spPr>
        <p:txBody>
          <a:bodyPr/>
          <a:lstStyle/>
          <a:p>
            <a:r>
              <a:rPr lang="fr-FR" sz="3600" b="1">
                <a:latin typeface="Times New Roman" pitchFamily="18" charset="0"/>
                <a:cs typeface="Times New Roman" pitchFamily="18" charset="0"/>
              </a:rPr>
              <a:t>YACC</a:t>
            </a:r>
            <a:endParaRPr lang="en-US" sz="36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253" name="Rectangle 3"/>
          <p:cNvSpPr>
            <a:spLocks noGrp="1" noChangeArrowheads="1"/>
          </p:cNvSpPr>
          <p:nvPr>
            <p:ph idx="1"/>
          </p:nvPr>
        </p:nvSpPr>
        <p:spPr>
          <a:xfrm>
            <a:off x="500063" y="928688"/>
            <a:ext cx="8401050" cy="5214937"/>
          </a:xfrm>
        </p:spPr>
        <p:txBody>
          <a:bodyPr/>
          <a:lstStyle/>
          <a:p>
            <a:pPr algn="l" rtl="0"/>
            <a:r>
              <a:rPr lang="fr-FR" sz="1800"/>
              <a:t>Yacc est un outil logiciel qui permet de générer des analyseurs syntaxiques. </a:t>
            </a:r>
            <a:endParaRPr lang="en-US" sz="1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88C6E0-A731-4400-81BE-5DC189CFFBE4}" type="slidenum">
              <a:rPr lang="en-US" altLang="en-US"/>
              <a:pPr>
                <a:defRPr/>
              </a:pPr>
              <a:t>2</a:t>
            </a:fld>
            <a:endParaRPr lang="en-US" altLang="en-US"/>
          </a:p>
        </p:txBody>
      </p:sp>
      <p:sp>
        <p:nvSpPr>
          <p:cNvPr id="53251" name="Espace réservé du numéro de diapositive 5"/>
          <p:cNvSpPr txBox="1">
            <a:spLocks noGrp="1"/>
          </p:cNvSpPr>
          <p:nvPr/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E97E0772-7CA5-4E9F-9FB6-CAF26F8C92CA}" type="slidenum">
              <a:rPr lang="ar-SA" altLang="en-US" sz="1200">
                <a:latin typeface="Garamond" pitchFamily="18" charset="0"/>
                <a:cs typeface="Arial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2</a:t>
            </a:fld>
            <a:endParaRPr lang="en-US" altLang="en-US" sz="1200">
              <a:latin typeface="Garamond" pitchFamily="18" charset="0"/>
              <a:cs typeface="Arial" charset="0"/>
            </a:endParaRPr>
          </a:p>
        </p:txBody>
      </p:sp>
      <p:pic>
        <p:nvPicPr>
          <p:cNvPr id="53254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90650" y="1643063"/>
            <a:ext cx="6324600" cy="335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401050" cy="722312"/>
          </a:xfrm>
        </p:spPr>
        <p:txBody>
          <a:bodyPr/>
          <a:lstStyle/>
          <a:p>
            <a:r>
              <a:rPr lang="fr-FR" sz="3600" b="1">
                <a:latin typeface="Times New Roman" pitchFamily="18" charset="0"/>
                <a:cs typeface="Times New Roman" pitchFamily="18" charset="0"/>
              </a:rPr>
              <a:t>YACC</a:t>
            </a:r>
            <a:endParaRPr lang="en-US" sz="36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277" name="Rectangle 3"/>
          <p:cNvSpPr>
            <a:spLocks noGrp="1" noChangeArrowheads="1"/>
          </p:cNvSpPr>
          <p:nvPr>
            <p:ph idx="1"/>
          </p:nvPr>
        </p:nvSpPr>
        <p:spPr>
          <a:xfrm>
            <a:off x="500063" y="928688"/>
            <a:ext cx="8401050" cy="5214937"/>
          </a:xfrm>
        </p:spPr>
        <p:txBody>
          <a:bodyPr/>
          <a:lstStyle/>
          <a:p>
            <a:pPr algn="just" rtl="0">
              <a:buFont typeface="Wingdings" pitchFamily="2" charset="2"/>
              <a:buNone/>
            </a:pPr>
            <a:r>
              <a:rPr lang="fr-FR" sz="180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fr-FR" sz="1800" b="1">
                <a:latin typeface="Times New Roman" pitchFamily="18" charset="0"/>
                <a:cs typeface="Times New Roman" pitchFamily="18" charset="0"/>
              </a:rPr>
              <a:t>La structure d’une spécification Yacc</a:t>
            </a:r>
            <a:endParaRPr lang="en-US" sz="1800">
              <a:latin typeface="Times New Roman" pitchFamily="18" charset="0"/>
              <a:cs typeface="Times New Roman" pitchFamily="18" charset="0"/>
            </a:endParaRPr>
          </a:p>
          <a:p>
            <a:pPr algn="just" rtl="0">
              <a:buFont typeface="Wingdings" pitchFamily="2" charset="2"/>
              <a:buNone/>
            </a:pPr>
            <a:endParaRPr lang="fr-FR" sz="1800">
              <a:latin typeface="Times New Roman" pitchFamily="18" charset="0"/>
              <a:cs typeface="Times New Roman" pitchFamily="18" charset="0"/>
            </a:endParaRPr>
          </a:p>
          <a:p>
            <a:pPr algn="just" rtl="0">
              <a:buFont typeface="Wingdings" pitchFamily="2" charset="2"/>
              <a:buNone/>
            </a:pPr>
            <a:r>
              <a:rPr lang="fr-FR" sz="1800" i="1">
                <a:latin typeface="Times New Roman" pitchFamily="18" charset="0"/>
                <a:cs typeface="Times New Roman" pitchFamily="18" charset="0"/>
              </a:rPr>
              <a:t>	%{ </a:t>
            </a:r>
            <a:endParaRPr lang="en-US" sz="180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Font typeface="Wingdings" pitchFamily="2" charset="2"/>
              <a:buNone/>
            </a:pPr>
            <a:r>
              <a:rPr lang="fr-FR" sz="1800" i="1">
                <a:latin typeface="Times New Roman" pitchFamily="18" charset="0"/>
                <a:cs typeface="Times New Roman" pitchFamily="18" charset="0"/>
              </a:rPr>
              <a:t>		déclaration (en C) de variables, constantes, inclusions de fichiers,  </a:t>
            </a:r>
            <a:endParaRPr lang="en-US" sz="180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Font typeface="Wingdings" pitchFamily="2" charset="2"/>
              <a:buNone/>
            </a:pPr>
            <a:r>
              <a:rPr lang="fr-FR" sz="1800" i="1">
                <a:latin typeface="Times New Roman" pitchFamily="18" charset="0"/>
                <a:cs typeface="Times New Roman" pitchFamily="18" charset="0"/>
              </a:rPr>
              <a:t>	%} </a:t>
            </a:r>
            <a:endParaRPr lang="en-US" sz="180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Font typeface="Wingdings" pitchFamily="2" charset="2"/>
              <a:buNone/>
            </a:pPr>
            <a:r>
              <a:rPr lang="fr-FR" sz="1800" i="1">
                <a:latin typeface="Times New Roman" pitchFamily="18" charset="0"/>
                <a:cs typeface="Times New Roman" pitchFamily="18" charset="0"/>
              </a:rPr>
              <a:t>	déclarations des unités lexicales utilisées </a:t>
            </a:r>
            <a:endParaRPr lang="en-US" sz="180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Font typeface="Wingdings" pitchFamily="2" charset="2"/>
              <a:buNone/>
            </a:pPr>
            <a:r>
              <a:rPr lang="fr-FR" sz="1800" i="1">
                <a:latin typeface="Times New Roman" pitchFamily="18" charset="0"/>
                <a:cs typeface="Times New Roman" pitchFamily="18" charset="0"/>
              </a:rPr>
              <a:t>	déclarations de priorités et de types </a:t>
            </a:r>
            <a:endParaRPr lang="en-US" sz="180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Font typeface="Wingdings" pitchFamily="2" charset="2"/>
              <a:buNone/>
            </a:pPr>
            <a:r>
              <a:rPr lang="fr-FR" sz="1800" i="1">
                <a:latin typeface="Times New Roman" pitchFamily="18" charset="0"/>
                <a:cs typeface="Times New Roman" pitchFamily="18" charset="0"/>
              </a:rPr>
              <a:t>	%% </a:t>
            </a:r>
            <a:endParaRPr lang="en-US" sz="180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Font typeface="Wingdings" pitchFamily="2" charset="2"/>
              <a:buNone/>
            </a:pPr>
            <a:r>
              <a:rPr lang="fr-FR" sz="1800" i="1">
                <a:latin typeface="Times New Roman" pitchFamily="18" charset="0"/>
                <a:cs typeface="Times New Roman" pitchFamily="18" charset="0"/>
              </a:rPr>
              <a:t>	règles de production et actions sémantiques </a:t>
            </a:r>
            <a:endParaRPr lang="en-US" sz="180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Font typeface="Wingdings" pitchFamily="2" charset="2"/>
              <a:buNone/>
            </a:pPr>
            <a:r>
              <a:rPr lang="fr-FR" sz="1800" i="1">
                <a:latin typeface="Times New Roman" pitchFamily="18" charset="0"/>
                <a:cs typeface="Times New Roman" pitchFamily="18" charset="0"/>
              </a:rPr>
              <a:t>	%% </a:t>
            </a:r>
            <a:endParaRPr lang="en-US" sz="180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Font typeface="Wingdings" pitchFamily="2" charset="2"/>
              <a:buNone/>
            </a:pPr>
            <a:r>
              <a:rPr lang="fr-FR" sz="1800" i="1">
                <a:latin typeface="Times New Roman" pitchFamily="18" charset="0"/>
                <a:cs typeface="Times New Roman" pitchFamily="18" charset="0"/>
              </a:rPr>
              <a:t>	routines C et bloc principal</a:t>
            </a:r>
            <a:endParaRPr lang="en-US" sz="180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Font typeface="Wingdings" pitchFamily="2" charset="2"/>
              <a:buNone/>
            </a:pPr>
            <a:endParaRPr lang="en-US" sz="180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Font typeface="Wingdings" pitchFamily="2" charset="2"/>
              <a:buNone/>
            </a:pPr>
            <a:endParaRPr lang="en-US" sz="1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F4DF85-2081-46E2-9126-782A954FBBAA}" type="slidenum">
              <a:rPr lang="en-US" altLang="en-US"/>
              <a:pPr>
                <a:defRPr/>
              </a:pPr>
              <a:t>3</a:t>
            </a:fld>
            <a:endParaRPr lang="en-US" altLang="en-US"/>
          </a:p>
        </p:txBody>
      </p:sp>
      <p:sp>
        <p:nvSpPr>
          <p:cNvPr id="54275" name="Espace réservé du numéro de diapositive 5"/>
          <p:cNvSpPr txBox="1">
            <a:spLocks noGrp="1"/>
          </p:cNvSpPr>
          <p:nvPr/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B04D94FE-EE62-4CCA-A866-7350304F1875}" type="slidenum">
              <a:rPr lang="ar-SA" altLang="en-US" sz="1200">
                <a:latin typeface="Garamond" pitchFamily="18" charset="0"/>
                <a:cs typeface="Arial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3</a:t>
            </a:fld>
            <a:endParaRPr lang="en-US" altLang="en-US" sz="1200">
              <a:latin typeface="Garamond" pitchFamily="18" charset="0"/>
              <a:cs typeface="Arial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0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401050" cy="722312"/>
          </a:xfrm>
        </p:spPr>
        <p:txBody>
          <a:bodyPr/>
          <a:lstStyle/>
          <a:p>
            <a:r>
              <a:rPr lang="fr-FR" sz="3600" b="1">
                <a:latin typeface="Times New Roman" pitchFamily="18" charset="0"/>
                <a:cs typeface="Times New Roman" pitchFamily="18" charset="0"/>
              </a:rPr>
              <a:t>YACC</a:t>
            </a:r>
            <a:endParaRPr lang="en-US" sz="36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301" name="Rectangle 3"/>
          <p:cNvSpPr>
            <a:spLocks noGrp="1" noChangeArrowheads="1"/>
          </p:cNvSpPr>
          <p:nvPr>
            <p:ph idx="1"/>
          </p:nvPr>
        </p:nvSpPr>
        <p:spPr>
          <a:xfrm>
            <a:off x="500063" y="928688"/>
            <a:ext cx="8401050" cy="5214937"/>
          </a:xfrm>
        </p:spPr>
        <p:txBody>
          <a:bodyPr/>
          <a:lstStyle/>
          <a:p>
            <a:pPr algn="l" rtl="0">
              <a:buFont typeface="Wingdings" pitchFamily="2" charset="2"/>
              <a:buNone/>
            </a:pPr>
            <a:r>
              <a:rPr lang="fr-FR" sz="1800" b="1">
                <a:latin typeface="Times New Roman" pitchFamily="18" charset="0"/>
                <a:cs typeface="Times New Roman" pitchFamily="18" charset="0"/>
              </a:rPr>
              <a:t>Partie Déclaration</a:t>
            </a:r>
            <a:endParaRPr lang="en-US" sz="180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Font typeface="Wingdings" pitchFamily="2" charset="2"/>
              <a:buNone/>
            </a:pPr>
            <a:r>
              <a:rPr lang="fr-FR" sz="1800">
                <a:latin typeface="Times New Roman" pitchFamily="18" charset="0"/>
                <a:cs typeface="Times New Roman" pitchFamily="18" charset="0"/>
              </a:rPr>
              <a:t>	La partie déclarations contient les déclarations "C" (entre %{ et %}) ainsi que la déclaration des noms de tokens :</a:t>
            </a:r>
            <a:endParaRPr lang="en-US" sz="180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Font typeface="Wingdings" pitchFamily="2" charset="2"/>
              <a:buNone/>
            </a:pPr>
            <a:r>
              <a:rPr lang="fr-FR" sz="1800" i="1">
                <a:latin typeface="Times New Roman" pitchFamily="18" charset="0"/>
                <a:cs typeface="Times New Roman" pitchFamily="18" charset="0"/>
              </a:rPr>
              <a:t>	%token  name1 name2 ...</a:t>
            </a:r>
            <a:endParaRPr lang="en-US" sz="180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Font typeface="Wingdings" pitchFamily="2" charset="2"/>
              <a:buNone/>
            </a:pPr>
            <a:r>
              <a:rPr lang="fr-FR" sz="1800">
                <a:latin typeface="Times New Roman" pitchFamily="18" charset="0"/>
                <a:cs typeface="Times New Roman" pitchFamily="18" charset="0"/>
              </a:rPr>
              <a:t>	Les noms qui n'ont pas été déclarés en tant que "nom de token" sont considérés comme des non-terminaux. Lorsque les tokens correspondent à des opérateurs pour lesquels on souhaite spécifier une propriété d'associativité, on utilise </a:t>
            </a:r>
            <a:r>
              <a:rPr lang="fr-FR" sz="1800" i="1">
                <a:latin typeface="Times New Roman" pitchFamily="18" charset="0"/>
                <a:cs typeface="Times New Roman" pitchFamily="18" charset="0"/>
              </a:rPr>
              <a:t>left </a:t>
            </a:r>
            <a:r>
              <a:rPr lang="fr-FR" sz="1800">
                <a:latin typeface="Times New Roman" pitchFamily="18" charset="0"/>
                <a:cs typeface="Times New Roman" pitchFamily="18" charset="0"/>
              </a:rPr>
              <a:t>et</a:t>
            </a:r>
            <a:r>
              <a:rPr lang="fr-FR" sz="1800" i="1">
                <a:latin typeface="Times New Roman" pitchFamily="18" charset="0"/>
                <a:cs typeface="Times New Roman" pitchFamily="18" charset="0"/>
              </a:rPr>
              <a:t> right</a:t>
            </a:r>
            <a:r>
              <a:rPr lang="fr-FR" sz="1800">
                <a:latin typeface="Times New Roman" pitchFamily="18" charset="0"/>
                <a:cs typeface="Times New Roman" pitchFamily="18" charset="0"/>
              </a:rPr>
              <a:t> à la place de token. </a:t>
            </a:r>
            <a:endParaRPr lang="en-US" sz="180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Font typeface="Wingdings" pitchFamily="2" charset="2"/>
              <a:buNone/>
            </a:pPr>
            <a:r>
              <a:rPr lang="fr-FR" sz="1800" b="1">
                <a:latin typeface="Times New Roman" pitchFamily="18" charset="0"/>
                <a:cs typeface="Times New Roman" pitchFamily="18" charset="0"/>
              </a:rPr>
              <a:t>Exemple</a:t>
            </a:r>
            <a:r>
              <a:rPr lang="fr-FR" sz="1800">
                <a:latin typeface="Times New Roman" pitchFamily="18" charset="0"/>
                <a:cs typeface="Times New Roman" pitchFamily="18" charset="0"/>
              </a:rPr>
              <a:t> : on écrira :</a:t>
            </a:r>
            <a:endParaRPr lang="en-US" sz="180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Font typeface="Wingdings" pitchFamily="2" charset="2"/>
              <a:buNone/>
            </a:pPr>
            <a:r>
              <a:rPr lang="fr-FR" sz="1800" i="1">
                <a:latin typeface="Times New Roman" pitchFamily="18" charset="0"/>
                <a:cs typeface="Times New Roman" pitchFamily="18" charset="0"/>
              </a:rPr>
              <a:t>%left '+' '-'    /* addition et soustraction associatives a gauche */</a:t>
            </a:r>
            <a:endParaRPr lang="en-US" sz="180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Font typeface="Wingdings" pitchFamily="2" charset="2"/>
              <a:buNone/>
            </a:pPr>
            <a:r>
              <a:rPr lang="fr-FR" sz="1800" i="1">
                <a:latin typeface="Times New Roman" pitchFamily="18" charset="0"/>
                <a:cs typeface="Times New Roman" pitchFamily="18" charset="0"/>
              </a:rPr>
              <a:t>%right '^'      /* exponentiation associative a droite */</a:t>
            </a:r>
            <a:endParaRPr lang="en-US" sz="1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FC45CB-6BDA-4003-B7F1-BD4596B77DB0}" type="slidenum">
              <a:rPr lang="en-US" altLang="en-US"/>
              <a:pPr>
                <a:defRPr/>
              </a:pPr>
              <a:t>4</a:t>
            </a:fld>
            <a:endParaRPr lang="en-US" altLang="en-US"/>
          </a:p>
        </p:txBody>
      </p:sp>
      <p:sp>
        <p:nvSpPr>
          <p:cNvPr id="55299" name="Espace réservé du numéro de diapositive 5"/>
          <p:cNvSpPr txBox="1">
            <a:spLocks noGrp="1"/>
          </p:cNvSpPr>
          <p:nvPr/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04A03E89-3148-42A9-9211-DD6006093A1B}" type="slidenum">
              <a:rPr lang="ar-SA" altLang="en-US" sz="1200">
                <a:latin typeface="Garamond" pitchFamily="18" charset="0"/>
                <a:cs typeface="Arial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4</a:t>
            </a:fld>
            <a:endParaRPr lang="en-US" altLang="en-US" sz="1200">
              <a:latin typeface="Garamond" pitchFamily="18" charset="0"/>
              <a:cs typeface="Arial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401050" cy="722312"/>
          </a:xfrm>
        </p:spPr>
        <p:txBody>
          <a:bodyPr/>
          <a:lstStyle/>
          <a:p>
            <a:r>
              <a:rPr lang="fr-FR" sz="3600" b="1">
                <a:latin typeface="Times New Roman" pitchFamily="18" charset="0"/>
                <a:cs typeface="Times New Roman" pitchFamily="18" charset="0"/>
              </a:rPr>
              <a:t>YACC</a:t>
            </a:r>
            <a:endParaRPr lang="en-US" sz="36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325" name="Rectangle 3"/>
          <p:cNvSpPr>
            <a:spLocks noGrp="1" noChangeArrowheads="1"/>
          </p:cNvSpPr>
          <p:nvPr>
            <p:ph idx="1"/>
          </p:nvPr>
        </p:nvSpPr>
        <p:spPr>
          <a:xfrm>
            <a:off x="500063" y="928688"/>
            <a:ext cx="8401050" cy="5214937"/>
          </a:xfrm>
        </p:spPr>
        <p:txBody>
          <a:bodyPr/>
          <a:lstStyle/>
          <a:p>
            <a:pPr algn="l" rtl="0">
              <a:buFont typeface="Wingdings" pitchFamily="2" charset="2"/>
              <a:buNone/>
            </a:pPr>
            <a:r>
              <a:rPr lang="fr-FR" sz="1800" b="1">
                <a:latin typeface="Times New Roman" pitchFamily="18" charset="0"/>
                <a:cs typeface="Times New Roman" pitchFamily="18" charset="0"/>
              </a:rPr>
              <a:t>Grammaire et actions</a:t>
            </a:r>
            <a:endParaRPr lang="en-US" sz="1800">
              <a:latin typeface="Times New Roman" pitchFamily="18" charset="0"/>
              <a:cs typeface="Times New Roman" pitchFamily="18" charset="0"/>
            </a:endParaRPr>
          </a:p>
          <a:p>
            <a:pPr algn="just" rtl="0">
              <a:buFont typeface="Wingdings" pitchFamily="2" charset="2"/>
              <a:buNone/>
            </a:pPr>
            <a:r>
              <a:rPr lang="fr-FR" sz="1800">
                <a:latin typeface="Times New Roman" pitchFamily="18" charset="0"/>
                <a:cs typeface="Times New Roman" pitchFamily="18" charset="0"/>
              </a:rPr>
              <a:t>	Les règles de production sont des suites d'instructions de la forme </a:t>
            </a:r>
            <a:endParaRPr lang="en-US" sz="1800">
              <a:latin typeface="Times New Roman" pitchFamily="18" charset="0"/>
              <a:cs typeface="Times New Roman" pitchFamily="18" charset="0"/>
            </a:endParaRPr>
          </a:p>
          <a:p>
            <a:pPr algn="just" rtl="0">
              <a:buFont typeface="Wingdings" pitchFamily="2" charset="2"/>
              <a:buNone/>
            </a:pPr>
            <a:r>
              <a:rPr lang="fr-FR" sz="1800" i="1">
                <a:latin typeface="Times New Roman" pitchFamily="18" charset="0"/>
                <a:cs typeface="Times New Roman" pitchFamily="18" charset="0"/>
              </a:rPr>
              <a:t>         non-terminal :  prod1</a:t>
            </a:r>
            <a:endParaRPr lang="en-US" sz="1800">
              <a:latin typeface="Times New Roman" pitchFamily="18" charset="0"/>
              <a:cs typeface="Times New Roman" pitchFamily="18" charset="0"/>
            </a:endParaRPr>
          </a:p>
          <a:p>
            <a:pPr algn="just" rtl="0">
              <a:buFont typeface="Wingdings" pitchFamily="2" charset="2"/>
              <a:buNone/>
            </a:pPr>
            <a:r>
              <a:rPr lang="fr-FR" sz="1800" i="1">
                <a:latin typeface="Times New Roman" pitchFamily="18" charset="0"/>
                <a:cs typeface="Times New Roman" pitchFamily="18" charset="0"/>
              </a:rPr>
              <a:t>                                |  prod2</a:t>
            </a:r>
            <a:endParaRPr lang="en-US" sz="1800">
              <a:latin typeface="Times New Roman" pitchFamily="18" charset="0"/>
              <a:cs typeface="Times New Roman" pitchFamily="18" charset="0"/>
            </a:endParaRPr>
          </a:p>
          <a:p>
            <a:pPr algn="just" rtl="0">
              <a:buFont typeface="Wingdings" pitchFamily="2" charset="2"/>
              <a:buNone/>
            </a:pPr>
            <a:r>
              <a:rPr lang="fr-FR" sz="1800" i="1">
                <a:latin typeface="Times New Roman" pitchFamily="18" charset="0"/>
                <a:cs typeface="Times New Roman" pitchFamily="18" charset="0"/>
              </a:rPr>
              <a:t>                                      ...</a:t>
            </a:r>
            <a:endParaRPr lang="en-US" sz="1800">
              <a:latin typeface="Times New Roman" pitchFamily="18" charset="0"/>
              <a:cs typeface="Times New Roman" pitchFamily="18" charset="0"/>
            </a:endParaRPr>
          </a:p>
          <a:p>
            <a:pPr algn="just" rtl="0">
              <a:buFont typeface="Wingdings" pitchFamily="2" charset="2"/>
              <a:buNone/>
            </a:pPr>
            <a:r>
              <a:rPr lang="fr-FR" sz="1800" i="1">
                <a:latin typeface="Times New Roman" pitchFamily="18" charset="0"/>
                <a:cs typeface="Times New Roman" pitchFamily="18" charset="0"/>
              </a:rPr>
              <a:t>                                |  prodn</a:t>
            </a:r>
            <a:endParaRPr lang="en-US" sz="1800">
              <a:latin typeface="Times New Roman" pitchFamily="18" charset="0"/>
              <a:cs typeface="Times New Roman" pitchFamily="18" charset="0"/>
            </a:endParaRPr>
          </a:p>
          <a:p>
            <a:pPr algn="just" rtl="0">
              <a:buFont typeface="Wingdings" pitchFamily="2" charset="2"/>
              <a:buNone/>
            </a:pPr>
            <a:r>
              <a:rPr lang="fr-FR" sz="1800" i="1">
                <a:latin typeface="Times New Roman" pitchFamily="18" charset="0"/>
                <a:cs typeface="Times New Roman" pitchFamily="18" charset="0"/>
              </a:rPr>
              <a:t>                               ;</a:t>
            </a:r>
            <a:endParaRPr lang="en-US" sz="1800">
              <a:latin typeface="Times New Roman" pitchFamily="18" charset="0"/>
              <a:cs typeface="Times New Roman" pitchFamily="18" charset="0"/>
            </a:endParaRPr>
          </a:p>
          <a:p>
            <a:pPr algn="just" rtl="0">
              <a:buFont typeface="Wingdings" pitchFamily="2" charset="2"/>
              <a:buNone/>
            </a:pPr>
            <a:r>
              <a:rPr lang="fr-FR" sz="1800">
                <a:latin typeface="Times New Roman" pitchFamily="18" charset="0"/>
                <a:cs typeface="Times New Roman" pitchFamily="18" charset="0"/>
              </a:rPr>
              <a:t>	Les actions sémantiques sont des instructions en C insérées dans les règles de production. Elles sont exécutées chaque fois qu'il y a réduction par la production associée. </a:t>
            </a:r>
            <a:endParaRPr lang="en-US" sz="1800">
              <a:latin typeface="Times New Roman" pitchFamily="18" charset="0"/>
              <a:cs typeface="Times New Roman" pitchFamily="18" charset="0"/>
            </a:endParaRPr>
          </a:p>
          <a:p>
            <a:pPr algn="just" rtl="0">
              <a:buFont typeface="Wingdings" pitchFamily="2" charset="2"/>
              <a:buNone/>
            </a:pPr>
            <a:r>
              <a:rPr lang="fr-FR" sz="1800" b="1">
                <a:latin typeface="Times New Roman" pitchFamily="18" charset="0"/>
                <a:cs typeface="Times New Roman" pitchFamily="18" charset="0"/>
              </a:rPr>
              <a:t>Exemple : </a:t>
            </a:r>
            <a:endParaRPr lang="en-US" sz="1800">
              <a:latin typeface="Times New Roman" pitchFamily="18" charset="0"/>
              <a:cs typeface="Times New Roman" pitchFamily="18" charset="0"/>
            </a:endParaRPr>
          </a:p>
          <a:p>
            <a:pPr algn="just" rtl="0">
              <a:buFont typeface="Wingdings" pitchFamily="2" charset="2"/>
              <a:buNone/>
            </a:pPr>
            <a:r>
              <a:rPr lang="fr-FR" sz="1800">
                <a:latin typeface="Times New Roman" pitchFamily="18" charset="0"/>
                <a:cs typeface="Times New Roman" pitchFamily="18" charset="0"/>
              </a:rPr>
              <a:t>G : S B 'X' {printf("mot reconnu");} </a:t>
            </a:r>
            <a:endParaRPr lang="en-US" sz="1800">
              <a:latin typeface="Times New Roman" pitchFamily="18" charset="0"/>
              <a:cs typeface="Times New Roman" pitchFamily="18" charset="0"/>
            </a:endParaRPr>
          </a:p>
          <a:p>
            <a:pPr algn="just" rtl="0">
              <a:buFont typeface="Wingdings" pitchFamily="2" charset="2"/>
              <a:buNone/>
            </a:pPr>
            <a:r>
              <a:rPr lang="fr-FR" sz="1800">
                <a:latin typeface="Times New Roman" pitchFamily="18" charset="0"/>
                <a:cs typeface="Times New Roman" pitchFamily="18" charset="0"/>
              </a:rPr>
              <a:t>; </a:t>
            </a:r>
            <a:endParaRPr lang="en-US" sz="1800">
              <a:latin typeface="Times New Roman" pitchFamily="18" charset="0"/>
              <a:cs typeface="Times New Roman" pitchFamily="18" charset="0"/>
            </a:endParaRPr>
          </a:p>
          <a:p>
            <a:pPr algn="just" rtl="0">
              <a:buFont typeface="Wingdings" pitchFamily="2" charset="2"/>
              <a:buNone/>
            </a:pPr>
            <a:r>
              <a:rPr lang="fr-FR" sz="1800">
                <a:latin typeface="Times New Roman" pitchFamily="18" charset="0"/>
                <a:cs typeface="Times New Roman" pitchFamily="18" charset="0"/>
              </a:rPr>
              <a:t>S : A {printf("réduction par A");} T {printf("réduction par T");} 'a' </a:t>
            </a:r>
            <a:endParaRPr lang="en-US" sz="1800">
              <a:latin typeface="Times New Roman" pitchFamily="18" charset="0"/>
              <a:cs typeface="Times New Roman" pitchFamily="18" charset="0"/>
            </a:endParaRPr>
          </a:p>
          <a:p>
            <a:pPr algn="just" rtl="0">
              <a:buFont typeface="Wingdings" pitchFamily="2" charset="2"/>
              <a:buNone/>
            </a:pPr>
            <a:r>
              <a:rPr lang="fr-FR" sz="1800">
                <a:latin typeface="Times New Roman" pitchFamily="18" charset="0"/>
                <a:cs typeface="Times New Roman" pitchFamily="18" charset="0"/>
              </a:rPr>
              <a:t>; </a:t>
            </a:r>
            <a:endParaRPr lang="en-US" sz="1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0E47AD-2030-40E1-A314-BB63C75004BA}" type="slidenum">
              <a:rPr lang="en-US" altLang="en-US"/>
              <a:pPr>
                <a:defRPr/>
              </a:pPr>
              <a:t>5</a:t>
            </a:fld>
            <a:endParaRPr lang="en-US" altLang="en-US"/>
          </a:p>
        </p:txBody>
      </p:sp>
      <p:sp>
        <p:nvSpPr>
          <p:cNvPr id="56323" name="Espace réservé du numéro de diapositive 5"/>
          <p:cNvSpPr txBox="1">
            <a:spLocks noGrp="1"/>
          </p:cNvSpPr>
          <p:nvPr/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85353761-7B5E-4ADA-99D3-C0F77BF41ABD}" type="slidenum">
              <a:rPr lang="ar-SA" altLang="en-US" sz="1200">
                <a:latin typeface="Garamond" pitchFamily="18" charset="0"/>
                <a:cs typeface="Arial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5</a:t>
            </a:fld>
            <a:endParaRPr lang="en-US" altLang="en-US" sz="1200">
              <a:latin typeface="Garamond" pitchFamily="18" charset="0"/>
              <a:cs typeface="Arial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401050" cy="722312"/>
          </a:xfrm>
        </p:spPr>
        <p:txBody>
          <a:bodyPr/>
          <a:lstStyle/>
          <a:p>
            <a:r>
              <a:rPr lang="fr-FR" sz="3600" b="1">
                <a:latin typeface="Times New Roman" pitchFamily="18" charset="0"/>
                <a:cs typeface="Times New Roman" pitchFamily="18" charset="0"/>
              </a:rPr>
              <a:t>YACC</a:t>
            </a:r>
            <a:endParaRPr lang="en-US" sz="36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349" name="Rectangle 3"/>
          <p:cNvSpPr>
            <a:spLocks noGrp="1" noChangeArrowheads="1"/>
          </p:cNvSpPr>
          <p:nvPr>
            <p:ph idx="1"/>
          </p:nvPr>
        </p:nvSpPr>
        <p:spPr>
          <a:xfrm>
            <a:off x="500063" y="928688"/>
            <a:ext cx="8429625" cy="5214937"/>
          </a:xfrm>
        </p:spPr>
        <p:txBody>
          <a:bodyPr/>
          <a:lstStyle/>
          <a:p>
            <a:pPr algn="l" rtl="0">
              <a:buFont typeface="Wingdings" pitchFamily="2" charset="2"/>
              <a:buNone/>
            </a:pPr>
            <a:r>
              <a:rPr lang="fr-FR" sz="1800" b="1">
                <a:latin typeface="Times New Roman" pitchFamily="18" charset="0"/>
                <a:cs typeface="Times New Roman" pitchFamily="18" charset="0"/>
              </a:rPr>
              <a:t>Le programme en C</a:t>
            </a:r>
            <a:endParaRPr lang="en-US" sz="180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Font typeface="Wingdings" pitchFamily="2" charset="2"/>
              <a:buNone/>
            </a:pPr>
            <a:r>
              <a:rPr lang="fr-FR" sz="1800">
                <a:latin typeface="Times New Roman" pitchFamily="18" charset="0"/>
                <a:cs typeface="Times New Roman" pitchFamily="18" charset="0"/>
              </a:rPr>
              <a:t>	contenir le programme principal main() qui doit en général faire un appel à la fonction </a:t>
            </a:r>
            <a:r>
              <a:rPr lang="fr-FR" sz="1800" b="1">
                <a:latin typeface="Times New Roman" pitchFamily="18" charset="0"/>
                <a:cs typeface="Times New Roman" pitchFamily="18" charset="0"/>
              </a:rPr>
              <a:t>yyparse()</a:t>
            </a:r>
            <a:r>
              <a:rPr lang="fr-FR" sz="1800">
                <a:latin typeface="Times New Roman" pitchFamily="18" charset="0"/>
                <a:cs typeface="Times New Roman" pitchFamily="18" charset="0"/>
              </a:rPr>
              <a:t> qui est créée par Yacc, et il doit aussi contenir un : </a:t>
            </a:r>
            <a:r>
              <a:rPr lang="fr-FR" sz="1800" b="1">
                <a:latin typeface="Times New Roman" pitchFamily="18" charset="0"/>
                <a:cs typeface="Times New Roman" pitchFamily="18" charset="0"/>
              </a:rPr>
              <a:t>#include ``lex.yy.c''.</a:t>
            </a:r>
            <a:endParaRPr lang="en-US" sz="180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Font typeface="Wingdings" pitchFamily="2" charset="2"/>
              <a:buNone/>
            </a:pPr>
            <a:r>
              <a:rPr lang="fr-FR" sz="1800" b="1">
                <a:latin typeface="Times New Roman" pitchFamily="18" charset="0"/>
                <a:cs typeface="Times New Roman" pitchFamily="18" charset="0"/>
              </a:rPr>
              <a:t>Communication avec l'analyseur lexical : yylval </a:t>
            </a:r>
            <a:endParaRPr lang="en-US" sz="1800">
              <a:latin typeface="Times New Roman" pitchFamily="18" charset="0"/>
              <a:cs typeface="Times New Roman" pitchFamily="18" charset="0"/>
            </a:endParaRPr>
          </a:p>
          <a:p>
            <a:pPr algn="l" rtl="0"/>
            <a:r>
              <a:rPr lang="fr-FR" sz="1800">
                <a:latin typeface="Times New Roman" pitchFamily="18" charset="0"/>
                <a:cs typeface="Times New Roman" pitchFamily="18" charset="0"/>
              </a:rPr>
              <a:t>Les analyseurs syntaxique et lexical peuvent communiquer entre eux par la variable </a:t>
            </a:r>
            <a:r>
              <a:rPr lang="fr-FR" sz="1800" i="1">
                <a:latin typeface="Times New Roman" pitchFamily="18" charset="0"/>
                <a:cs typeface="Times New Roman" pitchFamily="18" charset="0"/>
              </a:rPr>
              <a:t>int </a:t>
            </a:r>
            <a:r>
              <a:rPr lang="fr-FR" sz="1800" b="1" i="1">
                <a:latin typeface="Times New Roman" pitchFamily="18" charset="0"/>
                <a:cs typeface="Times New Roman" pitchFamily="18" charset="0"/>
              </a:rPr>
              <a:t>yylval</a:t>
            </a:r>
            <a:r>
              <a:rPr lang="fr-FR" sz="1800" i="1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fr-FR" sz="1800">
                <a:latin typeface="Times New Roman" pitchFamily="18" charset="0"/>
                <a:cs typeface="Times New Roman" pitchFamily="18" charset="0"/>
              </a:rPr>
              <a:t> </a:t>
            </a:r>
            <a:endParaRPr lang="en-US" sz="1800">
              <a:latin typeface="Times New Roman" pitchFamily="18" charset="0"/>
              <a:cs typeface="Times New Roman" pitchFamily="18" charset="0"/>
            </a:endParaRPr>
          </a:p>
          <a:p>
            <a:pPr algn="l" rtl="0"/>
            <a:r>
              <a:rPr lang="fr-FR" sz="1800">
                <a:latin typeface="Times New Roman" pitchFamily="18" charset="0"/>
                <a:cs typeface="Times New Roman" pitchFamily="18" charset="0"/>
              </a:rPr>
              <a:t>Dans une action lexicale, l'instruction </a:t>
            </a:r>
            <a:r>
              <a:rPr lang="fr-FR" sz="1800" i="1">
                <a:latin typeface="Times New Roman" pitchFamily="18" charset="0"/>
                <a:cs typeface="Times New Roman" pitchFamily="18" charset="0"/>
              </a:rPr>
              <a:t>return(ul)</a:t>
            </a:r>
            <a:r>
              <a:rPr lang="fr-FR" sz="1800">
                <a:latin typeface="Times New Roman" pitchFamily="18" charset="0"/>
                <a:cs typeface="Times New Roman" pitchFamily="18" charset="0"/>
              </a:rPr>
              <a:t>  permet de renvoyer à l'analyseur syntaxique l'unité lexicale </a:t>
            </a:r>
            <a:r>
              <a:rPr lang="fr-FR" sz="1800" i="1">
                <a:latin typeface="Times New Roman" pitchFamily="18" charset="0"/>
                <a:cs typeface="Times New Roman" pitchFamily="18" charset="0"/>
              </a:rPr>
              <a:t>ul</a:t>
            </a:r>
            <a:r>
              <a:rPr lang="fr-FR" sz="1800">
                <a:latin typeface="Times New Roman" pitchFamily="18" charset="0"/>
                <a:cs typeface="Times New Roman" pitchFamily="18" charset="0"/>
              </a:rPr>
              <a:t>  dont sa valeur de peut être rangée dans </a:t>
            </a:r>
            <a:r>
              <a:rPr lang="fr-FR" sz="1800" i="1">
                <a:latin typeface="Times New Roman" pitchFamily="18" charset="0"/>
                <a:cs typeface="Times New Roman" pitchFamily="18" charset="0"/>
              </a:rPr>
              <a:t>yylval</a:t>
            </a:r>
            <a:r>
              <a:rPr lang="fr-FR" sz="1800">
                <a:latin typeface="Times New Roman" pitchFamily="18" charset="0"/>
                <a:cs typeface="Times New Roman" pitchFamily="18" charset="0"/>
              </a:rPr>
              <a:t>. </a:t>
            </a:r>
            <a:endParaRPr lang="en-US" sz="1800">
              <a:latin typeface="Times New Roman" pitchFamily="18" charset="0"/>
              <a:cs typeface="Times New Roman" pitchFamily="18" charset="0"/>
            </a:endParaRPr>
          </a:p>
          <a:p>
            <a:pPr algn="l" rtl="0"/>
            <a:r>
              <a:rPr lang="fr-FR" sz="1800">
                <a:latin typeface="Times New Roman" pitchFamily="18" charset="0"/>
                <a:cs typeface="Times New Roman" pitchFamily="18" charset="0"/>
              </a:rPr>
              <a:t>La variable yylval est de type YYSTYPE (déclaré dans la bibliothèque yacc/bison) qui est un </a:t>
            </a:r>
            <a:r>
              <a:rPr lang="fr-FR" sz="1800" i="1">
                <a:latin typeface="Times New Roman" pitchFamily="18" charset="0"/>
                <a:cs typeface="Times New Roman" pitchFamily="18" charset="0"/>
              </a:rPr>
              <a:t>int</a:t>
            </a:r>
            <a:r>
              <a:rPr lang="fr-FR" sz="1800">
                <a:latin typeface="Times New Roman" pitchFamily="18" charset="0"/>
                <a:cs typeface="Times New Roman" pitchFamily="18" charset="0"/>
              </a:rPr>
              <a:t> par défaut. On peut changer ce type par: </a:t>
            </a:r>
            <a:endParaRPr lang="en-US" sz="180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Font typeface="Wingdings" pitchFamily="2" charset="2"/>
              <a:buNone/>
            </a:pPr>
            <a:r>
              <a:rPr lang="fr-FR" sz="1800">
                <a:latin typeface="Times New Roman" pitchFamily="18" charset="0"/>
                <a:cs typeface="Times New Roman" pitchFamily="18" charset="0"/>
              </a:rPr>
              <a:t>#define YYSTYPE autre_type_C </a:t>
            </a:r>
            <a:endParaRPr lang="en-US" sz="180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Font typeface="Wingdings" pitchFamily="2" charset="2"/>
              <a:buNone/>
            </a:pPr>
            <a:r>
              <a:rPr lang="fr-FR" sz="1800">
                <a:latin typeface="Times New Roman" pitchFamily="18" charset="0"/>
                <a:cs typeface="Times New Roman" pitchFamily="18" charset="0"/>
              </a:rPr>
              <a:t>Ou encore par : </a:t>
            </a:r>
            <a:endParaRPr lang="en-US" sz="180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Font typeface="Wingdings" pitchFamily="2" charset="2"/>
              <a:buNone/>
            </a:pPr>
            <a:r>
              <a:rPr lang="fr-FR" sz="1800">
                <a:latin typeface="Times New Roman" pitchFamily="18" charset="0"/>
                <a:cs typeface="Times New Roman" pitchFamily="18" charset="0"/>
              </a:rPr>
              <a:t>%union {champs d'une union C} </a:t>
            </a:r>
            <a:endParaRPr lang="en-US" sz="180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Font typeface="Wingdings" pitchFamily="2" charset="2"/>
              <a:buNone/>
            </a:pPr>
            <a:r>
              <a:rPr lang="fr-FR" sz="1800">
                <a:latin typeface="Times New Roman" pitchFamily="18" charset="0"/>
                <a:cs typeface="Times New Roman" pitchFamily="18" charset="0"/>
              </a:rPr>
              <a:t>qui déclarera  automatiquement YYSTYPE comme étant une telle union. </a:t>
            </a:r>
            <a:endParaRPr lang="en-US" sz="180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Font typeface="Wingdings" pitchFamily="2" charset="2"/>
              <a:buNone/>
            </a:pPr>
            <a:endParaRPr lang="en-US" sz="1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BEC76C-71A5-444E-83C2-3AA44B2A143B}" type="slidenum">
              <a:rPr lang="en-US" altLang="en-US"/>
              <a:pPr>
                <a:defRPr/>
              </a:pPr>
              <a:t>6</a:t>
            </a:fld>
            <a:endParaRPr lang="en-US" altLang="en-US"/>
          </a:p>
        </p:txBody>
      </p:sp>
      <p:sp>
        <p:nvSpPr>
          <p:cNvPr id="57347" name="Espace réservé du numéro de diapositive 5"/>
          <p:cNvSpPr txBox="1">
            <a:spLocks noGrp="1"/>
          </p:cNvSpPr>
          <p:nvPr/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E9844B82-8E86-4239-BF1F-D270BCCB7DBB}" type="slidenum">
              <a:rPr lang="ar-SA" altLang="en-US" sz="1200">
                <a:latin typeface="Garamond" pitchFamily="18" charset="0"/>
                <a:cs typeface="Arial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6</a:t>
            </a:fld>
            <a:endParaRPr lang="en-US" altLang="en-US" sz="1200">
              <a:latin typeface="Garamond" pitchFamily="18" charset="0"/>
              <a:cs typeface="Arial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401050" cy="722312"/>
          </a:xfrm>
        </p:spPr>
        <p:txBody>
          <a:bodyPr/>
          <a:lstStyle/>
          <a:p>
            <a:r>
              <a:rPr lang="fr-FR" sz="3600" b="1">
                <a:latin typeface="Times New Roman" pitchFamily="18" charset="0"/>
                <a:cs typeface="Times New Roman" pitchFamily="18" charset="0"/>
              </a:rPr>
              <a:t>YACC</a:t>
            </a:r>
            <a:endParaRPr lang="en-US" sz="36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373" name="Rectangle 3"/>
          <p:cNvSpPr>
            <a:spLocks noGrp="1" noChangeArrowheads="1"/>
          </p:cNvSpPr>
          <p:nvPr>
            <p:ph idx="1"/>
          </p:nvPr>
        </p:nvSpPr>
        <p:spPr>
          <a:xfrm>
            <a:off x="500063" y="928688"/>
            <a:ext cx="8401050" cy="5214937"/>
          </a:xfrm>
        </p:spPr>
        <p:txBody>
          <a:bodyPr>
            <a:normAutofit lnSpcReduction="10000"/>
          </a:bodyPr>
          <a:lstStyle/>
          <a:p>
            <a:pPr algn="l" rtl="0">
              <a:buFont typeface="Wingdings" pitchFamily="2" charset="2"/>
              <a:buNone/>
            </a:pPr>
            <a:r>
              <a:rPr lang="fr-FR" sz="1800" b="1">
                <a:latin typeface="Times New Roman" pitchFamily="18" charset="0"/>
                <a:cs typeface="Times New Roman" pitchFamily="18" charset="0"/>
              </a:rPr>
              <a:t>exemple </a:t>
            </a:r>
            <a:endParaRPr lang="en-US" sz="1800" b="1">
              <a:latin typeface="Times New Roman" pitchFamily="18" charset="0"/>
              <a:cs typeface="Times New Roman" pitchFamily="18" charset="0"/>
            </a:endParaRPr>
          </a:p>
          <a:p>
            <a:pPr algn="l" rtl="0">
              <a:buFont typeface="Wingdings" pitchFamily="2" charset="2"/>
              <a:buNone/>
            </a:pPr>
            <a:r>
              <a:rPr lang="fr-FR" sz="1800">
                <a:latin typeface="Times New Roman" pitchFamily="18" charset="0"/>
                <a:cs typeface="Times New Roman" pitchFamily="18" charset="0"/>
              </a:rPr>
              <a:t>    %union {</a:t>
            </a:r>
            <a:endParaRPr lang="en-US" sz="180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Font typeface="Wingdings" pitchFamily="2" charset="2"/>
              <a:buNone/>
            </a:pPr>
            <a:r>
              <a:rPr lang="fr-FR" sz="1800">
                <a:latin typeface="Times New Roman" pitchFamily="18" charset="0"/>
                <a:cs typeface="Times New Roman" pitchFamily="18" charset="0"/>
              </a:rPr>
              <a:t>              int entier;</a:t>
            </a:r>
            <a:endParaRPr lang="en-US" sz="180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Font typeface="Wingdings" pitchFamily="2" charset="2"/>
              <a:buNone/>
            </a:pPr>
            <a:r>
              <a:rPr lang="fr-FR" sz="1800">
                <a:latin typeface="Times New Roman" pitchFamily="18" charset="0"/>
                <a:cs typeface="Times New Roman" pitchFamily="18" charset="0"/>
              </a:rPr>
              <a:t>              double reel;</a:t>
            </a:r>
            <a:endParaRPr lang="en-US" sz="180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Font typeface="Wingdings" pitchFamily="2" charset="2"/>
              <a:buNone/>
            </a:pPr>
            <a:r>
              <a:rPr lang="fr-FR" sz="1800">
                <a:latin typeface="Times New Roman" pitchFamily="18" charset="0"/>
                <a:cs typeface="Times New Roman" pitchFamily="18" charset="0"/>
              </a:rPr>
              <a:t>              char * chaine; }</a:t>
            </a:r>
            <a:endParaRPr lang="en-US" sz="180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Font typeface="Wingdings" pitchFamily="2" charset="2"/>
              <a:buNone/>
            </a:pPr>
            <a:r>
              <a:rPr lang="fr-FR" sz="1800">
                <a:latin typeface="Times New Roman" pitchFamily="18" charset="0"/>
                <a:cs typeface="Times New Roman" pitchFamily="18" charset="0"/>
              </a:rPr>
              <a:t>permet de stocker dans yylval à la fois des int, des double et des char *. </a:t>
            </a:r>
            <a:endParaRPr lang="en-US" sz="180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Font typeface="Wingdings" pitchFamily="2" charset="2"/>
              <a:buNone/>
            </a:pPr>
            <a:r>
              <a:rPr lang="fr-FR" sz="1800">
                <a:latin typeface="Times New Roman" pitchFamily="18" charset="0"/>
                <a:cs typeface="Times New Roman" pitchFamily="18" charset="0"/>
              </a:rPr>
              <a:t>L'analyseur lexical pourra par exemple contenir </a:t>
            </a:r>
            <a:endParaRPr lang="en-US" sz="180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Font typeface="Wingdings" pitchFamily="2" charset="2"/>
              <a:buNone/>
            </a:pPr>
            <a:r>
              <a:rPr lang="fr-FR" sz="1800">
                <a:latin typeface="Times New Roman" pitchFamily="18" charset="0"/>
                <a:cs typeface="Times New Roman" pitchFamily="18" charset="0"/>
              </a:rPr>
              <a:t>   {nombre}  {</a:t>
            </a:r>
            <a:endParaRPr lang="en-US" sz="180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Font typeface="Wingdings" pitchFamily="2" charset="2"/>
              <a:buNone/>
            </a:pPr>
            <a:r>
              <a:rPr lang="fr-FR" sz="1800">
                <a:latin typeface="Times New Roman" pitchFamily="18" charset="0"/>
                <a:cs typeface="Times New Roman" pitchFamily="18" charset="0"/>
              </a:rPr>
              <a:t>              yylval.entier=atoi(yytext);</a:t>
            </a:r>
            <a:endParaRPr lang="en-US" sz="180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Font typeface="Wingdings" pitchFamily="2" charset="2"/>
              <a:buNone/>
            </a:pPr>
            <a:r>
              <a:rPr lang="fr-FR" sz="1800">
                <a:latin typeface="Times New Roman" pitchFamily="18" charset="0"/>
                <a:cs typeface="Times New Roman" pitchFamily="18" charset="0"/>
              </a:rPr>
              <a:t>              return NOMBRE;</a:t>
            </a:r>
            <a:endParaRPr lang="en-US" sz="180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Font typeface="Wingdings" pitchFamily="2" charset="2"/>
              <a:buNone/>
            </a:pPr>
            <a:r>
              <a:rPr lang="fr-FR" sz="1800">
                <a:latin typeface="Times New Roman" pitchFamily="18" charset="0"/>
                <a:cs typeface="Times New Roman" pitchFamily="18" charset="0"/>
              </a:rPr>
              <a:t>             }</a:t>
            </a:r>
            <a:endParaRPr lang="en-US" sz="180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Font typeface="Wingdings" pitchFamily="2" charset="2"/>
              <a:buNone/>
            </a:pPr>
            <a:r>
              <a:rPr lang="fr-FR" sz="1800">
                <a:latin typeface="Times New Roman" pitchFamily="18" charset="0"/>
                <a:cs typeface="Times New Roman" pitchFamily="18" charset="0"/>
              </a:rPr>
              <a:t>Le type des lexèmes doit alors être précisé en utilisant les noms des champs de l'union </a:t>
            </a:r>
            <a:endParaRPr lang="en-US" sz="180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Font typeface="Wingdings" pitchFamily="2" charset="2"/>
              <a:buNone/>
            </a:pPr>
            <a:r>
              <a:rPr lang="fr-FR" sz="1800">
                <a:latin typeface="Times New Roman" pitchFamily="18" charset="0"/>
                <a:cs typeface="Times New Roman" pitchFamily="18" charset="0"/>
              </a:rPr>
              <a:t>   %token &lt;entier&gt; NOMBRE</a:t>
            </a:r>
            <a:endParaRPr lang="en-US" sz="180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Font typeface="Wingdings" pitchFamily="2" charset="2"/>
              <a:buNone/>
            </a:pPr>
            <a:r>
              <a:rPr lang="fr-FR" sz="1800">
                <a:latin typeface="Times New Roman" pitchFamily="18" charset="0"/>
                <a:cs typeface="Times New Roman" pitchFamily="18" charset="0"/>
              </a:rPr>
              <a:t>   %token &lt;chaine&gt; IDENT CHAINE COMMENT</a:t>
            </a:r>
            <a:endParaRPr lang="en-US" sz="180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Font typeface="Wingdings" pitchFamily="2" charset="2"/>
              <a:buNone/>
            </a:pPr>
            <a:r>
              <a:rPr lang="fr-FR" sz="1800">
                <a:latin typeface="Times New Roman" pitchFamily="18" charset="0"/>
                <a:cs typeface="Times New Roman" pitchFamily="18" charset="0"/>
              </a:rPr>
              <a:t>On peut également typer des non-terminaux par </a:t>
            </a:r>
            <a:endParaRPr lang="en-US" sz="180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Font typeface="Wingdings" pitchFamily="2" charset="2"/>
              <a:buNone/>
            </a:pPr>
            <a:r>
              <a:rPr lang="fr-FR" sz="1800">
                <a:latin typeface="Times New Roman" pitchFamily="18" charset="0"/>
                <a:cs typeface="Times New Roman" pitchFamily="18" charset="0"/>
              </a:rPr>
              <a:t>    %type &lt;entier&gt; S</a:t>
            </a:r>
            <a:endParaRPr lang="en-US" sz="180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Font typeface="Wingdings" pitchFamily="2" charset="2"/>
              <a:buNone/>
            </a:pPr>
            <a:r>
              <a:rPr lang="fr-FR" sz="1800">
                <a:latin typeface="Times New Roman" pitchFamily="18" charset="0"/>
                <a:cs typeface="Times New Roman" pitchFamily="18" charset="0"/>
              </a:rPr>
              <a:t>    %type &lt;chaine&gt; expr</a:t>
            </a:r>
            <a:endParaRPr lang="en-US" sz="180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Font typeface="Wingdings" pitchFamily="2" charset="2"/>
              <a:buNone/>
            </a:pPr>
            <a:endParaRPr lang="en-US" sz="1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855CC9-7E99-4DEC-9B96-4FE880E500E4}" type="slidenum">
              <a:rPr lang="en-US" altLang="en-US"/>
              <a:pPr>
                <a:defRPr/>
              </a:pPr>
              <a:t>7</a:t>
            </a:fld>
            <a:endParaRPr lang="en-US" altLang="en-US"/>
          </a:p>
        </p:txBody>
      </p:sp>
      <p:sp>
        <p:nvSpPr>
          <p:cNvPr id="58371" name="Espace réservé du numéro de diapositive 5"/>
          <p:cNvSpPr txBox="1">
            <a:spLocks noGrp="1"/>
          </p:cNvSpPr>
          <p:nvPr/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43E5C55D-A890-41D6-9E5C-C3FC8235A3C9}" type="slidenum">
              <a:rPr lang="ar-SA" altLang="en-US" sz="1200">
                <a:latin typeface="Garamond" pitchFamily="18" charset="0"/>
                <a:cs typeface="Arial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7</a:t>
            </a:fld>
            <a:endParaRPr lang="en-US" altLang="en-US" sz="1200">
              <a:latin typeface="Garamond" pitchFamily="18" charset="0"/>
              <a:cs typeface="Arial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401050" cy="722312"/>
          </a:xfrm>
        </p:spPr>
        <p:txBody>
          <a:bodyPr/>
          <a:lstStyle/>
          <a:p>
            <a:r>
              <a:rPr lang="fr-FR" sz="3600" b="1">
                <a:latin typeface="Times New Roman" pitchFamily="18" charset="0"/>
                <a:cs typeface="Times New Roman" pitchFamily="18" charset="0"/>
              </a:rPr>
              <a:t>YACC</a:t>
            </a:r>
            <a:endParaRPr lang="en-US" sz="36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397" name="Rectangle 3"/>
          <p:cNvSpPr>
            <a:spLocks noGrp="1" noChangeArrowheads="1"/>
          </p:cNvSpPr>
          <p:nvPr>
            <p:ph idx="1"/>
          </p:nvPr>
        </p:nvSpPr>
        <p:spPr>
          <a:xfrm>
            <a:off x="500063" y="928688"/>
            <a:ext cx="8401050" cy="5214937"/>
          </a:xfrm>
        </p:spPr>
        <p:txBody>
          <a:bodyPr/>
          <a:lstStyle/>
          <a:p>
            <a:pPr algn="l" rtl="0"/>
            <a:r>
              <a:rPr lang="fr-FR" sz="1800" b="1">
                <a:latin typeface="Times New Roman" pitchFamily="18" charset="0"/>
                <a:cs typeface="Times New Roman" pitchFamily="18" charset="0"/>
              </a:rPr>
              <a:t>Variables, fonctions et actions prédéfinies </a:t>
            </a:r>
          </a:p>
          <a:p>
            <a:pPr algn="l" rtl="0">
              <a:buFont typeface="Wingdings" pitchFamily="2" charset="2"/>
              <a:buNone/>
            </a:pPr>
            <a:endParaRPr lang="en-US" sz="180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Font typeface="Garamond" pitchFamily="18" charset="0"/>
              <a:buAutoNum type="arabicPeriod"/>
            </a:pPr>
            <a:r>
              <a:rPr lang="fr-FR" sz="1800" b="1">
                <a:latin typeface="Times New Roman" pitchFamily="18" charset="0"/>
                <a:cs typeface="Times New Roman" pitchFamily="18" charset="0"/>
              </a:rPr>
              <a:t>YYPARSE()</a:t>
            </a:r>
            <a:r>
              <a:rPr lang="fr-FR" sz="1800">
                <a:latin typeface="Times New Roman" pitchFamily="18" charset="0"/>
                <a:cs typeface="Times New Roman" pitchFamily="18" charset="0"/>
              </a:rPr>
              <a:t> : appel de l'analyseur  syntaxique. </a:t>
            </a:r>
            <a:endParaRPr lang="en-US" sz="180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Font typeface="Garamond" pitchFamily="18" charset="0"/>
              <a:buAutoNum type="arabicPeriod"/>
            </a:pPr>
            <a:r>
              <a:rPr lang="fr-FR" sz="1800" b="1">
                <a:latin typeface="Times New Roman" pitchFamily="18" charset="0"/>
                <a:cs typeface="Times New Roman" pitchFamily="18" charset="0"/>
              </a:rPr>
              <a:t>YYACCEPT</a:t>
            </a:r>
            <a:r>
              <a:rPr lang="fr-FR" sz="1800">
                <a:latin typeface="Times New Roman" pitchFamily="18" charset="0"/>
                <a:cs typeface="Times New Roman" pitchFamily="18" charset="0"/>
              </a:rPr>
              <a:t> : instruction permettant de stopper l'analyseur syntaxique.</a:t>
            </a:r>
            <a:endParaRPr lang="en-US" sz="180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Font typeface="Garamond" pitchFamily="18" charset="0"/>
              <a:buAutoNum type="arabicPeriod"/>
            </a:pPr>
            <a:r>
              <a:rPr lang="fr-FR" sz="1800" b="1">
                <a:latin typeface="Times New Roman" pitchFamily="18" charset="0"/>
                <a:cs typeface="Times New Roman" pitchFamily="18" charset="0"/>
              </a:rPr>
              <a:t>YYABORT</a:t>
            </a:r>
            <a:r>
              <a:rPr lang="fr-FR" sz="1800">
                <a:latin typeface="Times New Roman" pitchFamily="18" charset="0"/>
                <a:cs typeface="Times New Roman" pitchFamily="18" charset="0"/>
              </a:rPr>
              <a:t> : instruction qui permet également de stopper l'analyseur. yyparse retourne alors 1, ce qui peut être utilisé pour signifier l'echec de l'analyseur. </a:t>
            </a:r>
            <a:endParaRPr lang="en-US" sz="180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Font typeface="Garamond" pitchFamily="18" charset="0"/>
              <a:buAutoNum type="arabicPeriod"/>
            </a:pPr>
            <a:r>
              <a:rPr lang="fr-FR" sz="1800" b="1">
                <a:latin typeface="Times New Roman" pitchFamily="18" charset="0"/>
                <a:cs typeface="Times New Roman" pitchFamily="18" charset="0"/>
              </a:rPr>
              <a:t>main()</a:t>
            </a:r>
            <a:r>
              <a:rPr lang="fr-FR" sz="1800">
                <a:latin typeface="Times New Roman" pitchFamily="18" charset="0"/>
                <a:cs typeface="Times New Roman" pitchFamily="18" charset="0"/>
              </a:rPr>
              <a:t> : le main par défaut se contente d'appeler yyparse(). L'utilisateur peut écrire sa propre main dans la partie du bloc principal. </a:t>
            </a:r>
            <a:endParaRPr lang="en-US" sz="180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Font typeface="Garamond" pitchFamily="18" charset="0"/>
              <a:buAutoNum type="arabicPeriod"/>
            </a:pPr>
            <a:r>
              <a:rPr lang="fr-FR" sz="1800" b="1">
                <a:latin typeface="Times New Roman" pitchFamily="18" charset="0"/>
                <a:cs typeface="Times New Roman" pitchFamily="18" charset="0"/>
              </a:rPr>
              <a:t>%start non-terminal</a:t>
            </a:r>
            <a:r>
              <a:rPr lang="fr-FR" sz="1800">
                <a:latin typeface="Times New Roman" pitchFamily="18" charset="0"/>
                <a:cs typeface="Times New Roman" pitchFamily="18" charset="0"/>
              </a:rPr>
              <a:t> : action pour signifier quel non-terminal est l'axiome. Par défaut, c'est le premier décrit dans les règles de production.  </a:t>
            </a:r>
            <a:endParaRPr lang="en-US" sz="1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463324B-626B-491B-92BE-D75BD52184B3}" type="slidenum">
              <a:rPr lang="en-US" altLang="en-US"/>
              <a:pPr>
                <a:defRPr/>
              </a:pPr>
              <a:t>8</a:t>
            </a:fld>
            <a:endParaRPr lang="en-US" altLang="en-US"/>
          </a:p>
        </p:txBody>
      </p:sp>
      <p:sp>
        <p:nvSpPr>
          <p:cNvPr id="59395" name="Espace réservé du numéro de diapositive 5"/>
          <p:cNvSpPr txBox="1">
            <a:spLocks noGrp="1"/>
          </p:cNvSpPr>
          <p:nvPr/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28319173-2FB8-4788-BC87-6E8C9C5E6445}" type="slidenum">
              <a:rPr lang="ar-SA" altLang="en-US" sz="1200">
                <a:latin typeface="Garamond" pitchFamily="18" charset="0"/>
                <a:cs typeface="Arial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8</a:t>
            </a:fld>
            <a:endParaRPr lang="en-US" altLang="en-US" sz="1200">
              <a:latin typeface="Garamond" pitchFamily="18" charset="0"/>
              <a:cs typeface="Arial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2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401050" cy="722312"/>
          </a:xfrm>
        </p:spPr>
        <p:txBody>
          <a:bodyPr/>
          <a:lstStyle/>
          <a:p>
            <a:r>
              <a:rPr lang="fr-FR" sz="3600" b="1">
                <a:latin typeface="Times New Roman" pitchFamily="18" charset="0"/>
                <a:cs typeface="Times New Roman" pitchFamily="18" charset="0"/>
              </a:rPr>
              <a:t>YACC</a:t>
            </a:r>
            <a:endParaRPr lang="en-US" sz="36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421" name="Rectangle 3"/>
          <p:cNvSpPr>
            <a:spLocks noGrp="1" noChangeArrowheads="1"/>
          </p:cNvSpPr>
          <p:nvPr>
            <p:ph idx="1"/>
          </p:nvPr>
        </p:nvSpPr>
        <p:spPr>
          <a:xfrm>
            <a:off x="500063" y="928688"/>
            <a:ext cx="8401050" cy="5214937"/>
          </a:xfrm>
        </p:spPr>
        <p:txBody>
          <a:bodyPr/>
          <a:lstStyle/>
          <a:p>
            <a:pPr algn="l" rtl="0">
              <a:buFont typeface="Wingdings" pitchFamily="2" charset="2"/>
              <a:buNone/>
            </a:pPr>
            <a:r>
              <a:rPr lang="fr-FR" sz="1500" b="1">
                <a:latin typeface="Times New Roman" pitchFamily="18" charset="0"/>
                <a:cs typeface="Times New Roman" pitchFamily="18" charset="0"/>
              </a:rPr>
              <a:t>Exemple : </a:t>
            </a:r>
            <a:r>
              <a:rPr lang="fr-FR" sz="1500">
                <a:latin typeface="Times New Roman" pitchFamily="18" charset="0"/>
                <a:cs typeface="Times New Roman" pitchFamily="18" charset="0"/>
              </a:rPr>
              <a:t>Soit  la grammaire:</a:t>
            </a:r>
            <a:endParaRPr lang="en-US" sz="150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Font typeface="Wingdings" pitchFamily="2" charset="2"/>
              <a:buNone/>
            </a:pPr>
            <a:r>
              <a:rPr lang="en-US" sz="1500">
                <a:latin typeface="Times New Roman" pitchFamily="18" charset="0"/>
                <a:cs typeface="Times New Roman" pitchFamily="18" charset="0"/>
              </a:rPr>
              <a:t>S →aSbS, S → aSb, S →abS, S→ab</a:t>
            </a:r>
          </a:p>
          <a:p>
            <a:pPr algn="l" rtl="0">
              <a:buFont typeface="Wingdings" pitchFamily="2" charset="2"/>
              <a:buNone/>
            </a:pPr>
            <a:r>
              <a:rPr lang="en-US" sz="1500" i="1">
                <a:latin typeface="Times New Roman" pitchFamily="18" charset="0"/>
                <a:cs typeface="Times New Roman" pitchFamily="18" charset="0"/>
              </a:rPr>
              <a:t>%token PVIRG PARO PARF</a:t>
            </a:r>
            <a:endParaRPr lang="en-US" sz="150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Font typeface="Wingdings" pitchFamily="2" charset="2"/>
              <a:buNone/>
            </a:pPr>
            <a:r>
              <a:rPr lang="en-US" sz="1500" i="1">
                <a:latin typeface="Times New Roman" pitchFamily="18" charset="0"/>
                <a:cs typeface="Times New Roman" pitchFamily="18" charset="0"/>
              </a:rPr>
              <a:t>%%</a:t>
            </a:r>
            <a:endParaRPr lang="en-US" sz="150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Font typeface="Wingdings" pitchFamily="2" charset="2"/>
              <a:buNone/>
            </a:pPr>
            <a:r>
              <a:rPr lang="en-US" sz="1500" i="1">
                <a:latin typeface="Times New Roman" pitchFamily="18" charset="0"/>
                <a:cs typeface="Times New Roman" pitchFamily="18" charset="0"/>
              </a:rPr>
              <a:t>s0 :	exp PVIRG {printf("fini\n"); exit(0);}</a:t>
            </a:r>
            <a:endParaRPr lang="en-US" sz="150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Font typeface="Wingdings" pitchFamily="2" charset="2"/>
              <a:buNone/>
            </a:pPr>
            <a:r>
              <a:rPr lang="en-US" sz="1500" i="1">
                <a:latin typeface="Times New Roman" pitchFamily="18" charset="0"/>
                <a:cs typeface="Times New Roman" pitchFamily="18" charset="0"/>
              </a:rPr>
              <a:t>       	 ;</a:t>
            </a:r>
            <a:endParaRPr lang="en-US" sz="150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Font typeface="Wingdings" pitchFamily="2" charset="2"/>
              <a:buNone/>
            </a:pPr>
            <a:r>
              <a:rPr lang="en-US" sz="1500" i="1">
                <a:latin typeface="Times New Roman" pitchFamily="18" charset="0"/>
                <a:cs typeface="Times New Roman" pitchFamily="18" charset="0"/>
              </a:rPr>
              <a:t>exp:     PARO exp PARF exp {printf(" regle1 \n");}</a:t>
            </a:r>
            <a:endParaRPr lang="en-US" sz="150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Font typeface="Wingdings" pitchFamily="2" charset="2"/>
              <a:buNone/>
            </a:pPr>
            <a:r>
              <a:rPr lang="en-US" sz="1500" i="1">
                <a:latin typeface="Times New Roman" pitchFamily="18" charset="0"/>
                <a:cs typeface="Times New Roman" pitchFamily="18" charset="0"/>
              </a:rPr>
              <a:t>	|PARO exp PARF {printf(" regle2 \n");}</a:t>
            </a:r>
            <a:endParaRPr lang="en-US" sz="150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Font typeface="Wingdings" pitchFamily="2" charset="2"/>
              <a:buNone/>
            </a:pPr>
            <a:r>
              <a:rPr lang="en-US" sz="1500" i="1">
                <a:latin typeface="Times New Roman" pitchFamily="18" charset="0"/>
                <a:cs typeface="Times New Roman" pitchFamily="18" charset="0"/>
              </a:rPr>
              <a:t>	|PARO PARF exp {printf(" regle3 \n");}</a:t>
            </a:r>
            <a:endParaRPr lang="en-US" sz="150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Font typeface="Wingdings" pitchFamily="2" charset="2"/>
              <a:buNone/>
            </a:pPr>
            <a:r>
              <a:rPr lang="en-US" sz="1500" i="1">
                <a:latin typeface="Times New Roman" pitchFamily="18" charset="0"/>
                <a:cs typeface="Times New Roman" pitchFamily="18" charset="0"/>
              </a:rPr>
              <a:t>	|PARO PARF {printf(" regle4 \n");}</a:t>
            </a:r>
            <a:endParaRPr lang="en-US" sz="150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Font typeface="Wingdings" pitchFamily="2" charset="2"/>
              <a:buNone/>
            </a:pPr>
            <a:r>
              <a:rPr lang="en-US" sz="1500" i="1">
                <a:latin typeface="Times New Roman" pitchFamily="18" charset="0"/>
                <a:cs typeface="Times New Roman" pitchFamily="18" charset="0"/>
              </a:rPr>
              <a:t>	;</a:t>
            </a:r>
            <a:endParaRPr lang="en-US" sz="150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Font typeface="Wingdings" pitchFamily="2" charset="2"/>
              <a:buNone/>
            </a:pPr>
            <a:r>
              <a:rPr lang="en-US" sz="1500" i="1">
                <a:latin typeface="Times New Roman" pitchFamily="18" charset="0"/>
                <a:cs typeface="Times New Roman" pitchFamily="18" charset="0"/>
              </a:rPr>
              <a:t>%%</a:t>
            </a:r>
            <a:endParaRPr lang="en-US" sz="150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Font typeface="Wingdings" pitchFamily="2" charset="2"/>
              <a:buNone/>
            </a:pPr>
            <a:r>
              <a:rPr lang="en-US" sz="1500" i="1">
                <a:latin typeface="Times New Roman" pitchFamily="18" charset="0"/>
                <a:cs typeface="Times New Roman" pitchFamily="18" charset="0"/>
              </a:rPr>
              <a:t>#include &lt;ctype.h&gt;</a:t>
            </a:r>
            <a:endParaRPr lang="en-US" sz="150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Font typeface="Wingdings" pitchFamily="2" charset="2"/>
              <a:buNone/>
            </a:pPr>
            <a:r>
              <a:rPr lang="en-US" sz="1500" i="1">
                <a:latin typeface="Times New Roman" pitchFamily="18" charset="0"/>
                <a:cs typeface="Times New Roman" pitchFamily="18" charset="0"/>
              </a:rPr>
              <a:t>#include &lt;stdio.h&gt;</a:t>
            </a:r>
            <a:endParaRPr lang="en-US" sz="150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Font typeface="Wingdings" pitchFamily="2" charset="2"/>
              <a:buNone/>
            </a:pPr>
            <a:r>
              <a:rPr lang="en-US" sz="1500" i="1">
                <a:latin typeface="Times New Roman" pitchFamily="18" charset="0"/>
                <a:cs typeface="Times New Roman" pitchFamily="18" charset="0"/>
              </a:rPr>
              <a:t>#include "lex.yy.c"</a:t>
            </a:r>
            <a:endParaRPr lang="en-US" sz="150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Font typeface="Wingdings" pitchFamily="2" charset="2"/>
              <a:buNone/>
            </a:pPr>
            <a:r>
              <a:rPr lang="en-US" sz="1500" i="1">
                <a:latin typeface="Times New Roman" pitchFamily="18" charset="0"/>
                <a:cs typeface="Times New Roman" pitchFamily="18" charset="0"/>
              </a:rPr>
              <a:t>main(){</a:t>
            </a:r>
            <a:endParaRPr lang="en-US" sz="150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Font typeface="Wingdings" pitchFamily="2" charset="2"/>
              <a:buNone/>
            </a:pPr>
            <a:r>
              <a:rPr lang="en-US" sz="1500" i="1">
                <a:latin typeface="Times New Roman" pitchFamily="18" charset="0"/>
                <a:cs typeface="Times New Roman" pitchFamily="18" charset="0"/>
              </a:rPr>
              <a:t>	yyparse();}</a:t>
            </a:r>
            <a:endParaRPr lang="en-US" sz="150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Font typeface="Wingdings" pitchFamily="2" charset="2"/>
              <a:buNone/>
            </a:pPr>
            <a:r>
              <a:rPr lang="en-US" sz="1500" i="1">
                <a:latin typeface="Times New Roman" pitchFamily="18" charset="0"/>
                <a:cs typeface="Times New Roman" pitchFamily="18" charset="0"/>
              </a:rPr>
              <a:t>yyerror(char *s){</a:t>
            </a:r>
            <a:endParaRPr lang="en-US" sz="1500">
              <a:latin typeface="Times New Roman" pitchFamily="18" charset="0"/>
              <a:cs typeface="Times New Roman" pitchFamily="18" charset="0"/>
            </a:endParaRPr>
          </a:p>
          <a:p>
            <a:pPr algn="l" rtl="0">
              <a:buFont typeface="Wingdings" pitchFamily="2" charset="2"/>
              <a:buNone/>
            </a:pPr>
            <a:r>
              <a:rPr lang="en-US" sz="1500" i="1">
                <a:latin typeface="Times New Roman" pitchFamily="18" charset="0"/>
                <a:cs typeface="Times New Roman" pitchFamily="18" charset="0"/>
              </a:rPr>
              <a:t>	printf ("%s\n",s);}</a:t>
            </a:r>
            <a:endParaRPr lang="en-US" sz="1500">
              <a:latin typeface="Times New Roman" pitchFamily="18" charset="0"/>
              <a:cs typeface="Times New Roman" pitchFamily="18" charset="0"/>
            </a:endParaRPr>
          </a:p>
          <a:p>
            <a:pPr algn="l" rtl="0"/>
            <a:endParaRPr lang="en-US" sz="18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74EC55-69DA-473B-A8EB-F51F5E48446B}" type="slidenum">
              <a:rPr lang="en-US" altLang="en-US"/>
              <a:pPr>
                <a:defRPr/>
              </a:pPr>
              <a:t>9</a:t>
            </a:fld>
            <a:endParaRPr lang="en-US" altLang="en-US"/>
          </a:p>
        </p:txBody>
      </p:sp>
      <p:sp>
        <p:nvSpPr>
          <p:cNvPr id="60419" name="Espace réservé du numéro de diapositive 5"/>
          <p:cNvSpPr txBox="1">
            <a:spLocks noGrp="1"/>
          </p:cNvSpPr>
          <p:nvPr/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>
              <a:spcBef>
                <a:spcPct val="0"/>
              </a:spcBef>
              <a:buClrTx/>
              <a:buSzTx/>
              <a:buFontTx/>
              <a:buNone/>
            </a:pPr>
            <a:fld id="{F5A82F94-7846-4C8F-AD7B-34DD18784058}" type="slidenum">
              <a:rPr lang="ar-SA" altLang="en-US" sz="1200">
                <a:latin typeface="Garamond" pitchFamily="18" charset="0"/>
                <a:cs typeface="Arial" charset="0"/>
              </a:rPr>
              <a:pPr algn="r">
                <a:spcBef>
                  <a:spcPct val="0"/>
                </a:spcBef>
                <a:buClrTx/>
                <a:buSzTx/>
                <a:buFontTx/>
                <a:buNone/>
              </a:pPr>
              <a:t>9</a:t>
            </a:fld>
            <a:endParaRPr lang="en-US" altLang="en-US" sz="1200">
              <a:latin typeface="Garamond" pitchFamily="18" charset="0"/>
              <a:cs typeface="Arial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in">
  <a:themeElements>
    <a:clrScheme name="Urbai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i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i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24207</TotalTime>
  <Words>1178</Words>
  <Application>Microsoft Office PowerPoint</Application>
  <PresentationFormat>Affichage à l'écran (4:3)</PresentationFormat>
  <Paragraphs>181</Paragraphs>
  <Slides>11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9" baseType="lpstr">
      <vt:lpstr>Arial</vt:lpstr>
      <vt:lpstr>Garamond</vt:lpstr>
      <vt:lpstr>Georgia</vt:lpstr>
      <vt:lpstr>Times New Roman</vt:lpstr>
      <vt:lpstr>Trebuchet MS</vt:lpstr>
      <vt:lpstr>Wingdings</vt:lpstr>
      <vt:lpstr>Wingdings 2</vt:lpstr>
      <vt:lpstr>Urbain</vt:lpstr>
      <vt:lpstr> Chapitre 05:                   Yacc</vt:lpstr>
      <vt:lpstr>YACC</vt:lpstr>
      <vt:lpstr>YACC</vt:lpstr>
      <vt:lpstr>YACC</vt:lpstr>
      <vt:lpstr>YACC</vt:lpstr>
      <vt:lpstr>YACC</vt:lpstr>
      <vt:lpstr>YACC</vt:lpstr>
      <vt:lpstr>YACC</vt:lpstr>
      <vt:lpstr>YACC</vt:lpstr>
      <vt:lpstr>Etude de cas:</vt:lpstr>
      <vt:lpstr>YACC</vt:lpstr>
    </vt:vector>
  </TitlesOfParts>
  <Company>meadi.corp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nadjib</dc:creator>
  <cp:lastModifiedBy>Nadjib MEADI</cp:lastModifiedBy>
  <cp:revision>271</cp:revision>
  <dcterms:created xsi:type="dcterms:W3CDTF">2010-10-17T19:55:10Z</dcterms:created>
  <dcterms:modified xsi:type="dcterms:W3CDTF">2023-11-22T12:57:54Z</dcterms:modified>
</cp:coreProperties>
</file>