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4" r:id="rId1"/>
  </p:sldMasterIdLst>
  <p:notesMasterIdLst>
    <p:notesMasterId r:id="rId13"/>
  </p:notesMasterIdLst>
  <p:sldIdLst>
    <p:sldId id="280" r:id="rId2"/>
    <p:sldId id="314" r:id="rId3"/>
    <p:sldId id="315" r:id="rId4"/>
    <p:sldId id="316" r:id="rId5"/>
    <p:sldId id="317" r:id="rId6"/>
    <p:sldId id="318" r:id="rId7"/>
    <p:sldId id="319" r:id="rId8"/>
    <p:sldId id="320" r:id="rId9"/>
    <p:sldId id="323" r:id="rId10"/>
    <p:sldId id="321" r:id="rId11"/>
    <p:sldId id="322" r:id="rId12"/>
  </p:sldIdLst>
  <p:sldSz cx="9144000" cy="6858000" type="screen4x3"/>
  <p:notesSz cx="6858000" cy="9144000"/>
  <p:defaultTextStyle>
    <a:defPPr>
      <a:defRPr lang="ar-SA"/>
    </a:defPPr>
    <a:lvl1pPr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3668" autoAdjust="0"/>
  </p:normalViewPr>
  <p:slideViewPr>
    <p:cSldViewPr>
      <p:cViewPr varScale="1">
        <p:scale>
          <a:sx n="56" d="100"/>
          <a:sy n="56" d="100"/>
        </p:scale>
        <p:origin x="172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buClrTx/>
              <a:buSzTx/>
              <a:buFontTx/>
              <a:buNone/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>
              <a:spcBef>
                <a:spcPct val="0"/>
              </a:spcBef>
              <a:buClrTx/>
              <a:buSzTx/>
              <a:buFontTx/>
              <a:buNone/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9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Cliquez pour modifier les styles du texte du masque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buClrTx/>
              <a:buSzTx/>
              <a:buFontTx/>
              <a:buNone/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>
              <a:spcBef>
                <a:spcPct val="0"/>
              </a:spcBef>
              <a:buClrTx/>
              <a:buSzTx/>
              <a:buFontTx/>
              <a:buNone/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6BB61DB-A526-40B0-A0D4-A46AE107A9A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B07EE3DB-6DEF-40D6-BEC0-29258C2A2FBA}" type="datetime1">
              <a:rPr lang="ar-SA" smtClean="0"/>
              <a:pPr>
                <a:defRPr/>
              </a:pPr>
              <a:t>10/05/1445</a:t>
            </a:fld>
            <a:endParaRPr lang="en-US" alt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9CC29E9-90B9-4F2F-B0F0-7F018BCBB2D9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AC5908-C31E-4C6D-B8B4-AB6489BBB1AF}" type="datetime1">
              <a:rPr lang="ar-SA" smtClean="0"/>
              <a:pPr>
                <a:defRPr/>
              </a:pPr>
              <a:t>10/05/1445</a:t>
            </a:fld>
            <a:endParaRPr lang="en-US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6FAE9-05B8-4788-A91F-F088D525463B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E83362-DFCB-4593-BFBE-E497348D60FA}" type="datetime1">
              <a:rPr lang="ar-SA" smtClean="0"/>
              <a:pPr>
                <a:defRPr/>
              </a:pPr>
              <a:t>10/05/1445</a:t>
            </a:fld>
            <a:endParaRPr lang="en-US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B4008-AE3A-4837-B35B-C96975F65491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A29B6D-B76B-462D-BA81-73E662CA6C53}" type="datetime1">
              <a:rPr lang="ar-SA" smtClean="0"/>
              <a:pPr>
                <a:defRPr/>
              </a:pPr>
              <a:t>10/05/1445</a:t>
            </a:fld>
            <a:endParaRPr lang="en-US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AE35FF-2751-417C-B8EA-BE0C77B1EE3B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AA57CC-3E1D-4165-A53E-C907DC7F08B6}" type="datetime1">
              <a:rPr lang="ar-SA" smtClean="0"/>
              <a:pPr>
                <a:defRPr/>
              </a:pPr>
              <a:t>10/05/1445</a:t>
            </a:fld>
            <a:endParaRPr lang="en-US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87873A-1528-4900-A663-0850EAE787DF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414F5A-2755-4038-8396-7468718FDB78}" type="datetime1">
              <a:rPr lang="ar-SA" smtClean="0"/>
              <a:pPr>
                <a:defRPr/>
              </a:pPr>
              <a:t>10/05/1445</a:t>
            </a:fld>
            <a:endParaRPr lang="en-US" alt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5FCCB4-C31A-4151-83DB-ED8B6AD5E9B9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32D71E53-31EE-4825-ACE1-D74087E03C7B}" type="datetime1">
              <a:rPr lang="ar-SA" smtClean="0"/>
              <a:pPr>
                <a:defRPr/>
              </a:pPr>
              <a:t>10/05/1445</a:t>
            </a:fld>
            <a:endParaRPr lang="en-US" altLang="en-US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163A17B-A95D-4FC5-A35B-236DA7DCD686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3F8C4444-85C6-447B-9BD1-F12CDA5D6664}" type="datetime1">
              <a:rPr lang="ar-SA" smtClean="0"/>
              <a:pPr>
                <a:defRPr/>
              </a:pPr>
              <a:t>10/05/1445</a:t>
            </a:fld>
            <a:endParaRPr lang="en-US" alt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D294BB9C-C4AB-4612-BD87-472DFE4A1E4F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34E137-E2B2-479D-ACCB-0C437DFF228C}" type="datetime1">
              <a:rPr lang="ar-SA" smtClean="0"/>
              <a:pPr>
                <a:defRPr/>
              </a:pPr>
              <a:t>10/05/1445</a:t>
            </a:fld>
            <a:endParaRPr lang="en-US" alt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FD19BD-8BED-478B-BDE4-9C33C5152715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E77053-109B-4508-A0E7-1C0A7D39808C}" type="datetime1">
              <a:rPr lang="ar-SA" smtClean="0"/>
              <a:pPr>
                <a:defRPr/>
              </a:pPr>
              <a:t>10/05/1445</a:t>
            </a:fld>
            <a:endParaRPr lang="en-US" alt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8991A2-7BA0-40F0-873B-6C80AAF3C296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402DE2-1460-470F-8945-ED158DC252D4}" type="datetime1">
              <a:rPr lang="ar-SA" smtClean="0"/>
              <a:pPr>
                <a:defRPr/>
              </a:pPr>
              <a:t>10/05/1445</a:t>
            </a:fld>
            <a:endParaRPr lang="en-US" alt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E67609-3448-446B-A2C8-415761410D85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99D40CB4-BC75-486B-B5B8-AF544F706206}" type="datetime1">
              <a:rPr lang="ar-SA" smtClean="0"/>
              <a:pPr>
                <a:defRPr/>
              </a:pPr>
              <a:t>10/05/1445</a:t>
            </a:fld>
            <a:endParaRPr lang="en-US" alt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EC7B2F8-6BEF-4424-A45C-06392B8E4FFE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4006" r:id="rId2"/>
    <p:sldLayoutId id="2147484007" r:id="rId3"/>
    <p:sldLayoutId id="2147484008" r:id="rId4"/>
    <p:sldLayoutId id="2147484009" r:id="rId5"/>
    <p:sldLayoutId id="2147484010" r:id="rId6"/>
    <p:sldLayoutId id="2147484011" r:id="rId7"/>
    <p:sldLayoutId id="2147484012" r:id="rId8"/>
    <p:sldLayoutId id="2147484013" r:id="rId9"/>
    <p:sldLayoutId id="2147484014" r:id="rId10"/>
    <p:sldLayoutId id="21474840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834313" cy="1752600"/>
          </a:xfrm>
        </p:spPr>
        <p:txBody>
          <a:bodyPr>
            <a:normAutofit/>
          </a:bodyPr>
          <a:lstStyle/>
          <a:p>
            <a:pPr eaLnBrk="1" hangingPunct="1"/>
            <a:br>
              <a:rPr lang="fr-FR" sz="2000" dirty="0"/>
            </a:br>
            <a:r>
              <a:rPr lang="fr-FR" dirty="0"/>
              <a:t>Chapitre 05:</a:t>
            </a:r>
            <a:br>
              <a:rPr lang="fr-FR" dirty="0"/>
            </a:br>
            <a:r>
              <a:rPr lang="fr-FR" dirty="0"/>
              <a:t>                  </a:t>
            </a:r>
            <a:r>
              <a:rPr lang="fr-FR" dirty="0" err="1"/>
              <a:t>Yacc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9EB92A-F710-4BB0-BECA-B98B5A3FD752}" type="slidenum">
              <a:rPr lang="en-US" altLang="en-US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25603" name="Rectangle 6"/>
          <p:cNvSpPr txBox="1">
            <a:spLocks noGrp="1"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5256EE66-BFAA-43DA-B98F-BC01F2A1366F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  <p:pic>
        <p:nvPicPr>
          <p:cNvPr id="2" name="Espace réservé du contenu 6">
            <a:extLst>
              <a:ext uri="{FF2B5EF4-FFF2-40B4-BE49-F238E27FC236}">
                <a16:creationId xmlns:a16="http://schemas.microsoft.com/office/drawing/2014/main" id="{32D6B3A9-0918-F87E-8CAD-278E31F464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5052020"/>
            <a:ext cx="1396008" cy="140131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722312"/>
          </a:xfrm>
        </p:spPr>
        <p:txBody>
          <a:bodyPr/>
          <a:lstStyle/>
          <a:p>
            <a:r>
              <a:rPr lang="fr-FR" sz="3600" b="1">
                <a:latin typeface="Times New Roman" pitchFamily="18" charset="0"/>
                <a:cs typeface="Times New Roman" pitchFamily="18" charset="0"/>
              </a:rPr>
              <a:t>Etude de cas: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45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928688"/>
            <a:ext cx="8401050" cy="5214937"/>
          </a:xfrm>
        </p:spPr>
        <p:txBody>
          <a:bodyPr>
            <a:normAutofit lnSpcReduction="10000"/>
          </a:bodyPr>
          <a:lstStyle/>
          <a:p>
            <a:pPr algn="l" rtl="0"/>
            <a:r>
              <a:rPr lang="fr-FR" sz="1400">
                <a:latin typeface="Times New Roman" pitchFamily="18" charset="0"/>
                <a:cs typeface="Times New Roman" pitchFamily="18" charset="0"/>
              </a:rPr>
              <a:t>Le source Lex du mini-interprète d'expressions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%{#include "global.h"</a:t>
            </a:r>
          </a:p>
          <a:p>
            <a:pPr algn="l" rtl="0">
              <a:buFont typeface="Wingdings" pitchFamily="2" charset="2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#include "calc.h"</a:t>
            </a: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#include &lt;stdlib.h&gt;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%}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blancs    [ \t]+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chiffre   [0-9]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entier    {chiffre}+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exposant  [eE][+-]?{entier}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reel    {entier}("."{entier})?{exposant}?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%%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{blancs}  { /* On ignore */ }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{reel}    {      yylval=atof(yytext);</a:t>
            </a:r>
          </a:p>
          <a:p>
            <a:pPr algn="l" rtl="0">
              <a:buFont typeface="Wingdings" pitchFamily="2" charset="2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      return(NB);    }</a:t>
            </a:r>
          </a:p>
          <a:p>
            <a:pPr algn="l" rtl="0">
              <a:buFont typeface="Wingdings" pitchFamily="2" charset="2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"+"   return(PLUS);</a:t>
            </a:r>
          </a:p>
          <a:p>
            <a:pPr algn="l" rtl="0">
              <a:buFont typeface="Wingdings" pitchFamily="2" charset="2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"-"   return(MOINS);</a:t>
            </a:r>
          </a:p>
          <a:p>
            <a:pPr algn="l" rtl="0">
              <a:buFont typeface="Wingdings" pitchFamily="2" charset="2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"*"   return(FOIS);</a:t>
            </a:r>
          </a:p>
          <a:p>
            <a:pPr algn="l" rtl="0">
              <a:buFont typeface="Wingdings" pitchFamily="2" charset="2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"/"   return(DIV);</a:t>
            </a:r>
          </a:p>
          <a:p>
            <a:pPr algn="l" rtl="0">
              <a:buFont typeface="Wingdings" pitchFamily="2" charset="2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"^"   return(PUIS);</a:t>
            </a:r>
          </a:p>
          <a:p>
            <a:pPr algn="l" rtl="0">
              <a:buFont typeface="Wingdings" pitchFamily="2" charset="2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"("   return(PAR_G);</a:t>
            </a:r>
          </a:p>
          <a:p>
            <a:pPr algn="l" rtl="0">
              <a:buFont typeface="Wingdings" pitchFamily="2" charset="2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")"   return(PAR_D);</a:t>
            </a: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"\n"  return(FIN);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7D2CF1-9655-4587-A729-C7D721378596}" type="slidenum">
              <a:rPr lang="en-US" altLang="en-US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61443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F99A56E0-1FA1-4A66-BC7F-2489F78FFA0F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722312"/>
          </a:xfrm>
        </p:spPr>
        <p:txBody>
          <a:bodyPr/>
          <a:lstStyle/>
          <a:p>
            <a:r>
              <a:rPr lang="fr-FR" sz="3600" b="1">
                <a:latin typeface="Times New Roman" pitchFamily="18" charset="0"/>
                <a:cs typeface="Times New Roman" pitchFamily="18" charset="0"/>
              </a:rPr>
              <a:t>YACC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469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928688"/>
            <a:ext cx="8401050" cy="5214937"/>
          </a:xfrm>
        </p:spPr>
        <p:txBody>
          <a:bodyPr/>
          <a:lstStyle/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Le source Yacc du mini-interprète d'expressions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%{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#include "global.h"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#include &lt;stdio.h&gt;</a:t>
            </a:r>
          </a:p>
          <a:p>
            <a:pPr algn="l" rtl="0">
              <a:buFont typeface="Wingdings" pitchFamily="2" charset="2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#include &lt;stdlib.h&gt;</a:t>
            </a: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#include &lt;math.h&gt;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%}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%token  NB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%token  PLUS  MOINS FOIS  DIV  PUIS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%token  PAR_G PAR_D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%token  FIN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%left PLUS  MOINS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%left FOIS  DIV</a:t>
            </a:r>
          </a:p>
          <a:p>
            <a:pPr algn="l" rtl="0">
              <a:buFont typeface="Wingdings" pitchFamily="2" charset="2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%left NEG</a:t>
            </a:r>
          </a:p>
          <a:p>
            <a:pPr algn="l" rtl="0">
              <a:buFont typeface="Wingdings" pitchFamily="2" charset="2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%right  PUIS</a:t>
            </a:r>
          </a:p>
          <a:p>
            <a:pPr algn="l" rtl="0">
              <a:buFont typeface="Wingdings" pitchFamily="2" charset="2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%start Input</a:t>
            </a: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%%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Input:    /* Vide */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  | Input Ligne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  ;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C5CE2A-15DA-43E0-B3DE-20E404AFBCBC}" type="slidenum">
              <a:rPr lang="en-US" altLang="en-US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62467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4907A9F4-CAEB-4F96-83DF-A93EE299ECCB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  <p:sp>
        <p:nvSpPr>
          <p:cNvPr id="62470" name="ZoneTexte 4"/>
          <p:cNvSpPr txBox="1">
            <a:spLocks noChangeArrowheads="1"/>
          </p:cNvSpPr>
          <p:nvPr/>
        </p:nvSpPr>
        <p:spPr bwMode="auto">
          <a:xfrm>
            <a:off x="4429125" y="1000125"/>
            <a:ext cx="4714875" cy="547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fr-FR" sz="1400" dirty="0"/>
              <a:t>Ligne: FIN</a:t>
            </a:r>
            <a:endParaRPr lang="en-US" sz="1400" dirty="0"/>
          </a:p>
          <a:p>
            <a:pPr>
              <a:buFont typeface="Wingdings" pitchFamily="2" charset="2"/>
              <a:buNone/>
            </a:pPr>
            <a:r>
              <a:rPr lang="fr-FR" sz="1400" dirty="0"/>
              <a:t>  | </a:t>
            </a:r>
            <a:r>
              <a:rPr lang="fr-FR" sz="1400" dirty="0" err="1"/>
              <a:t>Exp</a:t>
            </a:r>
            <a:r>
              <a:rPr lang="fr-FR" sz="1400" dirty="0"/>
              <a:t> FIN { printf("</a:t>
            </a:r>
            <a:r>
              <a:rPr lang="fr-FR" sz="1400" dirty="0" err="1"/>
              <a:t>Resultat</a:t>
            </a:r>
            <a:r>
              <a:rPr lang="fr-FR" sz="1400" dirty="0"/>
              <a:t> : %f\n",$1); }</a:t>
            </a:r>
            <a:endParaRPr lang="en-US" sz="1400" dirty="0"/>
          </a:p>
          <a:p>
            <a:pPr>
              <a:buFont typeface="Wingdings" pitchFamily="2" charset="2"/>
              <a:buNone/>
            </a:pPr>
            <a:r>
              <a:rPr lang="fr-FR" sz="1400" dirty="0"/>
              <a:t>  ;</a:t>
            </a:r>
            <a:endParaRPr lang="en-US" sz="1400" dirty="0"/>
          </a:p>
          <a:p>
            <a:pPr>
              <a:buFont typeface="Wingdings" pitchFamily="2" charset="2"/>
              <a:buNone/>
            </a:pPr>
            <a:r>
              <a:rPr lang="fr-FR" sz="1400" dirty="0" err="1"/>
              <a:t>Exp</a:t>
            </a:r>
            <a:r>
              <a:rPr lang="fr-FR" sz="1400" dirty="0"/>
              <a:t>:  NB    { $$=$1; }</a:t>
            </a:r>
            <a:endParaRPr lang="en-US" sz="1400" dirty="0"/>
          </a:p>
          <a:p>
            <a:pPr>
              <a:buFont typeface="Wingdings" pitchFamily="2" charset="2"/>
              <a:buNone/>
            </a:pPr>
            <a:r>
              <a:rPr lang="fr-FR" sz="1400" dirty="0"/>
              <a:t>       | </a:t>
            </a:r>
            <a:r>
              <a:rPr lang="fr-FR" sz="1400" dirty="0" err="1"/>
              <a:t>Exp</a:t>
            </a:r>
            <a:r>
              <a:rPr lang="fr-FR" sz="1400" dirty="0"/>
              <a:t> PLUS </a:t>
            </a:r>
            <a:r>
              <a:rPr lang="fr-FR" sz="1400" dirty="0" err="1"/>
              <a:t>Exp</a:t>
            </a:r>
            <a:r>
              <a:rPr lang="fr-FR" sz="1400" dirty="0"/>
              <a:t> {$$=$1+$3; }</a:t>
            </a:r>
            <a:endParaRPr lang="en-US" sz="1400" dirty="0"/>
          </a:p>
          <a:p>
            <a:pPr>
              <a:buFont typeface="Wingdings" pitchFamily="2" charset="2"/>
              <a:buNone/>
            </a:pPr>
            <a:r>
              <a:rPr lang="fr-FR" sz="1400" dirty="0"/>
              <a:t>       | </a:t>
            </a:r>
            <a:r>
              <a:rPr lang="fr-FR" sz="1400" dirty="0" err="1"/>
              <a:t>Exp</a:t>
            </a:r>
            <a:r>
              <a:rPr lang="fr-FR" sz="1400" dirty="0"/>
              <a:t> MOINS </a:t>
            </a:r>
            <a:r>
              <a:rPr lang="fr-FR" sz="1400" dirty="0" err="1"/>
              <a:t>Exp</a:t>
            </a:r>
            <a:r>
              <a:rPr lang="fr-FR" sz="1400" dirty="0"/>
              <a:t> {$$=$1-$3; }</a:t>
            </a:r>
            <a:endParaRPr lang="en-US" sz="1400" dirty="0"/>
          </a:p>
          <a:p>
            <a:pPr>
              <a:buFont typeface="Wingdings" pitchFamily="2" charset="2"/>
              <a:buNone/>
            </a:pPr>
            <a:r>
              <a:rPr lang="fr-FR" sz="1400" dirty="0"/>
              <a:t>       | </a:t>
            </a:r>
            <a:r>
              <a:rPr lang="fr-FR" sz="1400" dirty="0" err="1"/>
              <a:t>Exp</a:t>
            </a:r>
            <a:r>
              <a:rPr lang="fr-FR" sz="1400" dirty="0"/>
              <a:t> FOIS </a:t>
            </a:r>
            <a:r>
              <a:rPr lang="fr-FR" sz="1400" dirty="0" err="1"/>
              <a:t>Exp</a:t>
            </a:r>
            <a:r>
              <a:rPr lang="fr-FR" sz="1400" dirty="0"/>
              <a:t> {$$=$1*$3; }</a:t>
            </a:r>
            <a:endParaRPr lang="en-US" sz="1400" dirty="0"/>
          </a:p>
          <a:p>
            <a:pPr>
              <a:buFont typeface="Wingdings" pitchFamily="2" charset="2"/>
              <a:buNone/>
            </a:pPr>
            <a:r>
              <a:rPr lang="fr-FR" sz="1400" dirty="0"/>
              <a:t>       | </a:t>
            </a:r>
            <a:r>
              <a:rPr lang="fr-FR" sz="1400" dirty="0" err="1"/>
              <a:t>Exp</a:t>
            </a:r>
            <a:r>
              <a:rPr lang="fr-FR" sz="1400" dirty="0"/>
              <a:t> DIV </a:t>
            </a:r>
            <a:r>
              <a:rPr lang="fr-FR" sz="1400" dirty="0" err="1"/>
              <a:t>Exp</a:t>
            </a:r>
            <a:r>
              <a:rPr lang="fr-FR" sz="1400" dirty="0"/>
              <a:t> {$$=$1/$3;  }</a:t>
            </a:r>
            <a:endParaRPr lang="en-US" sz="1400" dirty="0"/>
          </a:p>
          <a:p>
            <a:pPr>
              <a:buFont typeface="Wingdings" pitchFamily="2" charset="2"/>
              <a:buNone/>
            </a:pPr>
            <a:r>
              <a:rPr lang="fr-FR" sz="1400" dirty="0"/>
              <a:t>       | MOINS </a:t>
            </a:r>
            <a:r>
              <a:rPr lang="fr-FR" sz="1400" dirty="0" err="1"/>
              <a:t>Exp</a:t>
            </a:r>
            <a:r>
              <a:rPr lang="fr-FR" sz="1400" dirty="0"/>
              <a:t> %</a:t>
            </a:r>
            <a:r>
              <a:rPr lang="fr-FR" sz="1400" dirty="0" err="1"/>
              <a:t>prec</a:t>
            </a:r>
            <a:r>
              <a:rPr lang="fr-FR" sz="1400" dirty="0"/>
              <a:t> NEG {$$=-$2; }</a:t>
            </a:r>
            <a:endParaRPr lang="en-US" sz="1400" dirty="0"/>
          </a:p>
          <a:p>
            <a:pPr>
              <a:buFont typeface="Wingdings" pitchFamily="2" charset="2"/>
              <a:buNone/>
            </a:pPr>
            <a:r>
              <a:rPr lang="fr-FR" sz="1400" dirty="0"/>
              <a:t>       | </a:t>
            </a:r>
            <a:r>
              <a:rPr lang="fr-FR" sz="1400" dirty="0" err="1"/>
              <a:t>Exp</a:t>
            </a:r>
            <a:r>
              <a:rPr lang="fr-FR" sz="1400" dirty="0"/>
              <a:t> PUIS </a:t>
            </a:r>
            <a:r>
              <a:rPr lang="fr-FR" sz="1400" dirty="0" err="1"/>
              <a:t>Exp</a:t>
            </a:r>
            <a:r>
              <a:rPr lang="fr-FR" sz="1400" dirty="0"/>
              <a:t> {$$=</a:t>
            </a:r>
            <a:r>
              <a:rPr lang="fr-FR" sz="1400" dirty="0" err="1"/>
              <a:t>pow</a:t>
            </a:r>
            <a:r>
              <a:rPr lang="fr-FR" sz="1400" dirty="0"/>
              <a:t>($1,$3); }</a:t>
            </a:r>
            <a:endParaRPr lang="en-US" sz="1400" dirty="0"/>
          </a:p>
          <a:p>
            <a:pPr>
              <a:buFont typeface="Wingdings" pitchFamily="2" charset="2"/>
              <a:buNone/>
            </a:pPr>
            <a:r>
              <a:rPr lang="fr-FR" sz="1400" dirty="0"/>
              <a:t>       | PAR_G </a:t>
            </a:r>
            <a:r>
              <a:rPr lang="fr-FR" sz="1400" dirty="0" err="1"/>
              <a:t>Exp</a:t>
            </a:r>
            <a:r>
              <a:rPr lang="fr-FR" sz="1400" dirty="0"/>
              <a:t> PAR_D {$$=$2;}</a:t>
            </a:r>
            <a:endParaRPr lang="en-US" sz="1400" dirty="0"/>
          </a:p>
          <a:p>
            <a:pPr>
              <a:buFont typeface="Wingdings" pitchFamily="2" charset="2"/>
              <a:buNone/>
            </a:pPr>
            <a:r>
              <a:rPr lang="fr-FR" sz="1400" dirty="0"/>
              <a:t>  </a:t>
            </a:r>
            <a:r>
              <a:rPr lang="en-US" sz="1400" dirty="0"/>
              <a:t>;</a:t>
            </a:r>
          </a:p>
          <a:p>
            <a:pPr>
              <a:buFont typeface="Wingdings" pitchFamily="2" charset="2"/>
              <a:buNone/>
            </a:pPr>
            <a:r>
              <a:rPr lang="en-US" sz="1400" dirty="0"/>
              <a:t>%%</a:t>
            </a:r>
          </a:p>
          <a:p>
            <a:pPr>
              <a:buFont typeface="Wingdings" pitchFamily="2" charset="2"/>
              <a:buNone/>
            </a:pPr>
            <a:r>
              <a:rPr lang="en-US" sz="1400" dirty="0"/>
              <a:t>int </a:t>
            </a:r>
            <a:r>
              <a:rPr lang="en-US" sz="1400" dirty="0" err="1"/>
              <a:t>yyerror</a:t>
            </a:r>
            <a:r>
              <a:rPr lang="en-US" sz="1400" dirty="0"/>
              <a:t>(char *s)</a:t>
            </a:r>
          </a:p>
          <a:p>
            <a:pPr>
              <a:buFont typeface="Wingdings" pitchFamily="2" charset="2"/>
              <a:buNone/>
            </a:pPr>
            <a:r>
              <a:rPr lang="en-US" sz="1400" dirty="0"/>
              <a:t> {  </a:t>
            </a:r>
          </a:p>
          <a:p>
            <a:pPr>
              <a:buFont typeface="Wingdings" pitchFamily="2" charset="2"/>
              <a:buNone/>
            </a:pPr>
            <a:r>
              <a:rPr lang="en-US" sz="1400" dirty="0"/>
              <a:t>  </a:t>
            </a:r>
            <a:r>
              <a:rPr lang="en-US" sz="1400" dirty="0" err="1"/>
              <a:t>printf</a:t>
            </a:r>
            <a:r>
              <a:rPr lang="en-US" sz="1400" dirty="0"/>
              <a:t>("%s\</a:t>
            </a:r>
            <a:r>
              <a:rPr lang="en-US" sz="1400" dirty="0" err="1"/>
              <a:t>n",s</a:t>
            </a:r>
            <a:r>
              <a:rPr lang="en-US" sz="1400" dirty="0"/>
              <a:t>);</a:t>
            </a:r>
          </a:p>
          <a:p>
            <a:pPr>
              <a:buFont typeface="Wingdings" pitchFamily="2" charset="2"/>
              <a:buNone/>
            </a:pPr>
            <a:r>
              <a:rPr lang="en-US" sz="1400" dirty="0"/>
              <a:t> </a:t>
            </a:r>
            <a:r>
              <a:rPr lang="fr-FR" sz="1400" dirty="0"/>
              <a:t>}</a:t>
            </a:r>
          </a:p>
          <a:p>
            <a:pPr>
              <a:buFont typeface="Wingdings" pitchFamily="2" charset="2"/>
              <a:buNone/>
            </a:pPr>
            <a:r>
              <a:rPr lang="fr-FR" sz="1400" dirty="0" err="1"/>
              <a:t>int</a:t>
            </a:r>
            <a:r>
              <a:rPr lang="fr-FR" sz="1400" dirty="0"/>
              <a:t> main(</a:t>
            </a:r>
            <a:r>
              <a:rPr lang="fr-FR" sz="1400" dirty="0" err="1"/>
              <a:t>void</a:t>
            </a:r>
            <a:r>
              <a:rPr lang="fr-FR" sz="1400" dirty="0"/>
              <a:t>) </a:t>
            </a:r>
          </a:p>
          <a:p>
            <a:pPr>
              <a:buFont typeface="Wingdings" pitchFamily="2" charset="2"/>
              <a:buNone/>
            </a:pPr>
            <a:r>
              <a:rPr lang="fr-FR" sz="1400" dirty="0"/>
              <a:t>{  </a:t>
            </a:r>
          </a:p>
          <a:p>
            <a:pPr>
              <a:buFont typeface="Wingdings" pitchFamily="2" charset="2"/>
              <a:buNone/>
            </a:pPr>
            <a:r>
              <a:rPr lang="fr-FR" sz="1400" dirty="0" err="1"/>
              <a:t>yyparse</a:t>
            </a:r>
            <a:r>
              <a:rPr lang="fr-FR" sz="1400" dirty="0"/>
              <a:t>();</a:t>
            </a:r>
          </a:p>
          <a:p>
            <a:pPr>
              <a:buFont typeface="Wingdings" pitchFamily="2" charset="2"/>
              <a:buNone/>
            </a:pPr>
            <a:r>
              <a:rPr lang="fr-FR" sz="1400" dirty="0"/>
              <a:t>}</a:t>
            </a:r>
            <a:endParaRPr lang="ar-DZ" sz="2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722312"/>
          </a:xfrm>
        </p:spPr>
        <p:txBody>
          <a:bodyPr/>
          <a:lstStyle/>
          <a:p>
            <a:r>
              <a:rPr lang="fr-FR" sz="3600" b="1">
                <a:latin typeface="Times New Roman" pitchFamily="18" charset="0"/>
                <a:cs typeface="Times New Roman" pitchFamily="18" charset="0"/>
              </a:rPr>
              <a:t>YACC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253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928688"/>
            <a:ext cx="8401050" cy="5214937"/>
          </a:xfrm>
        </p:spPr>
        <p:txBody>
          <a:bodyPr/>
          <a:lstStyle/>
          <a:p>
            <a:pPr algn="l" rtl="0"/>
            <a:r>
              <a:rPr lang="fr-FR" sz="1800"/>
              <a:t>Yacc est un outil logiciel qui permet de générer des analyseurs syntaxiques.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88C6E0-A731-4400-81BE-5DC189CFFBE4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53251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E97E0772-7CA5-4E9F-9FB6-CAF26F8C92CA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  <p:pic>
        <p:nvPicPr>
          <p:cNvPr id="5325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0650" y="1643063"/>
            <a:ext cx="6324600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722312"/>
          </a:xfrm>
        </p:spPr>
        <p:txBody>
          <a:bodyPr/>
          <a:lstStyle/>
          <a:p>
            <a:r>
              <a:rPr lang="fr-FR" sz="3600" b="1">
                <a:latin typeface="Times New Roman" pitchFamily="18" charset="0"/>
                <a:cs typeface="Times New Roman" pitchFamily="18" charset="0"/>
              </a:rPr>
              <a:t>YACC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277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928688"/>
            <a:ext cx="8401050" cy="5214937"/>
          </a:xfrm>
        </p:spPr>
        <p:txBody>
          <a:bodyPr/>
          <a:lstStyle/>
          <a:p>
            <a:pPr algn="just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La structure d’une spécification Yacc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None/>
            </a:pP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	%{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		déclaration (en C) de variables, constantes, inclusions de fichiers, 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	%}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	déclarations des unités lexicales utilisées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	déclarations de priorités et de types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	%%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	règles de production et actions sémantiques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	%%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	routines C et bloc principal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F4DF85-2081-46E2-9126-782A954FBBAA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54275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B04D94FE-EE62-4CCA-A866-7350304F1875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722312"/>
          </a:xfrm>
        </p:spPr>
        <p:txBody>
          <a:bodyPr/>
          <a:lstStyle/>
          <a:p>
            <a:r>
              <a:rPr lang="fr-FR" sz="3600" b="1">
                <a:latin typeface="Times New Roman" pitchFamily="18" charset="0"/>
                <a:cs typeface="Times New Roman" pitchFamily="18" charset="0"/>
              </a:rPr>
              <a:t>YACC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301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928688"/>
            <a:ext cx="8401050" cy="5214937"/>
          </a:xfrm>
        </p:spPr>
        <p:txBody>
          <a:bodyPr/>
          <a:lstStyle/>
          <a:p>
            <a:pPr algn="l" rtl="0">
              <a:buFont typeface="Wingdings" pitchFamily="2" charset="2"/>
              <a:buNone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Partie Déclaration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La partie déclarations contient les déclarations "C" (entre %{ et %}) ainsi que la déclaration des noms de tokens :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	%token  name1 name2 ...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Les noms qui n'ont pas été déclarés en tant que "nom de token" sont considérés comme des non-terminaux. Lorsque les tokens correspondent à des opérateurs pour lesquels on souhaite spécifier une propriété d'associativité, on utilise </a:t>
            </a:r>
            <a:r>
              <a:rPr lang="fr-FR" sz="1800" i="1">
                <a:latin typeface="Times New Roman" pitchFamily="18" charset="0"/>
                <a:cs typeface="Times New Roman" pitchFamily="18" charset="0"/>
              </a:rPr>
              <a:t>left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fr-FR" sz="1800" i="1">
                <a:latin typeface="Times New Roman" pitchFamily="18" charset="0"/>
                <a:cs typeface="Times New Roman" pitchFamily="18" charset="0"/>
              </a:rPr>
              <a:t> right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à la place de token.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Exemple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 : on écrira :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%left '+' '-'    /* addition et soustraction associatives a gauche */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%right '^'      /* exponentiation associative a droite */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FC45CB-6BDA-4003-B7F1-BD4596B77DB0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55299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04A03E89-3148-42A9-9211-DD6006093A1B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722312"/>
          </a:xfrm>
        </p:spPr>
        <p:txBody>
          <a:bodyPr/>
          <a:lstStyle/>
          <a:p>
            <a:r>
              <a:rPr lang="fr-FR" sz="3600" b="1">
                <a:latin typeface="Times New Roman" pitchFamily="18" charset="0"/>
                <a:cs typeface="Times New Roman" pitchFamily="18" charset="0"/>
              </a:rPr>
              <a:t>YACC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5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928688"/>
            <a:ext cx="8401050" cy="5214937"/>
          </a:xfrm>
        </p:spPr>
        <p:txBody>
          <a:bodyPr/>
          <a:lstStyle/>
          <a:p>
            <a:pPr algn="l" rtl="0">
              <a:buFont typeface="Wingdings" pitchFamily="2" charset="2"/>
              <a:buNone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Grammaire et actions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Les règles de production sont des suites d'instructions de la forme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         non-terminal :  prod1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                                |  prod2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                                      ...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                                |  prodn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                               ;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Les actions sémantiques sont des instructions en C insérées dans les règles de production. Elles sont exécutées chaque fois qu'il y a réduction par la production associée.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None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Exemple :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G : S B 'X' {printf("mot reconnu");}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;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S : A {printf("réduction par A");} T {printf("réduction par T");} 'a'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;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0E47AD-2030-40E1-A314-BB63C75004BA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56323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85353761-7B5E-4ADA-99D3-C0F77BF41ABD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722312"/>
          </a:xfrm>
        </p:spPr>
        <p:txBody>
          <a:bodyPr/>
          <a:lstStyle/>
          <a:p>
            <a:r>
              <a:rPr lang="fr-FR" sz="3600" b="1">
                <a:latin typeface="Times New Roman" pitchFamily="18" charset="0"/>
                <a:cs typeface="Times New Roman" pitchFamily="18" charset="0"/>
              </a:rPr>
              <a:t>YACC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49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928688"/>
            <a:ext cx="8429625" cy="5214937"/>
          </a:xfrm>
        </p:spPr>
        <p:txBody>
          <a:bodyPr/>
          <a:lstStyle/>
          <a:p>
            <a:pPr algn="l" rtl="0">
              <a:buFont typeface="Wingdings" pitchFamily="2" charset="2"/>
              <a:buNone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Le programme en C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contenir le programme principal main() qui doit en général faire un appel à la fonction 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yyparse()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qui est créée par Yacc, et il doit aussi contenir un : 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#include ``lex.yy.c''.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Communication avec l'analyseur lexical : yylval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fr-FR" sz="1800">
                <a:latin typeface="Times New Roman" pitchFamily="18" charset="0"/>
                <a:cs typeface="Times New Roman" pitchFamily="18" charset="0"/>
              </a:rPr>
              <a:t>Les analyseurs syntaxique et lexical peuvent communiquer entre eux par la variable </a:t>
            </a:r>
            <a:r>
              <a:rPr lang="fr-FR" sz="1800" i="1">
                <a:latin typeface="Times New Roman" pitchFamily="18" charset="0"/>
                <a:cs typeface="Times New Roman" pitchFamily="18" charset="0"/>
              </a:rPr>
              <a:t>int </a:t>
            </a:r>
            <a:r>
              <a:rPr lang="fr-FR" sz="1800" b="1" i="1">
                <a:latin typeface="Times New Roman" pitchFamily="18" charset="0"/>
                <a:cs typeface="Times New Roman" pitchFamily="18" charset="0"/>
              </a:rPr>
              <a:t>yylval</a:t>
            </a:r>
            <a:r>
              <a:rPr lang="fr-FR" sz="1800" i="1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fr-FR" sz="1800">
                <a:latin typeface="Times New Roman" pitchFamily="18" charset="0"/>
                <a:cs typeface="Times New Roman" pitchFamily="18" charset="0"/>
              </a:rPr>
              <a:t>Dans une action lexicale, l'instruction </a:t>
            </a:r>
            <a:r>
              <a:rPr lang="fr-FR" sz="1800" i="1">
                <a:latin typeface="Times New Roman" pitchFamily="18" charset="0"/>
                <a:cs typeface="Times New Roman" pitchFamily="18" charset="0"/>
              </a:rPr>
              <a:t>return(ul)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 permet de renvoyer à l'analyseur syntaxique l'unité lexicale </a:t>
            </a:r>
            <a:r>
              <a:rPr lang="fr-FR" sz="1800" i="1">
                <a:latin typeface="Times New Roman" pitchFamily="18" charset="0"/>
                <a:cs typeface="Times New Roman" pitchFamily="18" charset="0"/>
              </a:rPr>
              <a:t>ul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 dont sa valeur de peut être rangée dans </a:t>
            </a:r>
            <a:r>
              <a:rPr lang="fr-FR" sz="1800" i="1">
                <a:latin typeface="Times New Roman" pitchFamily="18" charset="0"/>
                <a:cs typeface="Times New Roman" pitchFamily="18" charset="0"/>
              </a:rPr>
              <a:t>yylval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fr-FR" sz="1800">
                <a:latin typeface="Times New Roman" pitchFamily="18" charset="0"/>
                <a:cs typeface="Times New Roman" pitchFamily="18" charset="0"/>
              </a:rPr>
              <a:t>La variable yylval est de type YYSTYPE (déclaré dans la bibliothèque yacc/bison) qui est un </a:t>
            </a:r>
            <a:r>
              <a:rPr lang="fr-FR" sz="1800" i="1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par défaut. On peut changer ce type par: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#define YYSTYPE autre_type_C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Ou encore par :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%union {champs d'une union C}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qui déclarera  automatiquement YYSTYPE comme étant une telle union.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BEC76C-71A5-444E-83C2-3AA44B2A143B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57347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E9844B82-8E86-4239-BF1F-D270BCCB7DBB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722312"/>
          </a:xfrm>
        </p:spPr>
        <p:txBody>
          <a:bodyPr/>
          <a:lstStyle/>
          <a:p>
            <a:r>
              <a:rPr lang="fr-FR" sz="3600" b="1">
                <a:latin typeface="Times New Roman" pitchFamily="18" charset="0"/>
                <a:cs typeface="Times New Roman" pitchFamily="18" charset="0"/>
              </a:rPr>
              <a:t>YACC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73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928688"/>
            <a:ext cx="8401050" cy="5214937"/>
          </a:xfrm>
        </p:spPr>
        <p:txBody>
          <a:bodyPr>
            <a:normAutofit lnSpcReduction="10000"/>
          </a:bodyPr>
          <a:lstStyle/>
          <a:p>
            <a:pPr algn="l" rtl="0">
              <a:buFont typeface="Wingdings" pitchFamily="2" charset="2"/>
              <a:buNone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exemple </a:t>
            </a:r>
            <a:endParaRPr lang="en-US" sz="1800" b="1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 %union {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           int entier;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           double reel;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           char * chaine; }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permet de stocker dans yylval à la fois des int, des double et des char *.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L'analyseur lexical pourra par exemple contenir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{nombre}  {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           yylval.entier=atoi(yytext);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           return NOMBRE;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          }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Le type des lexèmes doit alors être précisé en utilisant les noms des champs de l'union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%token &lt;entier&gt; NOMBRE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%token &lt;chaine&gt; IDENT CHAINE COMMENT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On peut également typer des non-terminaux par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 %type &lt;entier&gt; S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 %type &lt;chaine&gt; expr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55CC9-7E99-4DEC-9B96-4FE880E500E4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58371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43E5C55D-A890-41D6-9E5C-C3FC8235A3C9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722312"/>
          </a:xfrm>
        </p:spPr>
        <p:txBody>
          <a:bodyPr/>
          <a:lstStyle/>
          <a:p>
            <a:r>
              <a:rPr lang="fr-FR" sz="3600" b="1">
                <a:latin typeface="Times New Roman" pitchFamily="18" charset="0"/>
                <a:cs typeface="Times New Roman" pitchFamily="18" charset="0"/>
              </a:rPr>
              <a:t>YACC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397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928688"/>
            <a:ext cx="8401050" cy="5214937"/>
          </a:xfrm>
        </p:spPr>
        <p:txBody>
          <a:bodyPr/>
          <a:lstStyle/>
          <a:p>
            <a:pPr algn="l" rtl="0"/>
            <a:r>
              <a:rPr lang="fr-FR" sz="1800" b="1">
                <a:latin typeface="Times New Roman" pitchFamily="18" charset="0"/>
                <a:cs typeface="Times New Roman" pitchFamily="18" charset="0"/>
              </a:rPr>
              <a:t>Variables, fonctions et actions prédéfinies </a:t>
            </a:r>
          </a:p>
          <a:p>
            <a:pPr algn="l" rtl="0">
              <a:buFont typeface="Wingdings" pitchFamily="2" charset="2"/>
              <a:buNone/>
            </a:pP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Garamond" pitchFamily="18" charset="0"/>
              <a:buAutoNum type="arabicPeriod"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YYPARSE()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: appel de l'analyseur  syntaxique.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Garamond" pitchFamily="18" charset="0"/>
              <a:buAutoNum type="arabicPeriod"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YYACCEPT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: instruction permettant de stopper l'analyseur syntaxique.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Garamond" pitchFamily="18" charset="0"/>
              <a:buAutoNum type="arabicPeriod"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YYABORT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: instruction qui permet également de stopper l'analyseur. yyparse retourne alors 1, ce qui peut être utilisé pour signifier l'echec de l'analyseur.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Garamond" pitchFamily="18" charset="0"/>
              <a:buAutoNum type="arabicPeriod"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main()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: le main par défaut se contente d'appeler yyparse(). L'utilisateur peut écrire sa propre main dans la partie du bloc principal.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Garamond" pitchFamily="18" charset="0"/>
              <a:buAutoNum type="arabicPeriod"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%start non-terminal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: action pour signifier quel non-terminal est l'axiome. Par défaut, c'est le premier décrit dans les règles de production. 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63324B-626B-491B-92BE-D75BD52184B3}" type="slidenum">
              <a:rPr lang="en-US" altLang="en-US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59395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8319173-2FB8-4788-BC87-6E8C9C5E6445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722312"/>
          </a:xfrm>
        </p:spPr>
        <p:txBody>
          <a:bodyPr/>
          <a:lstStyle/>
          <a:p>
            <a:r>
              <a:rPr lang="fr-FR" sz="3600" b="1">
                <a:latin typeface="Times New Roman" pitchFamily="18" charset="0"/>
                <a:cs typeface="Times New Roman" pitchFamily="18" charset="0"/>
              </a:rPr>
              <a:t>YACC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421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928688"/>
            <a:ext cx="8401050" cy="5214937"/>
          </a:xfrm>
        </p:spPr>
        <p:txBody>
          <a:bodyPr/>
          <a:lstStyle/>
          <a:p>
            <a:pPr algn="l" rtl="0">
              <a:buFont typeface="Wingdings" pitchFamily="2" charset="2"/>
              <a:buNone/>
            </a:pPr>
            <a:r>
              <a:rPr lang="fr-FR" sz="1500" b="1">
                <a:latin typeface="Times New Roman" pitchFamily="18" charset="0"/>
                <a:cs typeface="Times New Roman" pitchFamily="18" charset="0"/>
              </a:rPr>
              <a:t>Exemple : </a:t>
            </a:r>
            <a:r>
              <a:rPr lang="fr-FR" sz="1500">
                <a:latin typeface="Times New Roman" pitchFamily="18" charset="0"/>
                <a:cs typeface="Times New Roman" pitchFamily="18" charset="0"/>
              </a:rPr>
              <a:t>Soit  la grammaire:</a:t>
            </a:r>
            <a:endParaRPr lang="en-US" sz="15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1500">
                <a:latin typeface="Times New Roman" pitchFamily="18" charset="0"/>
                <a:cs typeface="Times New Roman" pitchFamily="18" charset="0"/>
              </a:rPr>
              <a:t>S →aSbS, S → aSb, S →abS, S→ab</a:t>
            </a:r>
          </a:p>
          <a:p>
            <a:pPr algn="l" rtl="0">
              <a:buFont typeface="Wingdings" pitchFamily="2" charset="2"/>
              <a:buNone/>
            </a:pPr>
            <a:r>
              <a:rPr lang="en-US" sz="1500" i="1">
                <a:latin typeface="Times New Roman" pitchFamily="18" charset="0"/>
                <a:cs typeface="Times New Roman" pitchFamily="18" charset="0"/>
              </a:rPr>
              <a:t>%token PVIRG PARO PARF</a:t>
            </a:r>
            <a:endParaRPr lang="en-US" sz="15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1500" i="1">
                <a:latin typeface="Times New Roman" pitchFamily="18" charset="0"/>
                <a:cs typeface="Times New Roman" pitchFamily="18" charset="0"/>
              </a:rPr>
              <a:t>%%</a:t>
            </a:r>
            <a:endParaRPr lang="en-US" sz="15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1500" i="1">
                <a:latin typeface="Times New Roman" pitchFamily="18" charset="0"/>
                <a:cs typeface="Times New Roman" pitchFamily="18" charset="0"/>
              </a:rPr>
              <a:t>s0 :	exp PVIRG {printf("fini\n"); exit(0);}</a:t>
            </a:r>
            <a:endParaRPr lang="en-US" sz="15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1500" i="1">
                <a:latin typeface="Times New Roman" pitchFamily="18" charset="0"/>
                <a:cs typeface="Times New Roman" pitchFamily="18" charset="0"/>
              </a:rPr>
              <a:t>       	 ;</a:t>
            </a:r>
            <a:endParaRPr lang="en-US" sz="15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1500" i="1">
                <a:latin typeface="Times New Roman" pitchFamily="18" charset="0"/>
                <a:cs typeface="Times New Roman" pitchFamily="18" charset="0"/>
              </a:rPr>
              <a:t>exp:     PARO exp PARF exp {printf(" regle1 \n");}</a:t>
            </a:r>
            <a:endParaRPr lang="en-US" sz="15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1500" i="1">
                <a:latin typeface="Times New Roman" pitchFamily="18" charset="0"/>
                <a:cs typeface="Times New Roman" pitchFamily="18" charset="0"/>
              </a:rPr>
              <a:t>	|PARO exp PARF {printf(" regle2 \n");}</a:t>
            </a:r>
            <a:endParaRPr lang="en-US" sz="15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1500" i="1">
                <a:latin typeface="Times New Roman" pitchFamily="18" charset="0"/>
                <a:cs typeface="Times New Roman" pitchFamily="18" charset="0"/>
              </a:rPr>
              <a:t>	|PARO PARF exp {printf(" regle3 \n");}</a:t>
            </a:r>
            <a:endParaRPr lang="en-US" sz="15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1500" i="1">
                <a:latin typeface="Times New Roman" pitchFamily="18" charset="0"/>
                <a:cs typeface="Times New Roman" pitchFamily="18" charset="0"/>
              </a:rPr>
              <a:t>	|PARO PARF {printf(" regle4 \n");}</a:t>
            </a:r>
            <a:endParaRPr lang="en-US" sz="15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1500" i="1">
                <a:latin typeface="Times New Roman" pitchFamily="18" charset="0"/>
                <a:cs typeface="Times New Roman" pitchFamily="18" charset="0"/>
              </a:rPr>
              <a:t>	;</a:t>
            </a:r>
            <a:endParaRPr lang="en-US" sz="15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1500" i="1">
                <a:latin typeface="Times New Roman" pitchFamily="18" charset="0"/>
                <a:cs typeface="Times New Roman" pitchFamily="18" charset="0"/>
              </a:rPr>
              <a:t>%%</a:t>
            </a:r>
            <a:endParaRPr lang="en-US" sz="15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1500" i="1">
                <a:latin typeface="Times New Roman" pitchFamily="18" charset="0"/>
                <a:cs typeface="Times New Roman" pitchFamily="18" charset="0"/>
              </a:rPr>
              <a:t>#include &lt;ctype.h&gt;</a:t>
            </a:r>
            <a:endParaRPr lang="en-US" sz="15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1500" i="1">
                <a:latin typeface="Times New Roman" pitchFamily="18" charset="0"/>
                <a:cs typeface="Times New Roman" pitchFamily="18" charset="0"/>
              </a:rPr>
              <a:t>#include &lt;stdio.h&gt;</a:t>
            </a:r>
            <a:endParaRPr lang="en-US" sz="15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1500" i="1">
                <a:latin typeface="Times New Roman" pitchFamily="18" charset="0"/>
                <a:cs typeface="Times New Roman" pitchFamily="18" charset="0"/>
              </a:rPr>
              <a:t>#include "lex.yy.c"</a:t>
            </a:r>
            <a:endParaRPr lang="en-US" sz="15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1500" i="1">
                <a:latin typeface="Times New Roman" pitchFamily="18" charset="0"/>
                <a:cs typeface="Times New Roman" pitchFamily="18" charset="0"/>
              </a:rPr>
              <a:t>main(){</a:t>
            </a:r>
            <a:endParaRPr lang="en-US" sz="15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1500" i="1">
                <a:latin typeface="Times New Roman" pitchFamily="18" charset="0"/>
                <a:cs typeface="Times New Roman" pitchFamily="18" charset="0"/>
              </a:rPr>
              <a:t>	yyparse();}</a:t>
            </a:r>
            <a:endParaRPr lang="en-US" sz="15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1500" i="1">
                <a:latin typeface="Times New Roman" pitchFamily="18" charset="0"/>
                <a:cs typeface="Times New Roman" pitchFamily="18" charset="0"/>
              </a:rPr>
              <a:t>yyerror(char *s){</a:t>
            </a:r>
            <a:endParaRPr lang="en-US" sz="150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1500" i="1">
                <a:latin typeface="Times New Roman" pitchFamily="18" charset="0"/>
                <a:cs typeface="Times New Roman" pitchFamily="18" charset="0"/>
              </a:rPr>
              <a:t>	printf ("%s\n",s);}</a:t>
            </a:r>
            <a:endParaRPr lang="en-US" sz="1500">
              <a:latin typeface="Times New Roman" pitchFamily="18" charset="0"/>
              <a:cs typeface="Times New Roman" pitchFamily="18" charset="0"/>
            </a:endParaRPr>
          </a:p>
          <a:p>
            <a:pPr algn="l" rtl="0"/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4EC55-69DA-473B-A8EB-F51F5E48446B}" type="slidenum">
              <a:rPr lang="en-US" altLang="en-US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60419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F5A82F94-7846-4C8F-AD7B-34DD18784058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Urbai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24207</TotalTime>
  <Words>1178</Words>
  <Application>Microsoft Office PowerPoint</Application>
  <PresentationFormat>Affichage à l'écran (4:3)</PresentationFormat>
  <Paragraphs>181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9" baseType="lpstr">
      <vt:lpstr>Arial</vt:lpstr>
      <vt:lpstr>Garamond</vt:lpstr>
      <vt:lpstr>Georgia</vt:lpstr>
      <vt:lpstr>Times New Roman</vt:lpstr>
      <vt:lpstr>Trebuchet MS</vt:lpstr>
      <vt:lpstr>Wingdings</vt:lpstr>
      <vt:lpstr>Wingdings 2</vt:lpstr>
      <vt:lpstr>Urbain</vt:lpstr>
      <vt:lpstr> Chapitre 05:                   Yacc</vt:lpstr>
      <vt:lpstr>YACC</vt:lpstr>
      <vt:lpstr>YACC</vt:lpstr>
      <vt:lpstr>YACC</vt:lpstr>
      <vt:lpstr>YACC</vt:lpstr>
      <vt:lpstr>YACC</vt:lpstr>
      <vt:lpstr>YACC</vt:lpstr>
      <vt:lpstr>YACC</vt:lpstr>
      <vt:lpstr>YACC</vt:lpstr>
      <vt:lpstr>Etude de cas:</vt:lpstr>
      <vt:lpstr>YACC</vt:lpstr>
    </vt:vector>
  </TitlesOfParts>
  <Company>meadi.corp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nadjib</dc:creator>
  <cp:lastModifiedBy>Nadjib MEADI</cp:lastModifiedBy>
  <cp:revision>271</cp:revision>
  <dcterms:created xsi:type="dcterms:W3CDTF">2010-10-17T19:55:10Z</dcterms:created>
  <dcterms:modified xsi:type="dcterms:W3CDTF">2023-11-22T12:57:54Z</dcterms:modified>
</cp:coreProperties>
</file>