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6E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03" autoAdjust="0"/>
    <p:restoredTop sz="89946" autoAdjust="0"/>
  </p:normalViewPr>
  <p:slideViewPr>
    <p:cSldViewPr snapToGrid="0">
      <p:cViewPr varScale="1">
        <p:scale>
          <a:sx n="67" d="100"/>
          <a:sy n="67" d="100"/>
        </p:scale>
        <p:origin x="28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9DD5EF-5FEC-4E4F-B429-41293AB4C2B6}" type="datetimeFigureOut">
              <a:rPr lang="fr-FR" smtClean="0"/>
              <a:t>03/12/2024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3B5874-BF3D-4369-A801-866AF0B78BCB}" type="slidenum">
              <a:rPr lang="fr-FR" smtClean="0"/>
              <a:t>‹N°›</a:t>
            </a:fld>
            <a:endParaRPr lang="fr-FR"/>
          </a:p>
        </p:txBody>
      </p:sp>
    </p:spTree>
    <p:extLst>
      <p:ext uri="{BB962C8B-B14F-4D97-AF65-F5344CB8AC3E}">
        <p14:creationId xmlns:p14="http://schemas.microsoft.com/office/powerpoint/2010/main" val="2513551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66635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699550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1177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247649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03367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7176148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8747863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20662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831957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269324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949357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453436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325637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93588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782586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19952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12/3/2024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441230461"/>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s://encrypted-tbn0.gstatic.com/images?q=tbn:ANd9GcRCiGVdGvE1uBS98bXM90XoAbSl3AKn4TezV4SOHPzGQjCLzWqI"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Résultat de recherche d'images pour &quot;‫ادارة المعرفة والمنظمات الافتراضية‬‎&quot;"/>
          <p:cNvPicPr/>
          <p:nvPr/>
        </p:nvPicPr>
        <p:blipFill>
          <a:blip r:embed="rId2" r:link="rId3"/>
          <a:srcRect/>
          <a:stretch>
            <a:fillRect/>
          </a:stretch>
        </p:blipFill>
        <p:spPr bwMode="auto">
          <a:xfrm>
            <a:off x="1118405" y="2369309"/>
            <a:ext cx="9349427" cy="1409700"/>
          </a:xfrm>
          <a:prstGeom prst="rect">
            <a:avLst/>
          </a:prstGeom>
          <a:noFill/>
          <a:ln w="9525">
            <a:noFill/>
            <a:miter lim="800000"/>
            <a:headEnd/>
            <a:tailEnd/>
          </a:ln>
        </p:spPr>
      </p:pic>
      <p:sp>
        <p:nvSpPr>
          <p:cNvPr id="2" name="Titre 1"/>
          <p:cNvSpPr>
            <a:spLocks noGrp="1"/>
          </p:cNvSpPr>
          <p:nvPr>
            <p:ph type="ctrTitle"/>
          </p:nvPr>
        </p:nvSpPr>
        <p:spPr/>
        <p:txBody>
          <a:bodyPr/>
          <a:lstStyle/>
          <a:p>
            <a:pPr algn="ctr" rtl="1"/>
            <a:r>
              <a:rPr lang="ar-DZ"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عمليات إدارة الكفاءات</a:t>
            </a:r>
            <a:endParaRPr lang="fr-FR"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1693265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42950" y="476935"/>
            <a:ext cx="11449050" cy="6494085"/>
          </a:xfrm>
          <a:prstGeom prst="rect">
            <a:avLst/>
          </a:prstGeom>
        </p:spPr>
        <p:txBody>
          <a:bodyPr wrap="square">
            <a:spAutoFit/>
          </a:bodyPr>
          <a:lstStyle/>
          <a:p>
            <a:pPr algn="just" rtl="1"/>
            <a:r>
              <a:rPr lang="ar-DZ" sz="2400" dirty="0" smtClean="0">
                <a:ea typeface="Calibri" panose="020F0502020204030204" pitchFamily="34" charset="0"/>
                <a:cs typeface="Simplified Arabic" panose="02020603050405020304" pitchFamily="18" charset="-78"/>
              </a:rPr>
              <a:t>وبناء</a:t>
            </a:r>
            <a:r>
              <a:rPr lang="ar-SA" sz="2400" dirty="0" smtClean="0">
                <a:ea typeface="Calibri" panose="020F0502020204030204" pitchFamily="34" charset="0"/>
                <a:cs typeface="Simplified Arabic" panose="02020603050405020304" pitchFamily="18" charset="-78"/>
              </a:rPr>
              <a:t>ا </a:t>
            </a:r>
            <a:r>
              <a:rPr lang="ar-SA" sz="2400" dirty="0">
                <a:ea typeface="Calibri" panose="020F0502020204030204" pitchFamily="34" charset="0"/>
                <a:cs typeface="Simplified Arabic" panose="02020603050405020304" pitchFamily="18" charset="-78"/>
              </a:rPr>
              <a:t>على هذه العناصر يمكن القول بان عملية استقطاب الكفاءات سبر بعدة مراحل وتعتمد على العديد من الأدوات وهي كالتالي: </a:t>
            </a:r>
            <a:endParaRPr lang="ar-DZ" sz="2400" dirty="0" smtClean="0">
              <a:ea typeface="Calibri" panose="020F0502020204030204" pitchFamily="34" charset="0"/>
              <a:cs typeface="Simplified Arabic" panose="02020603050405020304" pitchFamily="18" charset="-78"/>
            </a:endParaRPr>
          </a:p>
          <a:p>
            <a:pPr algn="r" rtl="1">
              <a:spcAft>
                <a:spcPts val="800"/>
              </a:spcAft>
            </a:pPr>
            <a:r>
              <a:rPr lang="ar-DZ" sz="2400" b="1" u="sng" dirty="0" smtClean="0">
                <a:ea typeface="Calibri" panose="020F0502020204030204" pitchFamily="34" charset="0"/>
                <a:cs typeface="Simplified Arabic" panose="02020603050405020304" pitchFamily="18" charset="-78"/>
              </a:rPr>
              <a:t>1-تعين </a:t>
            </a:r>
            <a:r>
              <a:rPr lang="ar-SA" sz="2400" b="1" u="sng" dirty="0" smtClean="0">
                <a:ea typeface="Calibri" panose="020F0502020204030204" pitchFamily="34" charset="0"/>
                <a:cs typeface="Simplified Arabic" panose="02020603050405020304" pitchFamily="18" charset="-78"/>
              </a:rPr>
              <a:t>الكفاءات </a:t>
            </a:r>
            <a:r>
              <a:rPr lang="ar-SA" sz="2400" b="1" u="sng" dirty="0">
                <a:ea typeface="Calibri" panose="020F0502020204030204" pitchFamily="34" charset="0"/>
                <a:cs typeface="Simplified Arabic" panose="02020603050405020304" pitchFamily="18" charset="-78"/>
              </a:rPr>
              <a:t>الأساسية المطلوبة</a:t>
            </a:r>
            <a:r>
              <a:rPr lang="ar-SA" sz="2400" b="1" dirty="0">
                <a:ea typeface="Calibri" panose="020F0502020204030204" pitchFamily="34" charset="0"/>
                <a:cs typeface="Simplified Arabic" panose="02020603050405020304" pitchFamily="18" charset="-78"/>
              </a:rPr>
              <a:t>: </a:t>
            </a:r>
            <a:r>
              <a:rPr lang="ar-SA" sz="2400" dirty="0">
                <a:ea typeface="Calibri" panose="020F0502020204030204" pitchFamily="34" charset="0"/>
                <a:cs typeface="Simplified Arabic" panose="02020603050405020304" pitchFamily="18" charset="-78"/>
              </a:rPr>
              <a:t>لقد جرت العادة أن الحصول على منصب الشغل </a:t>
            </a:r>
            <a:r>
              <a:rPr lang="ar-DZ" sz="2400" dirty="0" smtClean="0">
                <a:ea typeface="Calibri" panose="020F0502020204030204" pitchFamily="34" charset="0"/>
                <a:cs typeface="Simplified Arabic" panose="02020603050405020304" pitchFamily="18" charset="-78"/>
              </a:rPr>
              <a:t>ي</a:t>
            </a:r>
            <a:r>
              <a:rPr lang="ar-SA" sz="2400" dirty="0" smtClean="0">
                <a:ea typeface="Calibri" panose="020F0502020204030204" pitchFamily="34" charset="0"/>
                <a:cs typeface="Simplified Arabic" panose="02020603050405020304" pitchFamily="18" charset="-78"/>
              </a:rPr>
              <a:t>توقف </a:t>
            </a:r>
            <a:r>
              <a:rPr lang="ar-SA" sz="2400" dirty="0">
                <a:ea typeface="Calibri" panose="020F0502020204030204" pitchFamily="34" charset="0"/>
                <a:cs typeface="Simplified Arabic" panose="02020603050405020304" pitchFamily="18" charset="-78"/>
              </a:rPr>
              <a:t>على توافق بين مؤهلات الفرد ومتطلبات الوظيفة وفي منهج الكفاءات أصبح من الضروري توفر الأفراد على الكفاءات المطلوبة لشغل الوظيفة لهذا يعتبر تحديد الكفاءات المرحلة الأساسية فهي عملية إدارة الكفاءات أنها الخطوة الأولى التي تدخل المؤسسة في هذا </a:t>
            </a:r>
            <a:r>
              <a:rPr lang="ar-SA" sz="2400" dirty="0">
                <a:latin typeface="Calibri" panose="020F0502020204030204" pitchFamily="34" charset="0"/>
                <a:ea typeface="Calibri" panose="020F0502020204030204" pitchFamily="34" charset="0"/>
                <a:cs typeface="Simplified Arabic" panose="02020603050405020304" pitchFamily="18" charset="-78"/>
              </a:rPr>
              <a:t>المنهج </a:t>
            </a:r>
            <a:r>
              <a:rPr lang="ar-SA" sz="2400" dirty="0" smtClean="0">
                <a:latin typeface="Calibri" panose="020F0502020204030204" pitchFamily="34" charset="0"/>
                <a:ea typeface="Calibri" panose="020F0502020204030204" pitchFamily="34" charset="0"/>
                <a:cs typeface="Simplified Arabic" panose="02020603050405020304" pitchFamily="18" charset="-78"/>
              </a:rPr>
              <a:t>التسيير</a:t>
            </a:r>
            <a:r>
              <a:rPr lang="ar-DZ" sz="2400" dirty="0" smtClean="0">
                <a:latin typeface="Calibri" panose="020F0502020204030204" pitchFamily="34" charset="0"/>
                <a:ea typeface="Calibri" panose="020F0502020204030204" pitchFamily="34" charset="0"/>
                <a:cs typeface="Simplified Arabic" panose="02020603050405020304" pitchFamily="18" charset="-78"/>
              </a:rPr>
              <a:t>ي</a:t>
            </a:r>
            <a:r>
              <a:rPr lang="ar-SA" sz="2400" dirty="0" smtClean="0">
                <a:latin typeface="Calibri" panose="020F0502020204030204" pitchFamily="34" charset="0"/>
                <a:ea typeface="Calibri" panose="020F0502020204030204" pitchFamily="34" charset="0"/>
                <a:cs typeface="Simplified Arabic" panose="02020603050405020304" pitchFamily="18" charset="-78"/>
              </a:rPr>
              <a:t>، </a:t>
            </a:r>
            <a:r>
              <a:rPr lang="ar-SA" sz="2400" dirty="0">
                <a:latin typeface="Calibri" panose="020F0502020204030204" pitchFamily="34" charset="0"/>
                <a:ea typeface="Calibri" panose="020F0502020204030204" pitchFamily="34" charset="0"/>
                <a:cs typeface="Simplified Arabic" panose="02020603050405020304" pitchFamily="18" charset="-78"/>
              </a:rPr>
              <a:t>ويمكن </a:t>
            </a:r>
            <a:r>
              <a:rPr lang="ar-DZ" sz="2400" dirty="0" smtClean="0">
                <a:latin typeface="Calibri" panose="020F0502020204030204" pitchFamily="34" charset="0"/>
                <a:ea typeface="Calibri" panose="020F0502020204030204" pitchFamily="34" charset="0"/>
                <a:cs typeface="Simplified Arabic" panose="02020603050405020304" pitchFamily="18" charset="-78"/>
              </a:rPr>
              <a:t>القيام </a:t>
            </a:r>
            <a:r>
              <a:rPr lang="ar-SA" sz="2400" dirty="0" smtClean="0">
                <a:latin typeface="Calibri" panose="020F0502020204030204" pitchFamily="34" charset="0"/>
                <a:ea typeface="Calibri" panose="020F0502020204030204" pitchFamily="34" charset="0"/>
                <a:cs typeface="Simplified Arabic" panose="02020603050405020304" pitchFamily="18" charset="-78"/>
              </a:rPr>
              <a:t>بتحديد </a:t>
            </a:r>
            <a:r>
              <a:rPr lang="ar-SA" sz="2400" dirty="0">
                <a:latin typeface="Calibri" panose="020F0502020204030204" pitchFamily="34" charset="0"/>
                <a:ea typeface="Calibri" panose="020F0502020204030204" pitchFamily="34" charset="0"/>
                <a:cs typeface="Simplified Arabic" panose="02020603050405020304" pitchFamily="18" charset="-78"/>
              </a:rPr>
              <a:t>الكفاءات الأساسية المطلوبة من خلال الإجابة على التساؤلات التالية:</a:t>
            </a:r>
            <a:endParaRPr lang="fr-FR" sz="1600" dirty="0">
              <a:latin typeface="Calibri" panose="020F0502020204030204" pitchFamily="34" charset="0"/>
              <a:ea typeface="Calibri" panose="020F0502020204030204" pitchFamily="34" charset="0"/>
              <a:cs typeface="Arial" panose="020B0604020202020204" pitchFamily="34" charset="0"/>
            </a:endParaRPr>
          </a:p>
          <a:p>
            <a:pPr algn="r"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-ما هي الكفاءات المطلوبة حيث </a:t>
            </a:r>
            <a:r>
              <a:rPr lang="ar-DZ" sz="2400" dirty="0" smtClean="0">
                <a:latin typeface="Calibri" panose="020F0502020204030204" pitchFamily="34" charset="0"/>
                <a:ea typeface="Calibri" panose="020F0502020204030204" pitchFamily="34" charset="0"/>
                <a:cs typeface="Simplified Arabic" panose="02020603050405020304" pitchFamily="18" charset="-78"/>
              </a:rPr>
              <a:t>يتم </a:t>
            </a:r>
            <a:r>
              <a:rPr lang="ar-SA" sz="2400" dirty="0" smtClean="0">
                <a:latin typeface="Calibri" panose="020F0502020204030204" pitchFamily="34" charset="0"/>
                <a:ea typeface="Calibri" panose="020F0502020204030204" pitchFamily="34" charset="0"/>
                <a:cs typeface="Simplified Arabic" panose="02020603050405020304" pitchFamily="18" charset="-78"/>
              </a:rPr>
              <a:t>إنجاز </a:t>
            </a:r>
            <a:r>
              <a:rPr lang="ar-SA" sz="2400" dirty="0">
                <a:latin typeface="Calibri" panose="020F0502020204030204" pitchFamily="34" charset="0"/>
                <a:ea typeface="Calibri" panose="020F0502020204030204" pitchFamily="34" charset="0"/>
                <a:cs typeface="Simplified Arabic" panose="02020603050405020304" pitchFamily="18" charset="-78"/>
              </a:rPr>
              <a:t>مشاريع المصلحة بشكل </a:t>
            </a:r>
            <a:r>
              <a:rPr lang="ar-DZ" sz="2400" dirty="0" smtClean="0">
                <a:latin typeface="Calibri" panose="020F0502020204030204" pitchFamily="34" charset="0"/>
                <a:ea typeface="Calibri" panose="020F0502020204030204" pitchFamily="34" charset="0"/>
                <a:cs typeface="Simplified Arabic" panose="02020603050405020304" pitchFamily="18" charset="-78"/>
              </a:rPr>
              <a:t>جيد</a:t>
            </a:r>
            <a:r>
              <a:rPr lang="ar-SA" sz="2400" dirty="0" smtClean="0">
                <a:latin typeface="Calibri" panose="020F0502020204030204" pitchFamily="34" charset="0"/>
                <a:ea typeface="Calibri" panose="020F0502020204030204" pitchFamily="34" charset="0"/>
                <a:cs typeface="Simplified Arabic" panose="02020603050405020304" pitchFamily="18" charset="-78"/>
              </a:rPr>
              <a:t>؟</a:t>
            </a:r>
            <a:endParaRPr lang="fr-FR" sz="1600" dirty="0">
              <a:latin typeface="Calibri" panose="020F0502020204030204" pitchFamily="34" charset="0"/>
              <a:ea typeface="Calibri" panose="020F0502020204030204" pitchFamily="34" charset="0"/>
              <a:cs typeface="Arial" panose="020B0604020202020204" pitchFamily="34" charset="0"/>
            </a:endParaRPr>
          </a:p>
          <a:p>
            <a:pPr algn="r"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-ما هي الكفاءات </a:t>
            </a:r>
            <a:r>
              <a:rPr lang="ar-DZ" sz="2400" dirty="0" smtClean="0">
                <a:latin typeface="Calibri" panose="020F0502020204030204" pitchFamily="34" charset="0"/>
                <a:ea typeface="Calibri" panose="020F0502020204030204" pitchFamily="34" charset="0"/>
                <a:cs typeface="Simplified Arabic" panose="02020603050405020304" pitchFamily="18" charset="-78"/>
              </a:rPr>
              <a:t>الجيدة </a:t>
            </a:r>
            <a:r>
              <a:rPr lang="ar-SA" sz="2400" dirty="0" smtClean="0">
                <a:latin typeface="Calibri" panose="020F0502020204030204" pitchFamily="34" charset="0"/>
                <a:ea typeface="Calibri" panose="020F0502020204030204" pitchFamily="34" charset="0"/>
                <a:cs typeface="Simplified Arabic" panose="02020603050405020304" pitchFamily="18" charset="-78"/>
              </a:rPr>
              <a:t>الملائمة </a:t>
            </a:r>
            <a:r>
              <a:rPr lang="ar-SA" sz="2400" dirty="0">
                <a:latin typeface="Calibri" panose="020F0502020204030204" pitchFamily="34" charset="0"/>
                <a:ea typeface="Calibri" panose="020F0502020204030204" pitchFamily="34" charset="0"/>
                <a:cs typeface="Simplified Arabic" panose="02020603050405020304" pitchFamily="18" charset="-78"/>
              </a:rPr>
              <a:t>لمواجهة تطورات مهامنا التقنية والوظائف المستقبلية؟</a:t>
            </a:r>
            <a:endParaRPr lang="fr-FR" sz="1600" dirty="0">
              <a:latin typeface="Calibri" panose="020F0502020204030204" pitchFamily="34" charset="0"/>
              <a:ea typeface="Calibri" panose="020F0502020204030204" pitchFamily="34" charset="0"/>
              <a:cs typeface="Arial" panose="020B0604020202020204" pitchFamily="34" charset="0"/>
            </a:endParaRPr>
          </a:p>
          <a:p>
            <a:pPr marL="342900" indent="-342900" algn="r" rtl="1">
              <a:spcAft>
                <a:spcPts val="800"/>
              </a:spcAft>
              <a:buFontTx/>
              <a:buChar char="-"/>
            </a:pPr>
            <a:r>
              <a:rPr lang="ar-SA" sz="2400" dirty="0" smtClean="0">
                <a:latin typeface="Calibri" panose="020F0502020204030204" pitchFamily="34" charset="0"/>
                <a:ea typeface="Calibri" panose="020F0502020204030204" pitchFamily="34" charset="0"/>
                <a:cs typeface="Simplified Arabic" panose="02020603050405020304" pitchFamily="18" charset="-78"/>
              </a:rPr>
              <a:t>ما </a:t>
            </a:r>
            <a:r>
              <a:rPr lang="ar-SA" sz="2400" dirty="0">
                <a:latin typeface="Calibri" panose="020F0502020204030204" pitchFamily="34" charset="0"/>
                <a:ea typeface="Calibri" panose="020F0502020204030204" pitchFamily="34" charset="0"/>
                <a:cs typeface="Simplified Arabic" panose="02020603050405020304" pitchFamily="18" charset="-78"/>
              </a:rPr>
              <a:t>هي الكفاءات الضرورية لحل الصعوبات الوظيفية المسجلة</a:t>
            </a:r>
            <a:r>
              <a:rPr lang="ar-SA" sz="2400" dirty="0" smtClean="0">
                <a:latin typeface="Calibri" panose="020F0502020204030204" pitchFamily="34" charset="0"/>
                <a:ea typeface="Calibri" panose="020F0502020204030204" pitchFamily="34" charset="0"/>
                <a:cs typeface="Simplified Arabic" panose="02020603050405020304" pitchFamily="18" charset="-78"/>
              </a:rPr>
              <a:t>؟</a:t>
            </a:r>
            <a:endParaRPr lang="ar-DZ" sz="2400" dirty="0" smtClean="0">
              <a:latin typeface="Calibri" panose="020F0502020204030204" pitchFamily="34" charset="0"/>
              <a:ea typeface="Calibri" panose="020F0502020204030204" pitchFamily="34" charset="0"/>
              <a:cs typeface="Simplified Arabic" panose="02020603050405020304" pitchFamily="18" charset="-78"/>
            </a:endParaRPr>
          </a:p>
          <a:p>
            <a:pPr algn="just" rtl="1">
              <a:spcAft>
                <a:spcPts val="800"/>
              </a:spcAft>
            </a:pPr>
            <a:r>
              <a:rPr lang="ar-SA" sz="2400" dirty="0">
                <a:ea typeface="Calibri" panose="020F0502020204030204" pitchFamily="34" charset="0"/>
                <a:cs typeface="Simplified Arabic" panose="02020603050405020304" pitchFamily="18" charset="-78"/>
              </a:rPr>
              <a:t>2</a:t>
            </a:r>
            <a:r>
              <a:rPr lang="ar-SA" sz="2400" b="1" u="sng" dirty="0">
                <a:ea typeface="Calibri" panose="020F0502020204030204" pitchFamily="34" charset="0"/>
                <a:cs typeface="Simplified Arabic" panose="02020603050405020304" pitchFamily="18" charset="-78"/>
              </a:rPr>
              <a:t> -إعداد مرجع الكفاءات المطلوبة: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عدم وجود قائمة عالمية موحدة للكفاءات المستخدمة في كل قطاعات النشاط، جعل الانشغال الاكبر للمؤسسات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اليوم يتعلق</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بالطريقة والاداة التي يجب أن تعتمد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عليها </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في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إعداد قوائم لكفاءات منصب أو مجموعة مناصب لهذا فهي تستخدم مرجعيات المهن أو الوظائف النموذجية (من خلال التوجهات الوطنية للتكوين والكفاءات المرتبطة به)، و تقوم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بتشكيل مرجعيات </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الكفاءات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على أساس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المشاريع </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والاولويات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الناتجة عن التفكير الاستراتيجي السابق .</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marL="285750" indent="-285750" algn="r" rtl="1">
              <a:spcAft>
                <a:spcPts val="800"/>
              </a:spcAft>
              <a:buFontTx/>
              <a:buChar char="-"/>
            </a:pPr>
            <a:endParaRPr lang="fr-FR" sz="1600" dirty="0">
              <a:latin typeface="Calibri" panose="020F0502020204030204" pitchFamily="34" charset="0"/>
              <a:ea typeface="Calibri" panose="020F0502020204030204" pitchFamily="34" charset="0"/>
              <a:cs typeface="Arial" panose="020B0604020202020204" pitchFamily="34" charset="0"/>
            </a:endParaRPr>
          </a:p>
          <a:p>
            <a:pPr algn="just" rtl="1"/>
            <a:endParaRPr lang="fr-FR" sz="2400" dirty="0"/>
          </a:p>
        </p:txBody>
      </p:sp>
    </p:spTree>
    <p:extLst>
      <p:ext uri="{BB962C8B-B14F-4D97-AF65-F5344CB8AC3E}">
        <p14:creationId xmlns:p14="http://schemas.microsoft.com/office/powerpoint/2010/main" val="2222041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4338" y="57150"/>
            <a:ext cx="11777662" cy="5129609"/>
          </a:xfrm>
          <a:prstGeom prst="rect">
            <a:avLst/>
          </a:prstGeom>
        </p:spPr>
        <p:txBody>
          <a:bodyPr wrap="square">
            <a:spAutoFit/>
          </a:bodyPr>
          <a:lstStyle/>
          <a:p>
            <a:pPr algn="just" rtl="1"/>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3</a:t>
            </a:r>
            <a:r>
              <a:rPr lang="ar-SA" sz="2400" b="1" dirty="0" smtClean="0">
                <a:latin typeface="Simplified Arabic" panose="02020603050405020304" pitchFamily="18" charset="-78"/>
                <a:ea typeface="Calibri" panose="020F0502020204030204" pitchFamily="34" charset="0"/>
                <a:cs typeface="Simplified Arabic" panose="02020603050405020304" pitchFamily="18" charset="-78"/>
              </a:rPr>
              <a:t>-</a:t>
            </a:r>
            <a:r>
              <a:rPr lang="ar-DZ" sz="2400" b="1" dirty="0" smtClean="0">
                <a:latin typeface="Simplified Arabic" panose="02020603050405020304" pitchFamily="18" charset="-78"/>
                <a:ea typeface="Calibri" panose="020F0502020204030204" pitchFamily="34" charset="0"/>
                <a:cs typeface="Simplified Arabic" panose="02020603050405020304" pitchFamily="18" charset="-78"/>
              </a:rPr>
              <a:t>تحديد</a:t>
            </a:r>
            <a:r>
              <a:rPr lang="ar-SA" sz="2400" b="1"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400" b="1" dirty="0">
                <a:latin typeface="Simplified Arabic" panose="02020603050405020304" pitchFamily="18" charset="-78"/>
                <a:ea typeface="Calibri" panose="020F0502020204030204" pitchFamily="34" charset="0"/>
                <a:cs typeface="Simplified Arabic" panose="02020603050405020304" pitchFamily="18" charset="-78"/>
              </a:rPr>
              <a:t>الكفاءات </a:t>
            </a:r>
            <a:r>
              <a:rPr lang="ar-DZ" sz="2400" b="1" dirty="0" smtClean="0">
                <a:latin typeface="Simplified Arabic" panose="02020603050405020304" pitchFamily="18" charset="-78"/>
                <a:ea typeface="Calibri" panose="020F0502020204030204" pitchFamily="34" charset="0"/>
                <a:cs typeface="Simplified Arabic" panose="02020603050405020304" pitchFamily="18" charset="-78"/>
              </a:rPr>
              <a:t>للاقتناء</a:t>
            </a:r>
            <a:r>
              <a:rPr lang="ar-SA" sz="2400" b="1"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يكون بتعين </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الكفاءات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المطلوبة من طرف المصالح أو الوحدات، و تعُين في كل وحدة الكفاءات المطلوبة و العجز الاساسي في الكفاءات، </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بالإضافة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إلى </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تحديد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في كل مصلحة أو وحدة، الفارق بين الكفاءات المطلوبة والكفاءات الممتلكة من طرف الاشخاص</a:t>
            </a:r>
            <a:r>
              <a:rPr lang="ar-SA" dirty="0" smtClean="0">
                <a:ea typeface="Calibri" panose="020F0502020204030204" pitchFamily="34" charset="0"/>
                <a:cs typeface="Simplified Arabic" panose="02020603050405020304" pitchFamily="18" charset="-78"/>
              </a:rPr>
              <a:t>.</a:t>
            </a:r>
            <a:endParaRPr lang="ar-DZ" dirty="0" smtClean="0">
              <a:ea typeface="Calibri" panose="020F0502020204030204" pitchFamily="34" charset="0"/>
              <a:cs typeface="Simplified Arabic" panose="02020603050405020304" pitchFamily="18" charset="-78"/>
            </a:endParaRPr>
          </a:p>
          <a:p>
            <a:pPr algn="r" rtl="1">
              <a:spcAft>
                <a:spcPts val="800"/>
              </a:spcAft>
            </a:pPr>
            <a:r>
              <a:rPr lang="ar-DZ" sz="2400" b="1" dirty="0" smtClean="0">
                <a:latin typeface="Simplified Arabic" panose="02020603050405020304" pitchFamily="18" charset="-78"/>
                <a:ea typeface="Calibri" panose="020F0502020204030204" pitchFamily="34" charset="0"/>
                <a:cs typeface="Simplified Arabic" panose="02020603050405020304" pitchFamily="18" charset="-78"/>
              </a:rPr>
              <a:t>4</a:t>
            </a:r>
            <a:r>
              <a:rPr lang="ar-SA" sz="2400" b="1" dirty="0" smtClean="0">
                <a:latin typeface="Simplified Arabic" panose="02020603050405020304" pitchFamily="18" charset="-78"/>
                <a:ea typeface="Calibri" panose="020F0502020204030204" pitchFamily="34" charset="0"/>
                <a:cs typeface="Simplified Arabic" panose="02020603050405020304" pitchFamily="18" charset="-78"/>
              </a:rPr>
              <a:t>-ضبط </a:t>
            </a:r>
            <a:r>
              <a:rPr lang="ar-SA" sz="2400" b="1" dirty="0">
                <a:latin typeface="Simplified Arabic" panose="02020603050405020304" pitchFamily="18" charset="-78"/>
                <a:ea typeface="Calibri" panose="020F0502020204030204" pitchFamily="34" charset="0"/>
                <a:cs typeface="Simplified Arabic" panose="02020603050405020304" pitchFamily="18" charset="-78"/>
              </a:rPr>
              <a:t>وتعديل الفارق بين الكفاءات المطلوبة والكفاءات المنتقاة :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وذلك بإعادة التنظيم (تقسيم المهام الجديدة على المناصب الموجودة، خلق مناصب جديدة، التحويلات الداخلية)، و التوظيف (البحث عن أشكال أو مظاهر جديدة)، مع الوضع تحت المعالجة لبعض المهام داخل المصلحة، و توزيع الوسائل الخاصة بالمهام الجديدة</a:t>
            </a:r>
            <a:r>
              <a:rPr lang="ar-SA" dirty="0" smtClean="0">
                <a:latin typeface="Calibri" panose="020F0502020204030204" pitchFamily="34" charset="0"/>
                <a:ea typeface="Calibri" panose="020F0502020204030204" pitchFamily="34" charset="0"/>
                <a:cs typeface="Simplified Arabic" panose="02020603050405020304" pitchFamily="18" charset="-78"/>
              </a:rPr>
              <a:t>.</a:t>
            </a:r>
            <a:endParaRPr lang="ar-DZ" dirty="0" smtClean="0">
              <a:latin typeface="Calibri" panose="020F0502020204030204" pitchFamily="34" charset="0"/>
              <a:ea typeface="Calibri" panose="020F0502020204030204" pitchFamily="34" charset="0"/>
              <a:cs typeface="Simplified Arabic" panose="02020603050405020304" pitchFamily="18" charset="-78"/>
            </a:endParaRPr>
          </a:p>
          <a:p>
            <a:pPr algn="r" rtl="1">
              <a:spcAft>
                <a:spcPts val="800"/>
              </a:spcAft>
            </a:pPr>
            <a:r>
              <a:rPr lang="ar-DZ" sz="2400" dirty="0">
                <a:latin typeface="Simplified Arabic" panose="02020603050405020304" pitchFamily="18" charset="-78"/>
                <a:ea typeface="Calibri" panose="020F0502020204030204" pitchFamily="34" charset="0"/>
                <a:cs typeface="Simplified Arabic" panose="02020603050405020304" pitchFamily="18" charset="-78"/>
              </a:rPr>
              <a:t>في الأخير يجدر بنا أن ننوه على أن عملية الاستقطاب تتخذ شكلين مختلفين:</a:t>
            </a:r>
          </a:p>
          <a:p>
            <a:pPr algn="r" rtl="1">
              <a:spcAft>
                <a:spcPts val="800"/>
              </a:spcAft>
            </a:pPr>
            <a:r>
              <a:rPr lang="ar-DZ" sz="2400" dirty="0">
                <a:latin typeface="Simplified Arabic" panose="02020603050405020304" pitchFamily="18" charset="-78"/>
                <a:ea typeface="Calibri" panose="020F0502020204030204" pitchFamily="34" charset="0"/>
                <a:cs typeface="Simplified Arabic" panose="02020603050405020304" pitchFamily="18" charset="-78"/>
              </a:rPr>
              <a:t>- </a:t>
            </a:r>
            <a:r>
              <a:rPr lang="ar-DZ" sz="2400" b="1" u="sng" dirty="0">
                <a:latin typeface="Simplified Arabic" panose="02020603050405020304" pitchFamily="18" charset="-78"/>
                <a:ea typeface="Calibri" panose="020F0502020204030204" pitchFamily="34" charset="0"/>
                <a:cs typeface="Simplified Arabic" panose="02020603050405020304" pitchFamily="18" charset="-78"/>
              </a:rPr>
              <a:t>الترقيات والتحويلات الداخلية: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وذلك يتم عندما تتطابق الكفاءات المطلوبة مع الكفاءات التي يحوزها الأفراد الموجودين بالمؤسسة، فيتم ترقيتهم أو تحويلهم الى مناصب أخرى.</a:t>
            </a:r>
          </a:p>
          <a:p>
            <a:pPr algn="r" rtl="1">
              <a:spcAft>
                <a:spcPts val="800"/>
              </a:spcAft>
            </a:pPr>
            <a:r>
              <a:rPr lang="ar-DZ" sz="2400" b="1" u="sng" dirty="0">
                <a:latin typeface="Simplified Arabic" panose="02020603050405020304" pitchFamily="18" charset="-78"/>
                <a:ea typeface="Calibri" panose="020F0502020204030204" pitchFamily="34" charset="0"/>
                <a:cs typeface="Simplified Arabic" panose="02020603050405020304" pitchFamily="18" charset="-78"/>
              </a:rPr>
              <a:t>- التوظيف الخارجي: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عندما لا تتوفر الكفاءة المطلوبة في المؤسسة، تلجأ هذه الأخيرة إذا البحث عنها خارج حدودها أي لدى أفراد لا ينتمون اليها.</a:t>
            </a:r>
          </a:p>
          <a:p>
            <a:pPr algn="r" rtl="1">
              <a:spcAft>
                <a:spcPts val="800"/>
              </a:spcAft>
            </a:pPr>
            <a:endParaRPr lang="fr-FR" sz="1200" dirty="0">
              <a:latin typeface="Calibri" panose="020F0502020204030204" pitchFamily="34" charset="0"/>
              <a:ea typeface="Calibri" panose="020F0502020204030204" pitchFamily="34" charset="0"/>
              <a:cs typeface="Arial" panose="020B0604020202020204" pitchFamily="34" charset="0"/>
            </a:endParaRPr>
          </a:p>
          <a:p>
            <a:pPr algn="just" rtl="1"/>
            <a:endParaRPr lang="fr-FR" dirty="0"/>
          </a:p>
        </p:txBody>
      </p:sp>
    </p:spTree>
    <p:extLst>
      <p:ext uri="{BB962C8B-B14F-4D97-AF65-F5344CB8AC3E}">
        <p14:creationId xmlns:p14="http://schemas.microsoft.com/office/powerpoint/2010/main" val="1775641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1450" y="1342936"/>
            <a:ext cx="12020550" cy="5837495"/>
          </a:xfrm>
          <a:prstGeom prst="rect">
            <a:avLst/>
          </a:prstGeom>
        </p:spPr>
        <p:txBody>
          <a:bodyPr wrap="square">
            <a:spAutoFit/>
          </a:bodyPr>
          <a:lstStyle/>
          <a:p>
            <a:pPr algn="just" rtl="1">
              <a:spcAft>
                <a:spcPts val="800"/>
              </a:spcAft>
            </a:pPr>
            <a:r>
              <a:rPr lang="ar-SA" sz="2400" dirty="0">
                <a:ea typeface="Calibri" panose="020F0502020204030204" pitchFamily="34" charset="0"/>
                <a:cs typeface="Simplified Arabic" panose="02020603050405020304" pitchFamily="18" charset="-78"/>
              </a:rPr>
              <a:t>تسمح عملية تشخيص الكفاءات من معرفة جوانب الضعف والقوة في الكفاءات، مما يفرض على المؤسسة الاهتمام بهذا الجانب قصد تطوير كفاءاتهم بما يخدمها، وهذا وفقا لاستراتيجيتها، وذلك بصفة دائمة ومستمرة وفقا للاحتياجات الحالية والمستقبلية للمؤسسة، انطلاقا من تقدير مستوى امتلاك أو تحكم العمال في قدراته في </a:t>
            </a:r>
            <a:r>
              <a:rPr lang="ar-SA" sz="2400" dirty="0" smtClean="0">
                <a:ea typeface="Calibri" panose="020F0502020204030204" pitchFamily="34" charset="0"/>
                <a:cs typeface="Simplified Arabic" panose="02020603050405020304" pitchFamily="18" charset="-78"/>
              </a:rPr>
              <a:t>العمل</a:t>
            </a:r>
            <a:r>
              <a:rPr lang="fr-FR" sz="2400" dirty="0" smtClean="0">
                <a:ea typeface="Calibri" panose="020F0502020204030204" pitchFamily="34" charset="0"/>
                <a:cs typeface="Simplified Arabic" panose="02020603050405020304" pitchFamily="18" charset="-78"/>
              </a:rPr>
              <a:t>  </a:t>
            </a:r>
            <a:r>
              <a:rPr lang="ar-SA" sz="2400" dirty="0">
                <a:latin typeface="Calibri" panose="020F0502020204030204" pitchFamily="34" charset="0"/>
                <a:ea typeface="Calibri" panose="020F0502020204030204" pitchFamily="34" charset="0"/>
                <a:cs typeface="Simplified Arabic" panose="02020603050405020304" pitchFamily="18" charset="-78"/>
              </a:rPr>
              <a:t>. حيث تقوم هذه العملية على البحث والتنقيب عن الكفاءات الفردية والجماعية غير الظاهرة داخل المؤسسة، والتي تعمل على انجاز أهدافها، ثم العمل على تقييم هذه الكفاءات، حيث تتم هذه العملية وفق الاتجاهات التالية</a:t>
            </a:r>
            <a:r>
              <a:rPr lang="ar-SA" sz="2400" dirty="0" smtClean="0">
                <a:latin typeface="Calibri" panose="020F0502020204030204" pitchFamily="34" charset="0"/>
                <a:ea typeface="Calibri" panose="020F0502020204030204" pitchFamily="34" charset="0"/>
                <a:cs typeface="Simplified Arabic" panose="02020603050405020304" pitchFamily="18" charset="-78"/>
              </a:rPr>
              <a:t>:</a:t>
            </a:r>
            <a:r>
              <a:rPr lang="ar-DZ" sz="2400" dirty="0" smtClean="0">
                <a:latin typeface="Calibri" panose="020F0502020204030204" pitchFamily="34" charset="0"/>
                <a:ea typeface="Calibri" panose="020F0502020204030204" pitchFamily="34" charset="0"/>
                <a:cs typeface="Simplified Arabic" panose="02020603050405020304" pitchFamily="18" charset="-78"/>
              </a:rPr>
              <a:t> </a:t>
            </a:r>
          </a:p>
          <a:p>
            <a:pPr algn="just" rtl="1">
              <a:spcAft>
                <a:spcPts val="800"/>
              </a:spcAft>
            </a:pPr>
            <a:r>
              <a:rPr lang="ar-DZ" sz="2800" b="1" dirty="0">
                <a:effectLst>
                  <a:outerShdw blurRad="38100" dist="38100" dir="2700000" algn="tl">
                    <a:srgbClr val="000000">
                      <a:alpha val="43137"/>
                    </a:srgbClr>
                  </a:outerShdw>
                </a:effectLst>
                <a:ea typeface="Calibri" panose="020F0502020204030204" pitchFamily="34" charset="0"/>
                <a:cs typeface="Simplified Arabic" panose="02020603050405020304" pitchFamily="18" charset="-78"/>
              </a:rPr>
              <a:t>1 -البحث عن </a:t>
            </a:r>
            <a:r>
              <a:rPr lang="ar-DZ" sz="2800" b="1" dirty="0" smtClean="0">
                <a:effectLst>
                  <a:outerShdw blurRad="38100" dist="38100" dir="2700000" algn="tl">
                    <a:srgbClr val="000000">
                      <a:alpha val="43137"/>
                    </a:srgbClr>
                  </a:outerShdw>
                </a:effectLst>
                <a:ea typeface="Calibri" panose="020F0502020204030204" pitchFamily="34" charset="0"/>
                <a:cs typeface="Simplified Arabic" panose="02020603050405020304" pitchFamily="18" charset="-78"/>
              </a:rPr>
              <a:t>الكفاءات الفردية وتقييمها: </a:t>
            </a:r>
            <a:r>
              <a:rPr lang="ar-DZ" sz="2400" dirty="0">
                <a:ea typeface="Calibri" panose="020F0502020204030204" pitchFamily="34" charset="0"/>
                <a:cs typeface="Simplified Arabic" panose="02020603050405020304" pitchFamily="18" charset="-78"/>
              </a:rPr>
              <a:t>تشمل عملية البحث عن الكفاءات الفردية ما يل:</a:t>
            </a:r>
          </a:p>
          <a:p>
            <a:pPr marL="342900" indent="-342900" algn="just" rtl="1">
              <a:spcAft>
                <a:spcPts val="800"/>
              </a:spcAft>
              <a:buFont typeface="Wingdings" panose="05000000000000000000" pitchFamily="2" charset="2"/>
              <a:buChar char="Ø"/>
            </a:pPr>
            <a:r>
              <a:rPr lang="ar-DZ" sz="2400" dirty="0">
                <a:ea typeface="Calibri" panose="020F0502020204030204" pitchFamily="34" charset="0"/>
                <a:cs typeface="Simplified Arabic" panose="02020603050405020304" pitchFamily="18" charset="-78"/>
              </a:rPr>
              <a:t>	</a:t>
            </a:r>
            <a:r>
              <a:rPr lang="ar-DZ" sz="2400" b="1" dirty="0">
                <a:ea typeface="Calibri" panose="020F0502020204030204" pitchFamily="34" charset="0"/>
                <a:cs typeface="Simplified Arabic" panose="02020603050405020304" pitchFamily="18" charset="-78"/>
              </a:rPr>
              <a:t>التقييم الدائم والمستمر للكفاءات: </a:t>
            </a:r>
            <a:r>
              <a:rPr lang="ar-DZ" sz="2400" dirty="0" smtClean="0">
                <a:ea typeface="Calibri" panose="020F0502020204030204" pitchFamily="34" charset="0"/>
                <a:cs typeface="Simplified Arabic" panose="02020603050405020304" pitchFamily="18" charset="-78"/>
              </a:rPr>
              <a:t>تتم </a:t>
            </a:r>
            <a:r>
              <a:rPr lang="ar-DZ" sz="2400" dirty="0">
                <a:ea typeface="Calibri" panose="020F0502020204030204" pitchFamily="34" charset="0"/>
                <a:cs typeface="Simplified Arabic" panose="02020603050405020304" pitchFamily="18" charset="-78"/>
              </a:rPr>
              <a:t>من طرف إدارة الموارد البشرية، وهذا بصورة دائمة ومستمرة سواء أثناء عمليات التوظيف، الترقية، وإعادة ترتيب وتصنيف العمال أو عن طريق عملية التكوين التي تقوم بها </a:t>
            </a:r>
            <a:r>
              <a:rPr lang="ar-DZ" sz="2400" dirty="0" smtClean="0">
                <a:ea typeface="Calibri" panose="020F0502020204030204" pitchFamily="34" charset="0"/>
                <a:cs typeface="Simplified Arabic" panose="02020603050405020304" pitchFamily="18" charset="-78"/>
              </a:rPr>
              <a:t>المؤسسة، </a:t>
            </a:r>
            <a:r>
              <a:rPr lang="ar-SA" sz="2400" dirty="0" smtClean="0">
                <a:ea typeface="Calibri" panose="020F0502020204030204" pitchFamily="34" charset="0"/>
                <a:cs typeface="Simplified Arabic" panose="02020603050405020304" pitchFamily="18" charset="-78"/>
              </a:rPr>
              <a:t>وتتم </a:t>
            </a:r>
            <a:r>
              <a:rPr lang="ar-SA" sz="2400" dirty="0">
                <a:ea typeface="Calibri" panose="020F0502020204030204" pitchFamily="34" charset="0"/>
                <a:cs typeface="Simplified Arabic" panose="02020603050405020304" pitchFamily="18" charset="-78"/>
              </a:rPr>
              <a:t>هذه العمليات في مستويات عديدة ومن طرف مهنيين متخصصين لقياس الكفاءات وكذا المؤهلات الفردية</a:t>
            </a:r>
            <a:r>
              <a:rPr lang="ar-SA" sz="2400" dirty="0" smtClean="0">
                <a:ea typeface="Calibri" panose="020F0502020204030204" pitchFamily="34" charset="0"/>
                <a:cs typeface="Simplified Arabic" panose="02020603050405020304" pitchFamily="18" charset="-78"/>
              </a:rPr>
              <a:t>.</a:t>
            </a:r>
            <a:endParaRPr lang="ar-DZ" sz="2400" dirty="0" smtClean="0">
              <a:ea typeface="Calibri" panose="020F0502020204030204" pitchFamily="34" charset="0"/>
              <a:cs typeface="Simplified Arabic" panose="02020603050405020304" pitchFamily="18" charset="-78"/>
            </a:endParaRPr>
          </a:p>
          <a:p>
            <a:pPr marL="342900" lvl="0" indent="-342900" algn="r" rtl="1">
              <a:spcAft>
                <a:spcPts val="800"/>
              </a:spcAft>
              <a:buFont typeface="Wingdings" panose="05000000000000000000" pitchFamily="2" charset="2"/>
              <a:buChar char="Ø"/>
            </a:pPr>
            <a:r>
              <a:rPr lang="ar-SA" sz="2400" b="1" dirty="0">
                <a:latin typeface="Wingdings" panose="05000000000000000000" pitchFamily="2" charset="2"/>
                <a:ea typeface="Calibri" panose="020F0502020204030204" pitchFamily="34" charset="0"/>
                <a:cs typeface="Simplified Arabic" panose="02020603050405020304" pitchFamily="18" charset="-78"/>
              </a:rPr>
              <a:t>البحث عن الكفاءات الفردية غير الظاهرة: </a:t>
            </a:r>
            <a:r>
              <a:rPr lang="ar-SA" sz="2400" dirty="0">
                <a:latin typeface="Wingdings" panose="05000000000000000000" pitchFamily="2" charset="2"/>
                <a:ea typeface="Calibri" panose="020F0502020204030204" pitchFamily="34" charset="0"/>
                <a:cs typeface="Simplified Arabic" panose="02020603050405020304" pitchFamily="18" charset="-78"/>
              </a:rPr>
              <a:t>توجد العديد من الظروف والعراقيل في البيئة التنظيمية للمؤسسة لا تسمح بظهور المواهب والكفاءات، فهذه الكفاءات غَير الظاهرة (المخفية) تشكل لإدارة المؤسسة مكسبا هاما من الموارد الداخلية التي يجب على المؤسسة أن تعمل على اكتشافها واستغلالها لتحقيق أداء متميز وميزة </a:t>
            </a:r>
            <a:r>
              <a:rPr lang="ar-SA" sz="2400" dirty="0" smtClean="0">
                <a:latin typeface="Wingdings" panose="05000000000000000000" pitchFamily="2" charset="2"/>
                <a:ea typeface="Calibri" panose="020F0502020204030204" pitchFamily="34" charset="0"/>
                <a:cs typeface="Simplified Arabic" panose="02020603050405020304" pitchFamily="18" charset="-78"/>
              </a:rPr>
              <a:t>تنافسية</a:t>
            </a:r>
            <a:r>
              <a:rPr lang="ar-DZ" sz="2400" dirty="0" smtClean="0">
                <a:latin typeface="Wingdings" panose="05000000000000000000" pitchFamily="2" charset="2"/>
                <a:ea typeface="Calibri" panose="020F0502020204030204" pitchFamily="34" charset="0"/>
                <a:cs typeface="Simplified Arabic" panose="02020603050405020304" pitchFamily="18" charset="-78"/>
              </a:rPr>
              <a:t>.</a:t>
            </a:r>
            <a:endParaRPr lang="fr-FR" sz="1600" dirty="0">
              <a:latin typeface="Wingdings" panose="05000000000000000000" pitchFamily="2" charset="2"/>
              <a:ea typeface="Calibri" panose="020F0502020204030204" pitchFamily="34" charset="0"/>
              <a:cs typeface="Arial" panose="020B0604020202020204" pitchFamily="34" charset="0"/>
            </a:endParaRPr>
          </a:p>
          <a:p>
            <a:pPr marL="342900" indent="-342900" algn="just" rtl="1">
              <a:spcAft>
                <a:spcPts val="800"/>
              </a:spcAft>
              <a:buFont typeface="Wingdings" panose="05000000000000000000" pitchFamily="2" charset="2"/>
              <a:buChar char="Ø"/>
            </a:pPr>
            <a:endParaRPr lang="fr-FR" sz="2400" dirty="0">
              <a:ea typeface="Calibri" panose="020F0502020204030204" pitchFamily="34" charset="0"/>
              <a:cs typeface="Simplified Arabic" panose="02020603050405020304" pitchFamily="18" charset="-78"/>
            </a:endParaRPr>
          </a:p>
          <a:p>
            <a:pPr algn="just" rtl="1"/>
            <a:r>
              <a:rPr lang="fr-FR" sz="2400" dirty="0">
                <a:ea typeface="Calibri" panose="020F0502020204030204" pitchFamily="34" charset="0"/>
                <a:cs typeface="Simplified Arabic" panose="02020603050405020304" pitchFamily="18" charset="-78"/>
              </a:rPr>
              <a:t> </a:t>
            </a:r>
          </a:p>
        </p:txBody>
      </p:sp>
      <p:sp>
        <p:nvSpPr>
          <p:cNvPr id="5" name="Rectangle 4"/>
          <p:cNvSpPr/>
          <p:nvPr/>
        </p:nvSpPr>
        <p:spPr>
          <a:xfrm>
            <a:off x="8524900" y="515421"/>
            <a:ext cx="3456395" cy="584775"/>
          </a:xfrm>
          <a:prstGeom prst="rect">
            <a:avLst/>
          </a:prstGeom>
        </p:spPr>
        <p:txBody>
          <a:bodyPr wrap="none">
            <a:spAutoFit/>
          </a:bodyPr>
          <a:lstStyle/>
          <a:p>
            <a:pPr algn="r" rtl="1">
              <a:spcAft>
                <a:spcPts val="800"/>
              </a:spcAft>
            </a:pPr>
            <a:r>
              <a:rPr lang="ar-SA" sz="32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ثالثا: تشخيص الكفاءات:</a:t>
            </a:r>
            <a:endParaRPr lang="fr-FR" sz="32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85025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80506" y="301109"/>
            <a:ext cx="5311069" cy="523220"/>
          </a:xfrm>
          <a:prstGeom prst="rect">
            <a:avLst/>
          </a:prstGeom>
        </p:spPr>
        <p:txBody>
          <a:bodyPr wrap="none">
            <a:spAutoFit/>
          </a:bodyPr>
          <a:lstStyle/>
          <a:p>
            <a:r>
              <a:rPr lang="ar-SA" sz="2800" b="1" dirty="0">
                <a:effectLst>
                  <a:outerShdw blurRad="38100" dist="38100" dir="2700000" algn="tl">
                    <a:srgbClr val="000000">
                      <a:alpha val="43137"/>
                    </a:srgbClr>
                  </a:outerShdw>
                </a:effectLst>
                <a:ea typeface="Calibri" panose="020F0502020204030204" pitchFamily="34" charset="0"/>
                <a:cs typeface="Simplified Arabic" panose="02020603050405020304" pitchFamily="18" charset="-78"/>
              </a:rPr>
              <a:t>2-البحث عن الكفاءات الجماعية وتقييمها: </a:t>
            </a:r>
            <a:endParaRPr lang="fr-FR" sz="2800" b="1" dirty="0">
              <a:effectLst>
                <a:outerShdw blurRad="38100" dist="38100" dir="2700000" algn="tl">
                  <a:srgbClr val="000000">
                    <a:alpha val="43137"/>
                  </a:srgbClr>
                </a:outerShdw>
              </a:effectLst>
            </a:endParaRPr>
          </a:p>
        </p:txBody>
      </p:sp>
      <p:sp>
        <p:nvSpPr>
          <p:cNvPr id="5" name="Rectangle 4"/>
          <p:cNvSpPr/>
          <p:nvPr/>
        </p:nvSpPr>
        <p:spPr>
          <a:xfrm>
            <a:off x="528638" y="824329"/>
            <a:ext cx="11262937" cy="2985433"/>
          </a:xfrm>
          <a:prstGeom prst="rect">
            <a:avLst/>
          </a:prstGeom>
        </p:spPr>
        <p:txBody>
          <a:bodyPr wrap="square">
            <a:spAutoFit/>
          </a:bodyPr>
          <a:lstStyle/>
          <a:p>
            <a:pPr algn="just"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تنطلق المؤسسة في عملية البحث عن الكفاءات الجماعية، من فرضية أن الكفاءات ليست فردية بل يمكن لفرق والمجموعات العمل داخل المؤسسة أن تمتلك كفاءات نوعية وخاصة، موزعة على الأفراد المنتمين إليها، والتي تشكلت بفعل تفاعل العديد من العوامل مثل التكنولوجيا، البيئة التنظيمية، وخربة الأفراد فيما بينهم، والتي سمحت لهم بامتلاك كفاءات نوعية وخاصة كفريق عمل وليسوا كأفراد من حيث:</a:t>
            </a:r>
            <a:endParaRPr lang="fr-FR" sz="24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 روح التعاون والتساند والتكامل المهني بينهم؛</a:t>
            </a:r>
            <a:endParaRPr lang="fr-FR" sz="24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 - القدرة على التنظيم الإبداع والتطوير وإدارة التغيير؛</a:t>
            </a:r>
            <a:endParaRPr lang="fr-FR" sz="24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SA" sz="2400" dirty="0">
                <a:latin typeface="Calibri" panose="020F0502020204030204" pitchFamily="34" charset="0"/>
                <a:ea typeface="Calibri" panose="020F0502020204030204" pitchFamily="34" charset="0"/>
                <a:cs typeface="Simplified Arabic" panose="02020603050405020304" pitchFamily="18" charset="-78"/>
              </a:rPr>
              <a:t>- عالقة الاتصال العالية التي تساهم في انتقال المعلومات بفعالية.</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98882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7225" y="1341390"/>
            <a:ext cx="11272838" cy="1692771"/>
          </a:xfrm>
          <a:prstGeom prst="rect">
            <a:avLst/>
          </a:prstGeom>
        </p:spPr>
        <p:txBody>
          <a:bodyPr wrap="square">
            <a:spAutoFit/>
          </a:bodyPr>
          <a:lstStyle/>
          <a:p>
            <a:pPr algn="just" rtl="1"/>
            <a:r>
              <a:rPr lang="ar-DZ" sz="2600" dirty="0">
                <a:latin typeface="Simplified Arabic" panose="02020603050405020304" pitchFamily="18" charset="-78"/>
                <a:cs typeface="Simplified Arabic" panose="02020603050405020304" pitchFamily="18" charset="-78"/>
              </a:rPr>
              <a:t>أصبحت </a:t>
            </a:r>
            <a:r>
              <a:rPr lang="ar-DZ" sz="2600" dirty="0" smtClean="0">
                <a:latin typeface="Simplified Arabic" panose="02020603050405020304" pitchFamily="18" charset="-78"/>
                <a:cs typeface="Simplified Arabic" panose="02020603050405020304" pitchFamily="18" charset="-78"/>
              </a:rPr>
              <a:t>المؤسسات تعطي أهمية كبيرة للكفاءات</a:t>
            </a:r>
            <a:r>
              <a:rPr lang="ar-DZ" sz="2600" dirty="0">
                <a:latin typeface="Simplified Arabic" panose="02020603050405020304" pitchFamily="18" charset="-78"/>
                <a:cs typeface="Simplified Arabic" panose="02020603050405020304" pitchFamily="18" charset="-78"/>
              </a:rPr>
              <a:t>، خاصة </a:t>
            </a:r>
            <a:r>
              <a:rPr lang="ar-DZ" sz="2600" dirty="0" smtClean="0">
                <a:latin typeface="Simplified Arabic" panose="02020603050405020304" pitchFamily="18" charset="-78"/>
                <a:cs typeface="Simplified Arabic" panose="02020603050405020304" pitchFamily="18" charset="-78"/>
              </a:rPr>
              <a:t>في ظل التغيرات التي يشهدها العالم  الأمر الذي أدى بها الى تركيز نشاطاتها </a:t>
            </a:r>
            <a:r>
              <a:rPr lang="ar-DZ" sz="2600" dirty="0">
                <a:latin typeface="Simplified Arabic" panose="02020603050405020304" pitchFamily="18" charset="-78"/>
                <a:cs typeface="Simplified Arabic" panose="02020603050405020304" pitchFamily="18" charset="-78"/>
              </a:rPr>
              <a:t>على </a:t>
            </a:r>
            <a:r>
              <a:rPr lang="ar-DZ" sz="2600" dirty="0" smtClean="0">
                <a:latin typeface="Simplified Arabic" panose="02020603050405020304" pitchFamily="18" charset="-78"/>
                <a:cs typeface="Simplified Arabic" panose="02020603050405020304" pitchFamily="18" charset="-78"/>
              </a:rPr>
              <a:t>كيفية إدارة هذه الكفاءات</a:t>
            </a:r>
            <a:r>
              <a:rPr lang="ar-DZ" sz="2600" dirty="0">
                <a:latin typeface="Simplified Arabic" panose="02020603050405020304" pitchFamily="18" charset="-78"/>
                <a:cs typeface="Simplified Arabic" panose="02020603050405020304" pitchFamily="18" charset="-78"/>
              </a:rPr>
              <a:t>، وكذا </a:t>
            </a:r>
            <a:r>
              <a:rPr lang="ar-DZ" sz="2600" dirty="0" smtClean="0">
                <a:latin typeface="Simplified Arabic" panose="02020603050405020304" pitchFamily="18" charset="-78"/>
                <a:cs typeface="Simplified Arabic" panose="02020603050405020304" pitchFamily="18" charset="-78"/>
              </a:rPr>
              <a:t>كيفية تقيمها وتطويرها، وبهذا قصد الوصول الى الأهداف التي تسعى لتحقيقها، من خلال محاولة استغلال  هذه </a:t>
            </a:r>
            <a:r>
              <a:rPr lang="ar-DZ" sz="2600" dirty="0">
                <a:latin typeface="Simplified Arabic" panose="02020603050405020304" pitchFamily="18" charset="-78"/>
                <a:cs typeface="Simplified Arabic" panose="02020603050405020304" pitchFamily="18" charset="-78"/>
              </a:rPr>
              <a:t>الكفاءات بصفة كاملة، </a:t>
            </a:r>
            <a:r>
              <a:rPr lang="ar-DZ" sz="2600" dirty="0" smtClean="0">
                <a:latin typeface="Simplified Arabic" panose="02020603050405020304" pitchFamily="18" charset="-78"/>
                <a:cs typeface="Simplified Arabic" panose="02020603050405020304" pitchFamily="18" charset="-78"/>
              </a:rPr>
              <a:t>سنحاول في ما </a:t>
            </a:r>
            <a:r>
              <a:rPr lang="ar-DZ" sz="2600" dirty="0" err="1" smtClean="0">
                <a:latin typeface="Simplified Arabic" panose="02020603050405020304" pitchFamily="18" charset="-78"/>
                <a:cs typeface="Simplified Arabic" panose="02020603050405020304" pitchFamily="18" charset="-78"/>
              </a:rPr>
              <a:t>یلي</a:t>
            </a:r>
            <a:r>
              <a:rPr lang="ar-DZ" sz="2600" dirty="0" smtClean="0">
                <a:latin typeface="Simplified Arabic" panose="02020603050405020304" pitchFamily="18" charset="-78"/>
                <a:cs typeface="Simplified Arabic" panose="02020603050405020304" pitchFamily="18" charset="-78"/>
              </a:rPr>
              <a:t> </a:t>
            </a:r>
            <a:r>
              <a:rPr lang="ar-DZ" sz="2600" dirty="0">
                <a:latin typeface="Simplified Arabic" panose="02020603050405020304" pitchFamily="18" charset="-78"/>
                <a:cs typeface="Simplified Arabic" panose="02020603050405020304" pitchFamily="18" charset="-78"/>
              </a:rPr>
              <a:t>إبراز </a:t>
            </a:r>
            <a:r>
              <a:rPr lang="ar-DZ" sz="2600" dirty="0" smtClean="0">
                <a:latin typeface="Simplified Arabic" panose="02020603050405020304" pitchFamily="18" charset="-78"/>
                <a:cs typeface="Simplified Arabic" panose="02020603050405020304" pitchFamily="18" charset="-78"/>
              </a:rPr>
              <a:t>مختلف العمليات المتعلقة بإدارة الكفاءات. </a:t>
            </a:r>
            <a:endParaRPr lang="fr-FR" sz="2600" dirty="0">
              <a:latin typeface="Simplified Arabic" panose="02020603050405020304" pitchFamily="18" charset="-78"/>
              <a:cs typeface="Simplified Arabic" panose="02020603050405020304" pitchFamily="18" charset="-78"/>
            </a:endParaRPr>
          </a:p>
        </p:txBody>
      </p:sp>
      <p:sp>
        <p:nvSpPr>
          <p:cNvPr id="5" name="Rectangle 4"/>
          <p:cNvSpPr/>
          <p:nvPr/>
        </p:nvSpPr>
        <p:spPr>
          <a:xfrm>
            <a:off x="10129014" y="573228"/>
            <a:ext cx="1529586" cy="584775"/>
          </a:xfrm>
          <a:prstGeom prst="rect">
            <a:avLst/>
          </a:prstGeom>
        </p:spPr>
        <p:txBody>
          <a:bodyPr wrap="none">
            <a:spAutoFit/>
          </a:bodyPr>
          <a:lstStyle/>
          <a:p>
            <a:r>
              <a:rPr lang="ar-DZ" sz="3200"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1/ تمهيد:</a:t>
            </a:r>
            <a:endParaRPr lang="fr-FR" sz="3200" b="1"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
        <p:nvSpPr>
          <p:cNvPr id="6" name="Rectangle 5"/>
          <p:cNvSpPr/>
          <p:nvPr/>
        </p:nvSpPr>
        <p:spPr>
          <a:xfrm>
            <a:off x="8341462" y="3896661"/>
            <a:ext cx="2940228" cy="584775"/>
          </a:xfrm>
          <a:prstGeom prst="rect">
            <a:avLst/>
          </a:prstGeom>
        </p:spPr>
        <p:txBody>
          <a:bodyPr wrap="none">
            <a:spAutoFit/>
          </a:bodyPr>
          <a:lstStyle/>
          <a:p>
            <a:r>
              <a:rPr lang="ar-DZ" sz="3200"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أولا: تخطيط الكفاءات</a:t>
            </a:r>
            <a:endParaRPr lang="fr-FR" sz="3200"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
        <p:nvSpPr>
          <p:cNvPr id="7" name="Rectangle 6"/>
          <p:cNvSpPr/>
          <p:nvPr/>
        </p:nvSpPr>
        <p:spPr>
          <a:xfrm>
            <a:off x="8246885" y="5741522"/>
            <a:ext cx="3222357" cy="584775"/>
          </a:xfrm>
          <a:prstGeom prst="rect">
            <a:avLst/>
          </a:prstGeom>
        </p:spPr>
        <p:txBody>
          <a:bodyPr wrap="none">
            <a:spAutoFit/>
          </a:bodyPr>
          <a:lstStyle/>
          <a:p>
            <a:r>
              <a:rPr lang="ar-DZ" sz="3200"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ثالثا: تشخيص الكفاءات</a:t>
            </a:r>
            <a:endParaRPr lang="fr-FR" sz="3200"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
        <p:nvSpPr>
          <p:cNvPr id="8" name="Rectangle 7"/>
          <p:cNvSpPr/>
          <p:nvPr/>
        </p:nvSpPr>
        <p:spPr>
          <a:xfrm>
            <a:off x="8246885" y="4706540"/>
            <a:ext cx="3103735" cy="584775"/>
          </a:xfrm>
          <a:prstGeom prst="rect">
            <a:avLst/>
          </a:prstGeom>
        </p:spPr>
        <p:txBody>
          <a:bodyPr wrap="none">
            <a:spAutoFit/>
          </a:bodyPr>
          <a:lstStyle/>
          <a:p>
            <a:r>
              <a:rPr lang="ar-DZ" sz="3200"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ثانيا: اكتساب الكفاءات</a:t>
            </a:r>
            <a:endParaRPr lang="fr-FR" sz="3200"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
        <p:nvSpPr>
          <p:cNvPr id="2" name="Rectangle 1"/>
          <p:cNvSpPr/>
          <p:nvPr/>
        </p:nvSpPr>
        <p:spPr>
          <a:xfrm>
            <a:off x="3715380" y="3079791"/>
            <a:ext cx="7486345" cy="923330"/>
          </a:xfrm>
          <a:prstGeom prst="rect">
            <a:avLst/>
          </a:prstGeom>
        </p:spPr>
        <p:txBody>
          <a:bodyPr wrap="none">
            <a:spAutoFit/>
          </a:bodyPr>
          <a:lstStyle/>
          <a:p>
            <a:r>
              <a:rPr lang="ar-DZ" sz="5400" b="1" dirty="0" smtClean="0">
                <a:solidFill>
                  <a:prstClr val="black">
                    <a:lumMod val="85000"/>
                    <a:lumOff val="15000"/>
                  </a:prst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تتمثل اهم عمليات </a:t>
            </a:r>
            <a:r>
              <a:rPr lang="ar-DZ" sz="5400" b="1" dirty="0">
                <a:solidFill>
                  <a:prstClr val="black">
                    <a:lumMod val="85000"/>
                    <a:lumOff val="15000"/>
                  </a:prst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إدارة </a:t>
            </a:r>
            <a:r>
              <a:rPr lang="ar-DZ" sz="5400" b="1" dirty="0" smtClean="0">
                <a:solidFill>
                  <a:prstClr val="black">
                    <a:lumMod val="85000"/>
                    <a:lumOff val="15000"/>
                  </a:prst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الكفاءات في</a:t>
            </a:r>
            <a:endParaRPr lang="fr-FR" dirty="0"/>
          </a:p>
        </p:txBody>
      </p:sp>
    </p:spTree>
    <p:extLst>
      <p:ext uri="{BB962C8B-B14F-4D97-AF65-F5344CB8AC3E}">
        <p14:creationId xmlns:p14="http://schemas.microsoft.com/office/powerpoint/2010/main" val="2910816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69727" y="401122"/>
            <a:ext cx="2940228" cy="584775"/>
          </a:xfrm>
          <a:prstGeom prst="rect">
            <a:avLst/>
          </a:prstGeom>
        </p:spPr>
        <p:txBody>
          <a:bodyPr wrap="none">
            <a:spAutoFit/>
          </a:bodyPr>
          <a:lstStyle/>
          <a:p>
            <a:r>
              <a:rPr lang="ar-DZ" sz="3200"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أولا: تخطيط الكفاءات</a:t>
            </a:r>
            <a:endParaRPr lang="fr-FR" sz="3200"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
        <p:nvSpPr>
          <p:cNvPr id="5" name="Rectangle 4"/>
          <p:cNvSpPr/>
          <p:nvPr/>
        </p:nvSpPr>
        <p:spPr>
          <a:xfrm>
            <a:off x="1500188" y="1238548"/>
            <a:ext cx="10329862" cy="4893647"/>
          </a:xfrm>
          <a:prstGeom prst="rect">
            <a:avLst/>
          </a:prstGeom>
        </p:spPr>
        <p:txBody>
          <a:bodyPr wrap="square">
            <a:spAutoFit/>
          </a:bodyPr>
          <a:lstStyle/>
          <a:p>
            <a:pPr algn="just" rtl="1"/>
            <a:r>
              <a:rPr lang="ar-DZ" sz="2600" dirty="0" smtClean="0">
                <a:latin typeface="Simplified Arabic" panose="02020603050405020304" pitchFamily="18" charset="-78"/>
                <a:cs typeface="Simplified Arabic" panose="02020603050405020304" pitchFamily="18" charset="-78"/>
              </a:rPr>
              <a:t>تخطيط الكفاءات يتمثل في ذلك </a:t>
            </a:r>
            <a:r>
              <a:rPr lang="ar-DZ" sz="2600" dirty="0">
                <a:latin typeface="Simplified Arabic" panose="02020603050405020304" pitchFamily="18" charset="-78"/>
                <a:cs typeface="Simplified Arabic" panose="02020603050405020304" pitchFamily="18" charset="-78"/>
              </a:rPr>
              <a:t>النشاط الذي </a:t>
            </a:r>
            <a:r>
              <a:rPr lang="ar-DZ" sz="2600" dirty="0" smtClean="0">
                <a:latin typeface="Simplified Arabic" panose="02020603050405020304" pitchFamily="18" charset="-78"/>
                <a:cs typeface="Simplified Arabic" panose="02020603050405020304" pitchFamily="18" charset="-78"/>
              </a:rPr>
              <a:t>يتم بموجبه تحديد احتياجات المنظمة من </a:t>
            </a:r>
            <a:r>
              <a:rPr lang="ar-DZ" sz="2600" dirty="0">
                <a:latin typeface="Simplified Arabic" panose="02020603050405020304" pitchFamily="18" charset="-78"/>
                <a:cs typeface="Simplified Arabic" panose="02020603050405020304" pitchFamily="18" charset="-78"/>
              </a:rPr>
              <a:t>الكفاءات </a:t>
            </a:r>
            <a:r>
              <a:rPr lang="ar-DZ" sz="2600" dirty="0" smtClean="0">
                <a:latin typeface="Simplified Arabic" panose="02020603050405020304" pitchFamily="18" charset="-78"/>
                <a:cs typeface="Simplified Arabic" panose="02020603050405020304" pitchFamily="18" charset="-78"/>
              </a:rPr>
              <a:t>في فترة زمنية </a:t>
            </a:r>
            <a:r>
              <a:rPr lang="ar-DZ" sz="2600" dirty="0">
                <a:latin typeface="Simplified Arabic" panose="02020603050405020304" pitchFamily="18" charset="-78"/>
                <a:cs typeface="Simplified Arabic" panose="02020603050405020304" pitchFamily="18" charset="-78"/>
              </a:rPr>
              <a:t>مقبلة، وذلك من </a:t>
            </a:r>
            <a:r>
              <a:rPr lang="ar-DZ" sz="2600" dirty="0" smtClean="0">
                <a:latin typeface="Simplified Arabic" panose="02020603050405020304" pitchFamily="18" charset="-78"/>
                <a:cs typeface="Simplified Arabic" panose="02020603050405020304" pitchFamily="18" charset="-78"/>
              </a:rPr>
              <a:t>حيث الكم </a:t>
            </a:r>
            <a:r>
              <a:rPr lang="ar-DZ" sz="2600" dirty="0">
                <a:latin typeface="Simplified Arabic" panose="02020603050405020304" pitchFamily="18" charset="-78"/>
                <a:cs typeface="Simplified Arabic" panose="02020603050405020304" pitchFamily="18" charset="-78"/>
              </a:rPr>
              <a:t>والنوع. فتخطيط الكفاءات </a:t>
            </a:r>
            <a:r>
              <a:rPr lang="ar-DZ" sz="2600" dirty="0" smtClean="0">
                <a:latin typeface="Simplified Arabic" panose="02020603050405020304" pitchFamily="18" charset="-78"/>
                <a:cs typeface="Simplified Arabic" panose="02020603050405020304" pitchFamily="18" charset="-78"/>
              </a:rPr>
              <a:t>يكون </a:t>
            </a:r>
            <a:r>
              <a:rPr lang="ar-DZ" sz="2600" dirty="0">
                <a:latin typeface="Simplified Arabic" panose="02020603050405020304" pitchFamily="18" charset="-78"/>
                <a:cs typeface="Simplified Arabic" panose="02020603050405020304" pitchFamily="18" charset="-78"/>
              </a:rPr>
              <a:t>من </a:t>
            </a:r>
            <a:r>
              <a:rPr lang="ar-DZ" sz="2600" dirty="0" smtClean="0">
                <a:latin typeface="Simplified Arabic" panose="02020603050405020304" pitchFamily="18" charset="-78"/>
                <a:cs typeface="Simplified Arabic" panose="02020603050405020304" pitchFamily="18" charset="-78"/>
              </a:rPr>
              <a:t>خلال تقدير الاحتياجات  </a:t>
            </a:r>
            <a:endParaRPr lang="ar-DZ" sz="2600" dirty="0">
              <a:latin typeface="Simplified Arabic" panose="02020603050405020304" pitchFamily="18" charset="-78"/>
              <a:cs typeface="Simplified Arabic" panose="02020603050405020304" pitchFamily="18" charset="-78"/>
            </a:endParaRPr>
          </a:p>
          <a:p>
            <a:pPr algn="just" rtl="1"/>
            <a:r>
              <a:rPr lang="ar-DZ" sz="2600" dirty="0" smtClean="0">
                <a:latin typeface="Simplified Arabic" panose="02020603050405020304" pitchFamily="18" charset="-78"/>
                <a:cs typeface="Simplified Arabic" panose="02020603050405020304" pitchFamily="18" charset="-78"/>
              </a:rPr>
              <a:t>المستقبلية، ثم </a:t>
            </a:r>
            <a:r>
              <a:rPr lang="ar-DZ" sz="2600" dirty="0">
                <a:latin typeface="Simplified Arabic" panose="02020603050405020304" pitchFamily="18" charset="-78"/>
                <a:cs typeface="Simplified Arabic" panose="02020603050405020304" pitchFamily="18" charset="-78"/>
              </a:rPr>
              <a:t>مقارنتها </a:t>
            </a:r>
            <a:r>
              <a:rPr lang="ar-DZ" sz="2600" dirty="0" smtClean="0">
                <a:latin typeface="Simplified Arabic" panose="02020603050405020304" pitchFamily="18" charset="-78"/>
                <a:cs typeface="Simplified Arabic" panose="02020603050405020304" pitchFamily="18" charset="-78"/>
              </a:rPr>
              <a:t>بالوقت الحالي في المؤسسة، وتكون نتيجة </a:t>
            </a:r>
            <a:r>
              <a:rPr lang="ar-DZ" sz="2600" dirty="0">
                <a:latin typeface="Simplified Arabic" panose="02020603050405020304" pitchFamily="18" charset="-78"/>
                <a:cs typeface="Simplified Arabic" panose="02020603050405020304" pitchFamily="18" charset="-78"/>
              </a:rPr>
              <a:t>وجود فجوة </a:t>
            </a:r>
            <a:r>
              <a:rPr lang="ar-DZ" sz="2600" dirty="0" smtClean="0">
                <a:latin typeface="Simplified Arabic" panose="02020603050405020304" pitchFamily="18" charset="-78"/>
                <a:cs typeface="Simplified Arabic" panose="02020603050405020304" pitchFamily="18" charset="-78"/>
              </a:rPr>
              <a:t>في </a:t>
            </a:r>
            <a:r>
              <a:rPr lang="ar-DZ" sz="2600" dirty="0">
                <a:latin typeface="Simplified Arabic" panose="02020603050405020304" pitchFamily="18" charset="-78"/>
                <a:cs typeface="Simplified Arabic" panose="02020603050405020304" pitchFamily="18" charset="-78"/>
              </a:rPr>
              <a:t>الكفاءات </a:t>
            </a:r>
            <a:r>
              <a:rPr lang="ar-DZ" sz="2600" dirty="0" smtClean="0">
                <a:latin typeface="Simplified Arabic" panose="02020603050405020304" pitchFamily="18" charset="-78"/>
                <a:cs typeface="Simplified Arabic" panose="02020603050405020304" pitchFamily="18" charset="-78"/>
              </a:rPr>
              <a:t>و التي تحاول المؤسسة سدها، وذلك </a:t>
            </a:r>
            <a:r>
              <a:rPr lang="ar-DZ" sz="2600" dirty="0">
                <a:latin typeface="Simplified Arabic" panose="02020603050405020304" pitchFamily="18" charset="-78"/>
                <a:cs typeface="Simplified Arabic" panose="02020603050405020304" pitchFamily="18" charset="-78"/>
              </a:rPr>
              <a:t>من </a:t>
            </a:r>
            <a:r>
              <a:rPr lang="ar-DZ" sz="2600" dirty="0" smtClean="0">
                <a:latin typeface="Simplified Arabic" panose="02020603050405020304" pitchFamily="18" charset="-78"/>
                <a:cs typeface="Simplified Arabic" panose="02020603050405020304" pitchFamily="18" charset="-78"/>
              </a:rPr>
              <a:t>خلال وصف المناصب التي تكشف </a:t>
            </a:r>
            <a:r>
              <a:rPr lang="ar-DZ" sz="2600" dirty="0">
                <a:latin typeface="Simplified Arabic" panose="02020603050405020304" pitchFamily="18" charset="-78"/>
                <a:cs typeface="Simplified Arabic" panose="02020603050405020304" pitchFamily="18" charset="-78"/>
              </a:rPr>
              <a:t>عن </a:t>
            </a:r>
            <a:r>
              <a:rPr lang="ar-DZ" sz="2600" dirty="0" smtClean="0">
                <a:latin typeface="Simplified Arabic" panose="02020603050405020304" pitchFamily="18" charset="-78"/>
                <a:cs typeface="Simplified Arabic" panose="02020603050405020304" pitchFamily="18" charset="-78"/>
              </a:rPr>
              <a:t>مختلف المعارف، المهارات و السلوكيات اللازمة </a:t>
            </a:r>
            <a:r>
              <a:rPr lang="ar-DZ" sz="2600" dirty="0">
                <a:latin typeface="Simplified Arabic" panose="02020603050405020304" pitchFamily="18" charset="-78"/>
                <a:cs typeface="Simplified Arabic" panose="02020603050405020304" pitchFamily="18" charset="-78"/>
              </a:rPr>
              <a:t>لها، وتستعمل </a:t>
            </a:r>
            <a:r>
              <a:rPr lang="ar-DZ" sz="2600" dirty="0" smtClean="0">
                <a:latin typeface="Simplified Arabic" panose="02020603050405020304" pitchFamily="18" charset="-78"/>
                <a:cs typeface="Simplified Arabic" panose="02020603050405020304" pitchFamily="18" charset="-78"/>
              </a:rPr>
              <a:t>المؤسسة التسيير التقديري للتشغيل والكفاءات.</a:t>
            </a:r>
          </a:p>
          <a:p>
            <a:pPr algn="just" rtl="1"/>
            <a:r>
              <a:rPr lang="ar-DZ" sz="2600" b="1" u="sng" dirty="0" smtClean="0">
                <a:latin typeface="Simplified Arabic" panose="02020603050405020304" pitchFamily="18" charset="-78"/>
                <a:cs typeface="Simplified Arabic" panose="02020603050405020304" pitchFamily="18" charset="-78"/>
              </a:rPr>
              <a:t>1 : مفهوم التسيير التقديري(</a:t>
            </a:r>
            <a:r>
              <a:rPr lang="ar-DZ" sz="2600" b="1" u="sng" dirty="0" err="1" smtClean="0">
                <a:latin typeface="Simplified Arabic" panose="02020603050405020304" pitchFamily="18" charset="-78"/>
                <a:cs typeface="Simplified Arabic" panose="02020603050405020304" pitchFamily="18" charset="-78"/>
              </a:rPr>
              <a:t>التوقعي</a:t>
            </a:r>
            <a:r>
              <a:rPr lang="ar-DZ" sz="2600" b="1" u="sng" dirty="0" smtClean="0">
                <a:latin typeface="Simplified Arabic" panose="02020603050405020304" pitchFamily="18" charset="-78"/>
                <a:cs typeface="Simplified Arabic" panose="02020603050405020304" pitchFamily="18" charset="-78"/>
              </a:rPr>
              <a:t>) للوظائف و الكفاءات </a:t>
            </a:r>
          </a:p>
          <a:p>
            <a:pPr algn="just" rtl="1"/>
            <a:r>
              <a:rPr lang="ar-DZ" sz="2600" dirty="0" smtClean="0">
                <a:latin typeface="Simplified Arabic" panose="02020603050405020304" pitchFamily="18" charset="-78"/>
                <a:cs typeface="Simplified Arabic" panose="02020603050405020304" pitchFamily="18" charset="-78"/>
              </a:rPr>
              <a:t>يعرف التسيير التقديري للوظائف و الكفاءات على انه عملية تتضمن شقين، أحدهما يخص الوظائف  و الاخر يخص الكفاءات، فالتسيير التقديري للوظائف يعني مجموعة الطرق و الأساليب التي تهتم بمتابعة مجموعة التطورات التي تحدث على وظائف المنظمة استجابة لاستراتيجياتها المستقبلية ، اما التسيير التقديري للكفاءات فيشير الى مجموعة الإجراءات التي تهتم بتطوير مؤهلات الأفراد ومهارتهم تماشيا و متطلبات الوظائف في المنظمة.</a:t>
            </a:r>
          </a:p>
          <a:p>
            <a:pPr algn="just" rtl="1"/>
            <a:endParaRPr lang="fr-FR" sz="2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500849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57288" y="239523"/>
            <a:ext cx="10929937" cy="2092881"/>
          </a:xfrm>
          <a:prstGeom prst="rect">
            <a:avLst/>
          </a:prstGeom>
        </p:spPr>
        <p:txBody>
          <a:bodyPr wrap="square">
            <a:spAutoFit/>
          </a:bodyPr>
          <a:lstStyle/>
          <a:p>
            <a:pPr algn="just" rtl="1"/>
            <a:r>
              <a:rPr lang="ar-DZ" sz="2600" dirty="0" smtClean="0">
                <a:solidFill>
                  <a:prstClr val="black"/>
                </a:solidFill>
                <a:latin typeface="Simplified Arabic" panose="02020603050405020304" pitchFamily="18" charset="-78"/>
                <a:cs typeface="Simplified Arabic" panose="02020603050405020304" pitchFamily="18" charset="-78"/>
              </a:rPr>
              <a:t>كما يعرف </a:t>
            </a:r>
            <a:r>
              <a:rPr lang="ar-DZ" sz="2600" dirty="0">
                <a:solidFill>
                  <a:prstClr val="black"/>
                </a:solidFill>
                <a:latin typeface="Simplified Arabic" panose="02020603050405020304" pitchFamily="18" charset="-78"/>
                <a:cs typeface="Simplified Arabic" panose="02020603050405020304" pitchFamily="18" charset="-78"/>
              </a:rPr>
              <a:t>التسيير التقديري للوظائف و الكفاءات </a:t>
            </a:r>
            <a:r>
              <a:rPr lang="ar-DZ" sz="2600" dirty="0" smtClean="0">
                <a:solidFill>
                  <a:prstClr val="black"/>
                </a:solidFill>
                <a:latin typeface="Simplified Arabic" panose="02020603050405020304" pitchFamily="18" charset="-78"/>
                <a:cs typeface="Simplified Arabic" panose="02020603050405020304" pitchFamily="18" charset="-78"/>
              </a:rPr>
              <a:t>أيضا  بانه: العملية التي بمقتضاها تسعى المنظمة تحقيق  التوافق الدائم و المستمر بين مؤهلات عامليها والوظائف التي يشغلونها وذلك لمسايرة التطورات التي تطرأ عليها من حين لأخر.</a:t>
            </a:r>
          </a:p>
          <a:p>
            <a:pPr algn="just" rtl="1"/>
            <a:r>
              <a:rPr lang="ar-DZ" sz="2600" dirty="0">
                <a:solidFill>
                  <a:prstClr val="black"/>
                </a:solidFill>
                <a:latin typeface="Simplified Arabic" panose="02020603050405020304" pitchFamily="18" charset="-78"/>
                <a:cs typeface="Simplified Arabic" panose="02020603050405020304" pitchFamily="18" charset="-78"/>
              </a:rPr>
              <a:t>ولإبراز </a:t>
            </a:r>
            <a:r>
              <a:rPr lang="ar-DZ" sz="2600" dirty="0" smtClean="0">
                <a:solidFill>
                  <a:prstClr val="black"/>
                </a:solidFill>
                <a:latin typeface="Simplified Arabic" panose="02020603050405020304" pitchFamily="18" charset="-78"/>
                <a:cs typeface="Simplified Arabic" panose="02020603050405020304" pitchFamily="18" charset="-78"/>
              </a:rPr>
              <a:t>آلية </a:t>
            </a:r>
            <a:r>
              <a:rPr lang="ar-DZ" sz="2600" dirty="0">
                <a:solidFill>
                  <a:prstClr val="black"/>
                </a:solidFill>
                <a:latin typeface="Simplified Arabic" panose="02020603050405020304" pitchFamily="18" charset="-78"/>
                <a:cs typeface="Simplified Arabic" panose="02020603050405020304" pitchFamily="18" charset="-78"/>
              </a:rPr>
              <a:t>عمل </a:t>
            </a:r>
            <a:r>
              <a:rPr lang="ar-DZ" sz="2600" dirty="0" smtClean="0">
                <a:solidFill>
                  <a:prstClr val="black"/>
                </a:solidFill>
                <a:latin typeface="Simplified Arabic" panose="02020603050405020304" pitchFamily="18" charset="-78"/>
                <a:cs typeface="Simplified Arabic" panose="02020603050405020304" pitchFamily="18" charset="-78"/>
              </a:rPr>
              <a:t>التسيير التقديري للتشغيل والمهارات، نوضح </a:t>
            </a:r>
            <a:r>
              <a:rPr lang="ar-DZ" sz="2600" dirty="0">
                <a:solidFill>
                  <a:prstClr val="black"/>
                </a:solidFill>
                <a:latin typeface="Simplified Arabic" panose="02020603050405020304" pitchFamily="18" charset="-78"/>
                <a:cs typeface="Simplified Arabic" panose="02020603050405020304" pitchFamily="18" charset="-78"/>
              </a:rPr>
              <a:t>من خلال الشكل </a:t>
            </a:r>
            <a:r>
              <a:rPr lang="ar-DZ" sz="2600" dirty="0" smtClean="0">
                <a:solidFill>
                  <a:prstClr val="black"/>
                </a:solidFill>
                <a:latin typeface="Simplified Arabic" panose="02020603050405020304" pitchFamily="18" charset="-78"/>
                <a:cs typeface="Simplified Arabic" panose="02020603050405020304" pitchFamily="18" charset="-78"/>
              </a:rPr>
              <a:t>التالي العناصر الأساسية لهذا الاسلوب.</a:t>
            </a:r>
            <a:endParaRPr lang="fr-FR" sz="2600" dirty="0">
              <a:solidFill>
                <a:prstClr val="black"/>
              </a:solidFill>
              <a:latin typeface="Simplified Arabic" panose="02020603050405020304" pitchFamily="18" charset="-78"/>
              <a:cs typeface="Simplified Arabic" panose="02020603050405020304" pitchFamily="18" charset="-78"/>
            </a:endParaRPr>
          </a:p>
        </p:txBody>
      </p:sp>
      <p:sp>
        <p:nvSpPr>
          <p:cNvPr id="3" name="Rectangle 2"/>
          <p:cNvSpPr/>
          <p:nvPr/>
        </p:nvSpPr>
        <p:spPr>
          <a:xfrm>
            <a:off x="3879447" y="2332404"/>
            <a:ext cx="5001690" cy="477054"/>
          </a:xfrm>
          <a:prstGeom prst="rect">
            <a:avLst/>
          </a:prstGeom>
        </p:spPr>
        <p:txBody>
          <a:bodyPr wrap="none">
            <a:spAutoFit/>
          </a:bodyPr>
          <a:lstStyle/>
          <a:p>
            <a:pPr algn="ctr"/>
            <a:r>
              <a:rPr lang="ar-DZ" sz="2500" dirty="0">
                <a:effectLst>
                  <a:outerShdw blurRad="38100" dist="38100" dir="2700000" algn="tl">
                    <a:srgbClr val="000000">
                      <a:alpha val="43137"/>
                    </a:srgbClr>
                  </a:outerShdw>
                </a:effectLst>
                <a:latin typeface="Alef" panose="00000500000000000000" pitchFamily="2" charset="-79"/>
              </a:rPr>
              <a:t>التسيير التقديري للوظائف و الكفاءات </a:t>
            </a:r>
            <a:endParaRPr lang="fr-FR" sz="2500" dirty="0">
              <a:effectLst>
                <a:outerShdw blurRad="38100" dist="38100" dir="2700000" algn="tl">
                  <a:srgbClr val="000000">
                    <a:alpha val="43137"/>
                  </a:srgbClr>
                </a:outerShdw>
              </a:effectLst>
              <a:latin typeface="Alef" panose="00000500000000000000" pitchFamily="2" charset="-79"/>
              <a:cs typeface="Alef" panose="00000500000000000000" pitchFamily="2" charset="-79"/>
            </a:endParaRP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738" y="2809458"/>
            <a:ext cx="6629399" cy="4048541"/>
          </a:xfrm>
          <a:prstGeom prst="rect">
            <a:avLst/>
          </a:prstGeom>
        </p:spPr>
      </p:pic>
    </p:spTree>
    <p:extLst>
      <p:ext uri="{BB962C8B-B14F-4D97-AF65-F5344CB8AC3E}">
        <p14:creationId xmlns:p14="http://schemas.microsoft.com/office/powerpoint/2010/main" val="639442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0"/>
            <a:ext cx="11734800" cy="7817525"/>
          </a:xfrm>
          <a:prstGeom prst="rect">
            <a:avLst/>
          </a:prstGeom>
        </p:spPr>
        <p:txBody>
          <a:bodyPr wrap="square">
            <a:spAutoFit/>
          </a:bodyPr>
          <a:lstStyle/>
          <a:p>
            <a:pPr algn="r" rtl="1">
              <a:lnSpc>
                <a:spcPct val="104000"/>
              </a:lnSpc>
              <a:spcAft>
                <a:spcPts val="800"/>
              </a:spcAft>
            </a:pPr>
            <a:r>
              <a:rPr lang="ar-DZ" sz="2500" dirty="0" smtClean="0">
                <a:latin typeface="Calibri" panose="020F0502020204030204" pitchFamily="34" charset="0"/>
                <a:ea typeface="Calibri" panose="020F0502020204030204" pitchFamily="34" charset="0"/>
                <a:cs typeface="Simplified Arabic" panose="02020603050405020304" pitchFamily="18" charset="-78"/>
              </a:rPr>
              <a:t>تحدد </a:t>
            </a:r>
            <a:r>
              <a:rPr lang="ar-SA" sz="2500" dirty="0" smtClean="0">
                <a:latin typeface="Calibri" panose="020F0502020204030204" pitchFamily="34" charset="0"/>
                <a:ea typeface="Calibri" panose="020F0502020204030204" pitchFamily="34" charset="0"/>
                <a:cs typeface="Simplified Arabic" panose="02020603050405020304" pitchFamily="18" charset="-78"/>
              </a:rPr>
              <a:t>المنظمة احتياجاتها </a:t>
            </a:r>
            <a:r>
              <a:rPr lang="ar-SA" sz="2500" dirty="0">
                <a:latin typeface="Calibri" panose="020F0502020204030204" pitchFamily="34" charset="0"/>
                <a:ea typeface="Calibri" panose="020F0502020204030204" pitchFamily="34" charset="0"/>
                <a:cs typeface="Simplified Arabic" panose="02020603050405020304" pitchFamily="18" charset="-78"/>
              </a:rPr>
              <a:t>من الموارد البشرية –الكفاءات-من اجل الوقت الحالي، ونتيجة للحالة التي عليها مواردها البشرية –الكفاءات-(حاليا) والتي قد تختلف عما حددته سابقا ، ويمكن لها ان تتوقع مواردها البشرية –الكفاءات- المستقبلية .</a:t>
            </a:r>
            <a:endParaRPr lang="fr-FR" sz="2500" dirty="0">
              <a:latin typeface="Calibri" panose="020F0502020204030204" pitchFamily="34" charset="0"/>
              <a:ea typeface="Calibri" panose="020F0502020204030204" pitchFamily="34" charset="0"/>
              <a:cs typeface="Arial" panose="020B0604020202020204" pitchFamily="34" charset="0"/>
            </a:endParaRPr>
          </a:p>
          <a:p>
            <a:pPr algn="r" rtl="1">
              <a:lnSpc>
                <a:spcPct val="104000"/>
              </a:lnSpc>
              <a:spcAft>
                <a:spcPts val="800"/>
              </a:spcAft>
            </a:pPr>
            <a:r>
              <a:rPr lang="ar-SA" sz="2500" dirty="0">
                <a:latin typeface="Calibri" panose="020F0502020204030204" pitchFamily="34" charset="0"/>
                <a:ea typeface="Calibri" panose="020F0502020204030204" pitchFamily="34" charset="0"/>
                <a:cs typeface="Simplified Arabic" panose="02020603050405020304" pitchFamily="18" charset="-78"/>
              </a:rPr>
              <a:t>من جهة أخرى تقوم المنظمة على أساس الاستراتيجية المتبعة بتخطيط الاحتياجات المستقبلية من الموارد البشرية-الكفاءات-المستقبلية، وبالمقارنة بين هذه الأخيرة والموارد البشرية –الكفاءات-المستقبلية المتوقعة تحدد الانحرافات سواء في العدد او النوع لتتخذ الإجراءات اللازمة (التكوين، النقل، التوظيف ...) </a:t>
            </a:r>
            <a:endParaRPr lang="ar-DZ" sz="2500" dirty="0" smtClean="0">
              <a:latin typeface="Calibri" panose="020F0502020204030204" pitchFamily="34" charset="0"/>
              <a:ea typeface="Calibri" panose="020F0502020204030204" pitchFamily="34" charset="0"/>
              <a:cs typeface="Simplified Arabic" panose="02020603050405020304" pitchFamily="18" charset="-78"/>
            </a:endParaRPr>
          </a:p>
          <a:p>
            <a:pPr algn="r" rtl="1">
              <a:lnSpc>
                <a:spcPct val="104000"/>
              </a:lnSpc>
              <a:spcAft>
                <a:spcPts val="800"/>
              </a:spcAft>
            </a:pPr>
            <a:r>
              <a:rPr lang="ar-DZ" sz="28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2: </a:t>
            </a:r>
            <a:r>
              <a:rPr lang="ar-SA" sz="28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اهداف </a:t>
            </a:r>
            <a:r>
              <a:rPr lang="ar-SA" sz="2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التسيير </a:t>
            </a:r>
            <a:r>
              <a:rPr lang="ar-SA" sz="2800" b="1"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التوقعي</a:t>
            </a:r>
            <a:r>
              <a:rPr lang="ar-SA" sz="2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 </a:t>
            </a:r>
            <a:endParaRPr lang="ar-DZ" sz="28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endParaRPr>
          </a:p>
          <a:p>
            <a:pPr algn="r" rtl="1">
              <a:lnSpc>
                <a:spcPct val="104000"/>
              </a:lnSpc>
              <a:spcAft>
                <a:spcPts val="800"/>
              </a:spcAft>
            </a:pPr>
            <a:r>
              <a:rPr lang="ar-DZ" sz="2500" dirty="0">
                <a:latin typeface="Calibri" panose="020F0502020204030204" pitchFamily="34" charset="0"/>
                <a:ea typeface="Calibri" panose="020F0502020204030204" pitchFamily="34" charset="0"/>
                <a:cs typeface="Simplified Arabic" panose="02020603050405020304" pitchFamily="18" charset="-78"/>
              </a:rPr>
              <a:t>يمكن تبني التسيير </a:t>
            </a:r>
            <a:r>
              <a:rPr lang="ar-DZ" sz="2500" dirty="0" err="1">
                <a:latin typeface="Calibri" panose="020F0502020204030204" pitchFamily="34" charset="0"/>
                <a:ea typeface="Calibri" panose="020F0502020204030204" pitchFamily="34" charset="0"/>
                <a:cs typeface="Simplified Arabic" panose="02020603050405020304" pitchFamily="18" charset="-78"/>
              </a:rPr>
              <a:t>التوقعي</a:t>
            </a:r>
            <a:r>
              <a:rPr lang="ar-DZ" sz="2500" dirty="0">
                <a:latin typeface="Calibri" panose="020F0502020204030204" pitchFamily="34" charset="0"/>
                <a:ea typeface="Calibri" panose="020F0502020204030204" pitchFamily="34" charset="0"/>
                <a:cs typeface="Simplified Arabic" panose="02020603050405020304" pitchFamily="18" charset="-78"/>
              </a:rPr>
              <a:t> للوظائف والكفاءات داخل المنظمة لعدة اهداف تختلف حسب حجم المنظمة، نوع الاستراتيجية المطبقة، مدى تكيف الموارد البشرية مع الوظائف الحالية والمستقبلية، فالمنظمة قد تسعى الى تحقيق الأهداف التالية: </a:t>
            </a:r>
          </a:p>
          <a:p>
            <a:pPr algn="r" rtl="1">
              <a:lnSpc>
                <a:spcPct val="104000"/>
              </a:lnSpc>
              <a:spcAft>
                <a:spcPts val="800"/>
              </a:spcAft>
            </a:pPr>
            <a:r>
              <a:rPr lang="ar-DZ" sz="2500" dirty="0">
                <a:latin typeface="Calibri" panose="020F0502020204030204" pitchFamily="34" charset="0"/>
                <a:ea typeface="Calibri" panose="020F0502020204030204" pitchFamily="34" charset="0"/>
                <a:cs typeface="Simplified Arabic" panose="02020603050405020304" pitchFamily="18" charset="-78"/>
              </a:rPr>
              <a:t>-تحقيق الموائمة بين مختلف الوظائف والكفاءات المتوفرة ومنه تحقيق اهداف المنظمة.</a:t>
            </a:r>
          </a:p>
          <a:p>
            <a:pPr algn="r" rtl="1">
              <a:lnSpc>
                <a:spcPct val="104000"/>
              </a:lnSpc>
              <a:spcAft>
                <a:spcPts val="800"/>
              </a:spcAft>
            </a:pPr>
            <a:r>
              <a:rPr lang="ar-DZ" sz="2500" dirty="0">
                <a:latin typeface="Calibri" panose="020F0502020204030204" pitchFamily="34" charset="0"/>
                <a:ea typeface="Calibri" panose="020F0502020204030204" pitchFamily="34" charset="0"/>
                <a:cs typeface="Simplified Arabic" panose="02020603050405020304" pitchFamily="18" charset="-78"/>
              </a:rPr>
              <a:t>-تقييم الكفاءات وبالتالي القدرة على التنبؤ بالكفاءات المستقبلية الواجب توفرها.</a:t>
            </a:r>
          </a:p>
          <a:p>
            <a:pPr algn="r" rtl="1">
              <a:lnSpc>
                <a:spcPct val="104000"/>
              </a:lnSpc>
              <a:spcAft>
                <a:spcPts val="800"/>
              </a:spcAft>
            </a:pPr>
            <a:r>
              <a:rPr lang="ar-DZ" sz="2500" dirty="0">
                <a:latin typeface="Calibri" panose="020F0502020204030204" pitchFamily="34" charset="0"/>
                <a:ea typeface="Calibri" panose="020F0502020204030204" pitchFamily="34" charset="0"/>
                <a:cs typeface="Simplified Arabic" panose="02020603050405020304" pitchFamily="18" charset="-78"/>
              </a:rPr>
              <a:t>-تحليل الوظائف ومنه القدرة على التعرف على مختلف التطورات التي تحدث على مستواها.</a:t>
            </a:r>
          </a:p>
          <a:p>
            <a:pPr algn="r" rtl="1">
              <a:lnSpc>
                <a:spcPct val="104000"/>
              </a:lnSpc>
              <a:spcAft>
                <a:spcPts val="800"/>
              </a:spcAft>
            </a:pPr>
            <a:r>
              <a:rPr lang="ar-DZ" sz="2500" dirty="0">
                <a:latin typeface="Calibri" panose="020F0502020204030204" pitchFamily="34" charset="0"/>
                <a:ea typeface="Calibri" panose="020F0502020204030204" pitchFamily="34" charset="0"/>
                <a:cs typeface="Simplified Arabic" panose="02020603050405020304" pitchFamily="18" charset="-78"/>
              </a:rPr>
              <a:t>جميع هذه الأهداف قد تخفض من عبء التكاليف التي قد تتحملها المنظمة نتيجة عدم الموائمة بين الوظائف والكفاءات.</a:t>
            </a:r>
          </a:p>
          <a:p>
            <a:pPr algn="r" rtl="1">
              <a:lnSpc>
                <a:spcPct val="104000"/>
              </a:lnSpc>
              <a:spcAft>
                <a:spcPts val="800"/>
              </a:spcAft>
            </a:pPr>
            <a:endParaRPr lang="ar-DZ" sz="2500" dirty="0" smtClean="0">
              <a:latin typeface="Calibri" panose="020F0502020204030204" pitchFamily="34" charset="0"/>
              <a:ea typeface="Calibri" panose="020F0502020204030204" pitchFamily="34" charset="0"/>
              <a:cs typeface="Simplified Arabic" panose="02020603050405020304" pitchFamily="18" charset="-78"/>
            </a:endParaRPr>
          </a:p>
          <a:p>
            <a:pPr algn="r" rtl="1">
              <a:lnSpc>
                <a:spcPct val="104000"/>
              </a:lnSpc>
              <a:spcAft>
                <a:spcPts val="800"/>
              </a:spcAft>
            </a:pPr>
            <a:endParaRPr lang="fr-FR" sz="25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28942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7301" y="301110"/>
            <a:ext cx="5872121" cy="523220"/>
          </a:xfrm>
          <a:prstGeom prst="rect">
            <a:avLst/>
          </a:prstGeom>
        </p:spPr>
        <p:txBody>
          <a:bodyPr wrap="none">
            <a:spAutoFit/>
          </a:bodyPr>
          <a:lstStyle/>
          <a:p>
            <a:pPr algn="r" rtl="1">
              <a:lnSpc>
                <a:spcPct val="100000"/>
              </a:lnSpc>
              <a:spcAft>
                <a:spcPts val="800"/>
              </a:spcAft>
            </a:pPr>
            <a:r>
              <a:rPr lang="fr-FR" sz="28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3</a:t>
            </a:r>
            <a:r>
              <a:rPr lang="ar-DZ" sz="28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 </a:t>
            </a:r>
            <a:r>
              <a:rPr lang="ar-DZ" sz="2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مرتكزات التسيير </a:t>
            </a:r>
            <a:r>
              <a:rPr lang="ar-DZ" sz="28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التقديري  </a:t>
            </a:r>
            <a:r>
              <a:rPr lang="ar-DZ" sz="2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للوظائف والكفاءات</a:t>
            </a:r>
            <a:r>
              <a:rPr lang="ar-DZ" dirty="0">
                <a:latin typeface="Calibri" panose="020F0502020204030204" pitchFamily="34" charset="0"/>
                <a:ea typeface="Calibri" panose="020F0502020204030204" pitchFamily="34" charset="0"/>
                <a:cs typeface="Simplified Arabic" panose="02020603050405020304" pitchFamily="18" charset="-78"/>
              </a:rPr>
              <a:t>.</a:t>
            </a:r>
            <a:endParaRPr lang="fr-FR" sz="1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5"/>
          <p:cNvSpPr/>
          <p:nvPr/>
        </p:nvSpPr>
        <p:spPr>
          <a:xfrm>
            <a:off x="185738" y="824330"/>
            <a:ext cx="11783684" cy="6924973"/>
          </a:xfrm>
          <a:prstGeom prst="rect">
            <a:avLst/>
          </a:prstGeom>
        </p:spPr>
        <p:txBody>
          <a:bodyPr wrap="square">
            <a:spAutoFit/>
          </a:bodyPr>
          <a:lstStyle/>
          <a:p>
            <a:pPr algn="r" rtl="1">
              <a:lnSpc>
                <a:spcPct val="100000"/>
              </a:lnSpc>
              <a:spcAft>
                <a:spcPts val="800"/>
              </a:spcAft>
            </a:pPr>
            <a:r>
              <a:rPr lang="ar-DZ" sz="2400" dirty="0">
                <a:latin typeface="Simplified Arabic" panose="02020603050405020304" pitchFamily="18" charset="-78"/>
                <a:ea typeface="Calibri" panose="020F0502020204030204" pitchFamily="34" charset="0"/>
                <a:cs typeface="Simplified Arabic" panose="02020603050405020304" pitchFamily="18" charset="-78"/>
              </a:rPr>
              <a:t>يمكن تلخيص مرتكزات التسيير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التقديري للوظائف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والكفاءات فيما يلي :</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algn="r" rtl="1">
              <a:lnSpc>
                <a:spcPct val="100000"/>
              </a:lnSpc>
              <a:spcAft>
                <a:spcPts val="800"/>
              </a:spcAft>
            </a:pPr>
            <a:r>
              <a:rPr lang="ar-DZ" sz="2400" b="1" dirty="0">
                <a:latin typeface="Simplified Arabic" panose="02020603050405020304" pitchFamily="18" charset="-78"/>
                <a:ea typeface="Calibri" panose="020F0502020204030204" pitchFamily="34" charset="0"/>
                <a:cs typeface="Simplified Arabic" panose="02020603050405020304" pitchFamily="18" charset="-78"/>
              </a:rPr>
              <a:t>أ-تقدير الوظائف المستقبلية للمنظمة: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وهي عملية التقدير والتنبؤ بحجم العمالة المستقبلية المطلوبة للمنظمة من خلال التنبؤ بعدد الوظائف المستقبلية التي يتم استحداثها في المنظمة ونوع الكفاءات المطلوبة لشغلها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a:t>
            </a:r>
          </a:p>
          <a:p>
            <a:pPr algn="r" rtl="1">
              <a:lnSpc>
                <a:spcPct val="100000"/>
              </a:lnSpc>
              <a:spcAft>
                <a:spcPts val="800"/>
              </a:spcAft>
            </a:pPr>
            <a:r>
              <a:rPr lang="ar-DZ" sz="2400" b="1" dirty="0">
                <a:latin typeface="Calibri" panose="020F0502020204030204" pitchFamily="34" charset="0"/>
                <a:ea typeface="Calibri" panose="020F0502020204030204" pitchFamily="34" charset="0"/>
                <a:cs typeface="Simplified Arabic" panose="02020603050405020304" pitchFamily="18" charset="-78"/>
              </a:rPr>
              <a:t>ب-تقدير العرض المستقبلي من الموارد البشرية: </a:t>
            </a:r>
            <a:r>
              <a:rPr lang="ar-DZ" sz="2400" dirty="0">
                <a:latin typeface="Calibri" panose="020F0502020204030204" pitchFamily="34" charset="0"/>
                <a:ea typeface="Calibri" panose="020F0502020204030204" pitchFamily="34" charset="0"/>
                <a:cs typeface="Simplified Arabic" panose="02020603050405020304" pitchFamily="18" charset="-78"/>
              </a:rPr>
              <a:t>وهي دراسة سوق العمل الذي تعمل به المنظمة ومعرفة مدى قدرته على تلبية طلب الوظائف التي سيتم استحداثها مستقبلا خلال فترة التسيير </a:t>
            </a:r>
            <a:r>
              <a:rPr lang="ar-DZ" sz="2400" dirty="0" smtClean="0">
                <a:latin typeface="Calibri" panose="020F0502020204030204" pitchFamily="34" charset="0"/>
                <a:ea typeface="Calibri" panose="020F0502020204030204" pitchFamily="34" charset="0"/>
                <a:cs typeface="Simplified Arabic" panose="02020603050405020304" pitchFamily="18" charset="-78"/>
              </a:rPr>
              <a:t>التقديري، </a:t>
            </a:r>
            <a:r>
              <a:rPr lang="ar-DZ" sz="2400" dirty="0">
                <a:latin typeface="Calibri" panose="020F0502020204030204" pitchFamily="34" charset="0"/>
                <a:ea typeface="Calibri" panose="020F0502020204030204" pitchFamily="34" charset="0"/>
                <a:cs typeface="Simplified Arabic" panose="02020603050405020304" pitchFamily="18" charset="-78"/>
              </a:rPr>
              <a:t>هل تستعين المنظمة بموارد بشرية من نفس سوق العمل ام انها سوف تستعين بخيرات خارجية من خارج سوق العمل.</a:t>
            </a:r>
            <a:endParaRPr lang="fr-FR" sz="1600" dirty="0">
              <a:latin typeface="Calibri" panose="020F0502020204030204" pitchFamily="34" charset="0"/>
              <a:ea typeface="Calibri" panose="020F0502020204030204" pitchFamily="34" charset="0"/>
              <a:cs typeface="Arial" panose="020B0604020202020204" pitchFamily="34" charset="0"/>
            </a:endParaRPr>
          </a:p>
          <a:p>
            <a:pPr algn="r" rtl="1">
              <a:lnSpc>
                <a:spcPct val="100000"/>
              </a:lnSpc>
              <a:spcAft>
                <a:spcPts val="800"/>
              </a:spcAft>
            </a:pPr>
            <a:r>
              <a:rPr lang="ar-DZ" sz="2400" b="1" dirty="0">
                <a:latin typeface="Calibri" panose="020F0502020204030204" pitchFamily="34" charset="0"/>
                <a:ea typeface="Calibri" panose="020F0502020204030204" pitchFamily="34" charset="0"/>
                <a:cs typeface="Simplified Arabic" panose="02020603050405020304" pitchFamily="18" charset="-78"/>
              </a:rPr>
              <a:t>ج-الإجراءات التعديلية: </a:t>
            </a:r>
            <a:r>
              <a:rPr lang="ar-DZ" sz="2400" dirty="0">
                <a:latin typeface="Calibri" panose="020F0502020204030204" pitchFamily="34" charset="0"/>
                <a:ea typeface="Calibri" panose="020F0502020204030204" pitchFamily="34" charset="0"/>
                <a:cs typeface="Simplified Arabic" panose="02020603050405020304" pitchFamily="18" charset="-78"/>
              </a:rPr>
              <a:t>وتتم بعد دراسة الطلب والعرض وتقوم على وضع موازنة بين ما هو متوقع من الوظائف التي سوف تستحدث ضمن المنظمة، وبين من سوف يشغلها من نفس سوق العمل بطريقة تخلق نوع من التوازن والملائمة تجنب المنظمة أي مفاجأة او احداث غير متوقعة</a:t>
            </a:r>
            <a:r>
              <a:rPr lang="ar-DZ" sz="2400" dirty="0" smtClean="0">
                <a:latin typeface="Calibri" panose="020F0502020204030204" pitchFamily="34" charset="0"/>
                <a:ea typeface="Calibri" panose="020F0502020204030204" pitchFamily="34" charset="0"/>
                <a:cs typeface="Simplified Arabic" panose="02020603050405020304" pitchFamily="18" charset="-78"/>
              </a:rPr>
              <a:t>.</a:t>
            </a:r>
          </a:p>
          <a:p>
            <a:pPr algn="r" rtl="1">
              <a:lnSpc>
                <a:spcPct val="100000"/>
              </a:lnSpc>
              <a:spcAft>
                <a:spcPts val="800"/>
              </a:spcAft>
            </a:pPr>
            <a:r>
              <a:rPr lang="ar-DZ" sz="28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4: </a:t>
            </a:r>
            <a:r>
              <a:rPr lang="ar-DZ" sz="2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أدوات التسيير </a:t>
            </a:r>
            <a:r>
              <a:rPr lang="ar-DZ" sz="28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التقديري للوظائف </a:t>
            </a:r>
            <a:r>
              <a:rPr lang="ar-DZ" sz="2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والكفاءات </a:t>
            </a:r>
            <a:r>
              <a:rPr lang="ar-DZ" sz="28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rPr>
              <a:t>:</a:t>
            </a:r>
          </a:p>
          <a:p>
            <a:pPr algn="r" rtl="1">
              <a:spcAft>
                <a:spcPts val="800"/>
              </a:spcAft>
            </a:pPr>
            <a:r>
              <a:rPr lang="ar-DZ" sz="2400" dirty="0">
                <a:latin typeface="Calibri" panose="020F0502020204030204" pitchFamily="34" charset="0"/>
                <a:ea typeface="Calibri" panose="020F0502020204030204" pitchFamily="34" charset="0"/>
                <a:cs typeface="Simplified Arabic" panose="02020603050405020304" pitchFamily="18" charset="-78"/>
              </a:rPr>
              <a:t>تسمح هذه الأدوات للتسيير التقديري للوظائف والكفاءات بتحقيق أهدافه، من اهم هذه الأدوات</a:t>
            </a:r>
            <a:r>
              <a:rPr lang="ar-DZ" sz="2400" dirty="0" smtClean="0">
                <a:latin typeface="Calibri" panose="020F0502020204030204" pitchFamily="34" charset="0"/>
                <a:ea typeface="Calibri" panose="020F0502020204030204" pitchFamily="34" charset="0"/>
                <a:cs typeface="Simplified Arabic" panose="02020603050405020304" pitchFamily="18" charset="-78"/>
              </a:rPr>
              <a:t>:</a:t>
            </a:r>
          </a:p>
          <a:p>
            <a:pPr algn="r" rtl="1">
              <a:spcAft>
                <a:spcPts val="800"/>
              </a:spcAft>
            </a:pPr>
            <a:r>
              <a:rPr lang="ar-DZ" sz="2400" b="1" u="sng" dirty="0">
                <a:latin typeface="Calibri" panose="020F0502020204030204" pitchFamily="34" charset="0"/>
                <a:ea typeface="Calibri" panose="020F0502020204030204" pitchFamily="34" charset="0"/>
                <a:cs typeface="Arial" panose="020B0604020202020204" pitchFamily="34" charset="0"/>
              </a:rPr>
              <a:t>أ-خريطة التشغيل: </a:t>
            </a:r>
            <a:r>
              <a:rPr lang="ar-DZ" sz="2400" dirty="0">
                <a:latin typeface="Calibri" panose="020F0502020204030204" pitchFamily="34" charset="0"/>
                <a:ea typeface="Calibri" panose="020F0502020204030204" pitchFamily="34" charset="0"/>
                <a:cs typeface="Arial" panose="020B0604020202020204" pitchFamily="34" charset="0"/>
              </a:rPr>
              <a:t>هي تمثيل بياني يوضح مستويات الاحترافية ومستويات </a:t>
            </a:r>
            <a:r>
              <a:rPr lang="ar-DZ" sz="2400" dirty="0" smtClean="0">
                <a:latin typeface="Calibri" panose="020F0502020204030204" pitchFamily="34" charset="0"/>
                <a:ea typeface="Calibri" panose="020F0502020204030204" pitchFamily="34" charset="0"/>
                <a:cs typeface="Arial" panose="020B0604020202020204" pitchFamily="34" charset="0"/>
              </a:rPr>
              <a:t>التأهيل، </a:t>
            </a:r>
            <a:r>
              <a:rPr lang="ar-DZ" sz="2400" dirty="0">
                <a:latin typeface="Calibri" panose="020F0502020204030204" pitchFamily="34" charset="0"/>
                <a:ea typeface="Calibri" panose="020F0502020204030204" pitchFamily="34" charset="0"/>
                <a:cs typeface="Arial" panose="020B0604020202020204" pitchFamily="34" charset="0"/>
              </a:rPr>
              <a:t>تبين المستويات المهنية لكل فرد في المنظمة </a:t>
            </a:r>
            <a:r>
              <a:rPr lang="ar-DZ" sz="2400" dirty="0" smtClean="0">
                <a:latin typeface="Calibri" panose="020F0502020204030204" pitchFamily="34" charset="0"/>
                <a:ea typeface="Calibri" panose="020F0502020204030204" pitchFamily="34" charset="0"/>
                <a:cs typeface="Arial" panose="020B0604020202020204" pitchFamily="34" charset="0"/>
              </a:rPr>
              <a:t>ضمن مجموعة </a:t>
            </a:r>
            <a:r>
              <a:rPr lang="ar-DZ" sz="2400" dirty="0">
                <a:latin typeface="Calibri" panose="020F0502020204030204" pitchFamily="34" charset="0"/>
                <a:ea typeface="Calibri" panose="020F0502020204030204" pitchFamily="34" charset="0"/>
                <a:cs typeface="Arial" panose="020B0604020202020204" pitchFamily="34" charset="0"/>
              </a:rPr>
              <a:t>التشغيل الواحدة او عبر مجموعات تشغيل </a:t>
            </a:r>
            <a:r>
              <a:rPr lang="ar-DZ" sz="2400" dirty="0" smtClean="0">
                <a:latin typeface="Calibri" panose="020F0502020204030204" pitchFamily="34" charset="0"/>
                <a:ea typeface="Calibri" panose="020F0502020204030204" pitchFamily="34" charset="0"/>
                <a:cs typeface="Arial" panose="020B0604020202020204" pitchFamily="34" charset="0"/>
              </a:rPr>
              <a:t>مختلفة. </a:t>
            </a:r>
            <a:endParaRPr lang="fr-FR" sz="2400" dirty="0">
              <a:latin typeface="Calibri" panose="020F0502020204030204" pitchFamily="34" charset="0"/>
              <a:ea typeface="Calibri" panose="020F0502020204030204" pitchFamily="34" charset="0"/>
              <a:cs typeface="Arial" panose="020B0604020202020204" pitchFamily="34" charset="0"/>
            </a:endParaRPr>
          </a:p>
          <a:p>
            <a:pPr algn="r" rtl="1">
              <a:lnSpc>
                <a:spcPct val="100000"/>
              </a:lnSpc>
              <a:spcAft>
                <a:spcPts val="800"/>
              </a:spcAft>
            </a:pPr>
            <a:endParaRPr lang="fr-FR" sz="2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implified Arabic" panose="02020603050405020304" pitchFamily="18" charset="-78"/>
            </a:endParaRPr>
          </a:p>
          <a:p>
            <a:pPr algn="r" rtl="1">
              <a:lnSpc>
                <a:spcPct val="100000"/>
              </a:lnSpc>
              <a:spcAft>
                <a:spcPts val="800"/>
              </a:spcAft>
            </a:pPr>
            <a:endParaRPr lang="fr-FR" sz="1600" dirty="0">
              <a:latin typeface="Calibri" panose="020F0502020204030204" pitchFamily="34" charset="0"/>
              <a:ea typeface="Calibri" panose="020F0502020204030204" pitchFamily="34" charset="0"/>
              <a:cs typeface="Arial" panose="020B0604020202020204" pitchFamily="34" charset="0"/>
            </a:endParaRPr>
          </a:p>
          <a:p>
            <a:pPr algn="r" rtl="1">
              <a:lnSpc>
                <a:spcPct val="100000"/>
              </a:lnSpc>
              <a:spcAft>
                <a:spcPts val="800"/>
              </a:spcAft>
            </a:pPr>
            <a:endParaRPr lang="fr-FR" sz="24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907648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470873"/>
            <a:ext cx="11963399" cy="5878532"/>
          </a:xfrm>
          <a:prstGeom prst="rect">
            <a:avLst/>
          </a:prstGeom>
        </p:spPr>
        <p:txBody>
          <a:bodyPr wrap="square">
            <a:spAutoFit/>
          </a:bodyPr>
          <a:lstStyle/>
          <a:p>
            <a:pPr algn="r" rtl="1">
              <a:spcAft>
                <a:spcPts val="800"/>
              </a:spcAft>
            </a:pPr>
            <a:r>
              <a:rPr lang="ar-DZ" sz="2400" b="1" u="sng" dirty="0">
                <a:latin typeface="Simplified Arabic" panose="02020603050405020304" pitchFamily="18" charset="-78"/>
                <a:ea typeface="Calibri" panose="020F0502020204030204" pitchFamily="34" charset="0"/>
                <a:cs typeface="Simplified Arabic" panose="02020603050405020304" pitchFamily="18" charset="-78"/>
              </a:rPr>
              <a:t>ب-ميزانية الكفاءات: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هي عبارة عن تقييم دوري لتطور الكفاءات في المنظمة، تدخل في اطار تحديد المسار المهني، ويعتمد عليها في تحديد مخططات او برامج التكوين، ويسمح للفرد المعني فقط بالاطلاع على مضمونها.</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algn="r" rtl="1">
              <a:spcAft>
                <a:spcPts val="800"/>
              </a:spcAft>
            </a:pPr>
            <a:r>
              <a:rPr lang="ar-DZ" sz="2400" b="1" u="sng" dirty="0">
                <a:latin typeface="Simplified Arabic" panose="02020603050405020304" pitchFamily="18" charset="-78"/>
                <a:ea typeface="Calibri" panose="020F0502020204030204" pitchFamily="34" charset="0"/>
                <a:cs typeface="Simplified Arabic" panose="02020603050405020304" pitchFamily="18" charset="-78"/>
              </a:rPr>
              <a:t>ج-مرجعية الكفاءات: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تعرف على انها الكفاءات المحددة والضرورية لممارسة تشغيل معين، ويتم الرجوع اليها لتقييم الكفاءات المتوفرة في المنظمة، ومما يجب الإشارة اليه هو تعدد وجهات النظر حول الشكل الذي تحدد به هذه المرجعيات فيما يتعلق بمحتوى الكفاءات .</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algn="r" rtl="1">
              <a:spcAft>
                <a:spcPts val="800"/>
              </a:spcAft>
            </a:pPr>
            <a:r>
              <a:rPr lang="ar-DZ" sz="2400" b="1" dirty="0">
                <a:latin typeface="Simplified Arabic" panose="02020603050405020304" pitchFamily="18" charset="-78"/>
                <a:ea typeface="Calibri" panose="020F0502020204030204" pitchFamily="34" charset="0"/>
                <a:cs typeface="Simplified Arabic" panose="02020603050405020304" pitchFamily="18" charset="-78"/>
              </a:rPr>
              <a:t>حيث يرى البعض انها تصمم على أساس تحديد: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المعارف، الممارسات، السلوكيات، </a:t>
            </a:r>
            <a:r>
              <a:rPr lang="ar-DZ" sz="2400" b="1" dirty="0">
                <a:latin typeface="Simplified Arabic" panose="02020603050405020304" pitchFamily="18" charset="-78"/>
                <a:ea typeface="Calibri" panose="020F0502020204030204" pitchFamily="34" charset="0"/>
                <a:cs typeface="Simplified Arabic" panose="02020603050405020304" pitchFamily="18" charset="-78"/>
              </a:rPr>
              <a:t>فيما اقترح اخرون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نموذجا يعتمد على الكفاءات التقنية، كفاءات التكييف، الكفاءات التنظيمية والعلائقية، </a:t>
            </a:r>
            <a:r>
              <a:rPr lang="ar-DZ" sz="2400" b="1" dirty="0">
                <a:latin typeface="Simplified Arabic" panose="02020603050405020304" pitchFamily="18" charset="-78"/>
                <a:ea typeface="Calibri" panose="020F0502020204030204" pitchFamily="34" charset="0"/>
                <a:cs typeface="Simplified Arabic" panose="02020603050405020304" pitchFamily="18" charset="-78"/>
              </a:rPr>
              <a:t>بالإضافة الى نموذج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اخر يركز على الكفاءات المعرفية، وغيرها من النماذج</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 </a:t>
            </a:r>
          </a:p>
          <a:p>
            <a:pPr algn="r" rtl="1">
              <a:spcAft>
                <a:spcPts val="800"/>
              </a:spcAft>
            </a:pPr>
            <a:r>
              <a:rPr lang="ar-DZ" sz="2400" b="1" dirty="0">
                <a:latin typeface="Simplified Arabic" panose="02020603050405020304" pitchFamily="18" charset="-78"/>
                <a:ea typeface="Calibri" panose="020F0502020204030204" pitchFamily="34" charset="0"/>
                <a:cs typeface="Simplified Arabic" panose="02020603050405020304" pitchFamily="18" charset="-78"/>
              </a:rPr>
              <a:t>ومهما كان نموذج تصميم مرجعيات الكفاءات فانه يجب ان يراعي فيها تحقيق شرطين أساسيين</a:t>
            </a:r>
            <a:r>
              <a:rPr lang="ar-DZ" sz="2400" b="1" dirty="0" smtClean="0">
                <a:latin typeface="Simplified Arabic" panose="02020603050405020304" pitchFamily="18" charset="-78"/>
                <a:ea typeface="Calibri" panose="020F0502020204030204" pitchFamily="34" charset="0"/>
                <a:cs typeface="Simplified Arabic" panose="02020603050405020304" pitchFamily="18" charset="-78"/>
              </a:rPr>
              <a:t>:</a:t>
            </a:r>
          </a:p>
          <a:p>
            <a:pPr algn="r" rtl="1">
              <a:spcAft>
                <a:spcPts val="800"/>
              </a:spcAft>
            </a:pPr>
            <a:r>
              <a:rPr lang="ar-DZ" sz="2400" b="1" u="sng" dirty="0">
                <a:latin typeface="Simplified Arabic" panose="02020603050405020304" pitchFamily="18" charset="-78"/>
                <a:ea typeface="Calibri" panose="020F0502020204030204" pitchFamily="34" charset="0"/>
                <a:cs typeface="Simplified Arabic" panose="02020603050405020304" pitchFamily="18" charset="-78"/>
              </a:rPr>
              <a:t>-ان تكون المرجعيات لينة: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لان الكفاءات لا يمكن ملاحظتها، ولكن تظهر من خلال نتائجها المتعلقة بالوضعيات المهنية، لذلك فان تقييمها يعتبر نشاطا استدلاليا واستنتاجيا وغير موضوعي بصفة مطلقة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a:t>
            </a:r>
          </a:p>
          <a:p>
            <a:pPr algn="r" rtl="1">
              <a:spcAft>
                <a:spcPts val="800"/>
              </a:spcAft>
            </a:pPr>
            <a:r>
              <a:rPr lang="ar-DZ" sz="2400" b="1" u="sng" dirty="0">
                <a:latin typeface="Simplified Arabic" panose="02020603050405020304" pitchFamily="18" charset="-78"/>
                <a:ea typeface="Calibri" panose="020F0502020204030204" pitchFamily="34" charset="0"/>
                <a:cs typeface="Simplified Arabic" panose="02020603050405020304" pitchFamily="18" charset="-78"/>
              </a:rPr>
              <a:t>-ان تكون تطويرية: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أي تابعة لتغيرات العمل والاحتياجات التنظيمية، كما ان التقييم على أساسها يعكس فعلا واقع الكفاءات للمنظمة مما يساعد على تطويرها .</a:t>
            </a:r>
            <a:endParaRPr lang="ar-DZ" sz="2400" dirty="0" smtClean="0">
              <a:latin typeface="Simplified Arabic" panose="02020603050405020304" pitchFamily="18" charset="-78"/>
              <a:ea typeface="Calibri" panose="020F0502020204030204" pitchFamily="34" charset="0"/>
              <a:cs typeface="Simplified Arabic" panose="02020603050405020304" pitchFamily="18" charset="-78"/>
            </a:endParaRPr>
          </a:p>
          <a:p>
            <a:pPr algn="r" rtl="1">
              <a:spcAft>
                <a:spcPts val="800"/>
              </a:spcAft>
            </a:pPr>
            <a:endParaRPr lang="fr-FR" sz="24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072597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201325"/>
            <a:ext cx="11396663" cy="2718693"/>
          </a:xfrm>
          <a:prstGeom prst="rect">
            <a:avLst/>
          </a:prstGeom>
        </p:spPr>
        <p:txBody>
          <a:bodyPr wrap="square">
            <a:spAutoFit/>
          </a:bodyPr>
          <a:lstStyle/>
          <a:p>
            <a:pPr algn="r" rtl="1">
              <a:spcAft>
                <a:spcPts val="800"/>
              </a:spcAft>
            </a:pPr>
            <a:r>
              <a:rPr lang="ar-DZ" sz="2400" b="1" dirty="0">
                <a:latin typeface="Simplified Arabic" panose="02020603050405020304" pitchFamily="18" charset="-78"/>
                <a:ea typeface="Calibri" panose="020F0502020204030204" pitchFamily="34" charset="0"/>
                <a:cs typeface="Simplified Arabic" panose="02020603050405020304" pitchFamily="18" charset="-78"/>
              </a:rPr>
              <a:t>واعتمادا على مرجعية الكفاءات يمكن تحليل مقاربة التسيير التقديري </a:t>
            </a:r>
            <a:r>
              <a:rPr lang="ar-DZ" sz="2400" b="1" dirty="0" smtClean="0">
                <a:latin typeface="Simplified Arabic" panose="02020603050405020304" pitchFamily="18" charset="-78"/>
                <a:ea typeface="Calibri" panose="020F0502020204030204" pitchFamily="34" charset="0"/>
                <a:cs typeface="Simplified Arabic" panose="02020603050405020304" pitchFamily="18" charset="-78"/>
              </a:rPr>
              <a:t>للوظائف </a:t>
            </a:r>
            <a:r>
              <a:rPr lang="ar-DZ" sz="2400" b="1" dirty="0">
                <a:latin typeface="Simplified Arabic" panose="02020603050405020304" pitchFamily="18" charset="-78"/>
                <a:ea typeface="Calibri" panose="020F0502020204030204" pitchFamily="34" charset="0"/>
                <a:cs typeface="Simplified Arabic" panose="02020603050405020304" pitchFamily="18" charset="-78"/>
              </a:rPr>
              <a:t>والكفاءات الى اربع عمليات: </a:t>
            </a:r>
            <a:endParaRPr lang="fr-FR" sz="2400" b="1" dirty="0">
              <a:latin typeface="Simplified Arabic" panose="02020603050405020304" pitchFamily="18" charset="-78"/>
              <a:ea typeface="Calibri" panose="020F0502020204030204" pitchFamily="34" charset="0"/>
              <a:cs typeface="Simplified Arabic" panose="02020603050405020304" pitchFamily="18" charset="-78"/>
            </a:endParaRPr>
          </a:p>
          <a:p>
            <a:pPr algn="r" rtl="1">
              <a:spcAft>
                <a:spcPts val="800"/>
              </a:spcAft>
            </a:pPr>
            <a:r>
              <a:rPr lang="ar-DZ" sz="2400" dirty="0">
                <a:latin typeface="Simplified Arabic" panose="02020603050405020304" pitchFamily="18" charset="-78"/>
                <a:ea typeface="Calibri" panose="020F0502020204030204" pitchFamily="34" charset="0"/>
                <a:cs typeface="Simplified Arabic" panose="02020603050405020304" pitchFamily="18" charset="-78"/>
              </a:rPr>
              <a:t>-تحضير مرجعيات للكفاءات .</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algn="r" rtl="1">
              <a:spcAft>
                <a:spcPts val="800"/>
              </a:spcAft>
            </a:pPr>
            <a:r>
              <a:rPr lang="ar-DZ" sz="2400" dirty="0">
                <a:latin typeface="Simplified Arabic" panose="02020603050405020304" pitchFamily="18" charset="-78"/>
                <a:ea typeface="Calibri" panose="020F0502020204030204" pitchFamily="34" charset="0"/>
                <a:cs typeface="Simplified Arabic" panose="02020603050405020304" pitchFamily="18" charset="-78"/>
              </a:rPr>
              <a:t>-حصر المهارات الموجودة في المنظمة من خلال رسم بياني .</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algn="r" rtl="1">
              <a:spcAft>
                <a:spcPts val="800"/>
              </a:spcAft>
            </a:pPr>
            <a:r>
              <a:rPr lang="ar-DZ" sz="2400" dirty="0">
                <a:latin typeface="Simplified Arabic" panose="02020603050405020304" pitchFamily="18" charset="-78"/>
                <a:ea typeface="Calibri" panose="020F0502020204030204" pitchFamily="34" charset="0"/>
                <a:cs typeface="Simplified Arabic" panose="02020603050405020304" pitchFamily="18" charset="-78"/>
              </a:rPr>
              <a:t>-تحديد الانحراف وقيمته .</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algn="r" rtl="1">
              <a:spcAft>
                <a:spcPts val="800"/>
              </a:spcAft>
            </a:pPr>
            <a:r>
              <a:rPr lang="ar-DZ" sz="2400" dirty="0">
                <a:latin typeface="Simplified Arabic" panose="02020603050405020304" pitchFamily="18" charset="-78"/>
                <a:ea typeface="Calibri" panose="020F0502020204030204" pitchFamily="34" charset="0"/>
                <a:cs typeface="Simplified Arabic" panose="02020603050405020304" pitchFamily="18" charset="-78"/>
              </a:rPr>
              <a:t>-تصحيح الانحراف: من خلال المتغيرات و الجوانب المتعلقة بسياسة الموارد البشرية (توظيف، تكوين، تعبئة، اكتشاف القدرات والكفاءات...) .</a:t>
            </a:r>
            <a:endParaRPr lang="fr-FR" sz="24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224450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146872" y="506015"/>
            <a:ext cx="3103735" cy="584775"/>
          </a:xfrm>
          <a:prstGeom prst="rect">
            <a:avLst/>
          </a:prstGeom>
        </p:spPr>
        <p:txBody>
          <a:bodyPr wrap="none">
            <a:spAutoFit/>
          </a:bodyPr>
          <a:lstStyle/>
          <a:p>
            <a:r>
              <a:rPr lang="ar-DZ" sz="3200"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ثانيا: اكتساب الكفاءات</a:t>
            </a:r>
            <a:endParaRPr lang="fr-FR" sz="3200"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
        <p:nvSpPr>
          <p:cNvPr id="5" name="Rectangle 4"/>
          <p:cNvSpPr/>
          <p:nvPr/>
        </p:nvSpPr>
        <p:spPr>
          <a:xfrm>
            <a:off x="885825" y="1090790"/>
            <a:ext cx="11158537" cy="5858014"/>
          </a:xfrm>
          <a:prstGeom prst="rect">
            <a:avLst/>
          </a:prstGeom>
        </p:spPr>
        <p:txBody>
          <a:bodyPr wrap="square">
            <a:spAutoFit/>
          </a:bodyPr>
          <a:lstStyle/>
          <a:p>
            <a:pPr algn="just" rtl="1">
              <a:spcAft>
                <a:spcPts val="800"/>
              </a:spcAft>
            </a:pPr>
            <a:r>
              <a:rPr lang="ar-SA" sz="2400" dirty="0">
                <a:ea typeface="Calibri" panose="020F0502020204030204" pitchFamily="34" charset="0"/>
                <a:cs typeface="Simplified Arabic" panose="02020603050405020304" pitchFamily="18" charset="-78"/>
              </a:rPr>
              <a:t>بعد تخطيط الكفاءات على مستوى المنظمة وتحديد حاجتها منها كما وكيفا، فان الخطوة التالية هي ضمان اكتساب الكفاءات والحصول عليها بالعدد المطلوب والمهارات المطلوبة لضمان تحقيق أهداف المنظمة. حيث تتضمن اكتساب الكفاءات كل من استقطاب أفراد </a:t>
            </a:r>
            <a:r>
              <a:rPr lang="ar-SA" sz="2400" dirty="0" smtClean="0">
                <a:ea typeface="Calibri" panose="020F0502020204030204" pitchFamily="34" charset="0"/>
                <a:cs typeface="Simplified Arabic" panose="02020603050405020304" pitchFamily="18" charset="-78"/>
              </a:rPr>
              <a:t>جدد</a:t>
            </a:r>
            <a:r>
              <a:rPr lang="ar-DZ" sz="2400" dirty="0" smtClean="0">
                <a:ea typeface="Calibri" panose="020F0502020204030204" pitchFamily="34" charset="0"/>
                <a:cs typeface="Simplified Arabic" panose="02020603050405020304" pitchFamily="18" charset="-78"/>
              </a:rPr>
              <a:t> </a:t>
            </a:r>
            <a:r>
              <a:rPr lang="ar-SA" sz="2400" dirty="0" smtClean="0">
                <a:latin typeface="Calibri" panose="020F0502020204030204" pitchFamily="34" charset="0"/>
                <a:ea typeface="Calibri" panose="020F0502020204030204" pitchFamily="34" charset="0"/>
                <a:cs typeface="Simplified Arabic" panose="02020603050405020304" pitchFamily="18" charset="-78"/>
              </a:rPr>
              <a:t>مؤهلين </a:t>
            </a:r>
            <a:r>
              <a:rPr lang="ar-SA" sz="2400" dirty="0">
                <a:latin typeface="Calibri" panose="020F0502020204030204" pitchFamily="34" charset="0"/>
                <a:ea typeface="Calibri" panose="020F0502020204030204" pitchFamily="34" charset="0"/>
                <a:cs typeface="Simplified Arabic" panose="02020603050405020304" pitchFamily="18" charset="-78"/>
              </a:rPr>
              <a:t>لشغل الوظائف في المؤسسة ممن يمتلكون مؤهلات وخبرات ومهارات محددة وتشجعهم على التقدم للعمل فيها بالأعداد المناسبة وفي الوقت المناسب والمكان المناسب، الانتقاء الافضل منهم وتلبية الاحتياجات </a:t>
            </a:r>
            <a:r>
              <a:rPr lang="ar-SA" sz="2400" dirty="0" smtClean="0">
                <a:latin typeface="Calibri" panose="020F0502020204030204" pitchFamily="34" charset="0"/>
                <a:ea typeface="Calibri" panose="020F0502020204030204" pitchFamily="34" charset="0"/>
                <a:cs typeface="Simplified Arabic" panose="02020603050405020304" pitchFamily="18" charset="-78"/>
              </a:rPr>
              <a:t>الوظيفية</a:t>
            </a:r>
            <a:r>
              <a:rPr lang="ar-DZ" sz="2400" dirty="0" smtClean="0">
                <a:latin typeface="Calibri" panose="020F0502020204030204" pitchFamily="34" charset="0"/>
                <a:ea typeface="Calibri" panose="020F0502020204030204" pitchFamily="34" charset="0"/>
                <a:cs typeface="Simplified Arabic" panose="02020603050405020304" pitchFamily="18" charset="-78"/>
              </a:rPr>
              <a:t>.</a:t>
            </a:r>
          </a:p>
          <a:p>
            <a:pPr algn="just" rtl="1">
              <a:spcAft>
                <a:spcPts val="800"/>
              </a:spcAft>
            </a:pPr>
            <a:r>
              <a:rPr lang="ar-SA" sz="2400" dirty="0" smtClean="0">
                <a:latin typeface="Calibri" panose="020F0502020204030204" pitchFamily="34" charset="0"/>
                <a:ea typeface="Calibri" panose="020F0502020204030204" pitchFamily="34" charset="0"/>
                <a:cs typeface="Simplified Arabic" panose="02020603050405020304" pitchFamily="18" charset="-78"/>
              </a:rPr>
              <a:t>وبما </a:t>
            </a:r>
            <a:r>
              <a:rPr lang="ar-SA" sz="2400" dirty="0">
                <a:latin typeface="Calibri" panose="020F0502020204030204" pitchFamily="34" charset="0"/>
                <a:ea typeface="Calibri" panose="020F0502020204030204" pitchFamily="34" charset="0"/>
                <a:cs typeface="Simplified Arabic" panose="02020603050405020304" pitchFamily="18" charset="-78"/>
              </a:rPr>
              <a:t>ان الكفاءة هي المحور الأساسي لنموذج تسيير الموارد البشرية الجديدة، وباعتبارها مصدر الميزة التنافسية وتوليد القيم، كان على المؤسسات أن تسعى وراءها وتعمل جاهدة للحصول عليها واستثمارها لتحقيق أهدافها، وهذا لن </a:t>
            </a:r>
            <a:r>
              <a:rPr lang="ar-DZ" sz="2400" dirty="0" smtClean="0">
                <a:latin typeface="Calibri" panose="020F0502020204030204" pitchFamily="34" charset="0"/>
                <a:ea typeface="Calibri" panose="020F0502020204030204" pitchFamily="34" charset="0"/>
                <a:cs typeface="Simplified Arabic" panose="02020603050405020304" pitchFamily="18" charset="-78"/>
              </a:rPr>
              <a:t>يأتي </a:t>
            </a:r>
            <a:r>
              <a:rPr lang="ar-SA" sz="2400" dirty="0" smtClean="0">
                <a:latin typeface="Calibri" panose="020F0502020204030204" pitchFamily="34" charset="0"/>
                <a:ea typeface="Calibri" panose="020F0502020204030204" pitchFamily="34" charset="0"/>
                <a:cs typeface="Simplified Arabic" panose="02020603050405020304" pitchFamily="18" charset="-78"/>
              </a:rPr>
              <a:t>الا </a:t>
            </a:r>
            <a:r>
              <a:rPr lang="ar-SA" sz="2400" dirty="0">
                <a:latin typeface="Calibri" panose="020F0502020204030204" pitchFamily="34" charset="0"/>
                <a:ea typeface="Calibri" panose="020F0502020204030204" pitchFamily="34" charset="0"/>
                <a:cs typeface="Simplified Arabic" panose="02020603050405020304" pitchFamily="18" charset="-78"/>
              </a:rPr>
              <a:t>إذا عملت على استقطابها ومن أجل ذلك ينبغي عليها</a:t>
            </a:r>
            <a:r>
              <a:rPr lang="ar-SA" sz="2400" dirty="0" smtClean="0">
                <a:latin typeface="Calibri" panose="020F0502020204030204" pitchFamily="34" charset="0"/>
                <a:ea typeface="Calibri" panose="020F0502020204030204" pitchFamily="34" charset="0"/>
                <a:cs typeface="Simplified Arabic" panose="02020603050405020304" pitchFamily="18" charset="-78"/>
              </a:rPr>
              <a:t>:</a:t>
            </a:r>
            <a:endParaRPr lang="ar-DZ" sz="2400" dirty="0" smtClean="0">
              <a:latin typeface="Calibri" panose="020F0502020204030204" pitchFamily="34" charset="0"/>
              <a:ea typeface="Calibri" panose="020F0502020204030204" pitchFamily="34" charset="0"/>
              <a:cs typeface="Simplified Arabic" panose="02020603050405020304" pitchFamily="18" charset="-78"/>
            </a:endParaRPr>
          </a:p>
          <a:p>
            <a:pPr algn="just" rtl="1">
              <a:spcAft>
                <a:spcPts val="800"/>
              </a:spcAft>
            </a:pPr>
            <a:r>
              <a:rPr lang="ar-DZ" sz="2400" dirty="0">
                <a:latin typeface="Calibri" panose="020F0502020204030204" pitchFamily="34" charset="0"/>
                <a:ea typeface="Calibri" panose="020F0502020204030204" pitchFamily="34" charset="0"/>
                <a:cs typeface="Simplified Arabic" panose="02020603050405020304" pitchFamily="18" charset="-78"/>
              </a:rPr>
              <a:t>- تحديد ووصف الكفاءات المرتبطة بالوظائف الحالية والمستقبلية؛ </a:t>
            </a:r>
          </a:p>
          <a:p>
            <a:pPr algn="just" rtl="1">
              <a:spcAft>
                <a:spcPts val="800"/>
              </a:spcAft>
            </a:pPr>
            <a:r>
              <a:rPr lang="ar-DZ" sz="2400" dirty="0">
                <a:latin typeface="Calibri" panose="020F0502020204030204" pitchFamily="34" charset="0"/>
                <a:ea typeface="Calibri" panose="020F0502020204030204" pitchFamily="34" charset="0"/>
                <a:cs typeface="Simplified Arabic" panose="02020603050405020304" pitchFamily="18" charset="-78"/>
              </a:rPr>
              <a:t>- تحليل الكفاءات التي يحوزها الأفراد؛</a:t>
            </a:r>
          </a:p>
          <a:p>
            <a:pPr algn="just" rtl="1">
              <a:spcAft>
                <a:spcPts val="800"/>
              </a:spcAft>
            </a:pPr>
            <a:r>
              <a:rPr lang="ar-DZ" sz="2400" dirty="0">
                <a:latin typeface="Calibri" panose="020F0502020204030204" pitchFamily="34" charset="0"/>
                <a:ea typeface="Calibri" panose="020F0502020204030204" pitchFamily="34" charset="0"/>
                <a:cs typeface="Simplified Arabic" panose="02020603050405020304" pitchFamily="18" charset="-78"/>
              </a:rPr>
              <a:t>- مقارنة الكفاءات لاتخاذ القرارات؛</a:t>
            </a:r>
          </a:p>
          <a:p>
            <a:pPr algn="just" rtl="1">
              <a:spcAft>
                <a:spcPts val="800"/>
              </a:spcAft>
            </a:pPr>
            <a:r>
              <a:rPr lang="ar-DZ" sz="2400" dirty="0">
                <a:latin typeface="Calibri" panose="020F0502020204030204" pitchFamily="34" charset="0"/>
                <a:ea typeface="Calibri" panose="020F0502020204030204" pitchFamily="34" charset="0"/>
                <a:cs typeface="Simplified Arabic" panose="02020603050405020304" pitchFamily="18" charset="-78"/>
              </a:rPr>
              <a:t> - إعداد الكفاءات الملائمة للتصرف.</a:t>
            </a:r>
          </a:p>
          <a:p>
            <a:pPr algn="just" rtl="1">
              <a:spcAft>
                <a:spcPts val="800"/>
              </a:spcAft>
            </a:pPr>
            <a:endParaRPr lang="fr-FR" sz="1600" dirty="0">
              <a:latin typeface="Calibri" panose="020F0502020204030204" pitchFamily="34" charset="0"/>
              <a:ea typeface="Calibri" panose="020F0502020204030204" pitchFamily="34" charset="0"/>
              <a:cs typeface="Arial" panose="020B0604020202020204" pitchFamily="34" charset="0"/>
            </a:endParaRPr>
          </a:p>
          <a:p>
            <a:pPr algn="just" rtl="1"/>
            <a:endParaRPr lang="fr-FR" sz="2400" dirty="0"/>
          </a:p>
        </p:txBody>
      </p:sp>
    </p:spTree>
    <p:extLst>
      <p:ext uri="{BB962C8B-B14F-4D97-AF65-F5344CB8AC3E}">
        <p14:creationId xmlns:p14="http://schemas.microsoft.com/office/powerpoint/2010/main" val="3543334152"/>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3856</TotalTime>
  <Words>1557</Words>
  <Application>Microsoft Office PowerPoint</Application>
  <PresentationFormat>Grand écran</PresentationFormat>
  <Paragraphs>73</Paragraphs>
  <Slides>13</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13</vt:i4>
      </vt:variant>
    </vt:vector>
  </HeadingPairs>
  <TitlesOfParts>
    <vt:vector size="23" baseType="lpstr">
      <vt:lpstr>Alef</vt:lpstr>
      <vt:lpstr>Arial</vt:lpstr>
      <vt:lpstr>Calibri</vt:lpstr>
      <vt:lpstr>Century Gothic</vt:lpstr>
      <vt:lpstr>Sakkal Majalla</vt:lpstr>
      <vt:lpstr>Simplified Arabic</vt:lpstr>
      <vt:lpstr>Tahoma</vt:lpstr>
      <vt:lpstr>Wingdings</vt:lpstr>
      <vt:lpstr>Wingdings 3</vt:lpstr>
      <vt:lpstr>Brin</vt:lpstr>
      <vt:lpstr>عمليات إدارة الكفاءات</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PRO</dc:creator>
  <cp:lastModifiedBy>HALIM</cp:lastModifiedBy>
  <cp:revision>145</cp:revision>
  <dcterms:created xsi:type="dcterms:W3CDTF">2021-01-27T17:03:08Z</dcterms:created>
  <dcterms:modified xsi:type="dcterms:W3CDTF">2024-12-03T23:10:58Z</dcterms:modified>
</cp:coreProperties>
</file>