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2" r:id="rId7"/>
    <p:sldId id="263"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94" autoAdjust="0"/>
    <p:restoredTop sz="94660"/>
  </p:normalViewPr>
  <p:slideViewPr>
    <p:cSldViewPr snapToGrid="0">
      <p:cViewPr varScale="1">
        <p:scale>
          <a:sx n="81" d="100"/>
          <a:sy n="81" d="100"/>
        </p:scale>
        <p:origin x="64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169304-331E-A22E-2072-0D9F5D51A70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DF974EF-DC1F-4BC1-7A9D-882B8DF925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3BA093C-7DDF-DA67-E072-C1F584F7CB4A}"/>
              </a:ext>
            </a:extLst>
          </p:cNvPr>
          <p:cNvSpPr>
            <a:spLocks noGrp="1"/>
          </p:cNvSpPr>
          <p:nvPr>
            <p:ph type="dt" sz="half" idx="10"/>
          </p:nvPr>
        </p:nvSpPr>
        <p:spPr/>
        <p:txBody>
          <a:bodyPr/>
          <a:lstStyle/>
          <a:p>
            <a:fld id="{F4FF938E-4B2A-4551-B100-FAD10AB5C5D4}" type="datetimeFigureOut">
              <a:rPr lang="fr-FR" smtClean="0"/>
              <a:t>05/01/2025</a:t>
            </a:fld>
            <a:endParaRPr lang="fr-FR"/>
          </a:p>
        </p:txBody>
      </p:sp>
      <p:sp>
        <p:nvSpPr>
          <p:cNvPr id="5" name="Espace réservé du pied de page 4">
            <a:extLst>
              <a:ext uri="{FF2B5EF4-FFF2-40B4-BE49-F238E27FC236}">
                <a16:creationId xmlns:a16="http://schemas.microsoft.com/office/drawing/2014/main" id="{A308C1C4-E307-5A68-3D75-AE803A0CCF5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63E471F-7353-E9E7-521C-31C50D1B5B77}"/>
              </a:ext>
            </a:extLst>
          </p:cNvPr>
          <p:cNvSpPr>
            <a:spLocks noGrp="1"/>
          </p:cNvSpPr>
          <p:nvPr>
            <p:ph type="sldNum" sz="quarter" idx="12"/>
          </p:nvPr>
        </p:nvSpPr>
        <p:spPr/>
        <p:txBody>
          <a:bodyPr/>
          <a:lstStyle/>
          <a:p>
            <a:fld id="{D77B0462-B775-4CF2-A9FD-8B458052B756}" type="slidenum">
              <a:rPr lang="fr-FR" smtClean="0"/>
              <a:t>‹N°›</a:t>
            </a:fld>
            <a:endParaRPr lang="fr-FR"/>
          </a:p>
        </p:txBody>
      </p:sp>
    </p:spTree>
    <p:extLst>
      <p:ext uri="{BB962C8B-B14F-4D97-AF65-F5344CB8AC3E}">
        <p14:creationId xmlns:p14="http://schemas.microsoft.com/office/powerpoint/2010/main" val="551451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528056-327A-1AB5-1DBB-850063077F5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3416CF8-1212-6D4B-615C-07A93AC80EA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DA46E8B-1165-0BBD-CACC-6664CDCB33BB}"/>
              </a:ext>
            </a:extLst>
          </p:cNvPr>
          <p:cNvSpPr>
            <a:spLocks noGrp="1"/>
          </p:cNvSpPr>
          <p:nvPr>
            <p:ph type="dt" sz="half" idx="10"/>
          </p:nvPr>
        </p:nvSpPr>
        <p:spPr/>
        <p:txBody>
          <a:bodyPr/>
          <a:lstStyle/>
          <a:p>
            <a:fld id="{F4FF938E-4B2A-4551-B100-FAD10AB5C5D4}" type="datetimeFigureOut">
              <a:rPr lang="fr-FR" smtClean="0"/>
              <a:t>05/01/2025</a:t>
            </a:fld>
            <a:endParaRPr lang="fr-FR"/>
          </a:p>
        </p:txBody>
      </p:sp>
      <p:sp>
        <p:nvSpPr>
          <p:cNvPr id="5" name="Espace réservé du pied de page 4">
            <a:extLst>
              <a:ext uri="{FF2B5EF4-FFF2-40B4-BE49-F238E27FC236}">
                <a16:creationId xmlns:a16="http://schemas.microsoft.com/office/drawing/2014/main" id="{C797C31F-115F-683D-A72A-3253930C413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65F1FA0-2CBC-C0C2-B875-471045B9D65E}"/>
              </a:ext>
            </a:extLst>
          </p:cNvPr>
          <p:cNvSpPr>
            <a:spLocks noGrp="1"/>
          </p:cNvSpPr>
          <p:nvPr>
            <p:ph type="sldNum" sz="quarter" idx="12"/>
          </p:nvPr>
        </p:nvSpPr>
        <p:spPr/>
        <p:txBody>
          <a:bodyPr/>
          <a:lstStyle/>
          <a:p>
            <a:fld id="{D77B0462-B775-4CF2-A9FD-8B458052B756}" type="slidenum">
              <a:rPr lang="fr-FR" smtClean="0"/>
              <a:t>‹N°›</a:t>
            </a:fld>
            <a:endParaRPr lang="fr-FR"/>
          </a:p>
        </p:txBody>
      </p:sp>
    </p:spTree>
    <p:extLst>
      <p:ext uri="{BB962C8B-B14F-4D97-AF65-F5344CB8AC3E}">
        <p14:creationId xmlns:p14="http://schemas.microsoft.com/office/powerpoint/2010/main" val="1540884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D9218E5-EDEA-BD0C-AEE6-D32C3343ADF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8BCBB28-4662-D2F7-8F12-2F287A651E8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7D92C32-8EC3-4870-42F7-B1D78A351BEA}"/>
              </a:ext>
            </a:extLst>
          </p:cNvPr>
          <p:cNvSpPr>
            <a:spLocks noGrp="1"/>
          </p:cNvSpPr>
          <p:nvPr>
            <p:ph type="dt" sz="half" idx="10"/>
          </p:nvPr>
        </p:nvSpPr>
        <p:spPr/>
        <p:txBody>
          <a:bodyPr/>
          <a:lstStyle/>
          <a:p>
            <a:fld id="{F4FF938E-4B2A-4551-B100-FAD10AB5C5D4}" type="datetimeFigureOut">
              <a:rPr lang="fr-FR" smtClean="0"/>
              <a:t>05/01/2025</a:t>
            </a:fld>
            <a:endParaRPr lang="fr-FR"/>
          </a:p>
        </p:txBody>
      </p:sp>
      <p:sp>
        <p:nvSpPr>
          <p:cNvPr id="5" name="Espace réservé du pied de page 4">
            <a:extLst>
              <a:ext uri="{FF2B5EF4-FFF2-40B4-BE49-F238E27FC236}">
                <a16:creationId xmlns:a16="http://schemas.microsoft.com/office/drawing/2014/main" id="{00015692-4402-A95B-07B7-541A988745D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56E8FDE-1E27-4F4A-F83B-9C7D40BE12D6}"/>
              </a:ext>
            </a:extLst>
          </p:cNvPr>
          <p:cNvSpPr>
            <a:spLocks noGrp="1"/>
          </p:cNvSpPr>
          <p:nvPr>
            <p:ph type="sldNum" sz="quarter" idx="12"/>
          </p:nvPr>
        </p:nvSpPr>
        <p:spPr/>
        <p:txBody>
          <a:bodyPr/>
          <a:lstStyle/>
          <a:p>
            <a:fld id="{D77B0462-B775-4CF2-A9FD-8B458052B756}" type="slidenum">
              <a:rPr lang="fr-FR" smtClean="0"/>
              <a:t>‹N°›</a:t>
            </a:fld>
            <a:endParaRPr lang="fr-FR"/>
          </a:p>
        </p:txBody>
      </p:sp>
    </p:spTree>
    <p:extLst>
      <p:ext uri="{BB962C8B-B14F-4D97-AF65-F5344CB8AC3E}">
        <p14:creationId xmlns:p14="http://schemas.microsoft.com/office/powerpoint/2010/main" val="2603331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9656EE-1634-B38C-F9AD-151B0DBB923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DBDD621-E1FB-B5F1-AEAF-4B9F1F9CDBB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95634C1-49A1-FCC9-1A85-9FEE3113BF35}"/>
              </a:ext>
            </a:extLst>
          </p:cNvPr>
          <p:cNvSpPr>
            <a:spLocks noGrp="1"/>
          </p:cNvSpPr>
          <p:nvPr>
            <p:ph type="dt" sz="half" idx="10"/>
          </p:nvPr>
        </p:nvSpPr>
        <p:spPr/>
        <p:txBody>
          <a:bodyPr/>
          <a:lstStyle/>
          <a:p>
            <a:fld id="{F4FF938E-4B2A-4551-B100-FAD10AB5C5D4}" type="datetimeFigureOut">
              <a:rPr lang="fr-FR" smtClean="0"/>
              <a:t>05/01/2025</a:t>
            </a:fld>
            <a:endParaRPr lang="fr-FR"/>
          </a:p>
        </p:txBody>
      </p:sp>
      <p:sp>
        <p:nvSpPr>
          <p:cNvPr id="5" name="Espace réservé du pied de page 4">
            <a:extLst>
              <a:ext uri="{FF2B5EF4-FFF2-40B4-BE49-F238E27FC236}">
                <a16:creationId xmlns:a16="http://schemas.microsoft.com/office/drawing/2014/main" id="{3CFEA475-639A-D54B-217F-B9CCD2DF221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F5569BE-170E-4275-3C99-7730D916F576}"/>
              </a:ext>
            </a:extLst>
          </p:cNvPr>
          <p:cNvSpPr>
            <a:spLocks noGrp="1"/>
          </p:cNvSpPr>
          <p:nvPr>
            <p:ph type="sldNum" sz="quarter" idx="12"/>
          </p:nvPr>
        </p:nvSpPr>
        <p:spPr/>
        <p:txBody>
          <a:bodyPr/>
          <a:lstStyle/>
          <a:p>
            <a:fld id="{D77B0462-B775-4CF2-A9FD-8B458052B756}" type="slidenum">
              <a:rPr lang="fr-FR" smtClean="0"/>
              <a:t>‹N°›</a:t>
            </a:fld>
            <a:endParaRPr lang="fr-FR"/>
          </a:p>
        </p:txBody>
      </p:sp>
    </p:spTree>
    <p:extLst>
      <p:ext uri="{BB962C8B-B14F-4D97-AF65-F5344CB8AC3E}">
        <p14:creationId xmlns:p14="http://schemas.microsoft.com/office/powerpoint/2010/main" val="2907010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D62ED3-B57F-762D-AEC6-1E7F0E348A0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9CED180-6ED0-8C24-C5F0-10382393CD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121F985-E56B-053F-5B03-C2A2AFB10CA3}"/>
              </a:ext>
            </a:extLst>
          </p:cNvPr>
          <p:cNvSpPr>
            <a:spLocks noGrp="1"/>
          </p:cNvSpPr>
          <p:nvPr>
            <p:ph type="dt" sz="half" idx="10"/>
          </p:nvPr>
        </p:nvSpPr>
        <p:spPr/>
        <p:txBody>
          <a:bodyPr/>
          <a:lstStyle/>
          <a:p>
            <a:fld id="{F4FF938E-4B2A-4551-B100-FAD10AB5C5D4}" type="datetimeFigureOut">
              <a:rPr lang="fr-FR" smtClean="0"/>
              <a:t>05/01/2025</a:t>
            </a:fld>
            <a:endParaRPr lang="fr-FR"/>
          </a:p>
        </p:txBody>
      </p:sp>
      <p:sp>
        <p:nvSpPr>
          <p:cNvPr id="5" name="Espace réservé du pied de page 4">
            <a:extLst>
              <a:ext uri="{FF2B5EF4-FFF2-40B4-BE49-F238E27FC236}">
                <a16:creationId xmlns:a16="http://schemas.microsoft.com/office/drawing/2014/main" id="{34D37E50-0F9E-34F9-15BE-C68DF0865D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D15FC59-C63B-DEB3-3DBD-94A4D227CC2F}"/>
              </a:ext>
            </a:extLst>
          </p:cNvPr>
          <p:cNvSpPr>
            <a:spLocks noGrp="1"/>
          </p:cNvSpPr>
          <p:nvPr>
            <p:ph type="sldNum" sz="quarter" idx="12"/>
          </p:nvPr>
        </p:nvSpPr>
        <p:spPr/>
        <p:txBody>
          <a:bodyPr/>
          <a:lstStyle/>
          <a:p>
            <a:fld id="{D77B0462-B775-4CF2-A9FD-8B458052B756}" type="slidenum">
              <a:rPr lang="fr-FR" smtClean="0"/>
              <a:t>‹N°›</a:t>
            </a:fld>
            <a:endParaRPr lang="fr-FR"/>
          </a:p>
        </p:txBody>
      </p:sp>
    </p:spTree>
    <p:extLst>
      <p:ext uri="{BB962C8B-B14F-4D97-AF65-F5344CB8AC3E}">
        <p14:creationId xmlns:p14="http://schemas.microsoft.com/office/powerpoint/2010/main" val="1244552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6F715B-4795-45D2-4026-3C46DFA7C5F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23F9FF3-919C-4A52-A5DF-0FD583FC9752}"/>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D65D7FB-F6CC-A90E-8E21-D7A3C916F11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114CBB5-E776-8668-E84F-EEDC63FF842D}"/>
              </a:ext>
            </a:extLst>
          </p:cNvPr>
          <p:cNvSpPr>
            <a:spLocks noGrp="1"/>
          </p:cNvSpPr>
          <p:nvPr>
            <p:ph type="dt" sz="half" idx="10"/>
          </p:nvPr>
        </p:nvSpPr>
        <p:spPr/>
        <p:txBody>
          <a:bodyPr/>
          <a:lstStyle/>
          <a:p>
            <a:fld id="{F4FF938E-4B2A-4551-B100-FAD10AB5C5D4}" type="datetimeFigureOut">
              <a:rPr lang="fr-FR" smtClean="0"/>
              <a:t>05/01/2025</a:t>
            </a:fld>
            <a:endParaRPr lang="fr-FR"/>
          </a:p>
        </p:txBody>
      </p:sp>
      <p:sp>
        <p:nvSpPr>
          <p:cNvPr id="6" name="Espace réservé du pied de page 5">
            <a:extLst>
              <a:ext uri="{FF2B5EF4-FFF2-40B4-BE49-F238E27FC236}">
                <a16:creationId xmlns:a16="http://schemas.microsoft.com/office/drawing/2014/main" id="{A5F9C047-1769-84EA-DB55-5B007A168D2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12453AB-0B61-C551-FB99-EE2B1D47B5FE}"/>
              </a:ext>
            </a:extLst>
          </p:cNvPr>
          <p:cNvSpPr>
            <a:spLocks noGrp="1"/>
          </p:cNvSpPr>
          <p:nvPr>
            <p:ph type="sldNum" sz="quarter" idx="12"/>
          </p:nvPr>
        </p:nvSpPr>
        <p:spPr/>
        <p:txBody>
          <a:bodyPr/>
          <a:lstStyle/>
          <a:p>
            <a:fld id="{D77B0462-B775-4CF2-A9FD-8B458052B756}" type="slidenum">
              <a:rPr lang="fr-FR" smtClean="0"/>
              <a:t>‹N°›</a:t>
            </a:fld>
            <a:endParaRPr lang="fr-FR"/>
          </a:p>
        </p:txBody>
      </p:sp>
    </p:spTree>
    <p:extLst>
      <p:ext uri="{BB962C8B-B14F-4D97-AF65-F5344CB8AC3E}">
        <p14:creationId xmlns:p14="http://schemas.microsoft.com/office/powerpoint/2010/main" val="2422401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A40268-4D71-2E66-388F-668D2830C66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0B71F3C-4B3C-9E23-6CB6-4E00C9B550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B24840F-7305-472D-668F-D6C1A29EC67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52CEF9F-78E9-CA01-1986-8193AA424C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7C90FE0-77AE-7DE7-B8FD-03D2B962D65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EF23E08-CE24-EE44-05E8-23DBDC3D4096}"/>
              </a:ext>
            </a:extLst>
          </p:cNvPr>
          <p:cNvSpPr>
            <a:spLocks noGrp="1"/>
          </p:cNvSpPr>
          <p:nvPr>
            <p:ph type="dt" sz="half" idx="10"/>
          </p:nvPr>
        </p:nvSpPr>
        <p:spPr/>
        <p:txBody>
          <a:bodyPr/>
          <a:lstStyle/>
          <a:p>
            <a:fld id="{F4FF938E-4B2A-4551-B100-FAD10AB5C5D4}" type="datetimeFigureOut">
              <a:rPr lang="fr-FR" smtClean="0"/>
              <a:t>05/01/2025</a:t>
            </a:fld>
            <a:endParaRPr lang="fr-FR"/>
          </a:p>
        </p:txBody>
      </p:sp>
      <p:sp>
        <p:nvSpPr>
          <p:cNvPr id="8" name="Espace réservé du pied de page 7">
            <a:extLst>
              <a:ext uri="{FF2B5EF4-FFF2-40B4-BE49-F238E27FC236}">
                <a16:creationId xmlns:a16="http://schemas.microsoft.com/office/drawing/2014/main" id="{5689CDF3-719F-6885-003A-F8B7402A0B55}"/>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8A8F830-9570-CA1D-5C98-A0325E47688E}"/>
              </a:ext>
            </a:extLst>
          </p:cNvPr>
          <p:cNvSpPr>
            <a:spLocks noGrp="1"/>
          </p:cNvSpPr>
          <p:nvPr>
            <p:ph type="sldNum" sz="quarter" idx="12"/>
          </p:nvPr>
        </p:nvSpPr>
        <p:spPr/>
        <p:txBody>
          <a:bodyPr/>
          <a:lstStyle/>
          <a:p>
            <a:fld id="{D77B0462-B775-4CF2-A9FD-8B458052B756}" type="slidenum">
              <a:rPr lang="fr-FR" smtClean="0"/>
              <a:t>‹N°›</a:t>
            </a:fld>
            <a:endParaRPr lang="fr-FR"/>
          </a:p>
        </p:txBody>
      </p:sp>
    </p:spTree>
    <p:extLst>
      <p:ext uri="{BB962C8B-B14F-4D97-AF65-F5344CB8AC3E}">
        <p14:creationId xmlns:p14="http://schemas.microsoft.com/office/powerpoint/2010/main" val="119829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DA5429-2E45-020E-DFAC-78C7CF183A6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048E75F-3DDC-8188-BDC9-D105DB39ABCA}"/>
              </a:ext>
            </a:extLst>
          </p:cNvPr>
          <p:cNvSpPr>
            <a:spLocks noGrp="1"/>
          </p:cNvSpPr>
          <p:nvPr>
            <p:ph type="dt" sz="half" idx="10"/>
          </p:nvPr>
        </p:nvSpPr>
        <p:spPr/>
        <p:txBody>
          <a:bodyPr/>
          <a:lstStyle/>
          <a:p>
            <a:fld id="{F4FF938E-4B2A-4551-B100-FAD10AB5C5D4}" type="datetimeFigureOut">
              <a:rPr lang="fr-FR" smtClean="0"/>
              <a:t>05/01/2025</a:t>
            </a:fld>
            <a:endParaRPr lang="fr-FR"/>
          </a:p>
        </p:txBody>
      </p:sp>
      <p:sp>
        <p:nvSpPr>
          <p:cNvPr id="4" name="Espace réservé du pied de page 3">
            <a:extLst>
              <a:ext uri="{FF2B5EF4-FFF2-40B4-BE49-F238E27FC236}">
                <a16:creationId xmlns:a16="http://schemas.microsoft.com/office/drawing/2014/main" id="{BA7A6D8D-29FC-4860-853B-13D5329CE55C}"/>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470B311-D9D9-C072-D932-BFEB48E9B3D0}"/>
              </a:ext>
            </a:extLst>
          </p:cNvPr>
          <p:cNvSpPr>
            <a:spLocks noGrp="1"/>
          </p:cNvSpPr>
          <p:nvPr>
            <p:ph type="sldNum" sz="quarter" idx="12"/>
          </p:nvPr>
        </p:nvSpPr>
        <p:spPr/>
        <p:txBody>
          <a:bodyPr/>
          <a:lstStyle/>
          <a:p>
            <a:fld id="{D77B0462-B775-4CF2-A9FD-8B458052B756}" type="slidenum">
              <a:rPr lang="fr-FR" smtClean="0"/>
              <a:t>‹N°›</a:t>
            </a:fld>
            <a:endParaRPr lang="fr-FR"/>
          </a:p>
        </p:txBody>
      </p:sp>
    </p:spTree>
    <p:extLst>
      <p:ext uri="{BB962C8B-B14F-4D97-AF65-F5344CB8AC3E}">
        <p14:creationId xmlns:p14="http://schemas.microsoft.com/office/powerpoint/2010/main" val="109172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A8735A1-7881-4918-C57A-0B1B99CF44F7}"/>
              </a:ext>
            </a:extLst>
          </p:cNvPr>
          <p:cNvSpPr>
            <a:spLocks noGrp="1"/>
          </p:cNvSpPr>
          <p:nvPr>
            <p:ph type="dt" sz="half" idx="10"/>
          </p:nvPr>
        </p:nvSpPr>
        <p:spPr/>
        <p:txBody>
          <a:bodyPr/>
          <a:lstStyle/>
          <a:p>
            <a:fld id="{F4FF938E-4B2A-4551-B100-FAD10AB5C5D4}" type="datetimeFigureOut">
              <a:rPr lang="fr-FR" smtClean="0"/>
              <a:t>05/01/2025</a:t>
            </a:fld>
            <a:endParaRPr lang="fr-FR"/>
          </a:p>
        </p:txBody>
      </p:sp>
      <p:sp>
        <p:nvSpPr>
          <p:cNvPr id="3" name="Espace réservé du pied de page 2">
            <a:extLst>
              <a:ext uri="{FF2B5EF4-FFF2-40B4-BE49-F238E27FC236}">
                <a16:creationId xmlns:a16="http://schemas.microsoft.com/office/drawing/2014/main" id="{82DFAF4D-8E93-A8E8-8537-2A6C23A7190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E2C763C-02E4-E932-42EA-CB8C0C98B25D}"/>
              </a:ext>
            </a:extLst>
          </p:cNvPr>
          <p:cNvSpPr>
            <a:spLocks noGrp="1"/>
          </p:cNvSpPr>
          <p:nvPr>
            <p:ph type="sldNum" sz="quarter" idx="12"/>
          </p:nvPr>
        </p:nvSpPr>
        <p:spPr/>
        <p:txBody>
          <a:bodyPr/>
          <a:lstStyle/>
          <a:p>
            <a:fld id="{D77B0462-B775-4CF2-A9FD-8B458052B756}" type="slidenum">
              <a:rPr lang="fr-FR" smtClean="0"/>
              <a:t>‹N°›</a:t>
            </a:fld>
            <a:endParaRPr lang="fr-FR"/>
          </a:p>
        </p:txBody>
      </p:sp>
    </p:spTree>
    <p:extLst>
      <p:ext uri="{BB962C8B-B14F-4D97-AF65-F5344CB8AC3E}">
        <p14:creationId xmlns:p14="http://schemas.microsoft.com/office/powerpoint/2010/main" val="3608259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EFDEFF-5A35-326A-8D24-B29C2F7F0B0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A28C03F-8C7C-B1EC-7502-35A7CED21A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A20518F-CEF3-5F59-DED2-F99D8742CD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010D8D4-56FF-FBBB-1FA9-A1D2E9872313}"/>
              </a:ext>
            </a:extLst>
          </p:cNvPr>
          <p:cNvSpPr>
            <a:spLocks noGrp="1"/>
          </p:cNvSpPr>
          <p:nvPr>
            <p:ph type="dt" sz="half" idx="10"/>
          </p:nvPr>
        </p:nvSpPr>
        <p:spPr/>
        <p:txBody>
          <a:bodyPr/>
          <a:lstStyle/>
          <a:p>
            <a:fld id="{F4FF938E-4B2A-4551-B100-FAD10AB5C5D4}" type="datetimeFigureOut">
              <a:rPr lang="fr-FR" smtClean="0"/>
              <a:t>05/01/2025</a:t>
            </a:fld>
            <a:endParaRPr lang="fr-FR"/>
          </a:p>
        </p:txBody>
      </p:sp>
      <p:sp>
        <p:nvSpPr>
          <p:cNvPr id="6" name="Espace réservé du pied de page 5">
            <a:extLst>
              <a:ext uri="{FF2B5EF4-FFF2-40B4-BE49-F238E27FC236}">
                <a16:creationId xmlns:a16="http://schemas.microsoft.com/office/drawing/2014/main" id="{4E05EF6E-EC73-C5E9-00B7-6F90FE0E444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E9DB583-A0F4-03E1-6A3B-16BA20B532DE}"/>
              </a:ext>
            </a:extLst>
          </p:cNvPr>
          <p:cNvSpPr>
            <a:spLocks noGrp="1"/>
          </p:cNvSpPr>
          <p:nvPr>
            <p:ph type="sldNum" sz="quarter" idx="12"/>
          </p:nvPr>
        </p:nvSpPr>
        <p:spPr/>
        <p:txBody>
          <a:bodyPr/>
          <a:lstStyle/>
          <a:p>
            <a:fld id="{D77B0462-B775-4CF2-A9FD-8B458052B756}" type="slidenum">
              <a:rPr lang="fr-FR" smtClean="0"/>
              <a:t>‹N°›</a:t>
            </a:fld>
            <a:endParaRPr lang="fr-FR"/>
          </a:p>
        </p:txBody>
      </p:sp>
    </p:spTree>
    <p:extLst>
      <p:ext uri="{BB962C8B-B14F-4D97-AF65-F5344CB8AC3E}">
        <p14:creationId xmlns:p14="http://schemas.microsoft.com/office/powerpoint/2010/main" val="842942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8021AF-0CC6-B155-3801-04D97999FC1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C7CAFC3-1930-0174-6A3C-2A15304696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73741F3-45F3-A86E-ADF9-62218FEE2A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019D24E-34C3-4E36-C4F5-5A6AD3D94233}"/>
              </a:ext>
            </a:extLst>
          </p:cNvPr>
          <p:cNvSpPr>
            <a:spLocks noGrp="1"/>
          </p:cNvSpPr>
          <p:nvPr>
            <p:ph type="dt" sz="half" idx="10"/>
          </p:nvPr>
        </p:nvSpPr>
        <p:spPr/>
        <p:txBody>
          <a:bodyPr/>
          <a:lstStyle/>
          <a:p>
            <a:fld id="{F4FF938E-4B2A-4551-B100-FAD10AB5C5D4}" type="datetimeFigureOut">
              <a:rPr lang="fr-FR" smtClean="0"/>
              <a:t>05/01/2025</a:t>
            </a:fld>
            <a:endParaRPr lang="fr-FR"/>
          </a:p>
        </p:txBody>
      </p:sp>
      <p:sp>
        <p:nvSpPr>
          <p:cNvPr id="6" name="Espace réservé du pied de page 5">
            <a:extLst>
              <a:ext uri="{FF2B5EF4-FFF2-40B4-BE49-F238E27FC236}">
                <a16:creationId xmlns:a16="http://schemas.microsoft.com/office/drawing/2014/main" id="{F59D8D62-0F2E-7D9D-3373-C9830BAD7D8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80CBC69-D429-500D-DE8F-F6F151C7B648}"/>
              </a:ext>
            </a:extLst>
          </p:cNvPr>
          <p:cNvSpPr>
            <a:spLocks noGrp="1"/>
          </p:cNvSpPr>
          <p:nvPr>
            <p:ph type="sldNum" sz="quarter" idx="12"/>
          </p:nvPr>
        </p:nvSpPr>
        <p:spPr/>
        <p:txBody>
          <a:bodyPr/>
          <a:lstStyle/>
          <a:p>
            <a:fld id="{D77B0462-B775-4CF2-A9FD-8B458052B756}" type="slidenum">
              <a:rPr lang="fr-FR" smtClean="0"/>
              <a:t>‹N°›</a:t>
            </a:fld>
            <a:endParaRPr lang="fr-FR"/>
          </a:p>
        </p:txBody>
      </p:sp>
    </p:spTree>
    <p:extLst>
      <p:ext uri="{BB962C8B-B14F-4D97-AF65-F5344CB8AC3E}">
        <p14:creationId xmlns:p14="http://schemas.microsoft.com/office/powerpoint/2010/main" val="398340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44BB203-F216-AABC-83DA-31E9DF4F6C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93328B8-19D5-7C34-EF24-FD9CCF133E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2C294E-FE09-CECB-8140-56C853575E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F938E-4B2A-4551-B100-FAD10AB5C5D4}" type="datetimeFigureOut">
              <a:rPr lang="fr-FR" smtClean="0"/>
              <a:t>05/01/2025</a:t>
            </a:fld>
            <a:endParaRPr lang="fr-FR"/>
          </a:p>
        </p:txBody>
      </p:sp>
      <p:sp>
        <p:nvSpPr>
          <p:cNvPr id="5" name="Espace réservé du pied de page 4">
            <a:extLst>
              <a:ext uri="{FF2B5EF4-FFF2-40B4-BE49-F238E27FC236}">
                <a16:creationId xmlns:a16="http://schemas.microsoft.com/office/drawing/2014/main" id="{581FD60B-6D3B-11AB-5F17-F3E621817D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6F06B66-F52C-2787-F417-AF8A239F09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7B0462-B775-4CF2-A9FD-8B458052B756}" type="slidenum">
              <a:rPr lang="fr-FR" smtClean="0"/>
              <a:t>‹N°›</a:t>
            </a:fld>
            <a:endParaRPr lang="fr-FR"/>
          </a:p>
        </p:txBody>
      </p:sp>
    </p:spTree>
    <p:extLst>
      <p:ext uri="{BB962C8B-B14F-4D97-AF65-F5344CB8AC3E}">
        <p14:creationId xmlns:p14="http://schemas.microsoft.com/office/powerpoint/2010/main" val="3490516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1A4AFA-3D6F-7032-E089-D22ADD3D6E81}"/>
              </a:ext>
            </a:extLst>
          </p:cNvPr>
          <p:cNvSpPr>
            <a:spLocks noGrp="1"/>
          </p:cNvSpPr>
          <p:nvPr>
            <p:ph type="ctrTitle"/>
          </p:nvPr>
        </p:nvSpPr>
        <p:spPr/>
        <p:txBody>
          <a:bodyPr/>
          <a:lstStyle/>
          <a:p>
            <a:pPr rtl="1"/>
            <a:r>
              <a:rPr lang="ar-DZ" dirty="0">
                <a:solidFill>
                  <a:srgbClr val="FF0000"/>
                </a:solidFill>
              </a:rPr>
              <a:t>محا	ضرة حول </a:t>
            </a:r>
            <a:br>
              <a:rPr lang="ar-DZ" dirty="0">
                <a:solidFill>
                  <a:srgbClr val="FF0000"/>
                </a:solidFill>
              </a:rPr>
            </a:br>
            <a:r>
              <a:rPr lang="ar-DZ" dirty="0">
                <a:solidFill>
                  <a:srgbClr val="FF0000"/>
                </a:solidFill>
              </a:rPr>
              <a:t>المنهاج التقليدي والمنهاج الحديث</a:t>
            </a:r>
            <a:endParaRPr lang="fr-FR" dirty="0">
              <a:solidFill>
                <a:srgbClr val="FF0000"/>
              </a:solidFill>
            </a:endParaRPr>
          </a:p>
        </p:txBody>
      </p:sp>
      <p:sp>
        <p:nvSpPr>
          <p:cNvPr id="3" name="Sous-titre 2">
            <a:extLst>
              <a:ext uri="{FF2B5EF4-FFF2-40B4-BE49-F238E27FC236}">
                <a16:creationId xmlns:a16="http://schemas.microsoft.com/office/drawing/2014/main" id="{87A07344-49B8-38F3-EF29-EEC2FE593082}"/>
              </a:ext>
            </a:extLst>
          </p:cNvPr>
          <p:cNvSpPr>
            <a:spLocks noGrp="1"/>
          </p:cNvSpPr>
          <p:nvPr>
            <p:ph type="subTitle" idx="1"/>
          </p:nvPr>
        </p:nvSpPr>
        <p:spPr/>
        <p:txBody>
          <a:bodyPr/>
          <a:lstStyle/>
          <a:p>
            <a:endParaRPr lang="ar-DZ" dirty="0"/>
          </a:p>
          <a:p>
            <a:r>
              <a:rPr lang="ar-DZ" dirty="0"/>
              <a:t>د. حميدة جرو </a:t>
            </a:r>
            <a:endParaRPr lang="fr-FR" dirty="0"/>
          </a:p>
        </p:txBody>
      </p:sp>
    </p:spTree>
    <p:extLst>
      <p:ext uri="{BB962C8B-B14F-4D97-AF65-F5344CB8AC3E}">
        <p14:creationId xmlns:p14="http://schemas.microsoft.com/office/powerpoint/2010/main" val="3127543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ECEB55-57B4-B68D-6F0D-07808149DA63}"/>
              </a:ext>
            </a:extLst>
          </p:cNvPr>
          <p:cNvSpPr>
            <a:spLocks noGrp="1"/>
          </p:cNvSpPr>
          <p:nvPr>
            <p:ph type="title"/>
          </p:nvPr>
        </p:nvSpPr>
        <p:spPr>
          <a:xfrm>
            <a:off x="838200" y="754143"/>
            <a:ext cx="10515600" cy="1178351"/>
          </a:xfrm>
        </p:spPr>
        <p:txBody>
          <a:bodyPr/>
          <a:lstStyle/>
          <a:p>
            <a:pPr algn="ctr"/>
            <a:r>
              <a:rPr lang="ar-DZ" b="1" dirty="0"/>
              <a:t>مفهوم التقليدي </a:t>
            </a:r>
            <a:endParaRPr lang="fr-FR" b="1" dirty="0"/>
          </a:p>
        </p:txBody>
      </p:sp>
      <p:sp>
        <p:nvSpPr>
          <p:cNvPr id="3" name="Espace réservé du contenu 2">
            <a:extLst>
              <a:ext uri="{FF2B5EF4-FFF2-40B4-BE49-F238E27FC236}">
                <a16:creationId xmlns:a16="http://schemas.microsoft.com/office/drawing/2014/main" id="{68966471-D5DD-7009-1E37-B9BDF548FB5F}"/>
              </a:ext>
            </a:extLst>
          </p:cNvPr>
          <p:cNvSpPr>
            <a:spLocks noGrp="1"/>
          </p:cNvSpPr>
          <p:nvPr>
            <p:ph idx="1"/>
          </p:nvPr>
        </p:nvSpPr>
        <p:spPr>
          <a:xfrm>
            <a:off x="838200" y="2714919"/>
            <a:ext cx="10515600" cy="2752627"/>
          </a:xfrm>
        </p:spPr>
        <p:txBody>
          <a:bodyPr/>
          <a:lstStyle/>
          <a:p>
            <a:pPr algn="just" rtl="1"/>
            <a:r>
              <a:rPr lang="ar-DZ" dirty="0"/>
              <a:t>المفهوم التقليدي للمنهاج من منظور علم الاجتماع يُشير إلى التصور التقليدي أو الكلاسيكي الذي يركز على المحتوى الدراسي المُعد مسبقًا والذي يتم تقديمه للطلاب. في هذا الإطار، يُنظر إلى المنهاج على أنه قائمة من المعارف والمهارات التي يجب أن يكتسبها الطالب ضمن نظام تعليمي منظم.</a:t>
            </a:r>
            <a:endParaRPr lang="fr-FR" dirty="0"/>
          </a:p>
        </p:txBody>
      </p:sp>
    </p:spTree>
    <p:extLst>
      <p:ext uri="{BB962C8B-B14F-4D97-AF65-F5344CB8AC3E}">
        <p14:creationId xmlns:p14="http://schemas.microsoft.com/office/powerpoint/2010/main" val="3739260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B727CE-F6AE-90A8-C3D2-BE807AE109AB}"/>
              </a:ext>
            </a:extLst>
          </p:cNvPr>
          <p:cNvSpPr>
            <a:spLocks noGrp="1"/>
          </p:cNvSpPr>
          <p:nvPr>
            <p:ph type="title"/>
          </p:nvPr>
        </p:nvSpPr>
        <p:spPr/>
        <p:txBody>
          <a:bodyPr/>
          <a:lstStyle/>
          <a:p>
            <a:pPr algn="r" rtl="1"/>
            <a:r>
              <a:rPr lang="ar-DZ" dirty="0"/>
              <a:t>السمات الأساسية للمفهوم التقليدي للمنهاج:</a:t>
            </a:r>
            <a:br>
              <a:rPr lang="ar-DZ" dirty="0"/>
            </a:br>
            <a:endParaRPr lang="fr-FR" dirty="0"/>
          </a:p>
        </p:txBody>
      </p:sp>
      <p:sp>
        <p:nvSpPr>
          <p:cNvPr id="3" name="Espace réservé du contenu 2">
            <a:extLst>
              <a:ext uri="{FF2B5EF4-FFF2-40B4-BE49-F238E27FC236}">
                <a16:creationId xmlns:a16="http://schemas.microsoft.com/office/drawing/2014/main" id="{4300C37A-96ED-DDB3-2F70-9A31EF977EF1}"/>
              </a:ext>
            </a:extLst>
          </p:cNvPr>
          <p:cNvSpPr>
            <a:spLocks noGrp="1"/>
          </p:cNvSpPr>
          <p:nvPr>
            <p:ph idx="1"/>
          </p:nvPr>
        </p:nvSpPr>
        <p:spPr/>
        <p:txBody>
          <a:bodyPr/>
          <a:lstStyle/>
          <a:p>
            <a:pPr algn="r" rtl="1"/>
            <a:r>
              <a:rPr lang="ar-DZ" dirty="0"/>
              <a:t>1.	تركيز على المحتوى: يركز المنهاج التقليدي على المعلومات والمواد الدراسية المنظمة في كتب ومقررات.</a:t>
            </a:r>
          </a:p>
          <a:p>
            <a:pPr algn="r" rtl="1"/>
            <a:r>
              <a:rPr lang="ar-DZ" dirty="0"/>
              <a:t>2.	التلقين والإلقاء: يُركز على دور المدرس كمصدر وحيد للمعرفة ودور الطالب كمستقبل لهذه المعرفة.</a:t>
            </a:r>
          </a:p>
          <a:p>
            <a:pPr algn="r" rtl="1"/>
            <a:r>
              <a:rPr lang="ar-DZ" dirty="0"/>
              <a:t>3.	المعايير الثابتة: تعتمد المناهج التقليدية على معايير موحدة تُطبق على جميع الطلاب.</a:t>
            </a:r>
          </a:p>
          <a:p>
            <a:pPr algn="r" rtl="1"/>
            <a:r>
              <a:rPr lang="ar-DZ" dirty="0"/>
              <a:t>4.	أهداف معرفية فقط: غالبًا ما تكون أهداف المنهاج تقليدية ومحدودة بالتعلم النظري، مع إهمال الجوانب المهارية أو الوجدانية.</a:t>
            </a:r>
          </a:p>
          <a:p>
            <a:endParaRPr lang="fr-FR" dirty="0"/>
          </a:p>
        </p:txBody>
      </p:sp>
    </p:spTree>
    <p:extLst>
      <p:ext uri="{BB962C8B-B14F-4D97-AF65-F5344CB8AC3E}">
        <p14:creationId xmlns:p14="http://schemas.microsoft.com/office/powerpoint/2010/main" val="2673096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0719A4-7DE9-3330-B9F3-50ED0B45793F}"/>
              </a:ext>
            </a:extLst>
          </p:cNvPr>
          <p:cNvSpPr>
            <a:spLocks noGrp="1"/>
          </p:cNvSpPr>
          <p:nvPr>
            <p:ph type="title"/>
          </p:nvPr>
        </p:nvSpPr>
        <p:spPr>
          <a:xfrm>
            <a:off x="838200" y="681039"/>
            <a:ext cx="10515600" cy="1009650"/>
          </a:xfrm>
        </p:spPr>
        <p:txBody>
          <a:bodyPr>
            <a:normAutofit fontScale="90000"/>
          </a:bodyPr>
          <a:lstStyle/>
          <a:p>
            <a:pPr algn="ctr" rtl="1"/>
            <a:r>
              <a:rPr lang="ar-DZ" b="1" dirty="0"/>
              <a:t>نقد المنهاج التقليدي:</a:t>
            </a:r>
            <a:br>
              <a:rPr lang="ar-DZ" b="1" dirty="0"/>
            </a:br>
            <a:endParaRPr lang="fr-FR" b="1" dirty="0"/>
          </a:p>
        </p:txBody>
      </p:sp>
      <p:sp>
        <p:nvSpPr>
          <p:cNvPr id="3" name="Espace réservé du contenu 2">
            <a:extLst>
              <a:ext uri="{FF2B5EF4-FFF2-40B4-BE49-F238E27FC236}">
                <a16:creationId xmlns:a16="http://schemas.microsoft.com/office/drawing/2014/main" id="{4304ECE7-6094-C33F-1C79-0FB870401377}"/>
              </a:ext>
            </a:extLst>
          </p:cNvPr>
          <p:cNvSpPr>
            <a:spLocks noGrp="1"/>
          </p:cNvSpPr>
          <p:nvPr>
            <p:ph idx="1"/>
          </p:nvPr>
        </p:nvSpPr>
        <p:spPr>
          <a:xfrm>
            <a:off x="838200" y="2535809"/>
            <a:ext cx="10515600" cy="3641153"/>
          </a:xfrm>
        </p:spPr>
        <p:txBody>
          <a:bodyPr/>
          <a:lstStyle/>
          <a:p>
            <a:pPr marL="514350" indent="-514350" algn="just" rtl="1">
              <a:buFont typeface="+mj-lt"/>
              <a:buAutoNum type="arabicPeriod"/>
            </a:pPr>
            <a:r>
              <a:rPr lang="ar-DZ" sz="3200" dirty="0"/>
              <a:t>يُنتقد بسبب تجاهله للفروق الفردية بين الطلاب.</a:t>
            </a:r>
          </a:p>
          <a:p>
            <a:pPr marL="514350" indent="-514350" algn="just" rtl="1">
              <a:buFont typeface="+mj-lt"/>
              <a:buAutoNum type="arabicPeriod"/>
            </a:pPr>
            <a:r>
              <a:rPr lang="ar-DZ" sz="3200" dirty="0"/>
              <a:t>يركز على المعرفة النظرية على حساب التطبيق العملي.</a:t>
            </a:r>
          </a:p>
          <a:p>
            <a:pPr marL="514350" indent="-514350" algn="just" rtl="1">
              <a:buFont typeface="+mj-lt"/>
              <a:buAutoNum type="arabicPeriod"/>
            </a:pPr>
            <a:r>
              <a:rPr lang="ar-DZ" sz="3200" dirty="0"/>
              <a:t>يقلل من حرية الطالب في اختيار ما يتعلمه.</a:t>
            </a:r>
          </a:p>
          <a:p>
            <a:endParaRPr lang="fr-FR" dirty="0"/>
          </a:p>
        </p:txBody>
      </p:sp>
    </p:spTree>
    <p:extLst>
      <p:ext uri="{BB962C8B-B14F-4D97-AF65-F5344CB8AC3E}">
        <p14:creationId xmlns:p14="http://schemas.microsoft.com/office/powerpoint/2010/main" val="3482168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034D83-95B1-FA13-2941-A3E4336630C1}"/>
              </a:ext>
            </a:extLst>
          </p:cNvPr>
          <p:cNvSpPr>
            <a:spLocks noGrp="1"/>
          </p:cNvSpPr>
          <p:nvPr>
            <p:ph type="title"/>
          </p:nvPr>
        </p:nvSpPr>
        <p:spPr/>
        <p:txBody>
          <a:bodyPr/>
          <a:lstStyle/>
          <a:p>
            <a:pPr algn="ctr"/>
            <a:r>
              <a:rPr lang="ar-DZ" b="1" dirty="0"/>
              <a:t>الفرق بين المنهاج التقليدي و الحديث</a:t>
            </a:r>
            <a:endParaRPr lang="fr-FR" b="1" dirty="0"/>
          </a:p>
        </p:txBody>
      </p:sp>
      <p:sp>
        <p:nvSpPr>
          <p:cNvPr id="3" name="Espace réservé du contenu 2">
            <a:extLst>
              <a:ext uri="{FF2B5EF4-FFF2-40B4-BE49-F238E27FC236}">
                <a16:creationId xmlns:a16="http://schemas.microsoft.com/office/drawing/2014/main" id="{3050E15C-07EE-E097-3522-FD586868D72F}"/>
              </a:ext>
            </a:extLst>
          </p:cNvPr>
          <p:cNvSpPr>
            <a:spLocks noGrp="1"/>
          </p:cNvSpPr>
          <p:nvPr>
            <p:ph idx="1"/>
          </p:nvPr>
        </p:nvSpPr>
        <p:spPr/>
        <p:txBody>
          <a:bodyPr/>
          <a:lstStyle/>
          <a:p>
            <a:pPr lvl="1" algn="r" rtl="1"/>
            <a:r>
              <a:rPr lang="ar-DZ" dirty="0">
                <a:solidFill>
                  <a:srgbClr val="FF0000"/>
                </a:solidFill>
              </a:rPr>
              <a:t>المنهاج التقليدي</a:t>
            </a:r>
          </a:p>
          <a:p>
            <a:pPr lvl="1" algn="r" rtl="1"/>
            <a:r>
              <a:rPr lang="ar-DZ" dirty="0"/>
              <a:t>يشير المنهاج التقليدي إلى التصور الكلاسيكي للتعليم الذي يُركز على تقديم المعلومات بشكل منظم ومسبق، حيث يكون المعلم هو المصدر الأساسي للمعرفة، والطالب مستقبلاً سلبياً لها. هذا النوع من المناهج يعتمد بشكل رئيسي على الكتب المدرسية والجداول الزمنية الصارمة لتغطية المواد التعليمية.</a:t>
            </a:r>
          </a:p>
          <a:p>
            <a:pPr lvl="1" algn="r" rtl="1"/>
            <a:r>
              <a:rPr lang="ar-DZ" dirty="0">
                <a:solidFill>
                  <a:srgbClr val="FF0000"/>
                </a:solidFill>
              </a:rPr>
              <a:t>المنهاج الحديث</a:t>
            </a:r>
          </a:p>
          <a:p>
            <a:pPr lvl="1" algn="r" rtl="1"/>
            <a:r>
              <a:rPr lang="ar-DZ" dirty="0"/>
              <a:t>المنهاج الحديث يعكس توجهًا متطورًا في التعليم، حيث يتم التركيز على دور الطالب كمشارك نشط في العملية التعليمية، مع التركيز على تطوير المهارات الحياتية، التفكير النقدي، والتعلم التفاعلي. يُعتبر هذا النوع من المناهج أكثر مرونة ويراعي احتياجات الطلاب المختلفة.</a:t>
            </a:r>
          </a:p>
          <a:p>
            <a:endParaRPr lang="fr-FR" dirty="0"/>
          </a:p>
        </p:txBody>
      </p:sp>
    </p:spTree>
    <p:extLst>
      <p:ext uri="{BB962C8B-B14F-4D97-AF65-F5344CB8AC3E}">
        <p14:creationId xmlns:p14="http://schemas.microsoft.com/office/powerpoint/2010/main" val="2412913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B3D044-9AF0-ED2F-A2F8-A9DDC4A1BC9E}"/>
              </a:ext>
            </a:extLst>
          </p:cNvPr>
          <p:cNvSpPr>
            <a:spLocks noGrp="1"/>
          </p:cNvSpPr>
          <p:nvPr>
            <p:ph type="title"/>
          </p:nvPr>
        </p:nvSpPr>
        <p:spPr/>
        <p:txBody>
          <a:bodyPr/>
          <a:lstStyle/>
          <a:p>
            <a:r>
              <a:rPr lang="ar-DZ" dirty="0"/>
              <a:t>أوجه الفرق الرئيسية بين المنهاج التقليدي والمنهاج الحديث</a:t>
            </a:r>
            <a:endParaRPr lang="fr-FR" dirty="0"/>
          </a:p>
        </p:txBody>
      </p:sp>
      <p:pic>
        <p:nvPicPr>
          <p:cNvPr id="7" name="Espace réservé du contenu 6">
            <a:extLst>
              <a:ext uri="{FF2B5EF4-FFF2-40B4-BE49-F238E27FC236}">
                <a16:creationId xmlns:a16="http://schemas.microsoft.com/office/drawing/2014/main" id="{FE24F5C2-CFF1-6A08-75C3-CF6AC4A3B231}"/>
              </a:ext>
            </a:extLst>
          </p:cNvPr>
          <p:cNvPicPr>
            <a:picLocks noGrp="1" noChangeAspect="1"/>
          </p:cNvPicPr>
          <p:nvPr>
            <p:ph idx="1"/>
          </p:nvPr>
        </p:nvPicPr>
        <p:blipFill>
          <a:blip r:embed="rId2"/>
          <a:stretch>
            <a:fillRect/>
          </a:stretch>
        </p:blipFill>
        <p:spPr>
          <a:xfrm>
            <a:off x="1687398" y="1800520"/>
            <a:ext cx="8983744" cy="4807669"/>
          </a:xfrm>
          <a:prstGeom prst="rect">
            <a:avLst/>
          </a:prstGeom>
        </p:spPr>
      </p:pic>
    </p:spTree>
    <p:extLst>
      <p:ext uri="{BB962C8B-B14F-4D97-AF65-F5344CB8AC3E}">
        <p14:creationId xmlns:p14="http://schemas.microsoft.com/office/powerpoint/2010/main" val="2417182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2239F0-01C9-FEE7-D0B5-0008482CEB40}"/>
              </a:ext>
            </a:extLst>
          </p:cNvPr>
          <p:cNvSpPr>
            <a:spLocks noGrp="1"/>
          </p:cNvSpPr>
          <p:nvPr>
            <p:ph type="title"/>
          </p:nvPr>
        </p:nvSpPr>
        <p:spPr/>
        <p:txBody>
          <a:bodyPr/>
          <a:lstStyle/>
          <a:p>
            <a:pPr algn="r" rtl="1"/>
            <a:r>
              <a:rPr lang="ar-DZ" dirty="0"/>
              <a:t>مزايا المنهاج الحديث مقارنة بالتقليدي</a:t>
            </a:r>
            <a:br>
              <a:rPr lang="ar-DZ" dirty="0"/>
            </a:br>
            <a:endParaRPr lang="fr-FR" dirty="0"/>
          </a:p>
        </p:txBody>
      </p:sp>
      <p:sp>
        <p:nvSpPr>
          <p:cNvPr id="3" name="Espace réservé du contenu 2">
            <a:extLst>
              <a:ext uri="{FF2B5EF4-FFF2-40B4-BE49-F238E27FC236}">
                <a16:creationId xmlns:a16="http://schemas.microsoft.com/office/drawing/2014/main" id="{636CA980-4E06-B2EC-FC74-DA72B459882A}"/>
              </a:ext>
            </a:extLst>
          </p:cNvPr>
          <p:cNvSpPr>
            <a:spLocks noGrp="1"/>
          </p:cNvSpPr>
          <p:nvPr>
            <p:ph idx="1"/>
          </p:nvPr>
        </p:nvSpPr>
        <p:spPr/>
        <p:txBody>
          <a:bodyPr/>
          <a:lstStyle/>
          <a:p>
            <a:pPr algn="just" rtl="1"/>
            <a:r>
              <a:rPr lang="ar-DZ" dirty="0"/>
              <a:t>1.	تعزيز التفكير النقدي: يساعد الطلاب على تحليل المعلومات وفهمها بدلًا من مجرد حفظها.</a:t>
            </a:r>
          </a:p>
          <a:p>
            <a:pPr algn="just" rtl="1"/>
            <a:r>
              <a:rPr lang="ar-DZ" dirty="0"/>
              <a:t>2.	تعلم مستدام: يشجع الطلاب على التعلم الذاتي مدى الحياة، بدلاً من التوقف عند انتهاء التعليم الرسمي.</a:t>
            </a:r>
          </a:p>
          <a:p>
            <a:pPr algn="just" rtl="1"/>
            <a:r>
              <a:rPr lang="ar-DZ" dirty="0"/>
              <a:t>3.	تركيز على المهارات الحياتية: يُعد الطلاب للتحديات العملية في المستقبل.</a:t>
            </a:r>
          </a:p>
          <a:p>
            <a:pPr algn="just" rtl="1"/>
            <a:r>
              <a:rPr lang="ar-DZ" dirty="0"/>
              <a:t>4.	دمج التكنولوجيا: يعزز استخدام الأدوات الرقمية من تفاعل الطلاب مع المحتوى التعليمي.</a:t>
            </a:r>
          </a:p>
          <a:p>
            <a:endParaRPr lang="fr-FR" dirty="0"/>
          </a:p>
        </p:txBody>
      </p:sp>
    </p:spTree>
    <p:extLst>
      <p:ext uri="{BB962C8B-B14F-4D97-AF65-F5344CB8AC3E}">
        <p14:creationId xmlns:p14="http://schemas.microsoft.com/office/powerpoint/2010/main" val="90018366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923</TotalTime>
  <Words>367</Words>
  <Application>Microsoft Office PowerPoint</Application>
  <PresentationFormat>Grand écran</PresentationFormat>
  <Paragraphs>25</Paragraphs>
  <Slides>7</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7</vt:i4>
      </vt:variant>
    </vt:vector>
  </HeadingPairs>
  <TitlesOfParts>
    <vt:vector size="11" baseType="lpstr">
      <vt:lpstr>Arial</vt:lpstr>
      <vt:lpstr>Calibri</vt:lpstr>
      <vt:lpstr>Calibri Light</vt:lpstr>
      <vt:lpstr>Thème Office</vt:lpstr>
      <vt:lpstr>محا ضرة حول  المنهاج التقليدي والمنهاج الحديث</vt:lpstr>
      <vt:lpstr>مفهوم التقليدي </vt:lpstr>
      <vt:lpstr>السمات الأساسية للمفهوم التقليدي للمنهاج: </vt:lpstr>
      <vt:lpstr>نقد المنهاج التقليدي: </vt:lpstr>
      <vt:lpstr>الفرق بين المنهاج التقليدي و الحديث</vt:lpstr>
      <vt:lpstr>أوجه الفرق الرئيسية بين المنهاج التقليدي والمنهاج الحديث</vt:lpstr>
      <vt:lpstr>مزايا المنهاج الحديث مقارنة بالتقليدي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client</dc:creator>
  <cp:lastModifiedBy>client</cp:lastModifiedBy>
  <cp:revision>7</cp:revision>
  <dcterms:created xsi:type="dcterms:W3CDTF">2024-11-25T15:42:33Z</dcterms:created>
  <dcterms:modified xsi:type="dcterms:W3CDTF">2025-01-05T14:41:17Z</dcterms:modified>
</cp:coreProperties>
</file>