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3"/>
  </p:notesMasterIdLst>
  <p:handoutMasterIdLst>
    <p:handoutMasterId r:id="rId24"/>
  </p:handoutMasterIdLst>
  <p:sldIdLst>
    <p:sldId id="324" r:id="rId2"/>
    <p:sldId id="259" r:id="rId3"/>
    <p:sldId id="282" r:id="rId4"/>
    <p:sldId id="365" r:id="rId5"/>
    <p:sldId id="391" r:id="rId6"/>
    <p:sldId id="397" r:id="rId7"/>
    <p:sldId id="398" r:id="rId8"/>
    <p:sldId id="399" r:id="rId9"/>
    <p:sldId id="393" r:id="rId10"/>
    <p:sldId id="407" r:id="rId11"/>
    <p:sldId id="400" r:id="rId12"/>
    <p:sldId id="401" r:id="rId13"/>
    <p:sldId id="402" r:id="rId14"/>
    <p:sldId id="403" r:id="rId15"/>
    <p:sldId id="394" r:id="rId16"/>
    <p:sldId id="395" r:id="rId17"/>
    <p:sldId id="396" r:id="rId18"/>
    <p:sldId id="404" r:id="rId19"/>
    <p:sldId id="405" r:id="rId20"/>
    <p:sldId id="406" r:id="rId21"/>
    <p:sldId id="31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07/04/2025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07/04/2025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online.hbs.edu/blog/post/change-management-process?tempview=logoconver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chtarget.com/searchdatacenter/definition/ITI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techtarget.com/whatis/definition/Kurt-Lewins-Change-Management-Model-Unfreeze-Change-Refreez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iriodion.com/types-of-organizational-chang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www.techtarget.com/searchcio/definition/change-management" TargetMode="External"/><Relationship Id="rId4" Type="http://schemas.openxmlformats.org/officeDocument/2006/relationships/hyperlink" Target="https://safetyculture.com/topics/management-of-chang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echtarget.com/searchcio/definition/IT-project-manage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techtarget.com/searchdisasterrecovery/definition/change-contro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earchcompliance.techtarget.com/definition/risk-managemen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0" name="Ellipse 9"/>
          <p:cNvSpPr/>
          <p:nvPr/>
        </p:nvSpPr>
        <p:spPr>
          <a:xfrm>
            <a:off x="179512" y="0"/>
            <a:ext cx="8712968"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fr-FR" sz="2800" b="1" dirty="0" err="1">
                <a:solidFill>
                  <a:schemeClr val="tx1"/>
                </a:solidFill>
              </a:rPr>
              <a:t>S</a:t>
            </a:r>
            <a:r>
              <a:rPr lang="fr-FR" sz="2800" b="1" dirty="0" err="1" smtClean="0">
                <a:solidFill>
                  <a:schemeClr val="tx1"/>
                </a:solidFill>
              </a:rPr>
              <a:t>teps</a:t>
            </a:r>
            <a:r>
              <a:rPr lang="fr-FR" sz="2800" b="1" dirty="0">
                <a:solidFill>
                  <a:schemeClr val="tx1"/>
                </a:solidFill>
              </a:rPr>
              <a:t> of change management</a:t>
            </a:r>
          </a:p>
          <a:p>
            <a:pPr algn="ctr"/>
            <a:endParaRPr lang="fr-FR" sz="2800" b="1" dirty="0">
              <a:solidFill>
                <a:schemeClr val="tx1"/>
              </a:solidFill>
            </a:endParaRPr>
          </a:p>
        </p:txBody>
      </p:sp>
      <p:sp>
        <p:nvSpPr>
          <p:cNvPr id="3" name="Arrondir un rectangle avec un coin diagonal 2"/>
          <p:cNvSpPr/>
          <p:nvPr/>
        </p:nvSpPr>
        <p:spPr>
          <a:xfrm>
            <a:off x="179512" y="1527338"/>
            <a:ext cx="8712968" cy="514202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There are </a:t>
            </a:r>
            <a:r>
              <a:rPr lang="en-US" sz="2400" dirty="0">
                <a:solidFill>
                  <a:schemeClr val="tx1"/>
                </a:solidFill>
                <a:hlinkClick r:id="rId3"/>
              </a:rPr>
              <a:t>five steps to the change management process</a:t>
            </a:r>
            <a:r>
              <a:rPr lang="en-US" sz="2400" dirty="0">
                <a:solidFill>
                  <a:schemeClr val="tx1"/>
                </a:solidFill>
              </a:rPr>
              <a:t>, also known as the change management life cycle: </a:t>
            </a:r>
          </a:p>
          <a:p>
            <a:pPr algn="just"/>
            <a:r>
              <a:rPr lang="en-US" sz="2400" b="1" dirty="0">
                <a:solidFill>
                  <a:schemeClr val="tx1"/>
                </a:solidFill>
              </a:rPr>
              <a:t>Identification</a:t>
            </a:r>
            <a:r>
              <a:rPr lang="en-US" sz="2400" dirty="0">
                <a:solidFill>
                  <a:schemeClr val="tx1"/>
                </a:solidFill>
              </a:rPr>
              <a:t> – Identify and be aware that a change is needed. Proceed by making a change request.  </a:t>
            </a:r>
          </a:p>
          <a:p>
            <a:pPr algn="just"/>
            <a:r>
              <a:rPr lang="en-US" sz="2400" b="1" dirty="0">
                <a:solidFill>
                  <a:schemeClr val="tx1"/>
                </a:solidFill>
              </a:rPr>
              <a:t>Analysis</a:t>
            </a:r>
            <a:r>
              <a:rPr lang="en-US" sz="2400" dirty="0">
                <a:solidFill>
                  <a:schemeClr val="tx1"/>
                </a:solidFill>
              </a:rPr>
              <a:t> – Evaluate and approve the change request. Perform risk assessment, determine technical feasibility, identify desired outcomes, and analyze benefits and associated costs.  </a:t>
            </a:r>
          </a:p>
          <a:p>
            <a:pPr algn="just"/>
            <a:r>
              <a:rPr lang="en-US" sz="2400" b="1" dirty="0">
                <a:solidFill>
                  <a:schemeClr val="tx1"/>
                </a:solidFill>
              </a:rPr>
              <a:t>Planning</a:t>
            </a:r>
            <a:r>
              <a:rPr lang="en-US" sz="2400" dirty="0">
                <a:solidFill>
                  <a:schemeClr val="tx1"/>
                </a:solidFill>
              </a:rPr>
              <a:t> – Analyze the impact of the change request, build an implementation plan for the change and design how it will work.  </a:t>
            </a:r>
          </a:p>
          <a:p>
            <a:pPr algn="just"/>
            <a:r>
              <a:rPr lang="en-US" sz="2400" b="1" dirty="0">
                <a:solidFill>
                  <a:schemeClr val="tx1"/>
                </a:solidFill>
              </a:rPr>
              <a:t>Implementation</a:t>
            </a:r>
            <a:r>
              <a:rPr lang="en-US" sz="2400" dirty="0">
                <a:solidFill>
                  <a:schemeClr val="tx1"/>
                </a:solidFill>
              </a:rPr>
              <a:t> – Put your plan into action and communicate the change.  </a:t>
            </a:r>
          </a:p>
          <a:p>
            <a:pPr algn="just"/>
            <a:r>
              <a:rPr lang="en-US" sz="2400" b="1" dirty="0">
                <a:solidFill>
                  <a:schemeClr val="tx1"/>
                </a:solidFill>
              </a:rPr>
              <a:t>Review</a:t>
            </a:r>
            <a:r>
              <a:rPr lang="en-US" sz="2400" dirty="0">
                <a:solidFill>
                  <a:schemeClr val="tx1"/>
                </a:solidFill>
              </a:rPr>
              <a:t> – Assess the implementation, report, review and so on.</a:t>
            </a: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022126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700808"/>
            <a:ext cx="8640960" cy="355659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Bridges' Transition Model.</a:t>
            </a:r>
            <a:r>
              <a:rPr lang="en-US" sz="2400" dirty="0">
                <a:solidFill>
                  <a:schemeClr val="tx1"/>
                </a:solidFill>
              </a:rPr>
              <a:t> Change consultant William Bridges' model focuses on how people adjust to change. The model features three stages: a stage for </a:t>
            </a:r>
            <a:r>
              <a:rPr lang="en-US" sz="2400" i="1" dirty="0">
                <a:solidFill>
                  <a:schemeClr val="tx1"/>
                </a:solidFill>
              </a:rPr>
              <a:t>letting go</a:t>
            </a:r>
            <a:r>
              <a:rPr lang="en-US" sz="2400" dirty="0">
                <a:solidFill>
                  <a:schemeClr val="tx1"/>
                </a:solidFill>
              </a:rPr>
              <a:t>, a stage of </a:t>
            </a:r>
            <a:r>
              <a:rPr lang="en-US" sz="2400" i="1" dirty="0">
                <a:solidFill>
                  <a:schemeClr val="tx1"/>
                </a:solidFill>
              </a:rPr>
              <a:t>uncertainty and confusion </a:t>
            </a:r>
            <a:r>
              <a:rPr lang="en-US" sz="2400" dirty="0">
                <a:solidFill>
                  <a:schemeClr val="tx1"/>
                </a:solidFill>
              </a:rPr>
              <a:t>and a stage for </a:t>
            </a:r>
            <a:r>
              <a:rPr lang="en-US" sz="2400" i="1" dirty="0">
                <a:solidFill>
                  <a:schemeClr val="tx1"/>
                </a:solidFill>
              </a:rPr>
              <a:t>acceptance</a:t>
            </a:r>
            <a:r>
              <a:rPr lang="en-US" sz="2400" dirty="0">
                <a:solidFill>
                  <a:schemeClr val="tx1"/>
                </a:solidFill>
              </a:rPr>
              <a:t>. Bridges' model is sometimes compared to the </a:t>
            </a:r>
            <a:r>
              <a:rPr lang="en-US" sz="2400" dirty="0" err="1">
                <a:solidFill>
                  <a:schemeClr val="tx1"/>
                </a:solidFill>
              </a:rPr>
              <a:t>Kübler</a:t>
            </a:r>
            <a:r>
              <a:rPr lang="en-US" sz="2400" dirty="0">
                <a:solidFill>
                  <a:schemeClr val="tx1"/>
                </a:solidFill>
              </a:rPr>
              <a:t>-Ross five stages of grief -- denial, anger, bargaining, depression, and acceptance.</a:t>
            </a: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517138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339844" y="1700808"/>
            <a:ext cx="8640960"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IT Infrastructure Library (ITIL).</a:t>
            </a:r>
            <a:r>
              <a:rPr lang="en-US" sz="2400" dirty="0">
                <a:solidFill>
                  <a:schemeClr val="tx1"/>
                </a:solidFill>
              </a:rPr>
              <a:t> The </a:t>
            </a:r>
            <a:r>
              <a:rPr lang="en-US" sz="2400" u="sng" dirty="0">
                <a:solidFill>
                  <a:schemeClr val="tx1"/>
                </a:solidFill>
                <a:hlinkClick r:id="rId3"/>
              </a:rPr>
              <a:t>ITIL</a:t>
            </a:r>
            <a:r>
              <a:rPr lang="en-US" sz="2400" dirty="0">
                <a:solidFill>
                  <a:schemeClr val="tx1"/>
                </a:solidFill>
              </a:rPr>
              <a:t> framework offers detailed guidance for managing change in IT operations and infrastructure. It is owned by Axelos, a joint venture between Capita and the U.K. Cabinet Office.</a:t>
            </a: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341564" y="4066745"/>
            <a:ext cx="8640960"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Lewin's Change Management Model.</a:t>
            </a:r>
            <a:r>
              <a:rPr lang="en-US" sz="2400" dirty="0">
                <a:solidFill>
                  <a:schemeClr val="tx1"/>
                </a:solidFill>
              </a:rPr>
              <a:t> Psychologist Kurt Lewin created a three-step framework that is also referred to as the </a:t>
            </a:r>
            <a:r>
              <a:rPr lang="en-US" sz="2400" u="sng" dirty="0">
                <a:solidFill>
                  <a:schemeClr val="tx1"/>
                </a:solidFill>
                <a:hlinkClick r:id="rId4"/>
              </a:rPr>
              <a:t>Unfreeze-Change-Refreeze</a:t>
            </a:r>
            <a:endParaRPr lang="en-US" sz="2400" dirty="0">
              <a:solidFill>
                <a:schemeClr val="tx1"/>
              </a:solidFill>
            </a:endParaRPr>
          </a:p>
          <a:p>
            <a:pPr lvl="1" algn="just"/>
            <a:endParaRPr lang="fr-FR" sz="2400" dirty="0">
              <a:solidFill>
                <a:schemeClr val="tx1"/>
              </a:solidFill>
            </a:endParaRPr>
          </a:p>
        </p:txBody>
      </p:sp>
    </p:spTree>
    <p:extLst>
      <p:ext uri="{BB962C8B-B14F-4D97-AF65-F5344CB8AC3E}">
        <p14:creationId xmlns:p14="http://schemas.microsoft.com/office/powerpoint/2010/main" val="3536439691"/>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291150"/>
            <a:ext cx="8389440" cy="523419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Kotter's 8-Step Process for Leading Change.</a:t>
            </a:r>
            <a:r>
              <a:rPr lang="en-US" sz="2400" dirty="0">
                <a:solidFill>
                  <a:schemeClr val="tx1"/>
                </a:solidFill>
              </a:rPr>
              <a:t> Harvard University professor John Kotter's model has eight steps:</a:t>
            </a:r>
          </a:p>
          <a:p>
            <a:pPr lvl="1"/>
            <a:r>
              <a:rPr lang="en-US" sz="2400" dirty="0">
                <a:solidFill>
                  <a:schemeClr val="tx1"/>
                </a:solidFill>
              </a:rPr>
              <a:t>Create a sense of urgency.</a:t>
            </a:r>
          </a:p>
          <a:p>
            <a:pPr lvl="1"/>
            <a:r>
              <a:rPr lang="en-US" sz="2400" dirty="0">
                <a:solidFill>
                  <a:schemeClr val="tx1"/>
                </a:solidFill>
              </a:rPr>
              <a:t>Build a guiding coalition.</a:t>
            </a:r>
          </a:p>
          <a:p>
            <a:pPr lvl="1"/>
            <a:r>
              <a:rPr lang="en-US" sz="2400" dirty="0">
                <a:solidFill>
                  <a:schemeClr val="tx1"/>
                </a:solidFill>
              </a:rPr>
              <a:t>Form a strategic vision and initiatives.</a:t>
            </a:r>
          </a:p>
          <a:p>
            <a:pPr lvl="1"/>
            <a:r>
              <a:rPr lang="en-US" sz="2400" dirty="0">
                <a:solidFill>
                  <a:schemeClr val="tx1"/>
                </a:solidFill>
              </a:rPr>
              <a:t>Enlist a volunteer army.</a:t>
            </a:r>
          </a:p>
          <a:p>
            <a:pPr lvl="1"/>
            <a:r>
              <a:rPr lang="en-US" sz="2400" dirty="0">
                <a:solidFill>
                  <a:schemeClr val="tx1"/>
                </a:solidFill>
              </a:rPr>
              <a:t>Enable action by removing barriers.</a:t>
            </a:r>
          </a:p>
          <a:p>
            <a:pPr lvl="1"/>
            <a:r>
              <a:rPr lang="en-US" sz="2400" dirty="0">
                <a:solidFill>
                  <a:schemeClr val="tx1"/>
                </a:solidFill>
              </a:rPr>
              <a:t>Generate short-term wins.</a:t>
            </a:r>
          </a:p>
          <a:p>
            <a:pPr lvl="1"/>
            <a:r>
              <a:rPr lang="en-US" sz="2400" dirty="0">
                <a:solidFill>
                  <a:schemeClr val="tx1"/>
                </a:solidFill>
              </a:rPr>
              <a:t>Sustain acceleration.</a:t>
            </a:r>
          </a:p>
          <a:p>
            <a:pPr lvl="1"/>
            <a:r>
              <a:rPr lang="en-US" sz="2400" dirty="0">
                <a:solidFill>
                  <a:schemeClr val="tx1"/>
                </a:solidFill>
              </a:rPr>
              <a:t>Institute change.</a:t>
            </a:r>
          </a:p>
          <a:p>
            <a:pPr algn="just"/>
            <a:r>
              <a:rPr lang="en-US" sz="2400" dirty="0" smtClean="0">
                <a:solidFill>
                  <a:schemeClr val="tx1"/>
                </a:solidFill>
              </a:rPr>
              <a:t>.</a:t>
            </a:r>
            <a:endParaRPr lang="en-US"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11111268"/>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291150"/>
            <a:ext cx="8389440" cy="523419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McKinsey 7-S.</a:t>
            </a:r>
            <a:r>
              <a:rPr lang="en-US" sz="2400" dirty="0">
                <a:solidFill>
                  <a:schemeClr val="tx1"/>
                </a:solidFill>
              </a:rPr>
              <a:t> Business consultants Robert H. Waterman Jr. and Tom Peters designed a model to look holistically at seven factors that affect change:</a:t>
            </a:r>
          </a:p>
          <a:p>
            <a:pPr lvl="1"/>
            <a:r>
              <a:rPr lang="en-US" sz="2400" dirty="0">
                <a:solidFill>
                  <a:schemeClr val="tx1"/>
                </a:solidFill>
              </a:rPr>
              <a:t>shared values</a:t>
            </a:r>
          </a:p>
          <a:p>
            <a:pPr lvl="1"/>
            <a:r>
              <a:rPr lang="en-US" sz="2400" dirty="0">
                <a:solidFill>
                  <a:schemeClr val="tx1"/>
                </a:solidFill>
              </a:rPr>
              <a:t>strategy</a:t>
            </a:r>
          </a:p>
          <a:p>
            <a:pPr lvl="1"/>
            <a:r>
              <a:rPr lang="en-US" sz="2400" dirty="0">
                <a:solidFill>
                  <a:schemeClr val="tx1"/>
                </a:solidFill>
              </a:rPr>
              <a:t>structure</a:t>
            </a:r>
          </a:p>
          <a:p>
            <a:pPr lvl="1"/>
            <a:r>
              <a:rPr lang="en-US" sz="2400" dirty="0">
                <a:solidFill>
                  <a:schemeClr val="tx1"/>
                </a:solidFill>
              </a:rPr>
              <a:t>systems</a:t>
            </a:r>
          </a:p>
          <a:p>
            <a:pPr lvl="1"/>
            <a:r>
              <a:rPr lang="en-US" sz="2400" dirty="0">
                <a:solidFill>
                  <a:schemeClr val="tx1"/>
                </a:solidFill>
              </a:rPr>
              <a:t>style</a:t>
            </a:r>
          </a:p>
          <a:p>
            <a:pPr lvl="1"/>
            <a:r>
              <a:rPr lang="en-US" sz="2400" dirty="0">
                <a:solidFill>
                  <a:schemeClr val="tx1"/>
                </a:solidFill>
              </a:rPr>
              <a:t>staff</a:t>
            </a:r>
          </a:p>
          <a:p>
            <a:pPr lvl="1"/>
            <a:r>
              <a:rPr lang="en-US" sz="2400" dirty="0">
                <a:solidFill>
                  <a:schemeClr val="tx1"/>
                </a:solidFill>
              </a:rPr>
              <a:t>skills</a:t>
            </a:r>
          </a:p>
          <a:p>
            <a:pPr algn="just"/>
            <a:r>
              <a:rPr lang="en-US" sz="2400" dirty="0" smtClean="0">
                <a:solidFill>
                  <a:schemeClr val="tx1"/>
                </a:solidFill>
              </a:rPr>
              <a:t>.</a:t>
            </a:r>
            <a:endParaRPr lang="en-US"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3944854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10" name="Ellipse 9"/>
          <p:cNvSpPr/>
          <p:nvPr/>
        </p:nvSpPr>
        <p:spPr>
          <a:xfrm>
            <a:off x="1691680" y="188640"/>
            <a:ext cx="5715040" cy="114024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fr-FR" sz="2800" b="1" dirty="0">
                <a:solidFill>
                  <a:schemeClr val="tx1"/>
                </a:solidFill>
              </a:rPr>
              <a:t>O</a:t>
            </a:r>
            <a:r>
              <a:rPr lang="fr-FR" sz="2800" b="1" dirty="0" smtClean="0">
                <a:solidFill>
                  <a:schemeClr val="tx1"/>
                </a:solidFill>
              </a:rPr>
              <a:t>bjectives </a:t>
            </a:r>
            <a:r>
              <a:rPr lang="fr-FR" sz="2800" b="1" dirty="0">
                <a:solidFill>
                  <a:schemeClr val="tx1"/>
                </a:solidFill>
              </a:rPr>
              <a:t>of change management</a:t>
            </a:r>
          </a:p>
          <a:p>
            <a:pPr algn="ctr"/>
            <a:endParaRPr lang="fr-FR" sz="2800" b="1" dirty="0">
              <a:solidFill>
                <a:schemeClr val="tx1"/>
              </a:solidFill>
            </a:endParaRPr>
          </a:p>
        </p:txBody>
      </p:sp>
      <p:sp>
        <p:nvSpPr>
          <p:cNvPr id="2" name="Rectangle à coins arrondis 1"/>
          <p:cNvSpPr/>
          <p:nvPr/>
        </p:nvSpPr>
        <p:spPr>
          <a:xfrm>
            <a:off x="985565" y="1988840"/>
            <a:ext cx="7601498" cy="39604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The major objective of change management is to reduce incidents and comply with regulatory standards. Change management practices are designed to ensure the prompt and efficient handling of any changes being made to the IT infrastructure. </a:t>
            </a:r>
            <a:endParaRPr lang="fr-FR" sz="2400" dirty="0">
              <a:solidFill>
                <a:schemeClr val="bg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10" name="Ellipse 9"/>
          <p:cNvSpPr/>
          <p:nvPr/>
        </p:nvSpPr>
        <p:spPr>
          <a:xfrm>
            <a:off x="1928794" y="0"/>
            <a:ext cx="5715040" cy="112474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Importance of management change </a:t>
            </a:r>
          </a:p>
          <a:p>
            <a:pPr algn="ctr"/>
            <a:endParaRPr lang="fr-FR" sz="2800" dirty="0"/>
          </a:p>
        </p:txBody>
      </p:sp>
      <p:sp>
        <p:nvSpPr>
          <p:cNvPr id="13" name="Rectangle 12"/>
          <p:cNvSpPr/>
          <p:nvPr/>
        </p:nvSpPr>
        <p:spPr>
          <a:xfrm>
            <a:off x="323528" y="1412776"/>
            <a:ext cx="8423813" cy="5009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Change management is important for a host of reasons. It helps organizations</a:t>
            </a:r>
            <a:r>
              <a:rPr lang="en-US" sz="2400" dirty="0" smtClean="0"/>
              <a:t>:</a:t>
            </a:r>
          </a:p>
          <a:p>
            <a:pPr algn="just"/>
            <a:r>
              <a:rPr lang="en-US" sz="2400" dirty="0" smtClean="0"/>
              <a:t>- Stay </a:t>
            </a:r>
            <a:r>
              <a:rPr lang="en-US" sz="2400" dirty="0"/>
              <a:t>abreast of new technological advancements and market evolution  </a:t>
            </a:r>
          </a:p>
          <a:p>
            <a:pPr algn="just"/>
            <a:r>
              <a:rPr lang="en-US" sz="2400" dirty="0" smtClean="0"/>
              <a:t>- Engage </a:t>
            </a:r>
            <a:r>
              <a:rPr lang="en-US" sz="2400" dirty="0"/>
              <a:t>individual employees with the change plan, thus laying the groundwork for later success </a:t>
            </a:r>
          </a:p>
          <a:p>
            <a:pPr algn="just"/>
            <a:r>
              <a:rPr lang="en-US" sz="2400" dirty="0" smtClean="0"/>
              <a:t>- Overcome </a:t>
            </a:r>
            <a:r>
              <a:rPr lang="en-US" sz="2400" dirty="0"/>
              <a:t>resistance to radical change initiatives  </a:t>
            </a:r>
          </a:p>
          <a:p>
            <a:pPr algn="just"/>
            <a:r>
              <a:rPr lang="en-US" sz="2400" dirty="0" smtClean="0"/>
              <a:t>- Improve </a:t>
            </a:r>
            <a:r>
              <a:rPr lang="en-US" sz="2400" dirty="0"/>
              <a:t>overall performance and productivity and drive innovation  </a:t>
            </a:r>
          </a:p>
          <a:p>
            <a:pPr algn="just"/>
            <a:r>
              <a:rPr lang="en-US" sz="2400" dirty="0" smtClean="0"/>
              <a:t>- Reduce </a:t>
            </a:r>
            <a:r>
              <a:rPr lang="en-US" sz="2400" dirty="0"/>
              <a:t>waste and consequently reduce costs</a:t>
            </a:r>
          </a:p>
          <a:p>
            <a:pPr algn="just"/>
            <a:endParaRPr lang="fr-FR" sz="2400" dirty="0"/>
          </a:p>
        </p:txBody>
      </p:sp>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527338"/>
            <a:ext cx="8568952" cy="45091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1. Individual change: </a:t>
            </a:r>
            <a:r>
              <a:rPr lang="en-US" sz="2400" dirty="0">
                <a:solidFill>
                  <a:schemeClr val="tx1"/>
                </a:solidFill>
              </a:rPr>
              <a:t>As the name suggests, individual change management focuses on understanding how individual employees will experience change and what they will need to successfully adapt to the change. Individual change management also involves the knowledge of how an organization can help its employees make the transition. It involves the use of disciplines like neuroscience and psychology to better understand human reactions to change.</a:t>
            </a:r>
            <a:r>
              <a:rPr lang="en-US" sz="2400" dirty="0" smtClean="0">
                <a:solidFill>
                  <a:schemeClr val="tx1"/>
                </a:solidFill>
              </a:rPr>
              <a:t>.</a:t>
            </a:r>
            <a:endParaRPr lang="fr-FR" sz="2400" dirty="0">
              <a:solidFill>
                <a:schemeClr val="tx1"/>
              </a:solidFill>
            </a:endParaRP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20781790"/>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10" name="Ellipse 9"/>
          <p:cNvSpPr/>
          <p:nvPr/>
        </p:nvSpPr>
        <p:spPr>
          <a:xfrm>
            <a:off x="642910" y="0"/>
            <a:ext cx="8033546" cy="634165"/>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003363"/>
            <a:ext cx="8568952" cy="235362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2. Organizational change: </a:t>
            </a:r>
            <a:r>
              <a:rPr lang="en-US" sz="2400" dirty="0">
                <a:solidFill>
                  <a:schemeClr val="tx1"/>
                </a:solidFill>
                <a:hlinkClick r:id="rId3"/>
              </a:rPr>
              <a:t>Organizational change management</a:t>
            </a:r>
            <a:r>
              <a:rPr lang="en-US" sz="2400" dirty="0">
                <a:solidFill>
                  <a:schemeClr val="tx1"/>
                </a:solidFill>
              </a:rPr>
              <a:t> provides us with the steps and actions to take at the project or initiative level to support the hundreds or thousands of individuals who are impacted by a project. Organizational change is further segregated into three categories:</a:t>
            </a:r>
            <a:endParaRPr lang="fr-FR" sz="2400" dirty="0">
              <a:solidFill>
                <a:schemeClr val="tx1"/>
              </a:solidFill>
            </a:endParaRPr>
          </a:p>
        </p:txBody>
      </p:sp>
      <p:sp>
        <p:nvSpPr>
          <p:cNvPr id="4" name="Flèche vers le bas 3"/>
          <p:cNvSpPr/>
          <p:nvPr/>
        </p:nvSpPr>
        <p:spPr>
          <a:xfrm>
            <a:off x="4413292" y="695276"/>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475928" y="3789040"/>
            <a:ext cx="8568952" cy="29026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Developmental change: </a:t>
            </a:r>
            <a:r>
              <a:rPr lang="en-US" sz="2400" dirty="0">
                <a:solidFill>
                  <a:schemeClr val="tx1"/>
                </a:solidFill>
              </a:rPr>
              <a:t>Developmental change is geared towards improving existing processes, conditions, methods, skills or performance standards. Examples include work process improvements, team development efforts, interpersonal communication training, and increasing quality or sales</a:t>
            </a:r>
            <a:endParaRPr lang="fr-FR" sz="2400" dirty="0">
              <a:solidFill>
                <a:schemeClr val="tx1"/>
              </a:solidFill>
            </a:endParaRPr>
          </a:p>
        </p:txBody>
      </p:sp>
      <p:sp>
        <p:nvSpPr>
          <p:cNvPr id="8" name="Flèche vers le bas 7"/>
          <p:cNvSpPr/>
          <p:nvPr/>
        </p:nvSpPr>
        <p:spPr>
          <a:xfrm>
            <a:off x="4427367" y="3428234"/>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1467354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10" name="Ellipse 9"/>
          <p:cNvSpPr/>
          <p:nvPr/>
        </p:nvSpPr>
        <p:spPr>
          <a:xfrm>
            <a:off x="642910" y="0"/>
            <a:ext cx="8033546" cy="634165"/>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003363"/>
            <a:ext cx="8568952" cy="235362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endParaRPr lang="en-US" sz="2400" b="1" dirty="0" smtClean="0">
              <a:solidFill>
                <a:schemeClr val="tx1"/>
              </a:solidFill>
            </a:endParaRPr>
          </a:p>
          <a:p>
            <a:pPr lvl="1" algn="just"/>
            <a:r>
              <a:rPr lang="en-US" sz="2400" b="1" dirty="0" smtClean="0">
                <a:solidFill>
                  <a:schemeClr val="tx1"/>
                </a:solidFill>
              </a:rPr>
              <a:t>2</a:t>
            </a:r>
            <a:r>
              <a:rPr lang="en-US" sz="2400" b="1" dirty="0">
                <a:solidFill>
                  <a:schemeClr val="tx1"/>
                </a:solidFill>
              </a:rPr>
              <a:t>. Organizational change: </a:t>
            </a:r>
            <a:endParaRPr lang="en-US" sz="2400" b="1" dirty="0" smtClean="0">
              <a:solidFill>
                <a:schemeClr val="tx1"/>
              </a:solidFill>
            </a:endParaRPr>
          </a:p>
          <a:p>
            <a:pPr lvl="1" algn="just"/>
            <a:r>
              <a:rPr lang="en-US" sz="2400" b="1" dirty="0">
                <a:solidFill>
                  <a:schemeClr val="tx1"/>
                </a:solidFill>
              </a:rPr>
              <a:t>Transitional change: </a:t>
            </a:r>
            <a:r>
              <a:rPr lang="en-US" sz="2400" dirty="0">
                <a:solidFill>
                  <a:schemeClr val="tx1"/>
                </a:solidFill>
              </a:rPr>
              <a:t>Transitional change is usually implemented in order to replace an existing process with a new one. Some common examples of transitional change include mergers and acquisitions and corporate restructures.   </a:t>
            </a:r>
          </a:p>
          <a:p>
            <a:pPr lvl="1" algn="just"/>
            <a:endParaRPr lang="fr-FR" sz="2400" dirty="0">
              <a:solidFill>
                <a:schemeClr val="tx1"/>
              </a:solidFill>
            </a:endParaRPr>
          </a:p>
        </p:txBody>
      </p:sp>
      <p:sp>
        <p:nvSpPr>
          <p:cNvPr id="4" name="Flèche vers le bas 3"/>
          <p:cNvSpPr/>
          <p:nvPr/>
        </p:nvSpPr>
        <p:spPr>
          <a:xfrm>
            <a:off x="4413292" y="695276"/>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323528" y="3789040"/>
            <a:ext cx="8721352" cy="29026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Transformational change: </a:t>
            </a:r>
            <a:r>
              <a:rPr lang="en-US" sz="2400" dirty="0">
                <a:solidFill>
                  <a:schemeClr val="tx1"/>
                </a:solidFill>
              </a:rPr>
              <a:t>Transformational change refers to a radical change that creates a need for changes in the behaviors or adoption of new behaviors for the organizational employees. It involves major cultural or strategic changes, implementing large-scale operational changes, adoption of radically different technologies and more.</a:t>
            </a:r>
            <a:endParaRPr lang="fr-FR" sz="2400" dirty="0">
              <a:solidFill>
                <a:schemeClr val="tx1"/>
              </a:solidFill>
            </a:endParaRPr>
          </a:p>
        </p:txBody>
      </p:sp>
      <p:sp>
        <p:nvSpPr>
          <p:cNvPr id="8" name="Flèche vers le bas 7"/>
          <p:cNvSpPr/>
          <p:nvPr/>
        </p:nvSpPr>
        <p:spPr>
          <a:xfrm>
            <a:off x="4427367" y="3428234"/>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49441773"/>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a:t>
            </a:r>
            <a:r>
              <a:rPr lang="en-US" sz="2800" b="1" smtClean="0">
                <a:solidFill>
                  <a:schemeClr val="tx1"/>
                </a:solidFill>
              </a:rPr>
              <a:t>Option:  </a:t>
            </a:r>
            <a:r>
              <a:rPr lang="en-US" sz="2800" b="1" dirty="0" smtClean="0">
                <a:solidFill>
                  <a:schemeClr val="tx1"/>
                </a:solidFill>
              </a:rPr>
              <a:t>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dirty="0" smtClean="0">
                <a:solidFill>
                  <a:schemeClr val="accent3"/>
                </a:solidFill>
              </a:rPr>
              <a:t>Lecture</a:t>
            </a:r>
            <a:r>
              <a:rPr lang="en-US" sz="3200" b="1" i="1" dirty="0" smtClean="0">
                <a:solidFill>
                  <a:schemeClr val="accent3"/>
                </a:solidFill>
              </a:rPr>
              <a:t>:</a:t>
            </a:r>
            <a:endParaRPr lang="en-US" sz="3200" b="1" i="1" dirty="0" smtClean="0">
              <a:solidFill>
                <a:schemeClr val="accent3"/>
              </a:solidFill>
            </a:endParaRPr>
          </a:p>
          <a:p>
            <a:pPr algn="ctr"/>
            <a:r>
              <a:rPr lang="en-US" sz="3200" b="1" i="1" dirty="0" smtClean="0">
                <a:solidFill>
                  <a:schemeClr val="accent3"/>
                </a:solidFill>
              </a:rPr>
              <a:t>Management of Change </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20</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179512" y="1527338"/>
            <a:ext cx="8712968" cy="45091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3. Enterprise change: </a:t>
            </a:r>
            <a:r>
              <a:rPr lang="en-US" sz="2400" dirty="0">
                <a:solidFill>
                  <a:schemeClr val="tx1"/>
                </a:solidFill>
              </a:rPr>
              <a:t>The final leg of change management, enterprise change is referred to as the systematic deployment of change management processes, tools and skills across the organization. Enterprise change management enables organizations to adapt quickly to market changes and continue to improve into a better version. The entire organization collectively embraces the strategic initiatives being taken to adopt new technologies and stand out from the competition.</a:t>
            </a:r>
            <a:endParaRPr lang="fr-FR" sz="2400" dirty="0">
              <a:solidFill>
                <a:schemeClr val="tx1"/>
              </a:solidFill>
            </a:endParaRP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6165742"/>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0" y="764704"/>
            <a:ext cx="8820472" cy="3499316"/>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https://safetyculture.com/topics/management-of-change</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www.techtarget.com/searchcio/definition/change-management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https://securityboulevard.com/2021/11/change-management-objectives-components-and-models/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30851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Management of change </a:t>
            </a:r>
            <a:r>
              <a:rPr lang="fr-FR" sz="2400" b="1" dirty="0" err="1" smtClean="0">
                <a:solidFill>
                  <a:schemeClr val="accent4">
                    <a:lumMod val="10000"/>
                  </a:schemeClr>
                </a:solidFill>
              </a:rPr>
              <a:t>meaning</a:t>
            </a:r>
            <a:r>
              <a:rPr lang="fr-FR" sz="2400" b="1" dirty="0" smtClean="0">
                <a:solidFill>
                  <a:schemeClr val="accent4">
                    <a:lumMod val="10000"/>
                  </a:schemeClr>
                </a:solidFill>
              </a:rPr>
              <a:t>;</a:t>
            </a:r>
          </a:p>
          <a:p>
            <a:pPr algn="just">
              <a:buFont typeface="Wingdings" pitchFamily="2" charset="2"/>
              <a:buChar char="v"/>
            </a:pPr>
            <a:r>
              <a:rPr lang="fr-FR" sz="2400" b="1" dirty="0" smtClean="0">
                <a:solidFill>
                  <a:schemeClr val="accent4">
                    <a:lumMod val="10000"/>
                  </a:schemeClr>
                </a:solidFill>
              </a:rPr>
              <a:t> </a:t>
            </a:r>
            <a:r>
              <a:rPr lang="en-US" sz="2400" b="1" dirty="0">
                <a:solidFill>
                  <a:schemeClr val="tx1"/>
                </a:solidFill>
              </a:rPr>
              <a:t>Popular models for managing change</a:t>
            </a:r>
          </a:p>
          <a:p>
            <a:pPr algn="just">
              <a:buFont typeface="Wingdings" pitchFamily="2" charset="2"/>
              <a:buChar char="v"/>
            </a:pPr>
            <a:r>
              <a:rPr lang="fr-FR" sz="2400" b="1" dirty="0" err="1">
                <a:solidFill>
                  <a:schemeClr val="tx1"/>
                </a:solidFill>
              </a:rPr>
              <a:t>Steps</a:t>
            </a:r>
            <a:r>
              <a:rPr lang="fr-FR" sz="2400" b="1" dirty="0">
                <a:solidFill>
                  <a:schemeClr val="tx1"/>
                </a:solidFill>
              </a:rPr>
              <a:t> of change </a:t>
            </a:r>
            <a:r>
              <a:rPr lang="fr-FR" sz="2400" b="1" dirty="0" smtClean="0">
                <a:solidFill>
                  <a:schemeClr val="tx1"/>
                </a:solidFill>
              </a:rPr>
              <a:t>management</a:t>
            </a: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a:t>
            </a:r>
            <a:r>
              <a:rPr lang="fr-FR" sz="2400" b="1" dirty="0">
                <a:solidFill>
                  <a:schemeClr val="tx1"/>
                </a:solidFill>
              </a:rPr>
              <a:t>Objectives of change </a:t>
            </a:r>
            <a:r>
              <a:rPr lang="fr-FR" sz="2400" b="1" dirty="0" smtClean="0">
                <a:solidFill>
                  <a:schemeClr val="tx1"/>
                </a:solidFill>
              </a:rPr>
              <a:t>management</a:t>
            </a:r>
          </a:p>
          <a:p>
            <a:pPr algn="just">
              <a:buFont typeface="Wingdings" pitchFamily="2" charset="2"/>
              <a:buChar char="v"/>
            </a:pPr>
            <a:r>
              <a:rPr lang="fr-FR" sz="2400" b="1" dirty="0">
                <a:solidFill>
                  <a:schemeClr val="accent4">
                    <a:lumMod val="10000"/>
                  </a:schemeClr>
                </a:solidFill>
              </a:rPr>
              <a:t>Importance of management change </a:t>
            </a:r>
            <a:endParaRPr lang="fr-FR" sz="2400" b="1" dirty="0">
              <a:solidFill>
                <a:schemeClr val="tx1"/>
              </a:solidFill>
            </a:endParaRPr>
          </a:p>
          <a:p>
            <a:pPr algn="just">
              <a:buFont typeface="Wingdings" pitchFamily="2" charset="2"/>
              <a:buChar char="v"/>
            </a:pPr>
            <a:r>
              <a:rPr lang="fr-FR" sz="2400" b="1" dirty="0">
                <a:solidFill>
                  <a:schemeClr val="accent4">
                    <a:lumMod val="10000"/>
                  </a:schemeClr>
                </a:solidFill>
              </a:rPr>
              <a:t>Levels of change management</a:t>
            </a:r>
          </a:p>
          <a:p>
            <a:pPr algn="just"/>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357166"/>
            <a:ext cx="5929354" cy="1415650"/>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Management of change </a:t>
            </a:r>
            <a:r>
              <a:rPr lang="fr-FR" sz="2800" b="1" dirty="0" err="1" smtClean="0">
                <a:solidFill>
                  <a:schemeClr val="accent4">
                    <a:lumMod val="10000"/>
                  </a:schemeClr>
                </a:solidFill>
              </a:rPr>
              <a:t>meaning</a:t>
            </a:r>
            <a:endParaRPr lang="fr-FR" sz="2800" b="1" dirty="0">
              <a:solidFill>
                <a:schemeClr val="accent4">
                  <a:lumMod val="10000"/>
                </a:schemeClr>
              </a:solidFill>
            </a:endParaRPr>
          </a:p>
        </p:txBody>
      </p:sp>
      <p:sp>
        <p:nvSpPr>
          <p:cNvPr id="14" name="Arrondir un rectangle avec un coin diagonal 13"/>
          <p:cNvSpPr/>
          <p:nvPr/>
        </p:nvSpPr>
        <p:spPr>
          <a:xfrm>
            <a:off x="179512" y="2132856"/>
            <a:ext cx="8784976" cy="44644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 Management </a:t>
            </a:r>
            <a:r>
              <a:rPr lang="en-US" sz="2400" dirty="0">
                <a:solidFill>
                  <a:schemeClr val="tx1"/>
                </a:solidFill>
              </a:rPr>
              <a:t>of Change (MOC) is a systematic approach to dealing with organizational change. While it is typically applied in industrial facilities and operations, it can be implemented in any workplace, especially by those who periodically alter their practices and processes</a:t>
            </a:r>
            <a:r>
              <a:rPr lang="en-US" sz="2400" dirty="0" smtClean="0">
                <a:solidFill>
                  <a:schemeClr val="tx1"/>
                </a:solidFill>
              </a:rPr>
              <a:t>.</a:t>
            </a:r>
          </a:p>
          <a:p>
            <a:pPr algn="just"/>
            <a:r>
              <a:rPr lang="en-US" sz="2400" dirty="0" smtClean="0">
                <a:solidFill>
                  <a:schemeClr val="tx1"/>
                </a:solidFill>
              </a:rPr>
              <a:t>	* It is </a:t>
            </a:r>
            <a:r>
              <a:rPr lang="en-US" sz="2400" dirty="0">
                <a:solidFill>
                  <a:schemeClr val="tx1"/>
                </a:solidFill>
              </a:rPr>
              <a:t>a systematic approach to dealing with the transition or transformation of an organization's goals, processes or technologies. The purpose of change management is to implement strategies for effecting change, controlling change and helping people to adapt to change.</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0" name="Ellipse 9"/>
          <p:cNvSpPr/>
          <p:nvPr/>
        </p:nvSpPr>
        <p:spPr>
          <a:xfrm>
            <a:off x="392163" y="276784"/>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2" name="Rectangle à coins arrondis 1"/>
          <p:cNvSpPr/>
          <p:nvPr/>
        </p:nvSpPr>
        <p:spPr>
          <a:xfrm>
            <a:off x="395536" y="2204864"/>
            <a:ext cx="8568951" cy="259228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u="sng" dirty="0">
                <a:solidFill>
                  <a:schemeClr val="tx1"/>
                </a:solidFill>
                <a:hlinkClick r:id="rId3"/>
              </a:rPr>
              <a:t>Project managers</a:t>
            </a:r>
            <a:r>
              <a:rPr lang="en-US" sz="2400" dirty="0">
                <a:solidFill>
                  <a:schemeClr val="tx1"/>
                </a:solidFill>
              </a:rPr>
              <a:t>, </a:t>
            </a:r>
            <a:r>
              <a:rPr lang="en-US" sz="2400" dirty="0"/>
              <a:t>or the senior executives in charge of </a:t>
            </a:r>
            <a:r>
              <a:rPr lang="en-US" sz="2400" u="sng" dirty="0">
                <a:hlinkClick r:id="rId4"/>
              </a:rPr>
              <a:t>change control</a:t>
            </a:r>
            <a:r>
              <a:rPr lang="en-US" sz="2400" dirty="0"/>
              <a:t>, must examine how a change in one area of the project could affect other areas and what impact that change could have on the project as a whole. Project areas that change control experts should pay particular attention to include the following:</a:t>
            </a:r>
            <a:endParaRPr lang="fr-FR" sz="2400" dirty="0">
              <a:solidFill>
                <a:schemeClr val="tx1"/>
              </a:solidFill>
            </a:endParaRPr>
          </a:p>
        </p:txBody>
      </p:sp>
    </p:spTree>
    <p:extLst>
      <p:ext uri="{BB962C8B-B14F-4D97-AF65-F5344CB8AC3E}">
        <p14:creationId xmlns:p14="http://schemas.microsoft.com/office/powerpoint/2010/main" val="1610642418"/>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0" name="Ellipse 9"/>
          <p:cNvSpPr/>
          <p:nvPr/>
        </p:nvSpPr>
        <p:spPr>
          <a:xfrm>
            <a:off x="395536" y="0"/>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772816"/>
            <a:ext cx="8568951" cy="424847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Scope.</a:t>
            </a:r>
            <a:r>
              <a:rPr lang="en-US" sz="2400" dirty="0">
                <a:solidFill>
                  <a:schemeClr val="tx1"/>
                </a:solidFill>
              </a:rPr>
              <a:t> Change requests must be evaluated to determine how they will affect the project scope.</a:t>
            </a:r>
          </a:p>
          <a:p>
            <a:r>
              <a:rPr lang="en-US" sz="2400" b="1" dirty="0">
                <a:solidFill>
                  <a:schemeClr val="tx1"/>
                </a:solidFill>
              </a:rPr>
              <a:t>Schedule.</a:t>
            </a:r>
            <a:r>
              <a:rPr lang="en-US" sz="2400" dirty="0">
                <a:solidFill>
                  <a:schemeClr val="tx1"/>
                </a:solidFill>
              </a:rPr>
              <a:t> Change requests must be assessed to determine how they will alter the project schedule.</a:t>
            </a:r>
          </a:p>
          <a:p>
            <a:r>
              <a:rPr lang="en-US" sz="2400" b="1" dirty="0">
                <a:solidFill>
                  <a:schemeClr val="tx1"/>
                </a:solidFill>
              </a:rPr>
              <a:t>Costs.</a:t>
            </a:r>
            <a:r>
              <a:rPr lang="en-US" sz="2400" dirty="0">
                <a:solidFill>
                  <a:schemeClr val="tx1"/>
                </a:solidFill>
              </a:rPr>
              <a:t> Change requests must be evaluated to determine how they will affect project costs. Labor is typically the largest expense on a project, so overages on completing project tasks can quickly drive changes to the project costs.</a:t>
            </a:r>
          </a:p>
          <a:p>
            <a:pPr algn="just"/>
            <a:endParaRPr lang="en-US" sz="2400" dirty="0">
              <a:solidFill>
                <a:schemeClr val="tx1"/>
              </a:solidFill>
            </a:endParaRPr>
          </a:p>
        </p:txBody>
      </p:sp>
    </p:spTree>
    <p:extLst>
      <p:ext uri="{BB962C8B-B14F-4D97-AF65-F5344CB8AC3E}">
        <p14:creationId xmlns:p14="http://schemas.microsoft.com/office/powerpoint/2010/main" val="604172849"/>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0" name="Ellipse 9"/>
          <p:cNvSpPr/>
          <p:nvPr/>
        </p:nvSpPr>
        <p:spPr>
          <a:xfrm>
            <a:off x="395536" y="0"/>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484784"/>
            <a:ext cx="8568951" cy="50405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Quality.</a:t>
            </a:r>
            <a:r>
              <a:rPr lang="en-US" sz="2400" dirty="0">
                <a:solidFill>
                  <a:schemeClr val="tx1"/>
                </a:solidFill>
              </a:rPr>
              <a:t> Change requests must be evaluated to determine how they will affect the quality of the completed project. An acceleration of the project schedule, in particular, can affect quality as defects can occur if work is rushed.</a:t>
            </a:r>
          </a:p>
          <a:p>
            <a:r>
              <a:rPr lang="en-US" sz="2400" b="1" dirty="0">
                <a:solidFill>
                  <a:schemeClr val="tx1"/>
                </a:solidFill>
              </a:rPr>
              <a:t>Human resources.</a:t>
            </a:r>
            <a:r>
              <a:rPr lang="en-US" sz="2400" dirty="0">
                <a:solidFill>
                  <a:schemeClr val="tx1"/>
                </a:solidFill>
              </a:rPr>
              <a:t> Change requests must be evaluated to determine if additional or specialized labor is required. When the project schedule changes, the project manager may lose key resources to other assignments.</a:t>
            </a:r>
          </a:p>
          <a:p>
            <a:r>
              <a:rPr lang="en-US" sz="2400" b="1" dirty="0">
                <a:solidFill>
                  <a:schemeClr val="tx1"/>
                </a:solidFill>
              </a:rPr>
              <a:t>Communications.</a:t>
            </a:r>
            <a:r>
              <a:rPr lang="en-US" sz="2400" dirty="0">
                <a:solidFill>
                  <a:schemeClr val="tx1"/>
                </a:solidFill>
              </a:rPr>
              <a:t> Approved change requests must be communicated to the appropriate stakeholders at the appropriate time.</a:t>
            </a:r>
          </a:p>
          <a:p>
            <a:pPr algn="just"/>
            <a:endParaRPr lang="en-US" sz="2400" dirty="0">
              <a:solidFill>
                <a:schemeClr val="tx1"/>
              </a:solidFill>
            </a:endParaRPr>
          </a:p>
        </p:txBody>
      </p:sp>
    </p:spTree>
    <p:extLst>
      <p:ext uri="{BB962C8B-B14F-4D97-AF65-F5344CB8AC3E}">
        <p14:creationId xmlns:p14="http://schemas.microsoft.com/office/powerpoint/2010/main" val="1003911644"/>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0" name="Ellipse 9"/>
          <p:cNvSpPr/>
          <p:nvPr/>
        </p:nvSpPr>
        <p:spPr>
          <a:xfrm>
            <a:off x="395536" y="191386"/>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988840"/>
            <a:ext cx="8568951" cy="37444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Risk.</a:t>
            </a:r>
            <a:r>
              <a:rPr lang="en-US" sz="2400" dirty="0">
                <a:solidFill>
                  <a:schemeClr val="tx1"/>
                </a:solidFill>
              </a:rPr>
              <a:t> Change requests must be evaluated to determine what </a:t>
            </a:r>
            <a:r>
              <a:rPr lang="en-US" sz="2400" u="sng" dirty="0">
                <a:solidFill>
                  <a:schemeClr val="tx1"/>
                </a:solidFill>
                <a:hlinkClick r:id="rId3"/>
              </a:rPr>
              <a:t>risks</a:t>
            </a:r>
            <a:r>
              <a:rPr lang="en-US" sz="2400" dirty="0">
                <a:solidFill>
                  <a:schemeClr val="tx1"/>
                </a:solidFill>
              </a:rPr>
              <a:t> they pose. Even minor changes can have a domino effect on the project and introduce logistical, financial or security risks.</a:t>
            </a:r>
          </a:p>
          <a:p>
            <a:r>
              <a:rPr lang="en-US" sz="2400" b="1" dirty="0">
                <a:solidFill>
                  <a:schemeClr val="tx1"/>
                </a:solidFill>
              </a:rPr>
              <a:t>Procurement.</a:t>
            </a:r>
            <a:r>
              <a:rPr lang="en-US" sz="2400" dirty="0">
                <a:solidFill>
                  <a:schemeClr val="tx1"/>
                </a:solidFill>
              </a:rPr>
              <a:t> Changes to the project may affect procurement of materials and contract labor.</a:t>
            </a:r>
          </a:p>
          <a:p>
            <a:pPr algn="just"/>
            <a:endParaRPr lang="en-US" sz="2400" dirty="0">
              <a:solidFill>
                <a:schemeClr val="tx1"/>
              </a:solidFill>
            </a:endParaRPr>
          </a:p>
        </p:txBody>
      </p:sp>
    </p:spTree>
    <p:extLst>
      <p:ext uri="{BB962C8B-B14F-4D97-AF65-F5344CB8AC3E}">
        <p14:creationId xmlns:p14="http://schemas.microsoft.com/office/powerpoint/2010/main" val="199059180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2" name="Rectangle à coins arrondis 1"/>
          <p:cNvSpPr/>
          <p:nvPr/>
        </p:nvSpPr>
        <p:spPr>
          <a:xfrm>
            <a:off x="251520" y="1124744"/>
            <a:ext cx="8640960" cy="1800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Best practice models can provide guiding principles and help managers align the scope of proposed changes with available digital and </a:t>
            </a:r>
            <a:r>
              <a:rPr lang="en-US" sz="2400" dirty="0" err="1"/>
              <a:t>nondigital</a:t>
            </a:r>
            <a:r>
              <a:rPr lang="en-US" sz="2400" dirty="0"/>
              <a:t> tools. Popular models include the following:</a:t>
            </a:r>
            <a:endParaRPr lang="fr-FR" sz="2400" dirty="0">
              <a:solidFill>
                <a:schemeClr val="tx1"/>
              </a:solidFill>
            </a:endParaRPr>
          </a:p>
        </p:txBody>
      </p:sp>
      <p:sp>
        <p:nvSpPr>
          <p:cNvPr id="3" name="Arrondir un rectangle avec un coin diagonal 2"/>
          <p:cNvSpPr/>
          <p:nvPr/>
        </p:nvSpPr>
        <p:spPr>
          <a:xfrm>
            <a:off x="251520" y="3301410"/>
            <a:ext cx="8640960" cy="355659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ADKAR.</a:t>
            </a:r>
            <a:r>
              <a:rPr lang="en-US" sz="2400" dirty="0">
                <a:solidFill>
                  <a:schemeClr val="tx1"/>
                </a:solidFill>
              </a:rPr>
              <a:t> The ADKAR model, created by </a:t>
            </a:r>
            <a:r>
              <a:rPr lang="en-US" sz="2400" dirty="0" err="1">
                <a:solidFill>
                  <a:schemeClr val="tx1"/>
                </a:solidFill>
              </a:rPr>
              <a:t>Prosci</a:t>
            </a:r>
            <a:r>
              <a:rPr lang="en-US" sz="2400" dirty="0">
                <a:solidFill>
                  <a:schemeClr val="tx1"/>
                </a:solidFill>
              </a:rPr>
              <a:t> founder Jeff Hiatt, consists of five sequential steps:</a:t>
            </a:r>
          </a:p>
          <a:p>
            <a:pPr lvl="1" algn="just"/>
            <a:r>
              <a:rPr lang="en-US" sz="2400" b="1" dirty="0">
                <a:solidFill>
                  <a:schemeClr val="tx1"/>
                </a:solidFill>
              </a:rPr>
              <a:t>A</a:t>
            </a:r>
            <a:r>
              <a:rPr lang="en-US" sz="2400" dirty="0">
                <a:solidFill>
                  <a:schemeClr val="tx1"/>
                </a:solidFill>
              </a:rPr>
              <a:t>wareness of the need for change;</a:t>
            </a:r>
          </a:p>
          <a:p>
            <a:pPr lvl="1" algn="just"/>
            <a:r>
              <a:rPr lang="en-US" sz="2400" b="1" dirty="0">
                <a:solidFill>
                  <a:schemeClr val="tx1"/>
                </a:solidFill>
              </a:rPr>
              <a:t>D</a:t>
            </a:r>
            <a:r>
              <a:rPr lang="en-US" sz="2400" dirty="0">
                <a:solidFill>
                  <a:schemeClr val="tx1"/>
                </a:solidFill>
              </a:rPr>
              <a:t>esire to participate and support the change;</a:t>
            </a:r>
          </a:p>
          <a:p>
            <a:pPr lvl="1" algn="just"/>
            <a:r>
              <a:rPr lang="en-US" sz="2400" b="1" dirty="0">
                <a:solidFill>
                  <a:schemeClr val="tx1"/>
                </a:solidFill>
              </a:rPr>
              <a:t>K</a:t>
            </a:r>
            <a:r>
              <a:rPr lang="en-US" sz="2400" dirty="0">
                <a:solidFill>
                  <a:schemeClr val="tx1"/>
                </a:solidFill>
              </a:rPr>
              <a:t>nowledge on how to change;</a:t>
            </a:r>
          </a:p>
          <a:p>
            <a:pPr lvl="1" algn="just"/>
            <a:r>
              <a:rPr lang="en-US" sz="2400" b="1" dirty="0">
                <a:solidFill>
                  <a:schemeClr val="tx1"/>
                </a:solidFill>
              </a:rPr>
              <a:t>A</a:t>
            </a:r>
            <a:r>
              <a:rPr lang="en-US" sz="2400" dirty="0">
                <a:solidFill>
                  <a:schemeClr val="tx1"/>
                </a:solidFill>
              </a:rPr>
              <a:t>bility to implement desired skills and behaviors; and</a:t>
            </a:r>
          </a:p>
          <a:p>
            <a:pPr lvl="1" algn="just"/>
            <a:r>
              <a:rPr lang="en-US" sz="2400" b="1" dirty="0">
                <a:solidFill>
                  <a:schemeClr val="tx1"/>
                </a:solidFill>
              </a:rPr>
              <a:t>R</a:t>
            </a:r>
            <a:r>
              <a:rPr lang="en-US" sz="2400" dirty="0">
                <a:solidFill>
                  <a:schemeClr val="tx1"/>
                </a:solidFill>
              </a:rPr>
              <a:t>einforcement to sustain the change.</a:t>
            </a:r>
          </a:p>
          <a:p>
            <a:pPr lvl="1" algn="just"/>
            <a:endParaRPr lang="fr-FR" sz="2400" dirty="0">
              <a:solidFill>
                <a:schemeClr val="tx1"/>
              </a:solidFill>
            </a:endParaRPr>
          </a:p>
        </p:txBody>
      </p:sp>
      <p:sp>
        <p:nvSpPr>
          <p:cNvPr id="4" name="Flèche vers le bas 3"/>
          <p:cNvSpPr/>
          <p:nvPr/>
        </p:nvSpPr>
        <p:spPr>
          <a:xfrm>
            <a:off x="4321682" y="297737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9327</TotalTime>
  <Words>1298</Words>
  <Application>Microsoft Office PowerPoint</Application>
  <PresentationFormat>Affichage à l'écran (4:3)</PresentationFormat>
  <Paragraphs>197</Paragraphs>
  <Slides>21</Slides>
  <Notes>20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1201</cp:revision>
  <dcterms:created xsi:type="dcterms:W3CDTF">2008-12-20T18:29:40Z</dcterms:created>
  <dcterms:modified xsi:type="dcterms:W3CDTF">2025-04-07T10:06:00Z</dcterms:modified>
</cp:coreProperties>
</file>