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7"/>
  </p:notesMasterIdLst>
  <p:handoutMasterIdLst>
    <p:handoutMasterId r:id="rId18"/>
  </p:handoutMasterIdLst>
  <p:sldIdLst>
    <p:sldId id="324" r:id="rId2"/>
    <p:sldId id="259" r:id="rId3"/>
    <p:sldId id="282" r:id="rId4"/>
    <p:sldId id="404" r:id="rId5"/>
    <p:sldId id="409" r:id="rId6"/>
    <p:sldId id="420" r:id="rId7"/>
    <p:sldId id="421" r:id="rId8"/>
    <p:sldId id="397" r:id="rId9"/>
    <p:sldId id="405" r:id="rId10"/>
    <p:sldId id="422" r:id="rId11"/>
    <p:sldId id="423" r:id="rId12"/>
    <p:sldId id="365" r:id="rId13"/>
    <p:sldId id="424" r:id="rId14"/>
    <p:sldId id="426" r:id="rId15"/>
    <p:sldId id="39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13/04/2025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chtarget.com/searchhrsoftware/definition/employee-training-and-developmen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chtarget.com/searchdatabackup/definition/data-protectio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echtarget.com/searchitchannel/definition/service-level-agreemen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aihr.com/blog/hr-digital-transformatio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techtarget.com/searchhrsoftware/definition/digital-HR" TargetMode="External"/><Relationship Id="rId4" Type="http://schemas.openxmlformats.org/officeDocument/2006/relationships/hyperlink" Target="https://balencio.com/en/hr-digitization-definition-challenges-and-proces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ihr.com/blog/employee-experience-guid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 name="Arrondir un rectangle avec un coin diagonal 1"/>
          <p:cNvSpPr/>
          <p:nvPr/>
        </p:nvSpPr>
        <p:spPr>
          <a:xfrm>
            <a:off x="152400" y="1488158"/>
            <a:ext cx="8748464" cy="2588914"/>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endParaRPr lang="en-US" sz="2400" b="1" dirty="0" smtClean="0"/>
          </a:p>
          <a:p>
            <a:r>
              <a:rPr lang="en-US" sz="2400" b="1" dirty="0" smtClean="0"/>
              <a:t>Training </a:t>
            </a:r>
            <a:r>
              <a:rPr lang="en-US" sz="2400" b="1" dirty="0"/>
              <a:t>and raising awareness among staff</a:t>
            </a:r>
            <a:r>
              <a:rPr lang="en-US" sz="2400" dirty="0"/>
              <a:t>: The success of HR digitization largely depends on the buy-in and collaboration of the staff. Therefore, providing adequate training to employees on the use of new tools is important. It is also important to raise awareness about the benefits of digitization for their daily work.</a:t>
            </a:r>
          </a:p>
          <a:p>
            <a:pPr algn="just"/>
            <a:r>
              <a:rPr lang="en-US" sz="2400" i="1" dirty="0" smtClean="0"/>
              <a:t>.</a:t>
            </a:r>
            <a:r>
              <a:rPr lang="en-US" sz="2400" dirty="0"/>
              <a:t/>
            </a:r>
            <a:br>
              <a:rPr lang="en-US" sz="2400" dirty="0"/>
            </a:br>
            <a:endParaRPr lang="fr-FR" sz="2400" dirty="0"/>
          </a:p>
        </p:txBody>
      </p:sp>
      <p:sp>
        <p:nvSpPr>
          <p:cNvPr id="3" name="Rectangle à coins arrondis 2"/>
          <p:cNvSpPr/>
          <p:nvPr/>
        </p:nvSpPr>
        <p:spPr>
          <a:xfrm>
            <a:off x="1331640" y="144515"/>
            <a:ext cx="6696743" cy="767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Steps of </a:t>
            </a:r>
            <a:r>
              <a:rPr lang="en-US" sz="2400" b="1" dirty="0">
                <a:solidFill>
                  <a:schemeClr val="tx1"/>
                </a:solidFill>
              </a:rPr>
              <a:t>HR</a:t>
            </a:r>
          </a:p>
          <a:p>
            <a:pPr algn="ctr"/>
            <a:r>
              <a:rPr lang="en-US" sz="2400" b="1" dirty="0" smtClean="0">
                <a:solidFill>
                  <a:schemeClr val="tx1"/>
                </a:solidFill>
              </a:rPr>
              <a:t>digitalization</a:t>
            </a:r>
            <a:endParaRPr lang="en-US" sz="2400" b="1" dirty="0">
              <a:solidFill>
                <a:schemeClr val="tx1"/>
              </a:solidFill>
            </a:endParaRPr>
          </a:p>
        </p:txBody>
      </p:sp>
      <p:sp>
        <p:nvSpPr>
          <p:cNvPr id="5" name="Accolade ouvrante 4"/>
          <p:cNvSpPr/>
          <p:nvPr/>
        </p:nvSpPr>
        <p:spPr>
          <a:xfrm rot="5400000">
            <a:off x="4499992" y="-2256258"/>
            <a:ext cx="576064" cy="691276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Arrondir un rectangle avec un coin diagonal 10"/>
          <p:cNvSpPr/>
          <p:nvPr/>
        </p:nvSpPr>
        <p:spPr>
          <a:xfrm>
            <a:off x="152400" y="4502372"/>
            <a:ext cx="8748464" cy="208823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r>
              <a:rPr lang="en-US" sz="2400" b="1" dirty="0"/>
              <a:t>Integration of solutions and customization</a:t>
            </a:r>
            <a:r>
              <a:rPr lang="en-US" sz="2400" dirty="0"/>
              <a:t>: Once the solutions are chosen, it’s essential to seamlessly integrate them into the company’s existing processes.</a:t>
            </a:r>
          </a:p>
          <a:p>
            <a:r>
              <a:rPr lang="en-US" sz="2400" dirty="0"/>
              <a:t/>
            </a:r>
            <a:br>
              <a:rPr lang="en-US" sz="2400" dirty="0"/>
            </a:br>
            <a:endParaRPr lang="fr-FR" sz="2400" dirty="0"/>
          </a:p>
        </p:txBody>
      </p:sp>
    </p:spTree>
    <p:extLst>
      <p:ext uri="{BB962C8B-B14F-4D97-AF65-F5344CB8AC3E}">
        <p14:creationId xmlns:p14="http://schemas.microsoft.com/office/powerpoint/2010/main" val="1896752077"/>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 name="Arrondir un rectangle avec un coin diagonal 1"/>
          <p:cNvSpPr/>
          <p:nvPr/>
        </p:nvSpPr>
        <p:spPr>
          <a:xfrm>
            <a:off x="152400" y="2296228"/>
            <a:ext cx="8748464" cy="2588914"/>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endParaRPr lang="en-US" sz="2400" b="1" dirty="0" smtClean="0"/>
          </a:p>
          <a:p>
            <a:r>
              <a:rPr lang="en-US" sz="2400" b="1" dirty="0"/>
              <a:t>Monitoring and evaluating results</a:t>
            </a:r>
            <a:r>
              <a:rPr lang="en-US" sz="2400" dirty="0"/>
              <a:t>: Once digitization is implemented, it’s important to regularly monitor and evaluate the results achieved compared to the initially set objectives. This helps identify successes and areas for improvement</a:t>
            </a:r>
            <a:r>
              <a:rPr lang="en-US" sz="2400" strike="sngStrike" dirty="0"/>
              <a:t>,</a:t>
            </a:r>
            <a:r>
              <a:rPr lang="en-US" sz="2400" dirty="0"/>
              <a:t> and make necessary adjustments to optimize HR function performance.</a:t>
            </a:r>
          </a:p>
          <a:p>
            <a:pPr algn="just"/>
            <a:r>
              <a:rPr lang="en-US" sz="2400" i="1" dirty="0" smtClean="0"/>
              <a:t>.</a:t>
            </a:r>
            <a:r>
              <a:rPr lang="en-US" sz="2400" dirty="0"/>
              <a:t/>
            </a:r>
            <a:br>
              <a:rPr lang="en-US" sz="2400" dirty="0"/>
            </a:br>
            <a:endParaRPr lang="fr-FR" sz="2400" dirty="0"/>
          </a:p>
        </p:txBody>
      </p:sp>
      <p:sp>
        <p:nvSpPr>
          <p:cNvPr id="3" name="Rectangle à coins arrondis 2"/>
          <p:cNvSpPr/>
          <p:nvPr/>
        </p:nvSpPr>
        <p:spPr>
          <a:xfrm>
            <a:off x="1331640" y="144515"/>
            <a:ext cx="6696743" cy="767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Steps of </a:t>
            </a:r>
            <a:r>
              <a:rPr lang="en-US" sz="2400" b="1" dirty="0">
                <a:solidFill>
                  <a:schemeClr val="tx1"/>
                </a:solidFill>
              </a:rPr>
              <a:t>HR</a:t>
            </a:r>
          </a:p>
          <a:p>
            <a:pPr algn="ctr"/>
            <a:r>
              <a:rPr lang="en-US" sz="2400" b="1" dirty="0" smtClean="0">
                <a:solidFill>
                  <a:schemeClr val="tx1"/>
                </a:solidFill>
              </a:rPr>
              <a:t>digitalization</a:t>
            </a:r>
            <a:endParaRPr lang="en-US" sz="2400" b="1" dirty="0">
              <a:solidFill>
                <a:schemeClr val="tx1"/>
              </a:solidFill>
            </a:endParaRPr>
          </a:p>
        </p:txBody>
      </p:sp>
      <p:sp>
        <p:nvSpPr>
          <p:cNvPr id="5" name="Accolade ouvrante 4"/>
          <p:cNvSpPr/>
          <p:nvPr/>
        </p:nvSpPr>
        <p:spPr>
          <a:xfrm rot="5400000">
            <a:off x="4013298" y="-2458294"/>
            <a:ext cx="860722" cy="76014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1338004465"/>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Challenges of digital HR transformation</a:t>
            </a:r>
          </a:p>
        </p:txBody>
      </p:sp>
      <p:sp>
        <p:nvSpPr>
          <p:cNvPr id="2" name="Arrondir un rectangle avec un coin diagonal 1"/>
          <p:cNvSpPr/>
          <p:nvPr/>
        </p:nvSpPr>
        <p:spPr>
          <a:xfrm>
            <a:off x="323528" y="2204864"/>
            <a:ext cx="8640960" cy="4248472"/>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514350" indent="-514350" algn="just">
              <a:buAutoNum type="arabicPeriod"/>
            </a:pPr>
            <a:r>
              <a:rPr lang="en-US" sz="2800" b="1" dirty="0"/>
              <a:t>Technological and infrastructure setbacks.</a:t>
            </a:r>
            <a:r>
              <a:rPr lang="en-US" sz="2800" dirty="0"/>
              <a:t> Inadequate technological infrastructure can hinder the implementation of digital HR. Organizations should invest in modern HR processes and ensure seamless integration of new technologies to avoid disruptions and enhance efficiency. Regular </a:t>
            </a:r>
            <a:r>
              <a:rPr lang="en-US" sz="2800" u="sng" dirty="0">
                <a:hlinkClick r:id="rId3"/>
              </a:rPr>
              <a:t>employee training and development</a:t>
            </a:r>
            <a:r>
              <a:rPr lang="en-US" sz="2800" dirty="0"/>
              <a:t> programs help HR professionals to effectively use new digital tools</a:t>
            </a:r>
            <a:endParaRPr lang="fr-FR" sz="2800" dirty="0"/>
          </a:p>
        </p:txBody>
      </p:sp>
    </p:spTree>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Challenges of digital HR transformation</a:t>
            </a:r>
          </a:p>
        </p:txBody>
      </p:sp>
      <p:sp>
        <p:nvSpPr>
          <p:cNvPr id="2" name="Arrondir un rectangle avec un coin diagonal 1"/>
          <p:cNvSpPr/>
          <p:nvPr/>
        </p:nvSpPr>
        <p:spPr>
          <a:xfrm>
            <a:off x="323528" y="2204864"/>
            <a:ext cx="8640960" cy="4248472"/>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514350" indent="-514350" algn="just">
              <a:buAutoNum type="arabicPeriod"/>
            </a:pPr>
            <a:r>
              <a:rPr lang="en-US" sz="2800" b="1" dirty="0"/>
              <a:t>Data security and compliance.</a:t>
            </a:r>
            <a:r>
              <a:rPr lang="en-US" sz="2800" dirty="0"/>
              <a:t> Ensuring data security is a challenge during the digital transformation of HR. Organizations must enhance security measures and ensure that all digital HR tools comply with </a:t>
            </a:r>
            <a:r>
              <a:rPr lang="en-US" sz="2800" u="sng" dirty="0">
                <a:hlinkClick r:id="rId3"/>
              </a:rPr>
              <a:t>data protection</a:t>
            </a:r>
            <a:r>
              <a:rPr lang="en-US" sz="2800" dirty="0"/>
              <a:t> regulations to protect sensitive employee data and avoid legal complications</a:t>
            </a:r>
            <a:endParaRPr lang="fr-FR" sz="2800" dirty="0"/>
          </a:p>
        </p:txBody>
      </p:sp>
    </p:spTree>
    <p:extLst>
      <p:ext uri="{BB962C8B-B14F-4D97-AF65-F5344CB8AC3E}">
        <p14:creationId xmlns:p14="http://schemas.microsoft.com/office/powerpoint/2010/main" val="440487118"/>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4" name="Nuage 3"/>
          <p:cNvSpPr/>
          <p:nvPr/>
        </p:nvSpPr>
        <p:spPr>
          <a:xfrm>
            <a:off x="642910" y="1"/>
            <a:ext cx="7817522" cy="119675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Challenges of digital HR transformation</a:t>
            </a:r>
          </a:p>
        </p:txBody>
      </p:sp>
      <p:sp>
        <p:nvSpPr>
          <p:cNvPr id="2" name="Arrondir un rectangle avec un coin diagonal 1"/>
          <p:cNvSpPr/>
          <p:nvPr/>
        </p:nvSpPr>
        <p:spPr>
          <a:xfrm>
            <a:off x="323528" y="1412776"/>
            <a:ext cx="8640960" cy="5040560"/>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b="1" dirty="0" smtClean="0"/>
              <a:t>Internal support and stakeholder engagement.</a:t>
            </a:r>
            <a:r>
              <a:rPr lang="en-US" sz="2800" dirty="0" smtClean="0"/>
              <a:t> Lack of employee buy-in and support from managers can derail digital transformation initiatives. It's important to involve all stakeholders early in the transformation process, using internal </a:t>
            </a:r>
            <a:r>
              <a:rPr lang="en-US" sz="2800" u="sng" dirty="0" smtClean="0">
                <a:hlinkClick r:id="rId3"/>
              </a:rPr>
              <a:t>service-level agreements</a:t>
            </a:r>
            <a:r>
              <a:rPr lang="en-US" sz="2800" dirty="0" smtClean="0"/>
              <a:t> to establish accountability and drive adoption of new practices. Regular updates and inclusive decision-making can build trust and ensure everyone is aligned with the organization's digital HR strategy.</a:t>
            </a:r>
          </a:p>
          <a:p>
            <a:pPr algn="just"/>
            <a:r>
              <a:rPr lang="en-US" sz="2800" dirty="0" smtClean="0"/>
              <a:t/>
            </a:r>
            <a:br>
              <a:rPr lang="en-US" sz="2800" dirty="0" smtClean="0"/>
            </a:br>
            <a:endParaRPr lang="fr-FR" sz="2800" dirty="0"/>
          </a:p>
        </p:txBody>
      </p:sp>
    </p:spTree>
    <p:extLst>
      <p:ext uri="{BB962C8B-B14F-4D97-AF65-F5344CB8AC3E}">
        <p14:creationId xmlns:p14="http://schemas.microsoft.com/office/powerpoint/2010/main" val="237829084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 name="Rectangle à coins arrondis 1"/>
          <p:cNvSpPr/>
          <p:nvPr/>
        </p:nvSpPr>
        <p:spPr>
          <a:xfrm>
            <a:off x="179512" y="188640"/>
            <a:ext cx="8784976" cy="64087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fr-FR" sz="2400" dirty="0">
                <a:solidFill>
                  <a:schemeClr val="tx2"/>
                </a:solidFill>
                <a:hlinkClick r:id="rId3"/>
              </a:rPr>
              <a:t>https://www.aihr.com/blog/hr-digital-transformation</a:t>
            </a:r>
            <a:r>
              <a:rPr lang="fr-FR" sz="2400" dirty="0" smtClean="0">
                <a:solidFill>
                  <a:schemeClr val="tx2"/>
                </a:solidFill>
                <a:hlinkClick r:id="rId3"/>
              </a:rPr>
              <a:t>/</a:t>
            </a:r>
            <a:endParaRPr lang="fr-FR" sz="2400" dirty="0" smtClean="0">
              <a:solidFill>
                <a:schemeClr val="tx2"/>
              </a:solidFill>
            </a:endParaRPr>
          </a:p>
          <a:p>
            <a:pPr algn="just"/>
            <a:r>
              <a:rPr lang="fr-FR" sz="2400" dirty="0">
                <a:solidFill>
                  <a:schemeClr val="tx2"/>
                </a:solidFill>
                <a:hlinkClick r:id="rId4"/>
              </a:rPr>
              <a:t>https://balencio.com/en/hr-digitization-definition-challenges-and-process</a:t>
            </a:r>
            <a:r>
              <a:rPr lang="fr-FR" sz="2400" dirty="0" smtClean="0">
                <a:solidFill>
                  <a:schemeClr val="tx2"/>
                </a:solidFill>
                <a:hlinkClick r:id="rId4"/>
              </a:rPr>
              <a:t>/</a:t>
            </a:r>
            <a:endParaRPr lang="fr-FR" sz="2400" dirty="0" smtClean="0">
              <a:solidFill>
                <a:schemeClr val="tx2"/>
              </a:solidFill>
            </a:endParaRPr>
          </a:p>
          <a:p>
            <a:pPr algn="just"/>
            <a:r>
              <a:rPr lang="fr-FR" sz="2400" dirty="0">
                <a:solidFill>
                  <a:schemeClr val="tx2"/>
                </a:solidFill>
                <a:hlinkClick r:id="rId5"/>
              </a:rPr>
              <a:t>https://</a:t>
            </a:r>
            <a:r>
              <a:rPr lang="fr-FR" sz="2400" dirty="0" smtClean="0">
                <a:solidFill>
                  <a:schemeClr val="tx2"/>
                </a:solidFill>
                <a:hlinkClick r:id="rId5"/>
              </a:rPr>
              <a:t>www.techtarget.com/searchhrsoftware/definition/digital-HR</a:t>
            </a:r>
            <a:endParaRPr lang="fr-FR" sz="2400" dirty="0" smtClean="0">
              <a:solidFill>
                <a:schemeClr val="tx2"/>
              </a:solidFill>
            </a:endParaRPr>
          </a:p>
          <a:p>
            <a:pPr algn="just"/>
            <a:endParaRPr lang="fr-FR" sz="2400" dirty="0" smtClean="0">
              <a:solidFill>
                <a:schemeClr val="tx2"/>
              </a:solidFill>
            </a:endParaRPr>
          </a:p>
          <a:p>
            <a:pPr algn="just"/>
            <a:endParaRPr lang="fr-FR" sz="2400" dirty="0" smtClean="0">
              <a:solidFill>
                <a:schemeClr val="tx2"/>
              </a:solidFill>
            </a:endParaRPr>
          </a:p>
          <a:p>
            <a:pPr algn="just"/>
            <a:endParaRPr lang="fr-FR" dirty="0">
              <a:solidFill>
                <a:schemeClr val="tx1"/>
              </a:solidFill>
            </a:endParaRPr>
          </a:p>
        </p:txBody>
      </p:sp>
    </p:spTree>
    <p:extLst>
      <p:ext uri="{BB962C8B-B14F-4D97-AF65-F5344CB8AC3E}">
        <p14:creationId xmlns:p14="http://schemas.microsoft.com/office/powerpoint/2010/main" val="193106959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a:t>
            </a:r>
            <a:r>
              <a:rPr lang="en-US" sz="2800" b="1" dirty="0" smtClean="0">
                <a:solidFill>
                  <a:schemeClr val="tx1"/>
                </a:solidFill>
              </a:rPr>
              <a:t>: 1</a:t>
            </a:r>
            <a:r>
              <a:rPr lang="en-US" sz="2800" b="1" baseline="30000" dirty="0" smtClean="0">
                <a:solidFill>
                  <a:schemeClr val="tx1"/>
                </a:solidFill>
              </a:rPr>
              <a:t>st</a:t>
            </a:r>
            <a:r>
              <a:rPr lang="en-US" sz="2800" b="1" dirty="0" smtClean="0">
                <a:solidFill>
                  <a:schemeClr val="tx1"/>
                </a:solidFill>
              </a:rPr>
              <a:t> Year HRM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Lecture :</a:t>
            </a:r>
          </a:p>
          <a:p>
            <a:pPr algn="ctr"/>
            <a:r>
              <a:rPr lang="en-US" sz="3200" b="1" i="1" dirty="0" smtClean="0">
                <a:solidFill>
                  <a:schemeClr val="accent3"/>
                </a:solidFill>
              </a:rPr>
              <a:t> </a:t>
            </a:r>
            <a:r>
              <a:rPr lang="fr-FR" sz="3200" b="1" dirty="0">
                <a:solidFill>
                  <a:srgbClr val="FF0000"/>
                </a:solidFill>
              </a:rPr>
              <a:t>HR</a:t>
            </a:r>
            <a:r>
              <a:rPr lang="fr-FR" sz="3200" b="1" dirty="0"/>
              <a:t> </a:t>
            </a:r>
            <a:r>
              <a:rPr lang="fr-FR" sz="3200" b="1" dirty="0" err="1">
                <a:solidFill>
                  <a:srgbClr val="FF0000"/>
                </a:solidFill>
              </a:rPr>
              <a:t>D</a:t>
            </a:r>
            <a:r>
              <a:rPr lang="fr-FR" sz="3200" b="1" dirty="0" err="1" smtClean="0">
                <a:solidFill>
                  <a:srgbClr val="FF0000"/>
                </a:solidFill>
              </a:rPr>
              <a:t>igitalization</a:t>
            </a:r>
            <a:endParaRPr lang="fr-FR" sz="3200" b="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tx1"/>
                </a:solidFill>
              </a:rPr>
              <a:t>HR </a:t>
            </a:r>
            <a:r>
              <a:rPr lang="fr-FR" sz="2400" b="1" dirty="0" err="1" smtClean="0">
                <a:solidFill>
                  <a:schemeClr val="tx1"/>
                </a:solidFill>
              </a:rPr>
              <a:t>digitalization</a:t>
            </a:r>
            <a:r>
              <a:rPr lang="fr-FR" sz="2400" b="1" dirty="0">
                <a:solidFill>
                  <a:schemeClr val="tx1"/>
                </a:solidFill>
              </a:rPr>
              <a:t> </a:t>
            </a:r>
            <a:r>
              <a:rPr lang="fr-FR" sz="2400" b="1" dirty="0" err="1" smtClean="0">
                <a:solidFill>
                  <a:schemeClr val="tx1"/>
                </a:solidFill>
              </a:rPr>
              <a:t>meaning</a:t>
            </a:r>
            <a:r>
              <a:rPr lang="fr-FR" sz="2400" b="1" dirty="0" smtClean="0">
                <a:solidFill>
                  <a:schemeClr val="tx1"/>
                </a:solidFill>
              </a:rPr>
              <a:t>;</a:t>
            </a:r>
          </a:p>
          <a:p>
            <a:pPr algn="just">
              <a:buFontTx/>
              <a:buChar char="-"/>
            </a:pPr>
            <a:r>
              <a:rPr lang="fr-FR" sz="2400" b="1" dirty="0">
                <a:solidFill>
                  <a:schemeClr val="tx1"/>
                </a:solidFill>
              </a:rPr>
              <a:t>HR </a:t>
            </a:r>
            <a:r>
              <a:rPr lang="fr-FR" sz="2400" b="1" dirty="0" err="1" smtClean="0">
                <a:solidFill>
                  <a:schemeClr val="tx1"/>
                </a:solidFill>
              </a:rPr>
              <a:t>digitalization</a:t>
            </a:r>
            <a:r>
              <a:rPr lang="fr-FR" sz="2400" b="1" dirty="0" smtClean="0">
                <a:solidFill>
                  <a:schemeClr val="tx1"/>
                </a:solidFill>
              </a:rPr>
              <a:t> </a:t>
            </a:r>
            <a:r>
              <a:rPr lang="fr-FR" sz="2400" b="1" dirty="0" err="1" smtClean="0">
                <a:solidFill>
                  <a:schemeClr val="tx1"/>
                </a:solidFill>
              </a:rPr>
              <a:t>benefits</a:t>
            </a:r>
            <a:endParaRPr lang="fr-FR" sz="2400" b="1" dirty="0" smtClean="0">
              <a:solidFill>
                <a:schemeClr val="tx1"/>
              </a:solidFill>
            </a:endParaRPr>
          </a:p>
          <a:p>
            <a:pPr algn="just">
              <a:buFontTx/>
              <a:buChar char="-"/>
            </a:pPr>
            <a:r>
              <a:rPr lang="fr-FR" sz="2400" b="1" dirty="0">
                <a:solidFill>
                  <a:schemeClr val="tx1"/>
                </a:solidFill>
              </a:rPr>
              <a:t>HR </a:t>
            </a:r>
            <a:r>
              <a:rPr lang="fr-FR" sz="2400" b="1" dirty="0" err="1" smtClean="0">
                <a:solidFill>
                  <a:schemeClr val="tx1"/>
                </a:solidFill>
              </a:rPr>
              <a:t>digitalization</a:t>
            </a:r>
            <a:r>
              <a:rPr lang="fr-FR" sz="2400" b="1" dirty="0" smtClean="0">
                <a:solidFill>
                  <a:schemeClr val="tx1"/>
                </a:solidFill>
              </a:rPr>
              <a:t> </a:t>
            </a:r>
            <a:r>
              <a:rPr lang="fr-FR" sz="2400" b="1" dirty="0" err="1" smtClean="0">
                <a:solidFill>
                  <a:schemeClr val="tx1"/>
                </a:solidFill>
              </a:rPr>
              <a:t>steps</a:t>
            </a:r>
            <a:endParaRPr lang="fr-FR" sz="2400" b="1" dirty="0" smtClean="0">
              <a:solidFill>
                <a:schemeClr val="tx1"/>
              </a:solidFill>
            </a:endParaRPr>
          </a:p>
          <a:p>
            <a:pPr algn="just">
              <a:buFontTx/>
              <a:buChar char="-"/>
            </a:pPr>
            <a:r>
              <a:rPr lang="fr-FR" sz="2400" b="1" dirty="0">
                <a:solidFill>
                  <a:schemeClr val="tx1"/>
                </a:solidFill>
              </a:rPr>
              <a:t>HR </a:t>
            </a:r>
            <a:r>
              <a:rPr lang="fr-FR" sz="2400" b="1" dirty="0" err="1" smtClean="0">
                <a:solidFill>
                  <a:schemeClr val="tx1"/>
                </a:solidFill>
              </a:rPr>
              <a:t>digitalization</a:t>
            </a:r>
            <a:r>
              <a:rPr lang="fr-FR" sz="2400" b="1" dirty="0" smtClean="0">
                <a:solidFill>
                  <a:schemeClr val="tx1"/>
                </a:solidFill>
              </a:rPr>
              <a:t> challenges</a:t>
            </a:r>
            <a:r>
              <a:rPr lang="fr-FR" sz="2400" b="1" dirty="0" smtClean="0">
                <a:solidFill>
                  <a:schemeClr val="accent4">
                    <a:lumMod val="10000"/>
                  </a:schemeClr>
                </a:solidFill>
              </a:rPr>
              <a:t>;</a:t>
            </a:r>
          </a:p>
          <a:p>
            <a:pPr algn="just">
              <a:buFontTx/>
              <a:buChar char="-"/>
            </a:pPr>
            <a:endParaRPr lang="fr-FR" sz="2400" b="1" dirty="0" smtClean="0">
              <a:solidFill>
                <a:schemeClr val="accent4">
                  <a:lumMod val="10000"/>
                </a:schemeClr>
              </a:solidFill>
            </a:endParaRPr>
          </a:p>
          <a:p>
            <a:pPr algn="just"/>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a:solidFill>
                  <a:schemeClr val="tx1"/>
                </a:solidFill>
              </a:rPr>
              <a:t>What</a:t>
            </a:r>
            <a:r>
              <a:rPr lang="fr-FR" sz="2800" b="1" dirty="0">
                <a:solidFill>
                  <a:schemeClr val="tx1"/>
                </a:solidFill>
              </a:rPr>
              <a:t> </a:t>
            </a:r>
            <a:r>
              <a:rPr lang="fr-FR" sz="2800" b="1" dirty="0" err="1">
                <a:solidFill>
                  <a:schemeClr val="tx1"/>
                </a:solidFill>
              </a:rPr>
              <a:t>is</a:t>
            </a:r>
            <a:r>
              <a:rPr lang="fr-FR" sz="2800" b="1" dirty="0">
                <a:solidFill>
                  <a:schemeClr val="tx1"/>
                </a:solidFill>
              </a:rPr>
              <a:t> HR </a:t>
            </a:r>
            <a:r>
              <a:rPr lang="fr-FR" sz="2800" b="1" dirty="0" err="1">
                <a:solidFill>
                  <a:schemeClr val="tx1"/>
                </a:solidFill>
              </a:rPr>
              <a:t>digitization</a:t>
            </a:r>
            <a:r>
              <a:rPr lang="fr-FR" sz="2800" b="1" dirty="0">
                <a:solidFill>
                  <a:schemeClr val="tx1"/>
                </a:solidFill>
              </a:rPr>
              <a:t>?</a:t>
            </a:r>
          </a:p>
        </p:txBody>
      </p:sp>
      <p:sp>
        <p:nvSpPr>
          <p:cNvPr id="2" name="Arrondir un rectangle avec un coin diagonal 1"/>
          <p:cNvSpPr/>
          <p:nvPr/>
        </p:nvSpPr>
        <p:spPr>
          <a:xfrm>
            <a:off x="234205" y="2119804"/>
            <a:ext cx="8640960" cy="4248472"/>
          </a:xfrm>
          <a:prstGeom prst="round2DiagRect">
            <a:avLst/>
          </a:prstGeo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i="1" dirty="0" smtClean="0"/>
              <a:t>	</a:t>
            </a:r>
            <a:r>
              <a:rPr lang="en-US" sz="2800" dirty="0"/>
              <a:t>HR digitization encompasses all </a:t>
            </a:r>
            <a:r>
              <a:rPr lang="en-US" sz="2800" b="1" dirty="0"/>
              <a:t>the methods that digitize the various HR aspects</a:t>
            </a:r>
            <a:r>
              <a:rPr lang="en-US" sz="2800" dirty="0"/>
              <a:t> of a company using specialized tools. This approach mainly involves the </a:t>
            </a:r>
            <a:r>
              <a:rPr lang="en-US" sz="2800" b="1" dirty="0"/>
              <a:t>dematerialization of essential documents</a:t>
            </a:r>
            <a:r>
              <a:rPr lang="en-US" sz="2800" dirty="0"/>
              <a:t> such as pay slips, employment contracts, or personnel </a:t>
            </a:r>
            <a:r>
              <a:rPr lang="en-US" sz="2800" dirty="0" smtClean="0"/>
              <a:t>files</a:t>
            </a:r>
            <a:r>
              <a:rPr lang="en-US" sz="2800" i="1" dirty="0" smtClean="0"/>
              <a:t>.</a:t>
            </a:r>
          </a:p>
          <a:p>
            <a:pPr algn="just"/>
            <a:r>
              <a:rPr lang="en-US" sz="2800" dirty="0"/>
              <a:t/>
            </a:r>
            <a:br>
              <a:rPr lang="en-US" sz="2800" dirty="0"/>
            </a:br>
            <a:endParaRPr lang="fr-FR" sz="2800" dirty="0"/>
          </a:p>
        </p:txBody>
      </p:sp>
    </p:spTree>
    <p:extLst>
      <p:ext uri="{BB962C8B-B14F-4D97-AF65-F5344CB8AC3E}">
        <p14:creationId xmlns:p14="http://schemas.microsoft.com/office/powerpoint/2010/main" val="33030115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7" name="Rectangle à coins arrondis 6"/>
          <p:cNvSpPr/>
          <p:nvPr/>
        </p:nvSpPr>
        <p:spPr>
          <a:xfrm>
            <a:off x="985565" y="2492897"/>
            <a:ext cx="7601498" cy="42100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a:solidFill>
                  <a:schemeClr val="tx1"/>
                </a:solidFill>
              </a:rPr>
              <a:t>Chatbots</a:t>
            </a:r>
            <a:r>
              <a:rPr lang="en-US" sz="2400" dirty="0">
                <a:solidFill>
                  <a:schemeClr val="tx1"/>
                </a:solidFill>
              </a:rPr>
              <a:t>: The use of HR </a:t>
            </a:r>
            <a:r>
              <a:rPr lang="en-US" sz="2400" dirty="0" err="1">
                <a:solidFill>
                  <a:schemeClr val="tx1"/>
                </a:solidFill>
              </a:rPr>
              <a:t>chatbots</a:t>
            </a:r>
            <a:r>
              <a:rPr lang="en-US" sz="2400" dirty="0">
                <a:solidFill>
                  <a:schemeClr val="tx1"/>
                </a:solidFill>
              </a:rPr>
              <a:t> in recruitment, onboarding, helpdesk inquiries, and other HR processes enhances accessibility as they offer employees 24/7 access to </a:t>
            </a:r>
            <a:r>
              <a:rPr lang="en-US" sz="2400" dirty="0" smtClean="0">
                <a:solidFill>
                  <a:schemeClr val="tx1"/>
                </a:solidFill>
              </a:rPr>
              <a:t>information.</a:t>
            </a:r>
          </a:p>
          <a:p>
            <a:pPr algn="just"/>
            <a:r>
              <a:rPr lang="en-US" sz="2400" b="1" dirty="0">
                <a:solidFill>
                  <a:schemeClr val="tx1"/>
                </a:solidFill>
              </a:rPr>
              <a:t>Employee self-service:</a:t>
            </a:r>
            <a:r>
              <a:rPr lang="en-US" sz="2400" dirty="0">
                <a:solidFill>
                  <a:schemeClr val="tx1"/>
                </a:solidFill>
              </a:rPr>
              <a:t> Digital HR can create all sorts of employee self-service, like helping employees manage their own leave requests and benefit plans, updating their contact details, and downloading their tax forms</a:t>
            </a:r>
          </a:p>
        </p:txBody>
      </p:sp>
      <p:sp>
        <p:nvSpPr>
          <p:cNvPr id="8" name="Rectangle à coins arrondis 7"/>
          <p:cNvSpPr/>
          <p:nvPr/>
        </p:nvSpPr>
        <p:spPr>
          <a:xfrm>
            <a:off x="929139" y="1047647"/>
            <a:ext cx="7601498" cy="115721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dirty="0">
                <a:solidFill>
                  <a:schemeClr val="tx1"/>
                </a:solidFill>
              </a:rPr>
              <a:t>An </a:t>
            </a:r>
            <a:r>
              <a:rPr lang="fr-FR" sz="2400" b="1" dirty="0" err="1">
                <a:solidFill>
                  <a:schemeClr val="tx1"/>
                </a:solidFill>
              </a:rPr>
              <a:t>improved</a:t>
            </a:r>
            <a:r>
              <a:rPr lang="fr-FR" sz="2400" b="1" dirty="0">
                <a:solidFill>
                  <a:schemeClr val="tx1"/>
                </a:solidFill>
              </a:rPr>
              <a:t> </a:t>
            </a:r>
            <a:r>
              <a:rPr lang="fr-FR" sz="2400" b="1" dirty="0" err="1">
                <a:solidFill>
                  <a:schemeClr val="tx1"/>
                </a:solidFill>
              </a:rPr>
              <a:t>employee</a:t>
            </a:r>
            <a:r>
              <a:rPr lang="fr-FR" sz="2400" b="1" dirty="0">
                <a:solidFill>
                  <a:schemeClr val="tx1"/>
                </a:solidFill>
              </a:rPr>
              <a:t> </a:t>
            </a:r>
            <a:r>
              <a:rPr lang="fr-FR" sz="2400" b="1" dirty="0" err="1" smtClean="0">
                <a:solidFill>
                  <a:schemeClr val="tx1"/>
                </a:solidFill>
              </a:rPr>
              <a:t>experience</a:t>
            </a:r>
            <a:endParaRPr lang="fr-FR" sz="2400" b="1" dirty="0" smtClean="0">
              <a:solidFill>
                <a:schemeClr val="tx1"/>
              </a:solidFill>
            </a:endParaRPr>
          </a:p>
          <a:p>
            <a:r>
              <a:rPr lang="en-US" sz="2400" dirty="0">
                <a:solidFill>
                  <a:schemeClr val="tx1"/>
                </a:solidFill>
              </a:rPr>
              <a:t>digitalizing HR processes can improve the </a:t>
            </a:r>
            <a:r>
              <a:rPr lang="en-US" sz="2400" dirty="0">
                <a:solidFill>
                  <a:schemeClr val="tx1"/>
                </a:solidFill>
                <a:hlinkClick r:id="rId3"/>
              </a:rPr>
              <a:t>employee experience</a:t>
            </a:r>
            <a:r>
              <a:rPr lang="en-US" sz="2400" dirty="0" smtClean="0">
                <a:solidFill>
                  <a:schemeClr val="tx1"/>
                </a:solidFill>
              </a:rPr>
              <a:t>.     Ex: </a:t>
            </a:r>
            <a:endParaRPr lang="fr-FR" sz="2400" b="1"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Benefits of HR digital transformation</a:t>
            </a:r>
          </a:p>
        </p:txBody>
      </p:sp>
    </p:spTree>
    <p:extLst>
      <p:ext uri="{BB962C8B-B14F-4D97-AF65-F5344CB8AC3E}">
        <p14:creationId xmlns:p14="http://schemas.microsoft.com/office/powerpoint/2010/main" val="225219348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7" name="Rectangle à coins arrondis 6"/>
          <p:cNvSpPr/>
          <p:nvPr/>
        </p:nvSpPr>
        <p:spPr>
          <a:xfrm>
            <a:off x="985565" y="2708920"/>
            <a:ext cx="7601498" cy="38164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a:solidFill>
                <a:schemeClr val="tx1"/>
              </a:solidFill>
            </a:endParaRPr>
          </a:p>
          <a:p>
            <a:pPr algn="just"/>
            <a:endParaRPr lang="en-US" sz="2400" b="1" dirty="0" smtClean="0">
              <a:solidFill>
                <a:schemeClr val="tx1"/>
              </a:solidFill>
            </a:endParaRPr>
          </a:p>
          <a:p>
            <a:pPr algn="just"/>
            <a:r>
              <a:rPr lang="en-US" sz="2400" b="1" dirty="0" smtClean="0">
                <a:solidFill>
                  <a:schemeClr val="tx1"/>
                </a:solidFill>
              </a:rPr>
              <a:t>Streamlined </a:t>
            </a:r>
            <a:r>
              <a:rPr lang="en-US" sz="2400" b="1" dirty="0">
                <a:solidFill>
                  <a:schemeClr val="tx1"/>
                </a:solidFill>
              </a:rPr>
              <a:t>HR processes </a:t>
            </a:r>
          </a:p>
          <a:p>
            <a:pPr algn="just"/>
            <a:r>
              <a:rPr lang="en-US" sz="2400" dirty="0">
                <a:solidFill>
                  <a:schemeClr val="tx1"/>
                </a:solidFill>
              </a:rPr>
              <a:t>Another significant benefit of digitalizing HR processes for the HR department is that they can be streamlined</a:t>
            </a:r>
            <a:r>
              <a:rPr lang="en-US" sz="2400" dirty="0" smtClean="0">
                <a:solidFill>
                  <a:schemeClr val="tx1"/>
                </a:solidFill>
              </a:rPr>
              <a:t>.</a:t>
            </a:r>
          </a:p>
          <a:p>
            <a:pPr algn="just"/>
            <a:r>
              <a:rPr lang="en-US" sz="2400" dirty="0">
                <a:solidFill>
                  <a:schemeClr val="tx1"/>
                </a:solidFill>
              </a:rPr>
              <a:t>Systems vary in terms of what they can do, but usually they include tasks like: </a:t>
            </a:r>
          </a:p>
          <a:p>
            <a:pPr algn="just"/>
            <a:r>
              <a:rPr lang="en-US" sz="2400" dirty="0">
                <a:solidFill>
                  <a:schemeClr val="tx1"/>
                </a:solidFill>
              </a:rPr>
              <a:t>Vacancy postings on various job boards</a:t>
            </a:r>
          </a:p>
          <a:p>
            <a:pPr algn="just"/>
            <a:r>
              <a:rPr lang="en-US" sz="2400" dirty="0">
                <a:solidFill>
                  <a:schemeClr val="tx1"/>
                </a:solidFill>
              </a:rPr>
              <a:t>Connecting with and staying in touch with applicants</a:t>
            </a:r>
          </a:p>
          <a:p>
            <a:pPr algn="just"/>
            <a:r>
              <a:rPr lang="en-US" sz="2400" dirty="0">
                <a:solidFill>
                  <a:schemeClr val="tx1"/>
                </a:solidFill>
              </a:rPr>
              <a:t>Interview scheduling</a:t>
            </a:r>
          </a:p>
          <a:p>
            <a:pPr algn="just"/>
            <a:r>
              <a:rPr lang="en-US" sz="2400" dirty="0">
                <a:solidFill>
                  <a:schemeClr val="tx1"/>
                </a:solidFill>
              </a:rPr>
              <a:t>And much more.</a:t>
            </a:r>
          </a:p>
          <a:p>
            <a:pPr algn="just"/>
            <a:endParaRPr lang="en-US" sz="2400" dirty="0">
              <a:solidFill>
                <a:schemeClr val="tx1"/>
              </a:solidFill>
            </a:endParaRPr>
          </a:p>
          <a:p>
            <a:pPr algn="just"/>
            <a:endParaRPr lang="en-US" sz="2400" dirty="0" smtClean="0">
              <a:solidFill>
                <a:schemeClr val="tx1"/>
              </a:solidFill>
            </a:endParaRPr>
          </a:p>
          <a:p>
            <a:pPr algn="just"/>
            <a:endParaRPr lang="en-US" sz="2400" dirty="0">
              <a:solidFill>
                <a:schemeClr val="tx1"/>
              </a:solidFill>
            </a:endParaRPr>
          </a:p>
        </p:txBody>
      </p:sp>
      <p:sp>
        <p:nvSpPr>
          <p:cNvPr id="8" name="Rectangle à coins arrondis 7"/>
          <p:cNvSpPr/>
          <p:nvPr/>
        </p:nvSpPr>
        <p:spPr>
          <a:xfrm>
            <a:off x="929139" y="1047647"/>
            <a:ext cx="7601498" cy="144525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A more efficient and productive HR </a:t>
            </a:r>
            <a:r>
              <a:rPr lang="en-US" sz="2400" b="1" dirty="0" smtClean="0">
                <a:solidFill>
                  <a:schemeClr val="tx1"/>
                </a:solidFill>
              </a:rPr>
              <a:t>department: </a:t>
            </a:r>
            <a:r>
              <a:rPr lang="en-US" sz="2400" dirty="0">
                <a:solidFill>
                  <a:schemeClr val="tx1"/>
                </a:solidFill>
              </a:rPr>
              <a:t>it makes processes more efficient and, therefore, the team more productive.</a:t>
            </a:r>
            <a:endParaRPr lang="en-US" sz="2400" b="1" dirty="0">
              <a:solidFill>
                <a:schemeClr val="tx1"/>
              </a:solidFill>
            </a:endParaRPr>
          </a:p>
          <a:p>
            <a:pPr algn="just"/>
            <a:r>
              <a:rPr lang="en-US" sz="2400" dirty="0" smtClean="0">
                <a:solidFill>
                  <a:schemeClr val="tx1"/>
                </a:solidFill>
              </a:rPr>
              <a:t> </a:t>
            </a:r>
            <a:endParaRPr lang="fr-FR" sz="2400" b="1" dirty="0">
              <a:solidFill>
                <a:schemeClr val="tx1"/>
              </a:solidFill>
            </a:endParaRP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Benefits of HR digital transformation</a:t>
            </a:r>
          </a:p>
        </p:txBody>
      </p:sp>
    </p:spTree>
    <p:extLst>
      <p:ext uri="{BB962C8B-B14F-4D97-AF65-F5344CB8AC3E}">
        <p14:creationId xmlns:p14="http://schemas.microsoft.com/office/powerpoint/2010/main" val="1913926030"/>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8" name="Rectangle à coins arrondis 7"/>
          <p:cNvSpPr/>
          <p:nvPr/>
        </p:nvSpPr>
        <p:spPr>
          <a:xfrm>
            <a:off x="251520" y="1196752"/>
            <a:ext cx="8640960" cy="540059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Better </a:t>
            </a:r>
            <a:r>
              <a:rPr lang="en-US" sz="2400" dirty="0">
                <a:solidFill>
                  <a:schemeClr val="tx1"/>
                </a:solidFill>
              </a:rPr>
              <a:t>data management and data-driven decision-making</a:t>
            </a:r>
          </a:p>
          <a:p>
            <a:pPr algn="just"/>
            <a:r>
              <a:rPr lang="en-US" sz="2400" dirty="0">
                <a:solidFill>
                  <a:schemeClr val="tx1"/>
                </a:solidFill>
              </a:rPr>
              <a:t>Digital HR processes significantly reduce the risk of data loss when compared to manual alternatives, provided that people know where the data is stored and how to access </a:t>
            </a:r>
            <a:r>
              <a:rPr lang="en-US" sz="2400" dirty="0" smtClean="0">
                <a:solidFill>
                  <a:schemeClr val="tx1"/>
                </a:solidFill>
              </a:rPr>
              <a:t>it</a:t>
            </a:r>
          </a:p>
          <a:p>
            <a:pPr algn="just"/>
            <a:r>
              <a:rPr lang="en-US" sz="2400" b="1" dirty="0">
                <a:solidFill>
                  <a:schemeClr val="tx1"/>
                </a:solidFill>
              </a:rPr>
              <a:t>Better cost efficiency and processes. </a:t>
            </a:r>
            <a:r>
              <a:rPr lang="en-US" sz="2400" dirty="0">
                <a:solidFill>
                  <a:schemeClr val="tx1"/>
                </a:solidFill>
              </a:rPr>
              <a:t>Digital HR simplifies and automates routine tasks, allowing HR professionals to concentrate on strategic initiatives that impact the bottom line. Meanwhile, automation and digital tools significantly reduce costs associated with manual processes and paperwork, contributing to overall budget efficiency.</a:t>
            </a:r>
          </a:p>
          <a:p>
            <a:pPr algn="just"/>
            <a:endParaRPr lang="fr-FR" sz="2400" b="1" dirty="0">
              <a:solidFill>
                <a:schemeClr val="tx1"/>
              </a:solidFill>
            </a:endParaRPr>
          </a:p>
        </p:txBody>
      </p:sp>
      <p:sp>
        <p:nvSpPr>
          <p:cNvPr id="9" name="Rectangle à coins arrondis 8"/>
          <p:cNvSpPr/>
          <p:nvPr/>
        </p:nvSpPr>
        <p:spPr>
          <a:xfrm>
            <a:off x="985565" y="80721"/>
            <a:ext cx="7601498" cy="83044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Benefits of HR digital transformation</a:t>
            </a:r>
          </a:p>
        </p:txBody>
      </p:sp>
    </p:spTree>
    <p:extLst>
      <p:ext uri="{BB962C8B-B14F-4D97-AF65-F5344CB8AC3E}">
        <p14:creationId xmlns:p14="http://schemas.microsoft.com/office/powerpoint/2010/main" val="3399147107"/>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2" name="Picture 2" descr="Checklist of HR autom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9144000" cy="619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312409"/>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Arrondir un rectangle avec un coin diagonal 1"/>
          <p:cNvSpPr/>
          <p:nvPr/>
        </p:nvSpPr>
        <p:spPr>
          <a:xfrm>
            <a:off x="0" y="1488158"/>
            <a:ext cx="8748464" cy="2012850"/>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r>
              <a:rPr lang="en-US" sz="2400" b="1" dirty="0"/>
              <a:t>Needs and objectives assessment</a:t>
            </a:r>
            <a:r>
              <a:rPr lang="en-US" sz="2400" dirty="0"/>
              <a:t>: First and foremost, it’s crucial to understand your company’s specific human resources needs while identifying the goals to be achieved through this transformation.</a:t>
            </a:r>
          </a:p>
          <a:p>
            <a:pPr algn="just"/>
            <a:r>
              <a:rPr lang="en-US" sz="2400" i="1" dirty="0" smtClean="0"/>
              <a:t>.</a:t>
            </a:r>
            <a:r>
              <a:rPr lang="en-US" sz="2400" dirty="0"/>
              <a:t/>
            </a:r>
            <a:br>
              <a:rPr lang="en-US" sz="2400" dirty="0"/>
            </a:br>
            <a:endParaRPr lang="fr-FR" sz="2400" dirty="0"/>
          </a:p>
        </p:txBody>
      </p:sp>
      <p:sp>
        <p:nvSpPr>
          <p:cNvPr id="3" name="Rectangle à coins arrondis 2"/>
          <p:cNvSpPr/>
          <p:nvPr/>
        </p:nvSpPr>
        <p:spPr>
          <a:xfrm>
            <a:off x="1331640" y="144515"/>
            <a:ext cx="6696743" cy="767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Steps of </a:t>
            </a:r>
            <a:r>
              <a:rPr lang="en-US" sz="2400" b="1" dirty="0">
                <a:solidFill>
                  <a:schemeClr val="tx1"/>
                </a:solidFill>
              </a:rPr>
              <a:t>HR</a:t>
            </a:r>
          </a:p>
          <a:p>
            <a:pPr algn="ctr"/>
            <a:r>
              <a:rPr lang="en-US" sz="2400" b="1" dirty="0" smtClean="0">
                <a:solidFill>
                  <a:schemeClr val="tx1"/>
                </a:solidFill>
              </a:rPr>
              <a:t>digitalization</a:t>
            </a:r>
            <a:endParaRPr lang="en-US" sz="2400" b="1" dirty="0">
              <a:solidFill>
                <a:schemeClr val="tx1"/>
              </a:solidFill>
            </a:endParaRPr>
          </a:p>
        </p:txBody>
      </p:sp>
      <p:sp>
        <p:nvSpPr>
          <p:cNvPr id="5" name="Accolade ouvrante 4"/>
          <p:cNvSpPr/>
          <p:nvPr/>
        </p:nvSpPr>
        <p:spPr>
          <a:xfrm rot="5400000">
            <a:off x="4499992" y="-2256258"/>
            <a:ext cx="576064" cy="691276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Arrondir un rectangle avec un coin diagonal 10"/>
          <p:cNvSpPr/>
          <p:nvPr/>
        </p:nvSpPr>
        <p:spPr>
          <a:xfrm>
            <a:off x="152400" y="4077072"/>
            <a:ext cx="8748464" cy="208823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p>
          <a:p>
            <a:r>
              <a:rPr lang="en-US" sz="2400" b="1" dirty="0"/>
              <a:t>Identification of appropriate technological solutions</a:t>
            </a:r>
            <a:r>
              <a:rPr lang="en-US" sz="2400" dirty="0"/>
              <a:t>: Once the needs and objectives are clearly defined, it’s important to identify the technological solutions that best meet these needs</a:t>
            </a:r>
            <a:r>
              <a:rPr lang="en-US" sz="2400" i="1" dirty="0" smtClean="0"/>
              <a:t>.</a:t>
            </a:r>
            <a:r>
              <a:rPr lang="en-US" sz="2400" dirty="0"/>
              <a:t/>
            </a:r>
            <a:br>
              <a:rPr lang="en-US" sz="2400" dirty="0"/>
            </a:br>
            <a:endParaRPr lang="fr-FR" sz="2400" dirty="0"/>
          </a:p>
        </p:txBody>
      </p:sp>
    </p:spTree>
    <p:extLst>
      <p:ext uri="{BB962C8B-B14F-4D97-AF65-F5344CB8AC3E}">
        <p14:creationId xmlns:p14="http://schemas.microsoft.com/office/powerpoint/2010/main" val="2272338514"/>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10218</TotalTime>
  <Words>989</Words>
  <Application>Microsoft Office PowerPoint</Application>
  <PresentationFormat>Affichage à l'écran (4:3)</PresentationFormat>
  <Paragraphs>131</Paragraphs>
  <Slides>15</Slides>
  <Notes>14</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1268</cp:revision>
  <dcterms:created xsi:type="dcterms:W3CDTF">2008-12-20T18:29:40Z</dcterms:created>
  <dcterms:modified xsi:type="dcterms:W3CDTF">2025-04-13T20:13:39Z</dcterms:modified>
</cp:coreProperties>
</file>