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4"/>
  </p:notesMasterIdLst>
  <p:sldIdLst>
    <p:sldId id="256" r:id="rId2"/>
    <p:sldId id="257" r:id="rId3"/>
    <p:sldId id="259" r:id="rId4"/>
    <p:sldId id="260" r:id="rId5"/>
    <p:sldId id="261" r:id="rId6"/>
    <p:sldId id="262" r:id="rId7"/>
    <p:sldId id="263" r:id="rId8"/>
    <p:sldId id="271" r:id="rId9"/>
    <p:sldId id="264" r:id="rId10"/>
    <p:sldId id="265" r:id="rId11"/>
    <p:sldId id="272"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19270-8412-427F-BD84-AA03E878ED72}" type="datetimeFigureOut">
              <a:rPr lang="en-US" smtClean="0"/>
              <a:t>2/6/2025</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961D5F-6EFC-4563-8562-D65FFC180302}" type="slidenum">
              <a:rPr lang="en-US" smtClean="0"/>
              <a:t>‹N°›</a:t>
            </a:fld>
            <a:endParaRPr lang="en-US"/>
          </a:p>
        </p:txBody>
      </p:sp>
    </p:spTree>
    <p:extLst>
      <p:ext uri="{BB962C8B-B14F-4D97-AF65-F5344CB8AC3E}">
        <p14:creationId xmlns:p14="http://schemas.microsoft.com/office/powerpoint/2010/main" val="229158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AF7D3CA-B2BE-4DBF-B299-890FCC1CB485}" type="datetimeFigureOut">
              <a:rPr lang="en-US" smtClean="0"/>
              <a:t>2/6/2025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F7719C9-C458-4C6C-8398-4169325AAC25}" type="slidenum">
              <a:rPr lang="en-US" smtClean="0"/>
              <a:t>‹N°›</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444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AF7D3CA-B2BE-4DBF-B299-890FCC1CB485}"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719C9-C458-4C6C-8398-4169325AAC25}" type="slidenum">
              <a:rPr lang="en-US" smtClean="0"/>
              <a:t>‹N°›</a:t>
            </a:fld>
            <a:endParaRPr lang="en-US"/>
          </a:p>
        </p:txBody>
      </p:sp>
    </p:spTree>
    <p:extLst>
      <p:ext uri="{BB962C8B-B14F-4D97-AF65-F5344CB8AC3E}">
        <p14:creationId xmlns:p14="http://schemas.microsoft.com/office/powerpoint/2010/main" val="2114109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AF7D3CA-B2BE-4DBF-B299-890FCC1CB485}"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719C9-C458-4C6C-8398-4169325AAC25}" type="slidenum">
              <a:rPr lang="en-US" smtClean="0"/>
              <a:t>‹N°›</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7671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AF7D3CA-B2BE-4DBF-B299-890FCC1CB485}"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719C9-C458-4C6C-8398-4169325AAC25}" type="slidenum">
              <a:rPr lang="en-US" smtClean="0"/>
              <a:t>‹N°›</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9667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AF7D3CA-B2BE-4DBF-B299-890FCC1CB485}"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719C9-C458-4C6C-8398-4169325AAC25}" type="slidenum">
              <a:rPr lang="en-US" smtClean="0"/>
              <a:t>‹N°›</a:t>
            </a:fld>
            <a:endParaRPr lang="en-US"/>
          </a:p>
        </p:txBody>
      </p:sp>
    </p:spTree>
    <p:extLst>
      <p:ext uri="{BB962C8B-B14F-4D97-AF65-F5344CB8AC3E}">
        <p14:creationId xmlns:p14="http://schemas.microsoft.com/office/powerpoint/2010/main" val="1838119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AF7D3CA-B2BE-4DBF-B299-890FCC1CB485}"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719C9-C458-4C6C-8398-4169325AAC25}" type="slidenum">
              <a:rPr lang="en-US" smtClean="0"/>
              <a:t>‹N°›</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945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AF7D3CA-B2BE-4DBF-B299-890FCC1CB485}"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719C9-C458-4C6C-8398-4169325AAC25}" type="slidenum">
              <a:rPr lang="en-US" smtClean="0"/>
              <a:t>‹N°›</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4480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AF7D3CA-B2BE-4DBF-B299-890FCC1CB485}"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719C9-C458-4C6C-8398-4169325AAC25}" type="slidenum">
              <a:rPr lang="en-US" smtClean="0"/>
              <a:t>‹N°›</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6137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AF7D3CA-B2BE-4DBF-B299-890FCC1CB485}"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719C9-C458-4C6C-8398-4169325AAC25}" type="slidenum">
              <a:rPr lang="en-US" smtClean="0"/>
              <a:t>‹N°›</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AF7D3CA-B2BE-4DBF-B299-890FCC1CB485}"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719C9-C458-4C6C-8398-4169325AAC25}" type="slidenum">
              <a:rPr lang="en-US" smtClean="0"/>
              <a:t>‹N°›</a:t>
            </a:fld>
            <a:endParaRPr lang="en-US"/>
          </a:p>
        </p:txBody>
      </p:sp>
    </p:spTree>
    <p:extLst>
      <p:ext uri="{BB962C8B-B14F-4D97-AF65-F5344CB8AC3E}">
        <p14:creationId xmlns:p14="http://schemas.microsoft.com/office/powerpoint/2010/main" val="215275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AF7D3CA-B2BE-4DBF-B299-890FCC1CB485}"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719C9-C458-4C6C-8398-4169325AAC25}" type="slidenum">
              <a:rPr lang="en-US" smtClean="0"/>
              <a:t>‹N°›</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0764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AF7D3CA-B2BE-4DBF-B299-890FCC1CB485}"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719C9-C458-4C6C-8398-4169325AAC25}" type="slidenum">
              <a:rPr lang="en-US" smtClean="0"/>
              <a:t>‹N°›</a:t>
            </a:fld>
            <a:endParaRPr lang="en-US"/>
          </a:p>
        </p:txBody>
      </p:sp>
    </p:spTree>
    <p:extLst>
      <p:ext uri="{BB962C8B-B14F-4D97-AF65-F5344CB8AC3E}">
        <p14:creationId xmlns:p14="http://schemas.microsoft.com/office/powerpoint/2010/main" val="131210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AF7D3CA-B2BE-4DBF-B299-890FCC1CB485}" type="datetimeFigureOut">
              <a:rPr lang="en-US" smtClean="0"/>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7719C9-C458-4C6C-8398-4169325AAC25}" type="slidenum">
              <a:rPr lang="en-US" smtClean="0"/>
              <a:t>‹N°›</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7131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AF7D3CA-B2BE-4DBF-B299-890FCC1CB485}" type="datetimeFigureOut">
              <a:rPr lang="en-US" smtClean="0"/>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7719C9-C458-4C6C-8398-4169325AAC25}" type="slidenum">
              <a:rPr lang="en-US" smtClean="0"/>
              <a:t>‹N°›</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9015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F7D3CA-B2BE-4DBF-B299-890FCC1CB485}" type="datetimeFigureOut">
              <a:rPr lang="en-US" smtClean="0"/>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7719C9-C458-4C6C-8398-4169325AAC25}" type="slidenum">
              <a:rPr lang="en-US" smtClean="0"/>
              <a:t>‹N°›</a:t>
            </a:fld>
            <a:endParaRPr lang="en-US"/>
          </a:p>
        </p:txBody>
      </p:sp>
    </p:spTree>
    <p:extLst>
      <p:ext uri="{BB962C8B-B14F-4D97-AF65-F5344CB8AC3E}">
        <p14:creationId xmlns:p14="http://schemas.microsoft.com/office/powerpoint/2010/main" val="238730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AF7D3CA-B2BE-4DBF-B299-890FCC1CB485}"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719C9-C458-4C6C-8398-4169325AAC25}" type="slidenum">
              <a:rPr lang="en-US" smtClean="0"/>
              <a:t>‹N°›</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1447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AF7D3CA-B2BE-4DBF-B299-890FCC1CB485}"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719C9-C458-4C6C-8398-4169325AAC25}" type="slidenum">
              <a:rPr lang="en-US" smtClean="0"/>
              <a:t>‹N°›</a:t>
            </a:fld>
            <a:endParaRPr lang="en-US"/>
          </a:p>
        </p:txBody>
      </p:sp>
    </p:spTree>
    <p:extLst>
      <p:ext uri="{BB962C8B-B14F-4D97-AF65-F5344CB8AC3E}">
        <p14:creationId xmlns:p14="http://schemas.microsoft.com/office/powerpoint/2010/main" val="935068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F7D3CA-B2BE-4DBF-B299-890FCC1CB485}" type="datetimeFigureOut">
              <a:rPr lang="en-US" smtClean="0"/>
              <a:t>2/6/2025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7719C9-C458-4C6C-8398-4169325AAC25}" type="slidenum">
              <a:rPr lang="en-US" smtClean="0"/>
              <a:t>‹N°›</a:t>
            </a:fld>
            <a:endParaRPr lang="en-US"/>
          </a:p>
        </p:txBody>
      </p:sp>
    </p:spTree>
    <p:extLst>
      <p:ext uri="{BB962C8B-B14F-4D97-AF65-F5344CB8AC3E}">
        <p14:creationId xmlns:p14="http://schemas.microsoft.com/office/powerpoint/2010/main" val="312879073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32F4E4-B52A-CCA7-1943-A7C5F8EB499F}"/>
              </a:ext>
            </a:extLst>
          </p:cNvPr>
          <p:cNvSpPr>
            <a:spLocks noChangeArrowheads="1"/>
          </p:cNvSpPr>
          <p:nvPr/>
        </p:nvSpPr>
        <p:spPr bwMode="auto">
          <a:xfrm>
            <a:off x="2220392" y="-49986"/>
            <a:ext cx="741682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University  Of  Mohammed Khider -Biskra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Faculty of Economic Sciences, Commercial Sciences and Management Sciences</a:t>
            </a:r>
            <a:endPar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Department of Management</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5" name="ZoneTexte 4">
            <a:extLst>
              <a:ext uri="{FF2B5EF4-FFF2-40B4-BE49-F238E27FC236}">
                <a16:creationId xmlns:a16="http://schemas.microsoft.com/office/drawing/2014/main" id="{7AD3D3E8-5580-FA50-7750-9E5314ADDC16}"/>
              </a:ext>
            </a:extLst>
          </p:cNvPr>
          <p:cNvSpPr txBox="1"/>
          <p:nvPr/>
        </p:nvSpPr>
        <p:spPr>
          <a:xfrm>
            <a:off x="4107214" y="4147344"/>
            <a:ext cx="3643178" cy="707886"/>
          </a:xfrm>
          <a:prstGeom prst="rect">
            <a:avLst/>
          </a:prstGeom>
          <a:noFill/>
        </p:spPr>
        <p:txBody>
          <a:bodyPr wrap="none" rtlCol="0">
            <a:spAutoFit/>
          </a:bodyPr>
          <a:lstStyle/>
          <a:p>
            <a:pPr algn="ctr"/>
            <a:r>
              <a:rPr lang="fr-FR" sz="2000" b="1" dirty="0"/>
              <a:t>Dr. ABDAOUI Nawal</a:t>
            </a:r>
            <a:endParaRPr lang="en-US" sz="2000" b="1" dirty="0"/>
          </a:p>
          <a:p>
            <a:pPr algn="ctr"/>
            <a:r>
              <a:rPr lang="en-US" sz="2000" b="1" dirty="0"/>
              <a:t>nawal.abdaoui@univ-biskra.dz</a:t>
            </a:r>
            <a:endParaRPr lang="fr-FR" sz="2000" b="1" dirty="0"/>
          </a:p>
        </p:txBody>
      </p:sp>
      <p:sp>
        <p:nvSpPr>
          <p:cNvPr id="6" name="Ellipse 5">
            <a:extLst>
              <a:ext uri="{FF2B5EF4-FFF2-40B4-BE49-F238E27FC236}">
                <a16:creationId xmlns:a16="http://schemas.microsoft.com/office/drawing/2014/main" id="{07169F63-E88C-FD18-8865-75518D9B00DF}"/>
              </a:ext>
            </a:extLst>
          </p:cNvPr>
          <p:cNvSpPr/>
          <p:nvPr/>
        </p:nvSpPr>
        <p:spPr>
          <a:xfrm>
            <a:off x="2725962" y="2531516"/>
            <a:ext cx="6577516" cy="138499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27820D68-2420-77E0-BD53-4B6924DD3587}"/>
              </a:ext>
            </a:extLst>
          </p:cNvPr>
          <p:cNvSpPr txBox="1"/>
          <p:nvPr/>
        </p:nvSpPr>
        <p:spPr>
          <a:xfrm>
            <a:off x="3058719" y="2888608"/>
            <a:ext cx="5740169" cy="646331"/>
          </a:xfrm>
          <a:prstGeom prst="rect">
            <a:avLst/>
          </a:prstGeom>
          <a:noFill/>
        </p:spPr>
        <p:txBody>
          <a:bodyPr wrap="none" rtlCol="0">
            <a:prstTxWarp prst="textStop">
              <a:avLst/>
            </a:prstTxWarp>
            <a:spAutoFit/>
          </a:bodyPr>
          <a:lstStyle/>
          <a:p>
            <a:r>
              <a:rPr lang="fr-FR" sz="4400" b="1" i="1" dirty="0">
                <a:ln w="0"/>
                <a:effectLst>
                  <a:outerShdw blurRad="38100" dist="19050" dir="2700000" algn="tl" rotWithShape="0">
                    <a:schemeClr val="dk1">
                      <a:alpha val="40000"/>
                    </a:schemeClr>
                  </a:outerShdw>
                </a:effectLst>
              </a:rPr>
              <a:t>Entrepreneurship</a:t>
            </a:r>
            <a:endParaRPr lang="en-US" sz="4400" b="1" i="1" dirty="0">
              <a:ln w="0"/>
              <a:effectLst>
                <a:outerShdw blurRad="38100" dist="19050" dir="2700000" algn="tl" rotWithShape="0">
                  <a:schemeClr val="dk1">
                    <a:alpha val="40000"/>
                  </a:schemeClr>
                </a:outerShdw>
              </a:effectLst>
            </a:endParaRPr>
          </a:p>
        </p:txBody>
      </p:sp>
      <p:sp>
        <p:nvSpPr>
          <p:cNvPr id="8" name="ZoneTexte 7">
            <a:extLst>
              <a:ext uri="{FF2B5EF4-FFF2-40B4-BE49-F238E27FC236}">
                <a16:creationId xmlns:a16="http://schemas.microsoft.com/office/drawing/2014/main" id="{2642E6C5-F0E8-BAD4-22F8-6737CC5F1CF5}"/>
              </a:ext>
            </a:extLst>
          </p:cNvPr>
          <p:cNvSpPr txBox="1"/>
          <p:nvPr/>
        </p:nvSpPr>
        <p:spPr>
          <a:xfrm>
            <a:off x="4409440" y="5433704"/>
            <a:ext cx="3166381" cy="830997"/>
          </a:xfrm>
          <a:prstGeom prst="rect">
            <a:avLst/>
          </a:prstGeom>
          <a:noFill/>
        </p:spPr>
        <p:txBody>
          <a:bodyPr wrap="square">
            <a:spAutoFit/>
          </a:bodyPr>
          <a:lstStyle/>
          <a:p>
            <a:pPr algn="ctr"/>
            <a:r>
              <a:rPr lang="fr-FR" sz="2400" b="1" dirty="0"/>
              <a:t>Academic Year</a:t>
            </a:r>
          </a:p>
          <a:p>
            <a:pPr algn="ctr"/>
            <a:r>
              <a:rPr lang="fr-FR" sz="2400" b="1" dirty="0"/>
              <a:t>2024-2025</a:t>
            </a:r>
          </a:p>
        </p:txBody>
      </p:sp>
      <p:sp>
        <p:nvSpPr>
          <p:cNvPr id="9" name="ZoneTexte 8">
            <a:extLst>
              <a:ext uri="{FF2B5EF4-FFF2-40B4-BE49-F238E27FC236}">
                <a16:creationId xmlns:a16="http://schemas.microsoft.com/office/drawing/2014/main" id="{3870CBCD-9744-D6BD-C8F3-FCECF2A6C511}"/>
              </a:ext>
            </a:extLst>
          </p:cNvPr>
          <p:cNvSpPr txBox="1"/>
          <p:nvPr/>
        </p:nvSpPr>
        <p:spPr>
          <a:xfrm>
            <a:off x="859124" y="2300683"/>
            <a:ext cx="2029398" cy="461665"/>
          </a:xfrm>
          <a:prstGeom prst="rect">
            <a:avLst/>
          </a:prstGeom>
          <a:noFill/>
        </p:spPr>
        <p:txBody>
          <a:bodyPr wrap="square">
            <a:spAutoFit/>
          </a:bodyPr>
          <a:lstStyle/>
          <a:p>
            <a:r>
              <a:rPr lang="fr-FR" sz="2400" b="1" dirty="0"/>
              <a:t>Lecture n°2:</a:t>
            </a:r>
          </a:p>
        </p:txBody>
      </p:sp>
    </p:spTree>
    <p:extLst>
      <p:ext uri="{BB962C8B-B14F-4D97-AF65-F5344CB8AC3E}">
        <p14:creationId xmlns:p14="http://schemas.microsoft.com/office/powerpoint/2010/main" val="156889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4727848" y="764704"/>
            <a:ext cx="2664296" cy="93610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ar-DZ"/>
          </a:p>
        </p:txBody>
      </p:sp>
      <p:sp>
        <p:nvSpPr>
          <p:cNvPr id="3" name="Rectangle 2"/>
          <p:cNvSpPr/>
          <p:nvPr/>
        </p:nvSpPr>
        <p:spPr>
          <a:xfrm>
            <a:off x="1524000" y="1484784"/>
            <a:ext cx="8964488" cy="4308872"/>
          </a:xfrm>
          <a:prstGeom prst="rect">
            <a:avLst/>
          </a:prstGeom>
        </p:spPr>
        <p:txBody>
          <a:bodyPr wrap="square">
            <a:spAutoFit/>
          </a:bodyPr>
          <a:lstStyle/>
          <a:p>
            <a:endParaRPr lang="en-US" b="1"/>
          </a:p>
          <a:p>
            <a:pPr algn="just"/>
            <a:r>
              <a:rPr lang="en-US" sz="3200">
                <a:latin typeface="Times New Roman" pitchFamily="18" charset="0"/>
                <a:cs typeface="Times New Roman" pitchFamily="18" charset="0"/>
              </a:rPr>
              <a:t>You may need to think more carefully before setting up your own business. Although you do have some of the essential skills for running business, you will, probably, not be able to deal with the pressures and strains that are a part of the job. You should perhaps consider taking some professional training or finding an associate who can compensate for some of your weaknesses</a:t>
            </a:r>
            <a:r>
              <a:rPr lang="en-US"/>
              <a:t>.</a:t>
            </a:r>
            <a:endParaRPr lang="ar-DZ"/>
          </a:p>
        </p:txBody>
      </p:sp>
      <p:sp>
        <p:nvSpPr>
          <p:cNvPr id="4" name="Rectangle 3"/>
          <p:cNvSpPr/>
          <p:nvPr/>
        </p:nvSpPr>
        <p:spPr>
          <a:xfrm>
            <a:off x="4655840" y="980729"/>
            <a:ext cx="2736304" cy="461665"/>
          </a:xfrm>
          <a:prstGeom prst="rect">
            <a:avLst/>
          </a:prstGeom>
        </p:spPr>
        <p:txBody>
          <a:bodyPr wrap="square">
            <a:spAutoFit/>
          </a:bodyPr>
          <a:lstStyle/>
          <a:p>
            <a:pPr algn="ctr"/>
            <a:r>
              <a:rPr lang="en-US" sz="2400" b="1">
                <a:latin typeface="Times New Roman" pitchFamily="18" charset="0"/>
                <a:cs typeface="Times New Roman" pitchFamily="18" charset="0"/>
              </a:rPr>
              <a:t>Between 44 and 22</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4727848" y="764704"/>
            <a:ext cx="2664296" cy="93610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ar-DZ"/>
          </a:p>
        </p:txBody>
      </p:sp>
      <p:sp>
        <p:nvSpPr>
          <p:cNvPr id="3" name="Rectangle 2"/>
          <p:cNvSpPr/>
          <p:nvPr/>
        </p:nvSpPr>
        <p:spPr>
          <a:xfrm>
            <a:off x="2207568" y="2060848"/>
            <a:ext cx="7992888" cy="3539430"/>
          </a:xfrm>
          <a:prstGeom prst="rect">
            <a:avLst/>
          </a:prstGeom>
        </p:spPr>
        <p:txBody>
          <a:bodyPr wrap="square">
            <a:spAutoFit/>
          </a:bodyPr>
          <a:lstStyle/>
          <a:p>
            <a:r>
              <a:rPr lang="en-US" sz="3200" dirty="0">
                <a:latin typeface="Times New Roman" pitchFamily="18" charset="0"/>
                <a:cs typeface="Times New Roman" pitchFamily="18" charset="0"/>
              </a:rPr>
              <a:t>Managing your own business is not for you. You are better suited to an environment where you are not responsible for making decisions and taking risks. To operate successfully you need to follow well defined instructions and you prefer work that is both regular and predictable.</a:t>
            </a:r>
            <a:endParaRPr lang="ar-DZ" sz="3200" dirty="0">
              <a:latin typeface="Times New Roman" pitchFamily="18" charset="0"/>
              <a:cs typeface="Times New Roman" pitchFamily="18" charset="0"/>
            </a:endParaRPr>
          </a:p>
        </p:txBody>
      </p:sp>
      <p:sp>
        <p:nvSpPr>
          <p:cNvPr id="4" name="Rectangle 3"/>
          <p:cNvSpPr/>
          <p:nvPr/>
        </p:nvSpPr>
        <p:spPr>
          <a:xfrm>
            <a:off x="5375920" y="980728"/>
            <a:ext cx="1569660" cy="523220"/>
          </a:xfrm>
          <a:prstGeom prst="rect">
            <a:avLst/>
          </a:prstGeom>
        </p:spPr>
        <p:txBody>
          <a:bodyPr wrap="none">
            <a:spAutoFit/>
          </a:bodyPr>
          <a:lstStyle/>
          <a:p>
            <a:r>
              <a:rPr lang="en-US" sz="2800" b="1">
                <a:latin typeface="Times New Roman" pitchFamily="18" charset="0"/>
                <a:cs typeface="Times New Roman" pitchFamily="18" charset="0"/>
              </a:rPr>
              <a:t>Below 22</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0" decel="100000"/>
                                        <p:tgtEl>
                                          <p:spTgt spid="3"/>
                                        </p:tgtEl>
                                      </p:cBhvr>
                                    </p:animEffect>
                                    <p:anim calcmode="lin" valueType="num">
                                      <p:cBhvr>
                                        <p:cTn id="8" dur="4000" decel="100000" fill="hold"/>
                                        <p:tgtEl>
                                          <p:spTgt spid="3"/>
                                        </p:tgtEl>
                                        <p:attrNameLst>
                                          <p:attrName>style.rotation</p:attrName>
                                        </p:attrNameLst>
                                      </p:cBhvr>
                                      <p:tavLst>
                                        <p:tav tm="0">
                                          <p:val>
                                            <p:fltVal val="-90"/>
                                          </p:val>
                                        </p:tav>
                                        <p:tav tm="100000">
                                          <p:val>
                                            <p:fltVal val="0"/>
                                          </p:val>
                                        </p:tav>
                                      </p:tavLst>
                                    </p:anim>
                                    <p:anim calcmode="lin" valueType="num">
                                      <p:cBhvr>
                                        <p:cTn id="9" dur="4000" decel="100000" fill="hold"/>
                                        <p:tgtEl>
                                          <p:spTgt spid="3"/>
                                        </p:tgtEl>
                                        <p:attrNameLst>
                                          <p:attrName>ppt_x</p:attrName>
                                        </p:attrNameLst>
                                      </p:cBhvr>
                                      <p:tavLst>
                                        <p:tav tm="0">
                                          <p:val>
                                            <p:strVal val="#ppt_x+0.4"/>
                                          </p:val>
                                        </p:tav>
                                        <p:tav tm="100000">
                                          <p:val>
                                            <p:strVal val="#ppt_x-0.05"/>
                                          </p:val>
                                        </p:tav>
                                      </p:tavLst>
                                    </p:anim>
                                    <p:anim calcmode="lin" valueType="num">
                                      <p:cBhvr>
                                        <p:cTn id="10" dur="4000" decel="100000" fill="hold"/>
                                        <p:tgtEl>
                                          <p:spTgt spid="3"/>
                                        </p:tgtEl>
                                        <p:attrNameLst>
                                          <p:attrName>ppt_y</p:attrName>
                                        </p:attrNameLst>
                                      </p:cBhvr>
                                      <p:tavLst>
                                        <p:tav tm="0">
                                          <p:val>
                                            <p:strVal val="#ppt_y-0.4"/>
                                          </p:val>
                                        </p:tav>
                                        <p:tav tm="100000">
                                          <p:val>
                                            <p:strVal val="#ppt_y+0.1"/>
                                          </p:val>
                                        </p:tav>
                                      </p:tavLst>
                                    </p:anim>
                                    <p:anim calcmode="lin" valueType="num">
                                      <p:cBhvr>
                                        <p:cTn id="11" dur="1000" accel="100000" fill="hold">
                                          <p:stCondLst>
                                            <p:cond delay="4000"/>
                                          </p:stCondLst>
                                        </p:cTn>
                                        <p:tgtEl>
                                          <p:spTgt spid="3"/>
                                        </p:tgtEl>
                                        <p:attrNameLst>
                                          <p:attrName>ppt_x</p:attrName>
                                        </p:attrNameLst>
                                      </p:cBhvr>
                                      <p:tavLst>
                                        <p:tav tm="0">
                                          <p:val>
                                            <p:strVal val="#ppt_x-0.05"/>
                                          </p:val>
                                        </p:tav>
                                        <p:tav tm="100000">
                                          <p:val>
                                            <p:strVal val="#ppt_x"/>
                                          </p:val>
                                        </p:tav>
                                      </p:tavLst>
                                    </p:anim>
                                    <p:anim calcmode="lin" valueType="num">
                                      <p:cBhvr>
                                        <p:cTn id="12" dur="1000" accel="100000" fill="hold">
                                          <p:stCondLst>
                                            <p:cond delay="40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57C869D-A397-562F-0C14-3015C09FD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 y="487680"/>
            <a:ext cx="11247120" cy="5913120"/>
          </a:xfrm>
          <a:prstGeom prst="rect">
            <a:avLst/>
          </a:prstGeom>
        </p:spPr>
      </p:pic>
    </p:spTree>
    <p:extLst>
      <p:ext uri="{BB962C8B-B14F-4D97-AF65-F5344CB8AC3E}">
        <p14:creationId xmlns:p14="http://schemas.microsoft.com/office/powerpoint/2010/main" val="17626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1524000" y="0"/>
            <a:ext cx="9144000" cy="5486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a:latin typeface="Times New Roman" pitchFamily="18" charset="0"/>
                <a:cs typeface="Times New Roman" pitchFamily="18" charset="0"/>
              </a:rPr>
              <a:t>HOW DO YOU RATE AS ENTREPRENEURS?</a:t>
            </a:r>
            <a:endParaRPr lang="ar-DZ" sz="2400" b="1">
              <a:latin typeface="Times New Roman" pitchFamily="18" charset="0"/>
              <a:cs typeface="Times New Roman" pitchFamily="18" charset="0"/>
            </a:endParaRPr>
          </a:p>
        </p:txBody>
      </p:sp>
      <p:sp>
        <p:nvSpPr>
          <p:cNvPr id="8" name="Rectangle 7"/>
          <p:cNvSpPr/>
          <p:nvPr/>
        </p:nvSpPr>
        <p:spPr>
          <a:xfrm>
            <a:off x="893676" y="719700"/>
            <a:ext cx="7380312" cy="1323439"/>
          </a:xfrm>
          <a:prstGeom prst="rect">
            <a:avLst/>
          </a:prstGeom>
        </p:spPr>
        <p:txBody>
          <a:bodyPr wrap="square">
            <a:spAutoFit/>
          </a:bodyPr>
          <a:lstStyle/>
          <a:p>
            <a:r>
              <a:rPr lang="en-US" sz="2000" b="1" dirty="0"/>
              <a:t>1</a:t>
            </a:r>
            <a:r>
              <a:rPr lang="en-US" sz="2000" b="1" dirty="0">
                <a:latin typeface="Times New Roman" pitchFamily="18" charset="0"/>
                <a:cs typeface="Times New Roman" pitchFamily="18" charset="0"/>
              </a:rPr>
              <a:t>. Are you a self starter?</a:t>
            </a:r>
          </a:p>
          <a:p>
            <a:r>
              <a:rPr lang="en-US" sz="2000" i="1" dirty="0">
                <a:latin typeface="Times New Roman" pitchFamily="18" charset="0"/>
                <a:cs typeface="Times New Roman" pitchFamily="18" charset="0"/>
              </a:rPr>
              <a:t>a. I only make an effort when I want to.</a:t>
            </a:r>
          </a:p>
          <a:p>
            <a:r>
              <a:rPr lang="en-US" sz="2000" i="1" dirty="0">
                <a:latin typeface="Times New Roman" pitchFamily="18" charset="0"/>
                <a:cs typeface="Times New Roman" pitchFamily="18" charset="0"/>
              </a:rPr>
              <a:t>b. If someone explains what to do, then I can continue from there.</a:t>
            </a:r>
          </a:p>
          <a:p>
            <a:r>
              <a:rPr lang="en-US" sz="2000" i="1" dirty="0">
                <a:latin typeface="Times New Roman" pitchFamily="18" charset="0"/>
                <a:cs typeface="Times New Roman" pitchFamily="18" charset="0"/>
              </a:rPr>
              <a:t>c. I make my own decisions. I don’t need anyone to tell me what to do.</a:t>
            </a:r>
            <a:endParaRPr lang="ar-DZ" sz="2000" dirty="0">
              <a:latin typeface="Times New Roman" pitchFamily="18" charset="0"/>
              <a:cs typeface="Times New Roman" pitchFamily="18" charset="0"/>
            </a:endParaRPr>
          </a:p>
        </p:txBody>
      </p:sp>
      <p:sp>
        <p:nvSpPr>
          <p:cNvPr id="9" name="Rectangle 8"/>
          <p:cNvSpPr/>
          <p:nvPr/>
        </p:nvSpPr>
        <p:spPr>
          <a:xfrm>
            <a:off x="2133600" y="2425708"/>
            <a:ext cx="7021656" cy="1384995"/>
          </a:xfrm>
          <a:prstGeom prst="rect">
            <a:avLst/>
          </a:prstGeom>
        </p:spPr>
        <p:txBody>
          <a:bodyPr wrap="square">
            <a:spAutoFit/>
          </a:bodyPr>
          <a:lstStyle/>
          <a:p>
            <a:r>
              <a:rPr lang="en-US" sz="2400" b="1" dirty="0">
                <a:latin typeface="Times New Roman" pitchFamily="18" charset="0"/>
                <a:cs typeface="Times New Roman" pitchFamily="18" charset="0"/>
              </a:rPr>
              <a:t>2</a:t>
            </a:r>
            <a:r>
              <a:rPr lang="en-US" sz="2000" b="1" dirty="0">
                <a:latin typeface="Times New Roman" pitchFamily="18" charset="0"/>
                <a:cs typeface="Times New Roman" pitchFamily="18" charset="0"/>
              </a:rPr>
              <a:t>. How do you get on with other people?</a:t>
            </a:r>
          </a:p>
          <a:p>
            <a:r>
              <a:rPr lang="en-US" sz="2000" i="1" dirty="0">
                <a:latin typeface="Times New Roman" pitchFamily="18" charset="0"/>
                <a:cs typeface="Times New Roman" pitchFamily="18" charset="0"/>
              </a:rPr>
              <a:t>a. I get on with almost everybody.</a:t>
            </a:r>
          </a:p>
          <a:p>
            <a:r>
              <a:rPr lang="en-US" sz="2000" i="1" dirty="0">
                <a:latin typeface="Times New Roman" pitchFamily="18" charset="0"/>
                <a:cs typeface="Times New Roman" pitchFamily="18" charset="0"/>
              </a:rPr>
              <a:t>b. I have my own friends and I don’t really need anyone else.</a:t>
            </a:r>
          </a:p>
          <a:p>
            <a:r>
              <a:rPr lang="en-US" sz="2000" i="1" dirty="0">
                <a:latin typeface="Times New Roman" pitchFamily="18" charset="0"/>
                <a:cs typeface="Times New Roman" pitchFamily="18" charset="0"/>
              </a:rPr>
              <a:t>c. I don’t really feel at home with other people.</a:t>
            </a:r>
            <a:endParaRPr lang="ar-DZ" sz="2000" dirty="0">
              <a:latin typeface="Times New Roman" pitchFamily="18" charset="0"/>
              <a:cs typeface="Times New Roman" pitchFamily="18" charset="0"/>
            </a:endParaRPr>
          </a:p>
        </p:txBody>
      </p:sp>
      <p:sp>
        <p:nvSpPr>
          <p:cNvPr id="10" name="Rectangle 9"/>
          <p:cNvSpPr/>
          <p:nvPr/>
        </p:nvSpPr>
        <p:spPr>
          <a:xfrm>
            <a:off x="4583832" y="4193272"/>
            <a:ext cx="6372200" cy="1631216"/>
          </a:xfrm>
          <a:prstGeom prst="rect">
            <a:avLst/>
          </a:prstGeom>
        </p:spPr>
        <p:txBody>
          <a:bodyPr wrap="square">
            <a:spAutoFit/>
          </a:bodyPr>
          <a:lstStyle/>
          <a:p>
            <a:r>
              <a:rPr lang="en-US" sz="2000" b="1" dirty="0">
                <a:latin typeface="Times New Roman" pitchFamily="18" charset="0"/>
                <a:cs typeface="Times New Roman" pitchFamily="18" charset="0"/>
              </a:rPr>
              <a:t>3. Can you lead and motivate others?</a:t>
            </a:r>
          </a:p>
          <a:p>
            <a:r>
              <a:rPr lang="en-US" sz="2000" i="1" dirty="0">
                <a:latin typeface="Times New Roman" pitchFamily="18" charset="0"/>
                <a:cs typeface="Times New Roman" pitchFamily="18" charset="0"/>
              </a:rPr>
              <a:t>a. Once something is moving I’ll join in.</a:t>
            </a:r>
          </a:p>
          <a:p>
            <a:r>
              <a:rPr lang="en-US" sz="2000" i="1" dirty="0">
                <a:latin typeface="Times New Roman" pitchFamily="18" charset="0"/>
                <a:cs typeface="Times New Roman" pitchFamily="18" charset="0"/>
              </a:rPr>
              <a:t>b. I’m good at giving orders when I know what to do.</a:t>
            </a:r>
          </a:p>
          <a:p>
            <a:r>
              <a:rPr lang="en-US" sz="2000" i="1" dirty="0">
                <a:latin typeface="Times New Roman" pitchFamily="18" charset="0"/>
                <a:cs typeface="Times New Roman" pitchFamily="18" charset="0"/>
              </a:rPr>
              <a:t>c. I can persuade most people to follow me when I start something.</a:t>
            </a:r>
            <a:endParaRPr lang="ar-DZ"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3920" y="836101"/>
            <a:ext cx="8757920" cy="1323439"/>
          </a:xfrm>
          <a:prstGeom prst="rect">
            <a:avLst/>
          </a:prstGeom>
        </p:spPr>
        <p:txBody>
          <a:bodyPr wrap="square">
            <a:spAutoFit/>
          </a:bodyPr>
          <a:lstStyle/>
          <a:p>
            <a:r>
              <a:rPr lang="en-US" sz="2000" b="1" dirty="0">
                <a:latin typeface="Times New Roman" pitchFamily="18" charset="0"/>
                <a:cs typeface="Times New Roman" pitchFamily="18" charset="0"/>
              </a:rPr>
              <a:t>4. Can you take responsibility?</a:t>
            </a:r>
            <a:endParaRPr lang="ar-DZ" sz="2000" b="1" dirty="0">
              <a:latin typeface="Times New Roman" pitchFamily="18" charset="0"/>
              <a:cs typeface="Times New Roman" pitchFamily="18" charset="0"/>
            </a:endParaRPr>
          </a:p>
          <a:p>
            <a:r>
              <a:rPr lang="en-US" sz="2000" i="1" dirty="0">
                <a:latin typeface="Times New Roman" pitchFamily="18" charset="0"/>
                <a:cs typeface="Times New Roman" pitchFamily="18" charset="0"/>
              </a:rPr>
              <a:t>a. I like to take charge and to obtain results.</a:t>
            </a:r>
          </a:p>
          <a:p>
            <a:r>
              <a:rPr lang="en-US" sz="2000" i="1" dirty="0">
                <a:latin typeface="Times New Roman" pitchFamily="18" charset="0"/>
                <a:cs typeface="Times New Roman" pitchFamily="18" charset="0"/>
              </a:rPr>
              <a:t>b. I’ll take charge if I have to; but I prefer someone else to be responsible.</a:t>
            </a:r>
          </a:p>
          <a:p>
            <a:r>
              <a:rPr lang="en-US" sz="2000" i="1" dirty="0">
                <a:latin typeface="Times New Roman" pitchFamily="18" charset="0"/>
                <a:cs typeface="Times New Roman" pitchFamily="18" charset="0"/>
              </a:rPr>
              <a:t>c. Someone always wants to be the leader and I’m happy to let them do the job.</a:t>
            </a:r>
            <a:endParaRPr lang="ar-DZ" sz="2000" dirty="0">
              <a:latin typeface="Times New Roman" pitchFamily="18" charset="0"/>
              <a:cs typeface="Times New Roman" pitchFamily="18" charset="0"/>
            </a:endParaRPr>
          </a:p>
        </p:txBody>
      </p:sp>
      <p:sp>
        <p:nvSpPr>
          <p:cNvPr id="6" name="Rectangle 5"/>
          <p:cNvSpPr/>
          <p:nvPr/>
        </p:nvSpPr>
        <p:spPr>
          <a:xfrm>
            <a:off x="2225016" y="2449593"/>
            <a:ext cx="7416824" cy="1323439"/>
          </a:xfrm>
          <a:prstGeom prst="rect">
            <a:avLst/>
          </a:prstGeom>
        </p:spPr>
        <p:txBody>
          <a:bodyPr wrap="square">
            <a:spAutoFit/>
          </a:bodyPr>
          <a:lstStyle/>
          <a:p>
            <a:r>
              <a:rPr lang="en-US" sz="2000" b="1" dirty="0">
                <a:latin typeface="Times New Roman" pitchFamily="18" charset="0"/>
                <a:cs typeface="Times New Roman" pitchFamily="18" charset="0"/>
              </a:rPr>
              <a:t>5. Are you a good organizer?</a:t>
            </a:r>
          </a:p>
          <a:p>
            <a:r>
              <a:rPr lang="en-US" sz="2000" i="1" dirty="0">
                <a:latin typeface="Times New Roman" pitchFamily="18" charset="0"/>
                <a:cs typeface="Times New Roman" pitchFamily="18" charset="0"/>
              </a:rPr>
              <a:t>a. I tend to get confused when unexpected problems arise.</a:t>
            </a:r>
          </a:p>
          <a:p>
            <a:r>
              <a:rPr lang="en-US" sz="2000" i="1" dirty="0">
                <a:latin typeface="Times New Roman" pitchFamily="18" charset="0"/>
                <a:cs typeface="Times New Roman" pitchFamily="18" charset="0"/>
              </a:rPr>
              <a:t>b. I like to plan exactly what I’m going to do.</a:t>
            </a:r>
          </a:p>
          <a:p>
            <a:r>
              <a:rPr lang="en-US" sz="2000" i="1" dirty="0">
                <a:latin typeface="Times New Roman" pitchFamily="18" charset="0"/>
                <a:cs typeface="Times New Roman" pitchFamily="18" charset="0"/>
              </a:rPr>
              <a:t>c. I just like to let things happen.</a:t>
            </a:r>
            <a:endParaRPr lang="ar-DZ" sz="2000" dirty="0">
              <a:latin typeface="Times New Roman" pitchFamily="18" charset="0"/>
              <a:cs typeface="Times New Roman" pitchFamily="18" charset="0"/>
            </a:endParaRPr>
          </a:p>
        </p:txBody>
      </p:sp>
      <p:sp>
        <p:nvSpPr>
          <p:cNvPr id="7" name="Rectangle 6"/>
          <p:cNvSpPr/>
          <p:nvPr/>
        </p:nvSpPr>
        <p:spPr>
          <a:xfrm>
            <a:off x="3586480" y="4554592"/>
            <a:ext cx="7884160" cy="1323439"/>
          </a:xfrm>
          <a:prstGeom prst="rect">
            <a:avLst/>
          </a:prstGeom>
        </p:spPr>
        <p:txBody>
          <a:bodyPr wrap="square">
            <a:spAutoFit/>
          </a:bodyPr>
          <a:lstStyle/>
          <a:p>
            <a:r>
              <a:rPr lang="en-US" sz="2000" b="1" dirty="0">
                <a:latin typeface="Times New Roman" pitchFamily="18" charset="0"/>
                <a:cs typeface="Times New Roman" pitchFamily="18" charset="0"/>
              </a:rPr>
              <a:t>6. How good a worker are you?</a:t>
            </a:r>
          </a:p>
          <a:p>
            <a:r>
              <a:rPr lang="en-US" sz="2000" i="1" dirty="0">
                <a:latin typeface="Times New Roman" pitchFamily="18" charset="0"/>
                <a:cs typeface="Times New Roman" pitchFamily="18" charset="0"/>
              </a:rPr>
              <a:t>a. I’m willing to work hard for something I really want.</a:t>
            </a:r>
          </a:p>
          <a:p>
            <a:r>
              <a:rPr lang="en-US" sz="2000" i="1" dirty="0">
                <a:latin typeface="Times New Roman" pitchFamily="18" charset="0"/>
                <a:cs typeface="Times New Roman" pitchFamily="18" charset="0"/>
              </a:rPr>
              <a:t>b. I find my home environment more stimulating than work.</a:t>
            </a:r>
          </a:p>
          <a:p>
            <a:r>
              <a:rPr lang="en-US" sz="2000" i="1" dirty="0">
                <a:latin typeface="Times New Roman" pitchFamily="18" charset="0"/>
                <a:cs typeface="Times New Roman" pitchFamily="18" charset="0"/>
              </a:rPr>
              <a:t>c. Regular work suits me but I don’t like it to interfere with my private life.</a:t>
            </a:r>
            <a:endParaRPr lang="ar-DZ"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520" y="778544"/>
            <a:ext cx="8100392" cy="1323439"/>
          </a:xfrm>
          <a:prstGeom prst="rect">
            <a:avLst/>
          </a:prstGeom>
        </p:spPr>
        <p:txBody>
          <a:bodyPr wrap="square">
            <a:spAutoFit/>
          </a:bodyPr>
          <a:lstStyle/>
          <a:p>
            <a:r>
              <a:rPr lang="en-US" sz="2000" b="1" dirty="0">
                <a:latin typeface="Times New Roman" pitchFamily="18" charset="0"/>
                <a:cs typeface="Times New Roman" pitchFamily="18" charset="0"/>
              </a:rPr>
              <a:t>7. Can you make decisions?</a:t>
            </a:r>
          </a:p>
          <a:p>
            <a:r>
              <a:rPr lang="en-US" sz="2000" i="1" dirty="0">
                <a:latin typeface="Times New Roman" pitchFamily="18" charset="0"/>
                <a:cs typeface="Times New Roman" pitchFamily="18" charset="0"/>
              </a:rPr>
              <a:t>a. I am quite happy to execute other people’s decisions.</a:t>
            </a:r>
          </a:p>
          <a:p>
            <a:r>
              <a:rPr lang="en-US" sz="2000" i="1" dirty="0">
                <a:latin typeface="Times New Roman" pitchFamily="18" charset="0"/>
                <a:cs typeface="Times New Roman" pitchFamily="18" charset="0"/>
              </a:rPr>
              <a:t>b. I often make very quick decisions which usually work but sometimes don’t.</a:t>
            </a:r>
          </a:p>
          <a:p>
            <a:r>
              <a:rPr lang="en-US" sz="2000" i="1" dirty="0">
                <a:latin typeface="Times New Roman" pitchFamily="18" charset="0"/>
                <a:cs typeface="Times New Roman" pitchFamily="18" charset="0"/>
              </a:rPr>
              <a:t>c. Before making a decision, I need time to think it over.</a:t>
            </a:r>
            <a:endParaRPr lang="ar-DZ" sz="2000" dirty="0">
              <a:latin typeface="Times New Roman" pitchFamily="18" charset="0"/>
              <a:cs typeface="Times New Roman" pitchFamily="18" charset="0"/>
            </a:endParaRPr>
          </a:p>
        </p:txBody>
      </p:sp>
      <p:sp>
        <p:nvSpPr>
          <p:cNvPr id="5" name="Rectangle 4"/>
          <p:cNvSpPr/>
          <p:nvPr/>
        </p:nvSpPr>
        <p:spPr>
          <a:xfrm>
            <a:off x="2517696" y="2659401"/>
            <a:ext cx="6696744" cy="1323439"/>
          </a:xfrm>
          <a:prstGeom prst="rect">
            <a:avLst/>
          </a:prstGeom>
        </p:spPr>
        <p:txBody>
          <a:bodyPr wrap="square">
            <a:spAutoFit/>
          </a:bodyPr>
          <a:lstStyle/>
          <a:p>
            <a:r>
              <a:rPr lang="en-US" sz="2000" b="1" dirty="0">
                <a:latin typeface="Times New Roman" pitchFamily="18" charset="0"/>
                <a:cs typeface="Times New Roman" pitchFamily="18" charset="0"/>
              </a:rPr>
              <a:t>8. Do you enjoy taking risks?</a:t>
            </a:r>
          </a:p>
          <a:p>
            <a:r>
              <a:rPr lang="en-US" sz="2000" i="1" dirty="0">
                <a:latin typeface="Times New Roman" pitchFamily="18" charset="0"/>
                <a:cs typeface="Times New Roman" pitchFamily="18" charset="0"/>
              </a:rPr>
              <a:t>a. I always evaluate the exact dangers of any situation.</a:t>
            </a:r>
          </a:p>
          <a:p>
            <a:r>
              <a:rPr lang="en-US" sz="2000" i="1" dirty="0">
                <a:latin typeface="Times New Roman" pitchFamily="18" charset="0"/>
                <a:cs typeface="Times New Roman" pitchFamily="18" charset="0"/>
              </a:rPr>
              <a:t>b. I like the excitement of taking big risks.</a:t>
            </a:r>
          </a:p>
          <a:p>
            <a:r>
              <a:rPr lang="en-US" sz="2000" i="1" dirty="0">
                <a:latin typeface="Times New Roman" pitchFamily="18" charset="0"/>
                <a:cs typeface="Times New Roman" pitchFamily="18" charset="0"/>
              </a:rPr>
              <a:t>c. For me safety is the most important thing</a:t>
            </a:r>
            <a:r>
              <a:rPr lang="en-US" i="1" dirty="0"/>
              <a:t>.</a:t>
            </a:r>
            <a:endParaRPr lang="ar-DZ" dirty="0"/>
          </a:p>
        </p:txBody>
      </p:sp>
      <p:sp>
        <p:nvSpPr>
          <p:cNvPr id="6" name="Rectangle 5"/>
          <p:cNvSpPr/>
          <p:nvPr/>
        </p:nvSpPr>
        <p:spPr>
          <a:xfrm>
            <a:off x="4574064" y="4756017"/>
            <a:ext cx="7164288" cy="1323439"/>
          </a:xfrm>
          <a:prstGeom prst="rect">
            <a:avLst/>
          </a:prstGeom>
        </p:spPr>
        <p:txBody>
          <a:bodyPr wrap="square">
            <a:spAutoFit/>
          </a:bodyPr>
          <a:lstStyle/>
          <a:p>
            <a:r>
              <a:rPr lang="en-US" sz="2000" b="1" dirty="0">
                <a:latin typeface="Times New Roman" pitchFamily="18" charset="0"/>
                <a:cs typeface="Times New Roman" pitchFamily="18" charset="0"/>
              </a:rPr>
              <a:t>9. Can you stay the course?</a:t>
            </a:r>
          </a:p>
          <a:p>
            <a:r>
              <a:rPr lang="en-US" sz="2000" i="1" dirty="0">
                <a:latin typeface="Times New Roman" pitchFamily="18" charset="0"/>
                <a:cs typeface="Times New Roman" pitchFamily="18" charset="0"/>
              </a:rPr>
              <a:t>a. The biggest challenge for me is getting a project started.</a:t>
            </a:r>
          </a:p>
          <a:p>
            <a:r>
              <a:rPr lang="en-US" sz="2000" i="1" dirty="0">
                <a:latin typeface="Times New Roman" pitchFamily="18" charset="0"/>
                <a:cs typeface="Times New Roman" pitchFamily="18" charset="0"/>
              </a:rPr>
              <a:t>b. If I decide to do something, nothing will stop me.</a:t>
            </a:r>
          </a:p>
          <a:p>
            <a:r>
              <a:rPr lang="en-US" sz="2000" i="1" dirty="0">
                <a:latin typeface="Times New Roman" pitchFamily="18" charset="0"/>
                <a:cs typeface="Times New Roman" pitchFamily="18" charset="0"/>
              </a:rPr>
              <a:t>c. If something doesn’t go right first time, I tend to lose interest.</a:t>
            </a:r>
            <a:endParaRPr lang="ar-DZ"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1360" y="788053"/>
            <a:ext cx="7524328" cy="1323439"/>
          </a:xfrm>
          <a:prstGeom prst="rect">
            <a:avLst/>
          </a:prstGeom>
        </p:spPr>
        <p:txBody>
          <a:bodyPr wrap="square">
            <a:spAutoFit/>
          </a:bodyPr>
          <a:lstStyle/>
          <a:p>
            <a:r>
              <a:rPr lang="en-US" sz="2000" b="1" dirty="0">
                <a:latin typeface="Times New Roman" pitchFamily="18" charset="0"/>
                <a:cs typeface="Times New Roman" pitchFamily="18" charset="0"/>
              </a:rPr>
              <a:t>10. Are you motivated by money?</a:t>
            </a:r>
          </a:p>
          <a:p>
            <a:r>
              <a:rPr lang="en-US" sz="2000" i="1" dirty="0">
                <a:latin typeface="Times New Roman" pitchFamily="18" charset="0"/>
                <a:cs typeface="Times New Roman" pitchFamily="18" charset="0"/>
              </a:rPr>
              <a:t>a. For me, job satisfaction cannot be measured in money terms.</a:t>
            </a:r>
          </a:p>
          <a:p>
            <a:r>
              <a:rPr lang="en-US" sz="2000" i="1" dirty="0">
                <a:latin typeface="Times New Roman" pitchFamily="18" charset="0"/>
                <a:cs typeface="Times New Roman" pitchFamily="18" charset="0"/>
              </a:rPr>
              <a:t>b. Although money is important to me, I value other things just as much.</a:t>
            </a:r>
          </a:p>
          <a:p>
            <a:r>
              <a:rPr lang="en-US" sz="2000" i="1" dirty="0">
                <a:latin typeface="Times New Roman" pitchFamily="18" charset="0"/>
                <a:cs typeface="Times New Roman" pitchFamily="18" charset="0"/>
              </a:rPr>
              <a:t>c. Making money is my main motivation.</a:t>
            </a:r>
            <a:endParaRPr lang="ar-DZ" sz="2000" dirty="0">
              <a:latin typeface="Times New Roman" pitchFamily="18" charset="0"/>
              <a:cs typeface="Times New Roman" pitchFamily="18" charset="0"/>
            </a:endParaRPr>
          </a:p>
        </p:txBody>
      </p:sp>
      <p:sp>
        <p:nvSpPr>
          <p:cNvPr id="5" name="Rectangle 4"/>
          <p:cNvSpPr/>
          <p:nvPr/>
        </p:nvSpPr>
        <p:spPr>
          <a:xfrm>
            <a:off x="2454568" y="2471440"/>
            <a:ext cx="8152472" cy="1631216"/>
          </a:xfrm>
          <a:prstGeom prst="rect">
            <a:avLst/>
          </a:prstGeom>
        </p:spPr>
        <p:txBody>
          <a:bodyPr wrap="square">
            <a:spAutoFit/>
          </a:bodyPr>
          <a:lstStyle/>
          <a:p>
            <a:r>
              <a:rPr lang="en-US" sz="2000" b="1" dirty="0">
                <a:latin typeface="Times New Roman" pitchFamily="18" charset="0"/>
                <a:cs typeface="Times New Roman" pitchFamily="18" charset="0"/>
              </a:rPr>
              <a:t>11. How do you react to criticism?</a:t>
            </a:r>
          </a:p>
          <a:p>
            <a:r>
              <a:rPr lang="en-US" sz="2000" i="1" dirty="0">
                <a:latin typeface="Times New Roman" pitchFamily="18" charset="0"/>
                <a:cs typeface="Times New Roman" pitchFamily="18" charset="0"/>
              </a:rPr>
              <a:t>a. I dislike any form of criticism.</a:t>
            </a:r>
          </a:p>
          <a:p>
            <a:r>
              <a:rPr lang="en-US" sz="2000" i="1" dirty="0">
                <a:latin typeface="Times New Roman" pitchFamily="18" charset="0"/>
                <a:cs typeface="Times New Roman" pitchFamily="18" charset="0"/>
              </a:rPr>
              <a:t>b. If people criticize me, I always listen and may or may not reject what they have to say.</a:t>
            </a:r>
          </a:p>
          <a:p>
            <a:r>
              <a:rPr lang="en-US" sz="2000" i="1" dirty="0">
                <a:latin typeface="Times New Roman" pitchFamily="18" charset="0"/>
                <a:cs typeface="Times New Roman" pitchFamily="18" charset="0"/>
              </a:rPr>
              <a:t>c. When people criticize me there is usually some truth in what they say.</a:t>
            </a:r>
            <a:endParaRPr lang="ar-DZ" sz="2000" dirty="0">
              <a:latin typeface="Times New Roman" pitchFamily="18" charset="0"/>
              <a:cs typeface="Times New Roman" pitchFamily="18" charset="0"/>
            </a:endParaRPr>
          </a:p>
        </p:txBody>
      </p:sp>
      <p:sp>
        <p:nvSpPr>
          <p:cNvPr id="6" name="Rectangle 5"/>
          <p:cNvSpPr/>
          <p:nvPr/>
        </p:nvSpPr>
        <p:spPr>
          <a:xfrm>
            <a:off x="3556000" y="4433560"/>
            <a:ext cx="8371840" cy="1631216"/>
          </a:xfrm>
          <a:prstGeom prst="rect">
            <a:avLst/>
          </a:prstGeom>
        </p:spPr>
        <p:txBody>
          <a:bodyPr wrap="square">
            <a:spAutoFit/>
          </a:bodyPr>
          <a:lstStyle/>
          <a:p>
            <a:r>
              <a:rPr lang="en-US" sz="2000" b="1" dirty="0">
                <a:latin typeface="Times New Roman" pitchFamily="18" charset="0"/>
                <a:cs typeface="Times New Roman" pitchFamily="18" charset="0"/>
              </a:rPr>
              <a:t>12. Can people believe what you say?</a:t>
            </a:r>
          </a:p>
          <a:p>
            <a:r>
              <a:rPr lang="en-US" sz="2000" i="1" dirty="0">
                <a:latin typeface="Times New Roman" pitchFamily="18" charset="0"/>
                <a:cs typeface="Times New Roman" pitchFamily="18" charset="0"/>
              </a:rPr>
              <a:t>a. I try to be honest, but it is sometimes difficult or too complicated to explain things to other people.</a:t>
            </a:r>
          </a:p>
          <a:p>
            <a:r>
              <a:rPr lang="en-US" sz="2000" i="1" dirty="0">
                <a:latin typeface="Times New Roman" pitchFamily="18" charset="0"/>
                <a:cs typeface="Times New Roman" pitchFamily="18" charset="0"/>
              </a:rPr>
              <a:t>b. I don’t say things I don’t mean.</a:t>
            </a:r>
          </a:p>
          <a:p>
            <a:r>
              <a:rPr lang="en-US" sz="2000" i="1" dirty="0">
                <a:latin typeface="Times New Roman" pitchFamily="18" charset="0"/>
                <a:cs typeface="Times New Roman" pitchFamily="18" charset="0"/>
              </a:rPr>
              <a:t>c. When I think I’m right, I don’t care what anyone else thinks.</a:t>
            </a:r>
            <a:endParaRPr lang="ar-DZ"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960" y="593394"/>
            <a:ext cx="7452320" cy="1323439"/>
          </a:xfrm>
          <a:prstGeom prst="rect">
            <a:avLst/>
          </a:prstGeom>
        </p:spPr>
        <p:txBody>
          <a:bodyPr wrap="square">
            <a:spAutoFit/>
          </a:bodyPr>
          <a:lstStyle/>
          <a:p>
            <a:r>
              <a:rPr lang="en-US" sz="2000" b="1" dirty="0">
                <a:latin typeface="Times New Roman" pitchFamily="18" charset="0"/>
                <a:cs typeface="Times New Roman" pitchFamily="18" charset="0"/>
              </a:rPr>
              <a:t>13. Do you delegate?</a:t>
            </a:r>
          </a:p>
          <a:p>
            <a:r>
              <a:rPr lang="en-US" sz="2000" i="1" dirty="0">
                <a:latin typeface="Times New Roman" pitchFamily="18" charset="0"/>
                <a:cs typeface="Times New Roman" pitchFamily="18" charset="0"/>
              </a:rPr>
              <a:t>a. I prefer to delegate what I consider to be the least important tasks.</a:t>
            </a:r>
          </a:p>
          <a:p>
            <a:r>
              <a:rPr lang="en-US" sz="2000" i="1" dirty="0">
                <a:latin typeface="Times New Roman" pitchFamily="18" charset="0"/>
                <a:cs typeface="Times New Roman" pitchFamily="18" charset="0"/>
              </a:rPr>
              <a:t>b. When I have a job to do I like to do everything myself.</a:t>
            </a:r>
          </a:p>
          <a:p>
            <a:r>
              <a:rPr lang="en-US" sz="2000" i="1" dirty="0">
                <a:latin typeface="Times New Roman" pitchFamily="18" charset="0"/>
                <a:cs typeface="Times New Roman" pitchFamily="18" charset="0"/>
              </a:rPr>
              <a:t>c. Delegating is an important part of any job.</a:t>
            </a:r>
            <a:endParaRPr lang="ar-DZ" sz="2000" dirty="0">
              <a:latin typeface="Times New Roman" pitchFamily="18" charset="0"/>
              <a:cs typeface="Times New Roman" pitchFamily="18" charset="0"/>
            </a:endParaRPr>
          </a:p>
        </p:txBody>
      </p:sp>
      <p:sp>
        <p:nvSpPr>
          <p:cNvPr id="3" name="Rectangle 2"/>
          <p:cNvSpPr/>
          <p:nvPr/>
        </p:nvSpPr>
        <p:spPr>
          <a:xfrm>
            <a:off x="2535704" y="2434733"/>
            <a:ext cx="7120592" cy="1323439"/>
          </a:xfrm>
          <a:prstGeom prst="rect">
            <a:avLst/>
          </a:prstGeom>
        </p:spPr>
        <p:txBody>
          <a:bodyPr wrap="square">
            <a:spAutoFit/>
          </a:bodyPr>
          <a:lstStyle/>
          <a:p>
            <a:r>
              <a:rPr lang="en-US" sz="2000" b="1" dirty="0">
                <a:latin typeface="Times New Roman" pitchFamily="18" charset="0"/>
                <a:cs typeface="Times New Roman" pitchFamily="18" charset="0"/>
              </a:rPr>
              <a:t>14. Can you cope with stress?</a:t>
            </a:r>
          </a:p>
          <a:p>
            <a:r>
              <a:rPr lang="en-US" sz="2000" i="1" dirty="0">
                <a:latin typeface="Times New Roman" pitchFamily="18" charset="0"/>
                <a:cs typeface="Times New Roman" pitchFamily="18" charset="0"/>
              </a:rPr>
              <a:t>a. Stress is something I can live with.</a:t>
            </a:r>
          </a:p>
          <a:p>
            <a:r>
              <a:rPr lang="en-US" sz="2000" i="1" dirty="0">
                <a:latin typeface="Times New Roman" pitchFamily="18" charset="0"/>
                <a:cs typeface="Times New Roman" pitchFamily="18" charset="0"/>
              </a:rPr>
              <a:t>b. Stress can be a stimulating element in a business.</a:t>
            </a:r>
          </a:p>
          <a:p>
            <a:r>
              <a:rPr lang="en-US" sz="2000" i="1" dirty="0">
                <a:latin typeface="Times New Roman" pitchFamily="18" charset="0"/>
                <a:cs typeface="Times New Roman" pitchFamily="18" charset="0"/>
              </a:rPr>
              <a:t>c. I try to avoid situations which lead to stress.</a:t>
            </a:r>
            <a:endParaRPr lang="ar-DZ" sz="2000" dirty="0">
              <a:latin typeface="Times New Roman" pitchFamily="18" charset="0"/>
              <a:cs typeface="Times New Roman" pitchFamily="18" charset="0"/>
            </a:endParaRPr>
          </a:p>
        </p:txBody>
      </p:sp>
      <p:sp>
        <p:nvSpPr>
          <p:cNvPr id="4" name="Rectangle 3"/>
          <p:cNvSpPr/>
          <p:nvPr/>
        </p:nvSpPr>
        <p:spPr>
          <a:xfrm>
            <a:off x="3342640" y="4338568"/>
            <a:ext cx="7853680" cy="1631216"/>
          </a:xfrm>
          <a:prstGeom prst="rect">
            <a:avLst/>
          </a:prstGeom>
        </p:spPr>
        <p:txBody>
          <a:bodyPr wrap="square">
            <a:spAutoFit/>
          </a:bodyPr>
          <a:lstStyle/>
          <a:p>
            <a:r>
              <a:rPr lang="en-US" sz="2000" b="1" dirty="0">
                <a:latin typeface="Times New Roman" pitchFamily="18" charset="0"/>
                <a:cs typeface="Times New Roman" pitchFamily="18" charset="0"/>
              </a:rPr>
              <a:t>15. How do you view your chances of success?</a:t>
            </a:r>
          </a:p>
          <a:p>
            <a:r>
              <a:rPr lang="en-US" sz="2000" i="1" dirty="0">
                <a:latin typeface="Times New Roman" pitchFamily="18" charset="0"/>
                <a:cs typeface="Times New Roman" pitchFamily="18" charset="0"/>
              </a:rPr>
              <a:t>a. I believe that my success will depend to a large degree on factors outside my</a:t>
            </a:r>
            <a:r>
              <a:rPr lang="fr-FR"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control.</a:t>
            </a:r>
          </a:p>
          <a:p>
            <a:r>
              <a:rPr lang="en-US" sz="2000" i="1" dirty="0">
                <a:latin typeface="Times New Roman" pitchFamily="18" charset="0"/>
                <a:cs typeface="Times New Roman" pitchFamily="18" charset="0"/>
              </a:rPr>
              <a:t>b. I know that everything depends on me and my abilities.</a:t>
            </a:r>
          </a:p>
          <a:p>
            <a:r>
              <a:rPr lang="en-US" sz="2000" i="1" dirty="0">
                <a:latin typeface="Times New Roman" pitchFamily="18" charset="0"/>
                <a:cs typeface="Times New Roman" pitchFamily="18" charset="0"/>
              </a:rPr>
              <a:t>c. It is difficult to foresee what will happen in the future.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103041"/>
            <a:ext cx="8820472" cy="1323439"/>
          </a:xfrm>
          <a:prstGeom prst="rect">
            <a:avLst/>
          </a:prstGeom>
        </p:spPr>
        <p:txBody>
          <a:bodyPr wrap="square">
            <a:spAutoFit/>
          </a:bodyPr>
          <a:lstStyle/>
          <a:p>
            <a:r>
              <a:rPr lang="en-US" sz="2000" b="1" dirty="0">
                <a:latin typeface="Times New Roman" pitchFamily="18" charset="0"/>
                <a:cs typeface="Times New Roman" pitchFamily="18" charset="0"/>
              </a:rPr>
              <a:t>16. If the business was not making a profit after five years, what would you do?</a:t>
            </a:r>
          </a:p>
          <a:p>
            <a:r>
              <a:rPr lang="en-US" sz="2000" i="1" dirty="0">
                <a:latin typeface="Times New Roman" pitchFamily="18" charset="0"/>
                <a:cs typeface="Times New Roman" pitchFamily="18" charset="0"/>
              </a:rPr>
              <a:t>a. give up easily.</a:t>
            </a:r>
          </a:p>
          <a:p>
            <a:r>
              <a:rPr lang="en-US" sz="2000" i="1" dirty="0">
                <a:latin typeface="Times New Roman" pitchFamily="18" charset="0"/>
                <a:cs typeface="Times New Roman" pitchFamily="18" charset="0"/>
              </a:rPr>
              <a:t>b. give up reluctantly.</a:t>
            </a:r>
          </a:p>
          <a:p>
            <a:r>
              <a:rPr lang="en-US" sz="2000" i="1" dirty="0">
                <a:latin typeface="Times New Roman" pitchFamily="18" charset="0"/>
                <a:cs typeface="Times New Roman" pitchFamily="18" charset="0"/>
              </a:rPr>
              <a:t>c. carry on.</a:t>
            </a:r>
            <a:endParaRPr lang="ar-DZ" sz="20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E4758EE-1AB6-555B-C7D4-383B42B51828}"/>
              </a:ext>
            </a:extLst>
          </p:cNvPr>
          <p:cNvPicPr>
            <a:picLocks noChangeAspect="1" noChangeArrowheads="1"/>
          </p:cNvPicPr>
          <p:nvPr/>
        </p:nvPicPr>
        <p:blipFill>
          <a:blip r:embed="rId2" cstate="print"/>
          <a:srcRect/>
          <a:stretch>
            <a:fillRect/>
          </a:stretch>
        </p:blipFill>
        <p:spPr bwMode="auto">
          <a:xfrm>
            <a:off x="843280" y="980729"/>
            <a:ext cx="10505440" cy="5013671"/>
          </a:xfrm>
          <a:prstGeom prst="rect">
            <a:avLst/>
          </a:prstGeom>
          <a:noFill/>
          <a:ln w="9525">
            <a:noFill/>
            <a:miter lim="800000"/>
            <a:headEnd/>
            <a:tailEnd/>
          </a:ln>
        </p:spPr>
      </p:pic>
    </p:spTree>
    <p:extLst>
      <p:ext uri="{BB962C8B-B14F-4D97-AF65-F5344CB8AC3E}">
        <p14:creationId xmlns:p14="http://schemas.microsoft.com/office/powerpoint/2010/main" val="265093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400" decel="100000"/>
                                        <p:tgtEl>
                                          <p:spTgt spid="2"/>
                                        </p:tgtEl>
                                      </p:cBhvr>
                                    </p:animEffect>
                                    <p:anim calcmode="lin" valueType="num">
                                      <p:cBhvr>
                                        <p:cTn id="8" dur="2400" decel="100000" fill="hold"/>
                                        <p:tgtEl>
                                          <p:spTgt spid="2"/>
                                        </p:tgtEl>
                                        <p:attrNameLst>
                                          <p:attrName>style.rotation</p:attrName>
                                        </p:attrNameLst>
                                      </p:cBhvr>
                                      <p:tavLst>
                                        <p:tav tm="0">
                                          <p:val>
                                            <p:fltVal val="-90"/>
                                          </p:val>
                                        </p:tav>
                                        <p:tav tm="100000">
                                          <p:val>
                                            <p:fltVal val="0"/>
                                          </p:val>
                                        </p:tav>
                                      </p:tavLst>
                                    </p:anim>
                                    <p:anim calcmode="lin" valueType="num">
                                      <p:cBhvr>
                                        <p:cTn id="9" dur="2400" decel="100000" fill="hold"/>
                                        <p:tgtEl>
                                          <p:spTgt spid="2"/>
                                        </p:tgtEl>
                                        <p:attrNameLst>
                                          <p:attrName>ppt_x</p:attrName>
                                        </p:attrNameLst>
                                      </p:cBhvr>
                                      <p:tavLst>
                                        <p:tav tm="0">
                                          <p:val>
                                            <p:strVal val="#ppt_x+0.4"/>
                                          </p:val>
                                        </p:tav>
                                        <p:tav tm="100000">
                                          <p:val>
                                            <p:strVal val="#ppt_x-0.05"/>
                                          </p:val>
                                        </p:tav>
                                      </p:tavLst>
                                    </p:anim>
                                    <p:anim calcmode="lin" valueType="num">
                                      <p:cBhvr>
                                        <p:cTn id="10" dur="2400" decel="100000" fill="hold"/>
                                        <p:tgtEl>
                                          <p:spTgt spid="2"/>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2"/>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4727848" y="764704"/>
            <a:ext cx="2664296" cy="93610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ar-DZ"/>
          </a:p>
        </p:txBody>
      </p:sp>
      <p:sp>
        <p:nvSpPr>
          <p:cNvPr id="2" name="Rectangle 1"/>
          <p:cNvSpPr/>
          <p:nvPr/>
        </p:nvSpPr>
        <p:spPr>
          <a:xfrm>
            <a:off x="1775520" y="2136339"/>
            <a:ext cx="8712968" cy="2831544"/>
          </a:xfrm>
          <a:prstGeom prst="rect">
            <a:avLst/>
          </a:prstGeom>
        </p:spPr>
        <p:txBody>
          <a:bodyPr wrap="square">
            <a:spAutoFit/>
          </a:bodyPr>
          <a:lstStyle/>
          <a:p>
            <a:endParaRPr lang="en-US" b="1" dirty="0"/>
          </a:p>
          <a:p>
            <a:r>
              <a:rPr lang="en-US" sz="3200" dirty="0">
                <a:latin typeface="Times New Roman" pitchFamily="18" charset="0"/>
                <a:cs typeface="Times New Roman" pitchFamily="18" charset="0"/>
              </a:rPr>
              <a:t>You definitely have the necessary qualities to become the director of a successful business. You have a strong sense of leadership; you can both organize and motivate and you know exactly where you and your team are going.</a:t>
            </a:r>
            <a:endParaRPr lang="ar-DZ" sz="3200" dirty="0">
              <a:latin typeface="Times New Roman" pitchFamily="18" charset="0"/>
              <a:cs typeface="Times New Roman" pitchFamily="18" charset="0"/>
            </a:endParaRPr>
          </a:p>
        </p:txBody>
      </p:sp>
      <p:sp>
        <p:nvSpPr>
          <p:cNvPr id="3" name="Rectangle 2"/>
          <p:cNvSpPr/>
          <p:nvPr/>
        </p:nvSpPr>
        <p:spPr>
          <a:xfrm>
            <a:off x="5087888" y="980728"/>
            <a:ext cx="1952714" cy="523220"/>
          </a:xfrm>
          <a:prstGeom prst="rect">
            <a:avLst/>
          </a:prstGeom>
        </p:spPr>
        <p:txBody>
          <a:bodyPr wrap="none">
            <a:spAutoFit/>
          </a:bodyPr>
          <a:lstStyle/>
          <a:p>
            <a:r>
              <a:rPr lang="en-US" sz="2800" b="1" dirty="0">
                <a:latin typeface="Times New Roman" pitchFamily="18" charset="0"/>
                <a:cs typeface="Times New Roman" pitchFamily="18" charset="0"/>
              </a:rPr>
              <a:t>44 or above</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 calcmode="lin" valueType="num">
                                      <p:cBhvr>
                                        <p:cTn id="9" dur="3000" fill="hold"/>
                                        <p:tgtEl>
                                          <p:spTgt spid="2"/>
                                        </p:tgtEl>
                                        <p:attrNameLst>
                                          <p:attrName>style.rotation</p:attrName>
                                        </p:attrNameLst>
                                      </p:cBhvr>
                                      <p:tavLst>
                                        <p:tav tm="0">
                                          <p:val>
                                            <p:fltVal val="360"/>
                                          </p:val>
                                        </p:tav>
                                        <p:tav tm="100000">
                                          <p:val>
                                            <p:fltVal val="0"/>
                                          </p:val>
                                        </p:tav>
                                      </p:tavLst>
                                    </p:anim>
                                    <p:animEffect transition="in" filter="fade">
                                      <p:cBhvr>
                                        <p:cTn id="10"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170</TotalTime>
  <Words>1007</Words>
  <Application>Microsoft Office PowerPoint</Application>
  <PresentationFormat>Grand écran</PresentationFormat>
  <Paragraphs>83</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Garamond</vt:lpstr>
      <vt:lpstr>Times New Roman</vt:lpstr>
      <vt:lpstr>Organique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Nx Tech</dc:creator>
  <cp:lastModifiedBy>Nx Tech</cp:lastModifiedBy>
  <cp:revision>10</cp:revision>
  <dcterms:created xsi:type="dcterms:W3CDTF">2025-01-30T08:41:06Z</dcterms:created>
  <dcterms:modified xsi:type="dcterms:W3CDTF">2025-02-06T09:20:53Z</dcterms:modified>
</cp:coreProperties>
</file>