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21"/>
  </p:notesMasterIdLst>
  <p:sldIdLst>
    <p:sldId id="256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1" r:id="rId11"/>
    <p:sldId id="280" r:id="rId12"/>
    <p:sldId id="282" r:id="rId13"/>
    <p:sldId id="293" r:id="rId14"/>
    <p:sldId id="290" r:id="rId15"/>
    <p:sldId id="291" r:id="rId16"/>
    <p:sldId id="283" r:id="rId17"/>
    <p:sldId id="284" r:id="rId18"/>
    <p:sldId id="288" r:id="rId19"/>
    <p:sldId id="29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072" autoAdjust="0"/>
  </p:normalViewPr>
  <p:slideViewPr>
    <p:cSldViewPr>
      <p:cViewPr>
        <p:scale>
          <a:sx n="70" d="100"/>
          <a:sy n="70" d="100"/>
        </p:scale>
        <p:origin x="-1386" y="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DB960-2B76-49A4-B4DC-4E752D1B98C4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0730A-D9D0-4B64-B15A-CC5DED520116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047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4038599"/>
            <a:ext cx="9144000" cy="1930879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4111751"/>
            <a:ext cx="1371600" cy="1776953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tx1"/>
              </a:gs>
            </a:gsLst>
            <a:lin ang="10800000" scaled="1"/>
            <a:tileRect/>
          </a:gra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371600" y="4111751"/>
            <a:ext cx="7772400" cy="1776953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371600" y="4191000"/>
            <a:ext cx="7467600" cy="1066800"/>
          </a:xfrm>
        </p:spPr>
        <p:txBody>
          <a:bodyPr anchor="b">
            <a:normAutofit/>
          </a:bodyPr>
          <a:lstStyle>
            <a:lvl1pPr>
              <a:defRPr sz="4400" cap="none" baseline="0"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5257800"/>
            <a:ext cx="7467600" cy="609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4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233160"/>
            <a:ext cx="1752600" cy="32004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1400">
                <a:solidFill>
                  <a:schemeClr val="bg2"/>
                </a:solidFill>
              </a:defRPr>
            </a:lvl1pPr>
          </a:lstStyle>
          <a:p>
            <a:fld id="{DA480A42-1B47-4A74-9A1D-F67E9D003F15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200399" y="6233160"/>
            <a:ext cx="4752393" cy="320040"/>
          </a:xfrm>
          <a:prstGeom prst="rect">
            <a:avLst/>
          </a:prstGeom>
        </p:spPr>
        <p:txBody>
          <a:bodyPr anchor="b" anchorCtr="0"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6233160"/>
            <a:ext cx="838200" cy="320040"/>
          </a:xfrm>
          <a:prstGeom prst="rect">
            <a:avLst/>
          </a:prstGeom>
        </p:spPr>
        <p:txBody>
          <a:bodyPr anchor="b" anchorCtr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3">
                <a:lumMod val="20000"/>
                <a:lumOff val="80000"/>
              </a:schemeClr>
            </a:gs>
            <a:gs pos="100000">
              <a:schemeClr val="bg1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516564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8823960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8915400" y="533400"/>
            <a:ext cx="228600" cy="6324600"/>
          </a:xfrm>
          <a:prstGeom prst="rect">
            <a:avLst/>
          </a:prstGeom>
          <a:solidFill>
            <a:schemeClr val="tx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0800000" scaled="1"/>
          </a:gra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762000" y="1600200"/>
            <a:ext cx="8004048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620000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371600" cy="9906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tx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 anchor="ctr" anchorCtr="0"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7620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768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7620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768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762000" y="1752600"/>
            <a:ext cx="3886200" cy="640080"/>
          </a:xfrm>
          <a:solidFill>
            <a:schemeClr val="accent3"/>
          </a:solidFill>
        </p:spPr>
        <p:txBody>
          <a:bodyPr rtlCol="0" anchor="ctr"/>
          <a:lstStyle>
            <a:lvl1pPr marL="0" indent="0">
              <a:buFontTx/>
              <a:buNone/>
              <a:defRPr sz="2000" b="0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76800" y="1752600"/>
            <a:ext cx="3886200" cy="640080"/>
          </a:xfrm>
          <a:solidFill>
            <a:schemeClr val="accent3"/>
          </a:solidFill>
        </p:spPr>
        <p:txBody>
          <a:bodyPr rtlCol="0" anchor="ctr"/>
          <a:lstStyle>
            <a:lvl1pPr marL="0" indent="0">
              <a:buFontTx/>
              <a:buNone/>
              <a:defRPr sz="2000" b="0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62000" y="1600200"/>
            <a:ext cx="1600200" cy="4495800"/>
          </a:xfrm>
          <a:solidFill>
            <a:schemeClr val="accent3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438400" y="1600200"/>
            <a:ext cx="6324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71600" y="5486400"/>
            <a:ext cx="7543800" cy="685800"/>
          </a:xfrm>
        </p:spPr>
        <p:txBody>
          <a:bodyPr/>
          <a:lstStyle>
            <a:lvl1pPr marL="0" indent="0">
              <a:buFontTx/>
              <a:buNone/>
              <a:defRPr sz="1700">
                <a:solidFill>
                  <a:schemeClr val="tx2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0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4658868"/>
            <a:ext cx="1371600" cy="713232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0800000" scaled="1"/>
          </a:gra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371600" y="4658868"/>
            <a:ext cx="7772400" cy="713232"/>
          </a:xfrm>
          <a:prstGeom prst="rect">
            <a:avLst/>
          </a:prstGeom>
          <a:solidFill>
            <a:schemeClr val="tx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675516"/>
            <a:ext cx="7543800" cy="658483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71600" y="0"/>
            <a:ext cx="7772400" cy="4568952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3">
                <a:lumMod val="20000"/>
                <a:lumOff val="80000"/>
              </a:schemeClr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762000" y="381000"/>
            <a:ext cx="8001000" cy="11430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765048" y="1600200"/>
            <a:ext cx="80010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533400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33400" y="0"/>
            <a:ext cx="8610600" cy="228600"/>
          </a:xfrm>
          <a:prstGeom prst="rect">
            <a:avLst/>
          </a:prstGeom>
          <a:solidFill>
            <a:schemeClr val="tx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1" name="Date Placeholder 27"/>
          <p:cNvSpPr>
            <a:spLocks noGrp="1"/>
          </p:cNvSpPr>
          <p:nvPr>
            <p:ph type="dt" sz="half" idx="2"/>
          </p:nvPr>
        </p:nvSpPr>
        <p:spPr>
          <a:xfrm>
            <a:off x="1371600" y="6233160"/>
            <a:ext cx="1752600" cy="32004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1400">
                <a:solidFill>
                  <a:schemeClr val="bg2"/>
                </a:solidFill>
              </a:defRPr>
            </a:lvl1pPr>
          </a:lstStyle>
          <a:p>
            <a:fld id="{DA480A42-1B47-4A74-9A1D-F67E9D003F15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2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200399" y="6233160"/>
            <a:ext cx="4752393" cy="32004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r">
              <a:defRPr sz="14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5" name="Slide Number Placeholder 28"/>
          <p:cNvSpPr>
            <a:spLocks noGrp="1"/>
          </p:cNvSpPr>
          <p:nvPr>
            <p:ph type="sldNum" sz="quarter" idx="4"/>
          </p:nvPr>
        </p:nvSpPr>
        <p:spPr>
          <a:xfrm>
            <a:off x="8001000" y="6233160"/>
            <a:ext cx="838200" cy="32004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r" rtl="1" eaLnBrk="1" latinLnBrk="0" hangingPunct="1">
        <a:spcBef>
          <a:spcPts val="700"/>
        </a:spcBef>
        <a:buClr>
          <a:schemeClr val="tx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ts val="550"/>
        </a:spcBef>
        <a:buClr>
          <a:schemeClr val="tx2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r" rtl="1" eaLnBrk="1" latinLnBrk="0" hangingPunct="1">
        <a:spcBef>
          <a:spcPts val="500"/>
        </a:spcBef>
        <a:buClr>
          <a:schemeClr val="tx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r" rtl="1" eaLnBrk="1" latinLnBrk="0" hangingPunct="1">
        <a:spcBef>
          <a:spcPts val="400"/>
        </a:spcBef>
        <a:buClr>
          <a:schemeClr val="tx2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r" rtl="1" eaLnBrk="1" latinLnBrk="0" hangingPunct="1">
        <a:spcBef>
          <a:spcPts val="400"/>
        </a:spcBef>
        <a:buClr>
          <a:schemeClr val="tx2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r" rtl="1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r" rtl="1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r" rtl="1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r" rtl="1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4077072"/>
            <a:ext cx="7467600" cy="1066800"/>
          </a:xfrm>
        </p:spPr>
        <p:txBody>
          <a:bodyPr>
            <a:normAutofit fontScale="90000"/>
          </a:bodyPr>
          <a:lstStyle/>
          <a:p>
            <a:pPr algn="r"/>
            <a:r>
              <a:rPr lang="ar-DZ" dirty="0" smtClean="0"/>
              <a:t>مفاهيم أساسية حول الامداد وسلسة الامداد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ar-DZ" b="1" dirty="0" smtClean="0">
                <a:solidFill>
                  <a:srgbClr val="FFFF00"/>
                </a:solidFill>
              </a:rPr>
              <a:t>طاهري فاطمة الزهراء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012160" y="3212976"/>
            <a:ext cx="302433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2800" b="1" dirty="0" smtClean="0">
                <a:solidFill>
                  <a:srgbClr val="FF0000"/>
                </a:solidFill>
              </a:rPr>
              <a:t>محاضرات مقدمة لللسنة الثالثة ادارة أعمال</a:t>
            </a:r>
            <a:endParaRPr lang="ar-DZ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592957"/>
            <a:ext cx="7632848" cy="5148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169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OGISTIC POLYCOP APA FINALE.pdf - Adobe Acrobat Reader (32-bit)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7662"/>
            <a:ext cx="9144000" cy="555768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967662"/>
            <a:ext cx="9144000" cy="7331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4" name="Rectangle 3"/>
          <p:cNvSpPr/>
          <p:nvPr/>
        </p:nvSpPr>
        <p:spPr>
          <a:xfrm>
            <a:off x="8532440" y="1556792"/>
            <a:ext cx="611560" cy="53012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5" name="Rectangle 4"/>
          <p:cNvSpPr/>
          <p:nvPr/>
        </p:nvSpPr>
        <p:spPr>
          <a:xfrm>
            <a:off x="0" y="6093296"/>
            <a:ext cx="8838220" cy="7647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572140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87706" y="2761764"/>
            <a:ext cx="63418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/>
              <a:t>احيانا يشار الى سلاسل الامداد على أنها سلاسل القيمة</a:t>
            </a:r>
          </a:p>
        </p:txBody>
      </p:sp>
    </p:spTree>
    <p:extLst>
      <p:ext uri="{BB962C8B-B14F-4D97-AF65-F5344CB8AC3E}">
        <p14:creationId xmlns:p14="http://schemas.microsoft.com/office/powerpoint/2010/main" val="147372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76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5472608"/>
          </a:xfrm>
          <a:prstGeom prst="rect">
            <a:avLst/>
          </a:prstGeom>
        </p:spPr>
      </p:pic>
      <p:sp>
        <p:nvSpPr>
          <p:cNvPr id="3" name="Flèche vers le bas 2"/>
          <p:cNvSpPr/>
          <p:nvPr/>
        </p:nvSpPr>
        <p:spPr>
          <a:xfrm>
            <a:off x="7668344" y="3429000"/>
            <a:ext cx="576064" cy="2664296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Up </a:t>
            </a:r>
            <a:r>
              <a:rPr lang="fr-FR" b="1" dirty="0" err="1" smtClean="0">
                <a:solidFill>
                  <a:srgbClr val="FF0000"/>
                </a:solidFill>
              </a:rPr>
              <a:t>stream</a:t>
            </a:r>
            <a:endParaRPr lang="ar-DZ" b="1" dirty="0">
              <a:solidFill>
                <a:srgbClr val="FF0000"/>
              </a:solidFill>
            </a:endParaRPr>
          </a:p>
        </p:txBody>
      </p:sp>
      <p:sp>
        <p:nvSpPr>
          <p:cNvPr id="4" name="Flèche vers le haut 3"/>
          <p:cNvSpPr/>
          <p:nvPr/>
        </p:nvSpPr>
        <p:spPr>
          <a:xfrm>
            <a:off x="827584" y="980728"/>
            <a:ext cx="504056" cy="18722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sz="1100" b="1" dirty="0" smtClean="0"/>
              <a:t>Down </a:t>
            </a:r>
            <a:r>
              <a:rPr lang="fr-FR" sz="1100" b="1" dirty="0" err="1" smtClean="0"/>
              <a:t>stream</a:t>
            </a:r>
            <a:endParaRPr lang="ar-DZ" sz="1100" b="1" dirty="0"/>
          </a:p>
        </p:txBody>
      </p:sp>
    </p:spTree>
    <p:extLst>
      <p:ext uri="{BB962C8B-B14F-4D97-AF65-F5344CB8AC3E}">
        <p14:creationId xmlns:p14="http://schemas.microsoft.com/office/powerpoint/2010/main" val="4075709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772816"/>
            <a:ext cx="842493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3200" b="1" dirty="0"/>
              <a:t>احيانا يشار الى سلاسل الامداد على أنها سلاسل القيمة، حيث أن </a:t>
            </a:r>
            <a:r>
              <a:rPr lang="ar-DZ" sz="3200" b="1" dirty="0" smtClean="0"/>
              <a:t>القيمة تضاف للمنتجات </a:t>
            </a:r>
            <a:r>
              <a:rPr lang="ar-DZ" sz="3200" b="1" dirty="0"/>
              <a:t>والخدمات أثناء تقديمها في أو عبر السلسلة . وسلاسل القيمة أو الامداد </a:t>
            </a:r>
            <a:r>
              <a:rPr lang="ar-DZ" sz="3200" b="1" dirty="0" smtClean="0"/>
              <a:t>هي تجميع </a:t>
            </a:r>
            <a:r>
              <a:rPr lang="ar-DZ" sz="3200" b="1" dirty="0"/>
              <a:t>لمنظمات </a:t>
            </a:r>
            <a:r>
              <a:rPr lang="ar-DZ" sz="3200" b="1" dirty="0" smtClean="0"/>
              <a:t>أعمال منفصلة، </a:t>
            </a:r>
            <a:r>
              <a:rPr lang="ar-DZ" sz="3200" b="1" dirty="0"/>
              <a:t>كما أنها تتكون من عنصرين لكل مؤسسة هما : عنصر التوريد وعنصر الطلب، حيث يبدأ </a:t>
            </a:r>
            <a:r>
              <a:rPr lang="ar-DZ" sz="3200" b="1" dirty="0" smtClean="0"/>
              <a:t> عنصر التوريد </a:t>
            </a:r>
            <a:r>
              <a:rPr lang="ar-DZ" sz="3200" b="1" dirty="0"/>
              <a:t>مع بداية السلسلة وينتهى مع العمليات الداخلية بالمؤسسة، اما عنصر الطلب في السلسلة يبدأ من </a:t>
            </a:r>
            <a:r>
              <a:rPr lang="ar-DZ" sz="3200" b="1" dirty="0" smtClean="0"/>
              <a:t>النقطة التي </a:t>
            </a:r>
            <a:r>
              <a:rPr lang="ar-DZ" sz="3200" b="1" dirty="0"/>
              <a:t>يتم فيها تسليم مخرجات المؤسسة للعميل الحالي وتنتهى مع العميل النهائي </a:t>
            </a:r>
            <a:r>
              <a:rPr lang="ar-DZ" sz="3200" b="1" dirty="0" smtClean="0"/>
              <a:t>في السلسلة.</a:t>
            </a:r>
            <a:endParaRPr lang="ar-DZ" sz="3200" b="1" dirty="0"/>
          </a:p>
        </p:txBody>
      </p:sp>
    </p:spTree>
    <p:extLst>
      <p:ext uri="{BB962C8B-B14F-4D97-AF65-F5344CB8AC3E}">
        <p14:creationId xmlns:p14="http://schemas.microsoft.com/office/powerpoint/2010/main" val="2618701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55776" y="980728"/>
            <a:ext cx="39581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>
                <a:solidFill>
                  <a:srgbClr val="FF0000"/>
                </a:solidFill>
              </a:rPr>
              <a:t>عمليات إدارة الخدمات اللوجستية</a:t>
            </a:r>
          </a:p>
        </p:txBody>
      </p:sp>
      <p:cxnSp>
        <p:nvCxnSpPr>
          <p:cNvPr id="4" name="Connecteur droit avec flèche 3"/>
          <p:cNvCxnSpPr>
            <a:stCxn id="2" idx="2"/>
          </p:cNvCxnSpPr>
          <p:nvPr/>
        </p:nvCxnSpPr>
        <p:spPr>
          <a:xfrm>
            <a:off x="4534844" y="1503948"/>
            <a:ext cx="2701452" cy="12049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>
            <a:stCxn id="2" idx="2"/>
          </p:cNvCxnSpPr>
          <p:nvPr/>
        </p:nvCxnSpPr>
        <p:spPr>
          <a:xfrm flipH="1">
            <a:off x="1907704" y="1503948"/>
            <a:ext cx="2627140" cy="12049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372200" y="2996952"/>
            <a:ext cx="21018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/>
              <a:t>العمليات الداخلية</a:t>
            </a:r>
            <a:endParaRPr lang="ar-DZ" sz="2800" dirty="0"/>
          </a:p>
        </p:txBody>
      </p:sp>
      <p:sp>
        <p:nvSpPr>
          <p:cNvPr id="10" name="Rectangle 9"/>
          <p:cNvSpPr/>
          <p:nvPr/>
        </p:nvSpPr>
        <p:spPr>
          <a:xfrm>
            <a:off x="755576" y="2996952"/>
            <a:ext cx="2242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/>
              <a:t>العمليات الخارجية</a:t>
            </a:r>
            <a:endParaRPr lang="ar-DZ" sz="2800" dirty="0"/>
          </a:p>
        </p:txBody>
      </p:sp>
    </p:spTree>
    <p:extLst>
      <p:ext uri="{BB962C8B-B14F-4D97-AF65-F5344CB8AC3E}">
        <p14:creationId xmlns:p14="http://schemas.microsoft.com/office/powerpoint/2010/main" val="189617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OGISTIC POLYCOP APA FINALE.pdf - Adobe Acrobat Reader (32-bit)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7662"/>
            <a:ext cx="9144000" cy="534165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692696"/>
            <a:ext cx="9144000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4" name="Rectangle 3"/>
          <p:cNvSpPr/>
          <p:nvPr/>
        </p:nvSpPr>
        <p:spPr>
          <a:xfrm>
            <a:off x="1907704" y="5985284"/>
            <a:ext cx="6264696" cy="4680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5" name="Rectangle 4"/>
          <p:cNvSpPr/>
          <p:nvPr/>
        </p:nvSpPr>
        <p:spPr>
          <a:xfrm>
            <a:off x="8388424" y="1268760"/>
            <a:ext cx="755576" cy="4716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61134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REVERSELOGISTICSe-book.pdf - Adobe Acrobat Reader (32-bit)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8560" y="0"/>
            <a:ext cx="10513168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468560" y="0"/>
            <a:ext cx="10513168" cy="8367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5" name="Rectangle 4"/>
          <p:cNvSpPr/>
          <p:nvPr/>
        </p:nvSpPr>
        <p:spPr>
          <a:xfrm>
            <a:off x="8748464" y="620688"/>
            <a:ext cx="1296144" cy="62373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073182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LOGISTIC POLYCOP APA FINALE.pdf - Adobe Acrobat Reader (32-bit)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7662"/>
            <a:ext cx="9144000" cy="49226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764704"/>
            <a:ext cx="9036496" cy="1440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DZ" sz="4000" b="1" dirty="0">
                <a:solidFill>
                  <a:srgbClr val="FF0000"/>
                </a:solidFill>
              </a:rPr>
              <a:t>مجالات الامداد وسلسلة الامداد</a:t>
            </a:r>
          </a:p>
        </p:txBody>
      </p:sp>
      <p:sp>
        <p:nvSpPr>
          <p:cNvPr id="5" name="Rectangle 4"/>
          <p:cNvSpPr/>
          <p:nvPr/>
        </p:nvSpPr>
        <p:spPr>
          <a:xfrm>
            <a:off x="8244408" y="2204864"/>
            <a:ext cx="792088" cy="42484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674917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403648" y="908720"/>
            <a:ext cx="626469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3200" dirty="0" smtClean="0">
                <a:solidFill>
                  <a:srgbClr val="FF0000"/>
                </a:solidFill>
              </a:rPr>
              <a:t>أنواع (مستويات) سلاسل الامداد</a:t>
            </a:r>
            <a:endParaRPr lang="ar-DZ" sz="32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63688" y="1916832"/>
            <a:ext cx="62653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3200" dirty="0"/>
              <a:t>وهناك ثلاث مستويات لسلسلة الامداد</a:t>
            </a:r>
          </a:p>
        </p:txBody>
      </p:sp>
    </p:spTree>
    <p:extLst>
      <p:ext uri="{BB962C8B-B14F-4D97-AF65-F5344CB8AC3E}">
        <p14:creationId xmlns:p14="http://schemas.microsoft.com/office/powerpoint/2010/main" val="2191949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438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🔵 مثال : الحليب 🔵&#10;&#10;في حالة شرائك الحليب من صاحب المزرعة مباشرة تعتبر هذه سلسلة إمداد مباشرة. 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DZ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73379"/>
            <a:ext cx="7704856" cy="389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177988" y="126876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/>
            <a:r>
              <a:rPr lang="ar-DZ" sz="2000" b="1" dirty="0"/>
              <a:t>في حالة شرائك الحليب من صاحب المزرعة مباشرة تعتبر هذه سلسلة إمداد مباشرة</a:t>
            </a:r>
          </a:p>
        </p:txBody>
      </p:sp>
    </p:spTree>
    <p:extLst>
      <p:ext uri="{BB962C8B-B14F-4D97-AF65-F5344CB8AC3E}">
        <p14:creationId xmlns:p14="http://schemas.microsoft.com/office/powerpoint/2010/main" val="670703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618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205" y="764704"/>
            <a:ext cx="4545299" cy="2552502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02959"/>
            <a:ext cx="4378821" cy="2822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5778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88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924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80728"/>
            <a:ext cx="8712968" cy="568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2889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amworkPresentation2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570FFD5-B1B6-41A3-BD7B-00D5975DE44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TeamworkPresentation2</Template>
  <TotalTime>1428</TotalTime>
  <Words>148</Words>
  <Application>Microsoft Office PowerPoint</Application>
  <PresentationFormat>Affichage à l'écran (4:3)</PresentationFormat>
  <Paragraphs>14</Paragraphs>
  <Slides>18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TeamworkPresentation2</vt:lpstr>
      <vt:lpstr>مفاهيم أساسية حول الامداد وسلسة الامداد 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مفاهيم أساسية حول الامداد وسلسة الامداد</dc:title>
  <dc:creator>TAHRI</dc:creator>
  <cp:lastModifiedBy>TAHRI</cp:lastModifiedBy>
  <cp:revision>53</cp:revision>
  <dcterms:created xsi:type="dcterms:W3CDTF">2025-02-04T05:42:28Z</dcterms:created>
  <dcterms:modified xsi:type="dcterms:W3CDTF">2025-02-16T09:23:17Z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TC102282709990</vt:lpwstr>
  </property>
</Properties>
</file>