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7" r:id="rId2"/>
    <p:sldId id="268" r:id="rId3"/>
    <p:sldId id="269" r:id="rId4"/>
    <p:sldId id="261" r:id="rId5"/>
    <p:sldId id="262" r:id="rId6"/>
    <p:sldId id="263" r:id="rId7"/>
    <p:sldId id="264" r:id="rId8"/>
    <p:sldId id="265" r:id="rId9"/>
    <p:sldId id="266" r:id="rId10"/>
    <p:sldId id="270" r:id="rId11"/>
    <p:sldId id="271" r:id="rId12"/>
    <p:sldId id="272" r:id="rId13"/>
    <p:sldId id="273" r:id="rId14"/>
    <p:sldId id="274" r:id="rId15"/>
    <p:sldId id="275"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78743C-840B-4F01-B657-D7BCB67B0EDF}" type="doc">
      <dgm:prSet loTypeId="urn:microsoft.com/office/officeart/2005/8/layout/chevron2" loCatId="list" qsTypeId="urn:microsoft.com/office/officeart/2005/8/quickstyle/3d4" qsCatId="3D" csTypeId="urn:microsoft.com/office/officeart/2005/8/colors/accent0_3" csCatId="mainScheme" phldr="1"/>
      <dgm:spPr/>
      <dgm:t>
        <a:bodyPr/>
        <a:lstStyle/>
        <a:p>
          <a:endParaRPr lang="fr-FR"/>
        </a:p>
      </dgm:t>
    </dgm:pt>
    <dgm:pt modelId="{BE6A2D8D-6F17-4C0F-AA49-53F7C4857208}">
      <dgm:prSet phldrT="[Texte]" custT="1"/>
      <dgm:spPr>
        <a:solidFill>
          <a:schemeClr val="accent5">
            <a:lumMod val="60000"/>
            <a:lumOff val="40000"/>
          </a:schemeClr>
        </a:solidFill>
      </dgm:spPr>
      <dgm:t>
        <a:bodyPr/>
        <a:lstStyle/>
        <a:p>
          <a:r>
            <a:rPr lang="ar-DZ" sz="2400" b="1" dirty="0" smtClean="0">
              <a:solidFill>
                <a:schemeClr val="tx1"/>
              </a:solidFill>
              <a:latin typeface="Arabic Typesetting" panose="03020402040406030203" pitchFamily="66" charset="-78"/>
              <a:cs typeface="Arabic Typesetting" panose="03020402040406030203" pitchFamily="66" charset="-78"/>
            </a:rPr>
            <a:t>الطرف 01</a:t>
          </a:r>
        </a:p>
        <a:p>
          <a:r>
            <a:rPr lang="ar-DZ" sz="2400" b="1" dirty="0" smtClean="0">
              <a:solidFill>
                <a:schemeClr val="tx1"/>
              </a:solidFill>
              <a:latin typeface="Arabic Typesetting" panose="03020402040406030203" pitchFamily="66" charset="-78"/>
              <a:cs typeface="Arabic Typesetting" panose="03020402040406030203" pitchFamily="66" charset="-78"/>
            </a:rPr>
            <a:t>-العامل الأجير</a:t>
          </a:r>
          <a:endParaRPr lang="fr-FR" sz="2400" b="1" dirty="0">
            <a:solidFill>
              <a:schemeClr val="tx1"/>
            </a:solidFill>
            <a:latin typeface="Arabic Typesetting" panose="03020402040406030203" pitchFamily="66" charset="-78"/>
            <a:cs typeface="Arabic Typesetting" panose="03020402040406030203" pitchFamily="66" charset="-78"/>
          </a:endParaRPr>
        </a:p>
      </dgm:t>
    </dgm:pt>
    <dgm:pt modelId="{0B4D5112-2D64-423E-B895-4BAE42545C72}" type="parTrans" cxnId="{E368186D-3A8D-4442-B44A-49A27D6028A3}">
      <dgm:prSet/>
      <dgm:spPr/>
      <dgm:t>
        <a:bodyPr/>
        <a:lstStyle/>
        <a:p>
          <a:endParaRPr lang="fr-FR"/>
        </a:p>
      </dgm:t>
    </dgm:pt>
    <dgm:pt modelId="{CFCBE789-48E5-45D2-B65F-4336EE78A87F}" type="sibTrans" cxnId="{E368186D-3A8D-4442-B44A-49A27D6028A3}">
      <dgm:prSet/>
      <dgm:spPr/>
      <dgm:t>
        <a:bodyPr/>
        <a:lstStyle/>
        <a:p>
          <a:endParaRPr lang="fr-FR"/>
        </a:p>
      </dgm:t>
    </dgm:pt>
    <dgm:pt modelId="{7F4FE9ED-7AF4-4FC8-8467-9AA0448CD020}">
      <dgm:prSet phldrT="[Texte]" custT="1"/>
      <dgm:spPr>
        <a:solidFill>
          <a:schemeClr val="accent5">
            <a:lumMod val="60000"/>
            <a:lumOff val="40000"/>
          </a:schemeClr>
        </a:solidFill>
      </dgm:spPr>
      <dgm:t>
        <a:bodyPr/>
        <a:lstStyle/>
        <a:p>
          <a:pPr rtl="1"/>
          <a:r>
            <a:rPr lang="ar-DZ" sz="2400" b="1" dirty="0" smtClean="0">
              <a:solidFill>
                <a:schemeClr val="tx1"/>
              </a:solidFill>
              <a:latin typeface="Arabic Typesetting" panose="03020402040406030203" pitchFamily="66" charset="-78"/>
              <a:cs typeface="Arabic Typesetting" panose="03020402040406030203" pitchFamily="66" charset="-78"/>
            </a:rPr>
            <a:t>الطرف 02 </a:t>
          </a:r>
        </a:p>
        <a:p>
          <a:pPr rtl="1"/>
          <a:r>
            <a:rPr lang="ar-DZ" sz="2400" b="1" dirty="0" smtClean="0">
              <a:solidFill>
                <a:schemeClr val="tx1"/>
              </a:solidFill>
              <a:latin typeface="Arabic Typesetting" panose="03020402040406030203" pitchFamily="66" charset="-78"/>
              <a:cs typeface="Arabic Typesetting" panose="03020402040406030203" pitchFamily="66" charset="-78"/>
            </a:rPr>
            <a:t>- المستخدم </a:t>
          </a:r>
          <a:r>
            <a:rPr lang="ar-DZ" sz="1600" dirty="0" smtClean="0">
              <a:solidFill>
                <a:schemeClr val="tx1"/>
              </a:solidFill>
              <a:latin typeface="Arabic Typesetting" panose="03020402040406030203" pitchFamily="66" charset="-78"/>
              <a:cs typeface="Arabic Typesetting" panose="03020402040406030203" pitchFamily="66" charset="-78"/>
            </a:rPr>
            <a:t>-</a:t>
          </a:r>
          <a:endParaRPr lang="fr-FR" sz="1600" dirty="0">
            <a:solidFill>
              <a:schemeClr val="tx1"/>
            </a:solidFill>
          </a:endParaRPr>
        </a:p>
      </dgm:t>
    </dgm:pt>
    <dgm:pt modelId="{FAFCD093-B52B-4BEF-A4CF-8A1871218EB0}" type="parTrans" cxnId="{9BF4BDCA-4E6D-42BE-B7EF-C36372857A1A}">
      <dgm:prSet/>
      <dgm:spPr/>
      <dgm:t>
        <a:bodyPr/>
        <a:lstStyle/>
        <a:p>
          <a:endParaRPr lang="fr-FR"/>
        </a:p>
      </dgm:t>
    </dgm:pt>
    <dgm:pt modelId="{4B29A9BC-B617-4F38-AF1F-BC9683D01869}" type="sibTrans" cxnId="{9BF4BDCA-4E6D-42BE-B7EF-C36372857A1A}">
      <dgm:prSet/>
      <dgm:spPr/>
      <dgm:t>
        <a:bodyPr/>
        <a:lstStyle/>
        <a:p>
          <a:endParaRPr lang="fr-FR"/>
        </a:p>
      </dgm:t>
    </dgm:pt>
    <dgm:pt modelId="{58F4D401-1E62-4949-8795-3DA356286BAB}">
      <dgm:prSet phldrT="[Texte]" custT="1"/>
      <dgm:spPr/>
      <dgm:t>
        <a:bodyPr/>
        <a:lstStyle/>
        <a:p>
          <a:pPr rtl="1"/>
          <a:r>
            <a:rPr lang="ar-DZ" sz="3600" b="1" i="0" dirty="0" smtClean="0">
              <a:latin typeface="Arabic Typesetting" panose="03020402040406030203" pitchFamily="66" charset="-78"/>
              <a:cs typeface="Arabic Typesetting" panose="03020402040406030203" pitchFamily="66" charset="-78"/>
            </a:rPr>
            <a:t>الشخص القانوني الذي تربطه </a:t>
          </a:r>
          <a:r>
            <a:rPr lang="ar-DZ" sz="3600" b="1" i="0" dirty="0" err="1" smtClean="0">
              <a:latin typeface="Arabic Typesetting" panose="03020402040406030203" pitchFamily="66" charset="-78"/>
              <a:cs typeface="Arabic Typesetting" panose="03020402040406030203" pitchFamily="66" charset="-78"/>
            </a:rPr>
            <a:t>بالأجیر</a:t>
          </a:r>
          <a:r>
            <a:rPr lang="ar-DZ" sz="3600" b="1" i="0" dirty="0" smtClean="0">
              <a:latin typeface="Arabic Typesetting" panose="03020402040406030203" pitchFamily="66" charset="-78"/>
              <a:cs typeface="Arabic Typesetting" panose="03020402040406030203" pitchFamily="66" charset="-78"/>
            </a:rPr>
            <a:t> علاقة شغل تابع </a:t>
          </a:r>
          <a:r>
            <a:rPr lang="ar-DZ" sz="3600" b="1" i="0" dirty="0" err="1" smtClean="0">
              <a:latin typeface="Arabic Typesetting" panose="03020402040406030203" pitchFamily="66" charset="-78"/>
              <a:cs typeface="Arabic Typesetting" panose="03020402040406030203" pitchFamily="66" charset="-78"/>
            </a:rPr>
            <a:t>ویلتزم</a:t>
          </a:r>
          <a:r>
            <a:rPr lang="ar-DZ" sz="3600" b="1" i="0" dirty="0" smtClean="0">
              <a:latin typeface="Arabic Typesetting" panose="03020402040406030203" pitchFamily="66" charset="-78"/>
              <a:cs typeface="Arabic Typesetting" panose="03020402040406030203" pitchFamily="66" charset="-78"/>
            </a:rPr>
            <a:t> تجاهه بما </a:t>
          </a:r>
          <a:r>
            <a:rPr lang="ar-DZ" sz="3600" b="1" i="0" dirty="0" err="1" smtClean="0">
              <a:latin typeface="Arabic Typesetting" panose="03020402040406030203" pitchFamily="66" charset="-78"/>
              <a:cs typeface="Arabic Typesetting" panose="03020402040406030203" pitchFamily="66" charset="-78"/>
            </a:rPr>
            <a:t>یولده</a:t>
          </a:r>
          <a:r>
            <a:rPr lang="ar-DZ" sz="3600" b="1" i="0" dirty="0" smtClean="0">
              <a:latin typeface="Arabic Typesetting" panose="03020402040406030203" pitchFamily="66" charset="-78"/>
              <a:cs typeface="Arabic Typesetting" panose="03020402040406030203" pitchFamily="66" charset="-78"/>
            </a:rPr>
            <a:t> العقد أو </a:t>
          </a:r>
          <a:r>
            <a:rPr lang="ar-DZ" sz="3600" b="1" i="0" dirty="0" err="1" smtClean="0">
              <a:latin typeface="Arabic Typesetting" panose="03020402040406030203" pitchFamily="66" charset="-78"/>
              <a:cs typeface="Arabic Typesetting" panose="03020402040406030203" pitchFamily="66" charset="-78"/>
            </a:rPr>
            <a:t>یرتبه</a:t>
          </a:r>
          <a:r>
            <a:rPr lang="ar-DZ" sz="3600" b="1" i="0" dirty="0" smtClean="0">
              <a:latin typeface="Arabic Typesetting" panose="03020402040406030203" pitchFamily="66" charset="-78"/>
              <a:cs typeface="Arabic Typesetting" panose="03020402040406030203" pitchFamily="66" charset="-78"/>
            </a:rPr>
            <a:t> القانون من التزامات.</a:t>
          </a:r>
          <a:endParaRPr lang="fr-FR" sz="2800" dirty="0"/>
        </a:p>
      </dgm:t>
    </dgm:pt>
    <dgm:pt modelId="{D8271F68-CB8E-41E8-96DC-9F7C79BB38F9}" type="parTrans" cxnId="{20716941-2600-46CA-BD98-2749BCB9AD48}">
      <dgm:prSet/>
      <dgm:spPr/>
      <dgm:t>
        <a:bodyPr/>
        <a:lstStyle/>
        <a:p>
          <a:endParaRPr lang="fr-FR"/>
        </a:p>
      </dgm:t>
    </dgm:pt>
    <dgm:pt modelId="{EBBDCFEC-F7FB-4656-A554-79C6210A8E8C}" type="sibTrans" cxnId="{20716941-2600-46CA-BD98-2749BCB9AD48}">
      <dgm:prSet/>
      <dgm:spPr/>
      <dgm:t>
        <a:bodyPr/>
        <a:lstStyle/>
        <a:p>
          <a:endParaRPr lang="fr-FR"/>
        </a:p>
      </dgm:t>
    </dgm:pt>
    <dgm:pt modelId="{C832B0D9-82D9-4A00-A0F7-1FB594D23F39}">
      <dgm:prSet phldrT="[Texte]" custT="1"/>
      <dgm:spPr/>
      <dgm:t>
        <a:bodyPr/>
        <a:lstStyle/>
        <a:p>
          <a:pPr rtl="1"/>
          <a:r>
            <a:rPr lang="ar-DZ" sz="3200" b="1" i="0" dirty="0" smtClean="0">
              <a:latin typeface="Arabic Typesetting" panose="03020402040406030203" pitchFamily="66" charset="-78"/>
              <a:cs typeface="Arabic Typesetting" panose="03020402040406030203" pitchFamily="66" charset="-78"/>
            </a:rPr>
            <a:t>كل شخص </a:t>
          </a:r>
          <a:r>
            <a:rPr lang="ar-DZ" sz="3200" b="1" i="0" dirty="0" err="1" smtClean="0">
              <a:latin typeface="Arabic Typesetting" panose="03020402040406030203" pitchFamily="66" charset="-78"/>
              <a:cs typeface="Arabic Typesetting" panose="03020402040406030203" pitchFamily="66" charset="-78"/>
            </a:rPr>
            <a:t>یؤدي</a:t>
          </a:r>
          <a:r>
            <a:rPr lang="ar-DZ" sz="3200" b="1" i="0" dirty="0" smtClean="0">
              <a:latin typeface="Arabic Typesetting" panose="03020402040406030203" pitchFamily="66" charset="-78"/>
              <a:cs typeface="Arabic Typesetting" panose="03020402040406030203" pitchFamily="66" charset="-78"/>
            </a:rPr>
            <a:t> عملا </a:t>
          </a:r>
          <a:r>
            <a:rPr lang="ar-DZ" sz="3200" b="1" i="0" dirty="0" err="1" smtClean="0">
              <a:latin typeface="Arabic Typesetting" panose="03020402040406030203" pitchFamily="66" charset="-78"/>
              <a:cs typeface="Arabic Typesetting" panose="03020402040406030203" pitchFamily="66" charset="-78"/>
            </a:rPr>
            <a:t>یدویا</a:t>
          </a:r>
          <a:r>
            <a:rPr lang="ar-DZ" sz="3200" b="1" i="0" dirty="0" smtClean="0">
              <a:latin typeface="Arabic Typesetting" panose="03020402040406030203" pitchFamily="66" charset="-78"/>
              <a:cs typeface="Arabic Typesetting" panose="03020402040406030203" pitchFamily="66" charset="-78"/>
            </a:rPr>
            <a:t> أو </a:t>
          </a:r>
          <a:r>
            <a:rPr lang="ar-DZ" sz="3200" b="1" i="0" dirty="0" err="1" smtClean="0">
              <a:latin typeface="Arabic Typesetting" panose="03020402040406030203" pitchFamily="66" charset="-78"/>
              <a:cs typeface="Arabic Typesetting" panose="03020402040406030203" pitchFamily="66" charset="-78"/>
            </a:rPr>
            <a:t>فكریا</a:t>
          </a:r>
          <a:r>
            <a:rPr lang="ar-DZ" sz="3200" b="1" i="0" dirty="0" smtClean="0">
              <a:latin typeface="Arabic Typesetting" panose="03020402040406030203" pitchFamily="66" charset="-78"/>
              <a:cs typeface="Arabic Typesetting" panose="03020402040406030203" pitchFamily="66" charset="-78"/>
            </a:rPr>
            <a:t> مقابل مرتب، في إطار </a:t>
          </a:r>
          <a:r>
            <a:rPr lang="ar-DZ" sz="3200" b="1" i="0" dirty="0" err="1" smtClean="0">
              <a:latin typeface="Arabic Typesetting" panose="03020402040406030203" pitchFamily="66" charset="-78"/>
              <a:cs typeface="Arabic Typesetting" panose="03020402040406030203" pitchFamily="66" charset="-78"/>
            </a:rPr>
            <a:t>التنظیم</a:t>
          </a:r>
          <a:r>
            <a:rPr lang="ar-DZ" sz="3200" b="1" i="0" dirty="0" smtClean="0">
              <a:latin typeface="Arabic Typesetting" panose="03020402040406030203" pitchFamily="66" charset="-78"/>
              <a:cs typeface="Arabic Typesetting" panose="03020402040406030203" pitchFamily="66" charset="-78"/>
            </a:rPr>
            <a:t>، ولحساب شخص آخر ، </a:t>
          </a:r>
          <a:r>
            <a:rPr lang="ar-DZ" sz="3200" b="1" i="0" dirty="0" err="1" smtClean="0">
              <a:latin typeface="Arabic Typesetting" panose="03020402040406030203" pitchFamily="66" charset="-78"/>
              <a:cs typeface="Arabic Typesetting" panose="03020402040406030203" pitchFamily="66" charset="-78"/>
            </a:rPr>
            <a:t>طبیعي</a:t>
          </a:r>
          <a:r>
            <a:rPr lang="ar-DZ" sz="3200" b="1" i="0" dirty="0" smtClean="0">
              <a:latin typeface="Arabic Typesetting" panose="03020402040406030203" pitchFamily="66" charset="-78"/>
              <a:cs typeface="Arabic Typesetting" panose="03020402040406030203" pitchFamily="66" charset="-78"/>
            </a:rPr>
            <a:t> أو معنوي، عمومي أو خاص، </a:t>
          </a:r>
          <a:r>
            <a:rPr lang="ar-DZ" sz="3200" b="1" i="0" dirty="0" err="1" smtClean="0">
              <a:latin typeface="Arabic Typesetting" panose="03020402040406030203" pitchFamily="66" charset="-78"/>
              <a:cs typeface="Arabic Typesetting" panose="03020402040406030203" pitchFamily="66" charset="-78"/>
            </a:rPr>
            <a:t>یدعى</a:t>
          </a:r>
          <a:r>
            <a:rPr lang="ar-DZ" sz="3200" b="1" i="0" dirty="0" smtClean="0">
              <a:latin typeface="Arabic Typesetting" panose="03020402040406030203" pitchFamily="66" charset="-78"/>
              <a:cs typeface="Arabic Typesetting" panose="03020402040406030203" pitchFamily="66" charset="-78"/>
            </a:rPr>
            <a:t> مستخدما.</a:t>
          </a:r>
          <a:endParaRPr lang="fr-FR" sz="2400" dirty="0"/>
        </a:p>
      </dgm:t>
    </dgm:pt>
    <dgm:pt modelId="{FBFB394B-4E27-41FC-803D-26E360AA1D69}" type="sibTrans" cxnId="{F761A5D2-78DC-428B-91A6-DD90FF4336D3}">
      <dgm:prSet/>
      <dgm:spPr/>
      <dgm:t>
        <a:bodyPr/>
        <a:lstStyle/>
        <a:p>
          <a:endParaRPr lang="fr-FR"/>
        </a:p>
      </dgm:t>
    </dgm:pt>
    <dgm:pt modelId="{BD1968AC-31C2-4619-B4F2-B76431F4953B}" type="parTrans" cxnId="{F761A5D2-78DC-428B-91A6-DD90FF4336D3}">
      <dgm:prSet/>
      <dgm:spPr/>
      <dgm:t>
        <a:bodyPr/>
        <a:lstStyle/>
        <a:p>
          <a:endParaRPr lang="fr-FR"/>
        </a:p>
      </dgm:t>
    </dgm:pt>
    <dgm:pt modelId="{69E1CB6F-030F-4B6C-AA2C-8B3137A05BAA}" type="pres">
      <dgm:prSet presAssocID="{A978743C-840B-4F01-B657-D7BCB67B0EDF}" presName="linearFlow" presStyleCnt="0">
        <dgm:presLayoutVars>
          <dgm:dir/>
          <dgm:animLvl val="lvl"/>
          <dgm:resizeHandles val="exact"/>
        </dgm:presLayoutVars>
      </dgm:prSet>
      <dgm:spPr/>
      <dgm:t>
        <a:bodyPr/>
        <a:lstStyle/>
        <a:p>
          <a:endParaRPr lang="fr-FR"/>
        </a:p>
      </dgm:t>
    </dgm:pt>
    <dgm:pt modelId="{0F4B0021-400E-4C89-B91B-78BCA90B40D3}" type="pres">
      <dgm:prSet presAssocID="{BE6A2D8D-6F17-4C0F-AA49-53F7C4857208}" presName="composite" presStyleCnt="0"/>
      <dgm:spPr/>
    </dgm:pt>
    <dgm:pt modelId="{DB111DDF-6C71-4C81-9A23-44ABB656D2F4}" type="pres">
      <dgm:prSet presAssocID="{BE6A2D8D-6F17-4C0F-AA49-53F7C4857208}" presName="parentText" presStyleLbl="alignNode1" presStyleIdx="0" presStyleCnt="2">
        <dgm:presLayoutVars>
          <dgm:chMax val="1"/>
          <dgm:bulletEnabled val="1"/>
        </dgm:presLayoutVars>
      </dgm:prSet>
      <dgm:spPr/>
      <dgm:t>
        <a:bodyPr/>
        <a:lstStyle/>
        <a:p>
          <a:endParaRPr lang="fr-FR"/>
        </a:p>
      </dgm:t>
    </dgm:pt>
    <dgm:pt modelId="{C897E6FD-5927-4725-B822-FFD57A2DF830}" type="pres">
      <dgm:prSet presAssocID="{BE6A2D8D-6F17-4C0F-AA49-53F7C4857208}" presName="descendantText" presStyleLbl="alignAcc1" presStyleIdx="0" presStyleCnt="2">
        <dgm:presLayoutVars>
          <dgm:bulletEnabled val="1"/>
        </dgm:presLayoutVars>
      </dgm:prSet>
      <dgm:spPr/>
      <dgm:t>
        <a:bodyPr/>
        <a:lstStyle/>
        <a:p>
          <a:endParaRPr lang="fr-FR"/>
        </a:p>
      </dgm:t>
    </dgm:pt>
    <dgm:pt modelId="{49414BE4-5E73-4341-85E2-4AF4751F4605}" type="pres">
      <dgm:prSet presAssocID="{CFCBE789-48E5-45D2-B65F-4336EE78A87F}" presName="sp" presStyleCnt="0"/>
      <dgm:spPr/>
    </dgm:pt>
    <dgm:pt modelId="{D88A1377-2799-4314-A03F-9CC2CAD58915}" type="pres">
      <dgm:prSet presAssocID="{7F4FE9ED-7AF4-4FC8-8467-9AA0448CD020}" presName="composite" presStyleCnt="0"/>
      <dgm:spPr/>
    </dgm:pt>
    <dgm:pt modelId="{B9113227-79FC-4802-A104-60E563D5081B}" type="pres">
      <dgm:prSet presAssocID="{7F4FE9ED-7AF4-4FC8-8467-9AA0448CD020}" presName="parentText" presStyleLbl="alignNode1" presStyleIdx="1" presStyleCnt="2">
        <dgm:presLayoutVars>
          <dgm:chMax val="1"/>
          <dgm:bulletEnabled val="1"/>
        </dgm:presLayoutVars>
      </dgm:prSet>
      <dgm:spPr/>
      <dgm:t>
        <a:bodyPr/>
        <a:lstStyle/>
        <a:p>
          <a:endParaRPr lang="fr-FR"/>
        </a:p>
      </dgm:t>
    </dgm:pt>
    <dgm:pt modelId="{F848B084-800B-4430-A5AA-226268A3BF8F}" type="pres">
      <dgm:prSet presAssocID="{7F4FE9ED-7AF4-4FC8-8467-9AA0448CD020}" presName="descendantText" presStyleLbl="alignAcc1" presStyleIdx="1" presStyleCnt="2">
        <dgm:presLayoutVars>
          <dgm:bulletEnabled val="1"/>
        </dgm:presLayoutVars>
      </dgm:prSet>
      <dgm:spPr/>
      <dgm:t>
        <a:bodyPr/>
        <a:lstStyle/>
        <a:p>
          <a:endParaRPr lang="fr-FR"/>
        </a:p>
      </dgm:t>
    </dgm:pt>
  </dgm:ptLst>
  <dgm:cxnLst>
    <dgm:cxn modelId="{7DE17AEE-C67C-4E7A-9C1A-FACF8F2D884C}" type="presOf" srcId="{C832B0D9-82D9-4A00-A0F7-1FB594D23F39}" destId="{C897E6FD-5927-4725-B822-FFD57A2DF830}" srcOrd="0" destOrd="0" presId="urn:microsoft.com/office/officeart/2005/8/layout/chevron2"/>
    <dgm:cxn modelId="{E368186D-3A8D-4442-B44A-49A27D6028A3}" srcId="{A978743C-840B-4F01-B657-D7BCB67B0EDF}" destId="{BE6A2D8D-6F17-4C0F-AA49-53F7C4857208}" srcOrd="0" destOrd="0" parTransId="{0B4D5112-2D64-423E-B895-4BAE42545C72}" sibTransId="{CFCBE789-48E5-45D2-B65F-4336EE78A87F}"/>
    <dgm:cxn modelId="{20716941-2600-46CA-BD98-2749BCB9AD48}" srcId="{7F4FE9ED-7AF4-4FC8-8467-9AA0448CD020}" destId="{58F4D401-1E62-4949-8795-3DA356286BAB}" srcOrd="0" destOrd="0" parTransId="{D8271F68-CB8E-41E8-96DC-9F7C79BB38F9}" sibTransId="{EBBDCFEC-F7FB-4656-A554-79C6210A8E8C}"/>
    <dgm:cxn modelId="{E50BAF64-7B55-43A4-8F9B-3BB6B3B67D80}" type="presOf" srcId="{7F4FE9ED-7AF4-4FC8-8467-9AA0448CD020}" destId="{B9113227-79FC-4802-A104-60E563D5081B}" srcOrd="0" destOrd="0" presId="urn:microsoft.com/office/officeart/2005/8/layout/chevron2"/>
    <dgm:cxn modelId="{F761A5D2-78DC-428B-91A6-DD90FF4336D3}" srcId="{BE6A2D8D-6F17-4C0F-AA49-53F7C4857208}" destId="{C832B0D9-82D9-4A00-A0F7-1FB594D23F39}" srcOrd="0" destOrd="0" parTransId="{BD1968AC-31C2-4619-B4F2-B76431F4953B}" sibTransId="{FBFB394B-4E27-41FC-803D-26E360AA1D69}"/>
    <dgm:cxn modelId="{0F92CCA7-FD84-4522-B05C-2BA868CBD52A}" type="presOf" srcId="{A978743C-840B-4F01-B657-D7BCB67B0EDF}" destId="{69E1CB6F-030F-4B6C-AA2C-8B3137A05BAA}" srcOrd="0" destOrd="0" presId="urn:microsoft.com/office/officeart/2005/8/layout/chevron2"/>
    <dgm:cxn modelId="{F0405837-DCEA-4FAE-B86E-52EAD90A5E4E}" type="presOf" srcId="{BE6A2D8D-6F17-4C0F-AA49-53F7C4857208}" destId="{DB111DDF-6C71-4C81-9A23-44ABB656D2F4}" srcOrd="0" destOrd="0" presId="urn:microsoft.com/office/officeart/2005/8/layout/chevron2"/>
    <dgm:cxn modelId="{B4BF2F26-AA63-48A9-B43C-8BABF7CA9434}" type="presOf" srcId="{58F4D401-1E62-4949-8795-3DA356286BAB}" destId="{F848B084-800B-4430-A5AA-226268A3BF8F}" srcOrd="0" destOrd="0" presId="urn:microsoft.com/office/officeart/2005/8/layout/chevron2"/>
    <dgm:cxn modelId="{9BF4BDCA-4E6D-42BE-B7EF-C36372857A1A}" srcId="{A978743C-840B-4F01-B657-D7BCB67B0EDF}" destId="{7F4FE9ED-7AF4-4FC8-8467-9AA0448CD020}" srcOrd="1" destOrd="0" parTransId="{FAFCD093-B52B-4BEF-A4CF-8A1871218EB0}" sibTransId="{4B29A9BC-B617-4F38-AF1F-BC9683D01869}"/>
    <dgm:cxn modelId="{A90EF876-C464-48EF-AE3D-5248206BEEAA}" type="presParOf" srcId="{69E1CB6F-030F-4B6C-AA2C-8B3137A05BAA}" destId="{0F4B0021-400E-4C89-B91B-78BCA90B40D3}" srcOrd="0" destOrd="0" presId="urn:microsoft.com/office/officeart/2005/8/layout/chevron2"/>
    <dgm:cxn modelId="{72BD03CC-3748-47FF-A9C9-D3CF6C843751}" type="presParOf" srcId="{0F4B0021-400E-4C89-B91B-78BCA90B40D3}" destId="{DB111DDF-6C71-4C81-9A23-44ABB656D2F4}" srcOrd="0" destOrd="0" presId="urn:microsoft.com/office/officeart/2005/8/layout/chevron2"/>
    <dgm:cxn modelId="{B2172CE8-015E-4890-96B0-032B78AEBE22}" type="presParOf" srcId="{0F4B0021-400E-4C89-B91B-78BCA90B40D3}" destId="{C897E6FD-5927-4725-B822-FFD57A2DF830}" srcOrd="1" destOrd="0" presId="urn:microsoft.com/office/officeart/2005/8/layout/chevron2"/>
    <dgm:cxn modelId="{BBF66BEA-F441-466F-9438-A71E4BAAF8FF}" type="presParOf" srcId="{69E1CB6F-030F-4B6C-AA2C-8B3137A05BAA}" destId="{49414BE4-5E73-4341-85E2-4AF4751F4605}" srcOrd="1" destOrd="0" presId="urn:microsoft.com/office/officeart/2005/8/layout/chevron2"/>
    <dgm:cxn modelId="{E0D530FF-2015-4CE3-AFD8-85F1C5A2AA2B}" type="presParOf" srcId="{69E1CB6F-030F-4B6C-AA2C-8B3137A05BAA}" destId="{D88A1377-2799-4314-A03F-9CC2CAD58915}" srcOrd="2" destOrd="0" presId="urn:microsoft.com/office/officeart/2005/8/layout/chevron2"/>
    <dgm:cxn modelId="{03FB1180-5741-4223-ACCB-325EE6337D29}" type="presParOf" srcId="{D88A1377-2799-4314-A03F-9CC2CAD58915}" destId="{B9113227-79FC-4802-A104-60E563D5081B}" srcOrd="0" destOrd="0" presId="urn:microsoft.com/office/officeart/2005/8/layout/chevron2"/>
    <dgm:cxn modelId="{F2E3A503-05DE-4C64-BA24-6D4175AE2878}" type="presParOf" srcId="{D88A1377-2799-4314-A03F-9CC2CAD58915}" destId="{F848B084-800B-4430-A5AA-226268A3BF8F}"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B012E3-CD06-4513-8628-C6207F0776CB}" type="doc">
      <dgm:prSet loTypeId="urn:microsoft.com/office/officeart/2005/8/layout/hList1" loCatId="list" qsTypeId="urn:microsoft.com/office/officeart/2005/8/quickstyle/simple1" qsCatId="simple" csTypeId="urn:microsoft.com/office/officeart/2005/8/colors/accent1_2" csCatId="accent1" phldr="1"/>
      <dgm:spPr/>
    </dgm:pt>
    <dgm:pt modelId="{7881F65A-80FC-4C57-B35A-2E558503981D}">
      <dgm:prSet phldrT="[Texte]"/>
      <dgm:spPr>
        <a:solidFill>
          <a:schemeClr val="bg1">
            <a:lumMod val="50000"/>
          </a:schemeClr>
        </a:solidFill>
      </dgm:spPr>
      <dgm:t>
        <a:bodyPr/>
        <a:lstStyle/>
        <a:p>
          <a:r>
            <a:rPr lang="ar-DZ" dirty="0" err="1" smtClean="0">
              <a:solidFill>
                <a:schemeClr val="bg1"/>
              </a:solidFill>
              <a:latin typeface="Arabic Typesetting" panose="03020402040406030203" pitchFamily="66" charset="-78"/>
              <a:cs typeface="Arabic Typesetting" panose="03020402040406030203" pitchFamily="66" charset="-78"/>
            </a:rPr>
            <a:t>الإعتبار</a:t>
          </a:r>
          <a:r>
            <a:rPr lang="ar-DZ" dirty="0" smtClean="0">
              <a:solidFill>
                <a:schemeClr val="bg1"/>
              </a:solidFill>
              <a:latin typeface="Arabic Typesetting" panose="03020402040406030203" pitchFamily="66" charset="-78"/>
              <a:cs typeface="Arabic Typesetting" panose="03020402040406030203" pitchFamily="66" charset="-78"/>
            </a:rPr>
            <a:t> الشخصي</a:t>
          </a:r>
          <a:endParaRPr lang="fr-FR" dirty="0">
            <a:solidFill>
              <a:schemeClr val="bg1"/>
            </a:solidFill>
            <a:latin typeface="Arabic Typesetting" panose="03020402040406030203" pitchFamily="66" charset="-78"/>
            <a:cs typeface="Arabic Typesetting" panose="03020402040406030203" pitchFamily="66" charset="-78"/>
          </a:endParaRPr>
        </a:p>
      </dgm:t>
    </dgm:pt>
    <dgm:pt modelId="{CDDDCFDC-6B85-4F1B-A735-678E8FD951D6}" type="parTrans" cxnId="{B5FE2C3C-40B3-45F1-B8A8-C58E4D4B8B06}">
      <dgm:prSet/>
      <dgm:spPr/>
      <dgm:t>
        <a:bodyPr/>
        <a:lstStyle/>
        <a:p>
          <a:endParaRPr lang="fr-FR"/>
        </a:p>
      </dgm:t>
    </dgm:pt>
    <dgm:pt modelId="{3A23C6E2-B43B-4D3A-BDFB-5B31E6ACA7B0}" type="sibTrans" cxnId="{B5FE2C3C-40B3-45F1-B8A8-C58E4D4B8B06}">
      <dgm:prSet/>
      <dgm:spPr/>
      <dgm:t>
        <a:bodyPr/>
        <a:lstStyle/>
        <a:p>
          <a:endParaRPr lang="fr-FR"/>
        </a:p>
      </dgm:t>
    </dgm:pt>
    <dgm:pt modelId="{CE08F764-848E-4B54-B7CA-2B62BC114E9F}">
      <dgm:prSet phldrT="[Texte]"/>
      <dgm:spPr>
        <a:solidFill>
          <a:schemeClr val="bg1">
            <a:lumMod val="50000"/>
          </a:schemeClr>
        </a:solidFill>
      </dgm:spPr>
      <dgm:t>
        <a:bodyPr/>
        <a:lstStyle/>
        <a:p>
          <a:r>
            <a:rPr lang="ar-DZ" dirty="0" smtClean="0">
              <a:solidFill>
                <a:schemeClr val="bg1"/>
              </a:solidFill>
              <a:latin typeface="Arabic Typesetting" panose="03020402040406030203" pitchFamily="66" charset="-78"/>
              <a:cs typeface="Arabic Typesetting" panose="03020402040406030203" pitchFamily="66" charset="-78"/>
            </a:rPr>
            <a:t>من العقود الملزمة</a:t>
          </a:r>
          <a:endParaRPr lang="fr-FR" dirty="0">
            <a:solidFill>
              <a:schemeClr val="bg1"/>
            </a:solidFill>
          </a:endParaRPr>
        </a:p>
      </dgm:t>
    </dgm:pt>
    <dgm:pt modelId="{9DE7447F-D00A-4746-8DD8-D122DB5309B1}" type="parTrans" cxnId="{DD7387AC-0EC8-426F-928B-E7AA44E386D3}">
      <dgm:prSet/>
      <dgm:spPr/>
      <dgm:t>
        <a:bodyPr/>
        <a:lstStyle/>
        <a:p>
          <a:endParaRPr lang="fr-FR"/>
        </a:p>
      </dgm:t>
    </dgm:pt>
    <dgm:pt modelId="{EF04414B-5DEF-464C-8F2A-7C1714E47B0A}" type="sibTrans" cxnId="{DD7387AC-0EC8-426F-928B-E7AA44E386D3}">
      <dgm:prSet/>
      <dgm:spPr/>
      <dgm:t>
        <a:bodyPr/>
        <a:lstStyle/>
        <a:p>
          <a:endParaRPr lang="fr-FR"/>
        </a:p>
      </dgm:t>
    </dgm:pt>
    <dgm:pt modelId="{27C420CE-A47A-4F63-906E-7BAC36F400E2}">
      <dgm:prSet phldrT="[Texte]"/>
      <dgm:spPr>
        <a:solidFill>
          <a:schemeClr val="bg1">
            <a:lumMod val="50000"/>
          </a:schemeClr>
        </a:solidFill>
      </dgm:spPr>
      <dgm:t>
        <a:bodyPr/>
        <a:lstStyle/>
        <a:p>
          <a:r>
            <a:rPr lang="ar-DZ" dirty="0" smtClean="0">
              <a:solidFill>
                <a:schemeClr val="bg1"/>
              </a:solidFill>
              <a:latin typeface="Arabic Typesetting" panose="03020402040406030203" pitchFamily="66" charset="-78"/>
              <a:cs typeface="Arabic Typesetting" panose="03020402040406030203" pitchFamily="66" charset="-78"/>
            </a:rPr>
            <a:t>من العقود الرضائية</a:t>
          </a:r>
          <a:endParaRPr lang="fr-FR" dirty="0">
            <a:solidFill>
              <a:schemeClr val="bg1"/>
            </a:solidFill>
          </a:endParaRPr>
        </a:p>
      </dgm:t>
    </dgm:pt>
    <dgm:pt modelId="{D7953887-A882-4076-8B95-79377860D548}" type="parTrans" cxnId="{FF5416F2-944E-4E89-BD50-6EF998B73E6F}">
      <dgm:prSet/>
      <dgm:spPr/>
      <dgm:t>
        <a:bodyPr/>
        <a:lstStyle/>
        <a:p>
          <a:endParaRPr lang="fr-FR"/>
        </a:p>
      </dgm:t>
    </dgm:pt>
    <dgm:pt modelId="{CD5BF74B-8408-4488-ABB0-BA262FE9DB40}" type="sibTrans" cxnId="{FF5416F2-944E-4E89-BD50-6EF998B73E6F}">
      <dgm:prSet/>
      <dgm:spPr/>
      <dgm:t>
        <a:bodyPr/>
        <a:lstStyle/>
        <a:p>
          <a:endParaRPr lang="fr-FR"/>
        </a:p>
      </dgm:t>
    </dgm:pt>
    <dgm:pt modelId="{F3D72A78-C290-4573-A6B5-B8FB484F1424}">
      <dgm:prSet/>
      <dgm:spPr/>
      <dgm:t>
        <a:bodyPr/>
        <a:lstStyle/>
        <a:p>
          <a:pPr rtl="1"/>
          <a:r>
            <a:rPr lang="ar-DZ" dirty="0" smtClean="0">
              <a:latin typeface="Arabic Typesetting" panose="03020402040406030203" pitchFamily="66" charset="-78"/>
              <a:cs typeface="Arabic Typesetting" panose="03020402040406030203" pitchFamily="66" charset="-78"/>
            </a:rPr>
            <a:t>العامل يلتزم شخصيا بأداء مهامه أمام المستخدم</a:t>
          </a:r>
          <a:endParaRPr lang="fr-FR" dirty="0"/>
        </a:p>
      </dgm:t>
    </dgm:pt>
    <dgm:pt modelId="{ADCBEC37-FB36-41F8-9304-B11E6E273440}" type="parTrans" cxnId="{D5D7334E-95D8-4FF5-A6CB-8539653641E0}">
      <dgm:prSet/>
      <dgm:spPr/>
      <dgm:t>
        <a:bodyPr/>
        <a:lstStyle/>
        <a:p>
          <a:endParaRPr lang="fr-FR"/>
        </a:p>
      </dgm:t>
    </dgm:pt>
    <dgm:pt modelId="{B54BEB65-83FB-4BD7-8BDD-3672E79B40A5}" type="sibTrans" cxnId="{D5D7334E-95D8-4FF5-A6CB-8539653641E0}">
      <dgm:prSet/>
      <dgm:spPr/>
      <dgm:t>
        <a:bodyPr/>
        <a:lstStyle/>
        <a:p>
          <a:endParaRPr lang="fr-FR"/>
        </a:p>
      </dgm:t>
    </dgm:pt>
    <dgm:pt modelId="{D72C710D-03B2-4F1A-BDCB-50380D8FAF59}">
      <dgm:prSet/>
      <dgm:spPr>
        <a:solidFill>
          <a:schemeClr val="bg1">
            <a:lumMod val="50000"/>
          </a:schemeClr>
        </a:solidFill>
      </dgm:spPr>
      <dgm:t>
        <a:bodyPr/>
        <a:lstStyle/>
        <a:p>
          <a:r>
            <a:rPr lang="ar-DZ" dirty="0" smtClean="0">
              <a:solidFill>
                <a:schemeClr val="bg1"/>
              </a:solidFill>
              <a:latin typeface="Arabic Typesetting" panose="03020402040406030203" pitchFamily="66" charset="-78"/>
              <a:cs typeface="Arabic Typesetting" panose="03020402040406030203" pitchFamily="66" charset="-78"/>
            </a:rPr>
            <a:t>من العقود </a:t>
          </a:r>
          <a:r>
            <a:rPr lang="ar-DZ" dirty="0" err="1" smtClean="0">
              <a:solidFill>
                <a:schemeClr val="bg1"/>
              </a:solidFill>
              <a:latin typeface="Arabic Typesetting" panose="03020402040406030203" pitchFamily="66" charset="-78"/>
              <a:cs typeface="Arabic Typesetting" panose="03020402040406030203" pitchFamily="66" charset="-78"/>
            </a:rPr>
            <a:t>المعاوضية</a:t>
          </a:r>
          <a:endParaRPr lang="fr-FR" dirty="0">
            <a:solidFill>
              <a:schemeClr val="bg1"/>
            </a:solidFill>
            <a:latin typeface="Arabic Typesetting" panose="03020402040406030203" pitchFamily="66" charset="-78"/>
            <a:cs typeface="Arabic Typesetting" panose="03020402040406030203" pitchFamily="66" charset="-78"/>
          </a:endParaRPr>
        </a:p>
      </dgm:t>
    </dgm:pt>
    <dgm:pt modelId="{B13240FA-BF5C-48BB-AE96-D2FAE4AD9BDF}" type="parTrans" cxnId="{E4082B81-6648-4388-9A28-6EA10CA4A7C7}">
      <dgm:prSet/>
      <dgm:spPr/>
      <dgm:t>
        <a:bodyPr/>
        <a:lstStyle/>
        <a:p>
          <a:endParaRPr lang="fr-FR"/>
        </a:p>
      </dgm:t>
    </dgm:pt>
    <dgm:pt modelId="{DEB0EC69-D765-4CDB-AE71-79F06EC2E521}" type="sibTrans" cxnId="{E4082B81-6648-4388-9A28-6EA10CA4A7C7}">
      <dgm:prSet/>
      <dgm:spPr/>
      <dgm:t>
        <a:bodyPr/>
        <a:lstStyle/>
        <a:p>
          <a:endParaRPr lang="fr-FR"/>
        </a:p>
      </dgm:t>
    </dgm:pt>
    <dgm:pt modelId="{F5CB8BE7-D1BF-4242-90F9-D97255CC5D39}">
      <dgm:prSet custT="1"/>
      <dgm:spPr/>
      <dgm:t>
        <a:bodyPr/>
        <a:lstStyle/>
        <a:p>
          <a:pPr rtl="1"/>
          <a:r>
            <a:rPr lang="ar-DZ" sz="3600" dirty="0" smtClean="0">
              <a:latin typeface="Arabic Typesetting" panose="03020402040406030203" pitchFamily="66" charset="-78"/>
              <a:cs typeface="Arabic Typesetting" panose="03020402040406030203" pitchFamily="66" charset="-78"/>
            </a:rPr>
            <a:t>تبادل ما ينفع بما ينفع</a:t>
          </a:r>
          <a:endParaRPr lang="fr-FR" sz="3600" dirty="0">
            <a:latin typeface="Arabic Typesetting" panose="03020402040406030203" pitchFamily="66" charset="-78"/>
            <a:cs typeface="Arabic Typesetting" panose="03020402040406030203" pitchFamily="66" charset="-78"/>
          </a:endParaRPr>
        </a:p>
      </dgm:t>
    </dgm:pt>
    <dgm:pt modelId="{412171CA-BEE7-4ED8-8A90-B159C273A186}" type="parTrans" cxnId="{92D18E97-E530-4F41-B0F7-883FC654CF08}">
      <dgm:prSet/>
      <dgm:spPr/>
      <dgm:t>
        <a:bodyPr/>
        <a:lstStyle/>
        <a:p>
          <a:endParaRPr lang="fr-FR"/>
        </a:p>
      </dgm:t>
    </dgm:pt>
    <dgm:pt modelId="{3B780B52-3230-455E-9F12-7D90CF8D8C67}" type="sibTrans" cxnId="{92D18E97-E530-4F41-B0F7-883FC654CF08}">
      <dgm:prSet/>
      <dgm:spPr/>
      <dgm:t>
        <a:bodyPr/>
        <a:lstStyle/>
        <a:p>
          <a:endParaRPr lang="fr-FR"/>
        </a:p>
      </dgm:t>
    </dgm:pt>
    <dgm:pt modelId="{0E3EA780-B8A1-4CE6-A8E3-B105D4CDF5A0}">
      <dgm:prSet/>
      <dgm:spPr/>
      <dgm:t>
        <a:bodyPr/>
        <a:lstStyle/>
        <a:p>
          <a:pPr rtl="1"/>
          <a:r>
            <a:rPr lang="ar-DZ" dirty="0" smtClean="0">
              <a:latin typeface="Arabic Typesetting" panose="03020402040406030203" pitchFamily="66" charset="-78"/>
              <a:cs typeface="Arabic Typesetting" panose="03020402040406030203" pitchFamily="66" charset="-78"/>
            </a:rPr>
            <a:t>توافق إرادة المتعاقدين</a:t>
          </a:r>
          <a:endParaRPr lang="fr-FR" dirty="0"/>
        </a:p>
      </dgm:t>
    </dgm:pt>
    <dgm:pt modelId="{4D72319B-06FA-40BA-ADAA-2C42FC08B7B7}" type="parTrans" cxnId="{B46155B7-4213-4ACF-92E8-D0C425FCA3BD}">
      <dgm:prSet/>
      <dgm:spPr/>
      <dgm:t>
        <a:bodyPr/>
        <a:lstStyle/>
        <a:p>
          <a:endParaRPr lang="fr-FR"/>
        </a:p>
      </dgm:t>
    </dgm:pt>
    <dgm:pt modelId="{A308F2FE-9340-4FA4-86D0-527E4FEAD637}" type="sibTrans" cxnId="{B46155B7-4213-4ACF-92E8-D0C425FCA3BD}">
      <dgm:prSet/>
      <dgm:spPr/>
      <dgm:t>
        <a:bodyPr/>
        <a:lstStyle/>
        <a:p>
          <a:endParaRPr lang="fr-FR"/>
        </a:p>
      </dgm:t>
    </dgm:pt>
    <dgm:pt modelId="{BE295931-816D-48A1-BFE9-F0F326E1A60A}">
      <dgm:prSet/>
      <dgm:spPr/>
      <dgm:t>
        <a:bodyPr/>
        <a:lstStyle/>
        <a:p>
          <a:pPr rtl="1"/>
          <a:r>
            <a:rPr lang="ar-DZ" dirty="0" smtClean="0">
              <a:latin typeface="Arabic Typesetting" panose="03020402040406030203" pitchFamily="66" charset="-78"/>
              <a:cs typeface="Arabic Typesetting" panose="03020402040406030203" pitchFamily="66" charset="-78"/>
            </a:rPr>
            <a:t>التزامات متقابلة في ذمة كل من الطرفين المتعاقدين</a:t>
          </a:r>
          <a:endParaRPr lang="fr-FR" dirty="0"/>
        </a:p>
      </dgm:t>
    </dgm:pt>
    <dgm:pt modelId="{DA328878-3635-44A8-B3B5-F0C7B5B7EC13}" type="parTrans" cxnId="{36F6C2A3-28D7-4F74-972F-E6EBBDCA9E97}">
      <dgm:prSet/>
      <dgm:spPr/>
      <dgm:t>
        <a:bodyPr/>
        <a:lstStyle/>
        <a:p>
          <a:endParaRPr lang="fr-FR"/>
        </a:p>
      </dgm:t>
    </dgm:pt>
    <dgm:pt modelId="{9B7CDE27-529F-4E46-A5AA-7A00B7CD18A1}" type="sibTrans" cxnId="{36F6C2A3-28D7-4F74-972F-E6EBBDCA9E97}">
      <dgm:prSet/>
      <dgm:spPr/>
      <dgm:t>
        <a:bodyPr/>
        <a:lstStyle/>
        <a:p>
          <a:endParaRPr lang="fr-FR"/>
        </a:p>
      </dgm:t>
    </dgm:pt>
    <dgm:pt modelId="{B990F3FC-F7C9-42D0-AB45-EFBAF2AF66B5}" type="pres">
      <dgm:prSet presAssocID="{E0B012E3-CD06-4513-8628-C6207F0776CB}" presName="Name0" presStyleCnt="0">
        <dgm:presLayoutVars>
          <dgm:dir/>
          <dgm:animLvl val="lvl"/>
          <dgm:resizeHandles val="exact"/>
        </dgm:presLayoutVars>
      </dgm:prSet>
      <dgm:spPr/>
    </dgm:pt>
    <dgm:pt modelId="{DDDF6412-A630-44CA-B46B-05A95D144D83}" type="pres">
      <dgm:prSet presAssocID="{7881F65A-80FC-4C57-B35A-2E558503981D}" presName="composite" presStyleCnt="0"/>
      <dgm:spPr/>
    </dgm:pt>
    <dgm:pt modelId="{F6422687-3A4E-4794-80F1-79445D8FB669}" type="pres">
      <dgm:prSet presAssocID="{7881F65A-80FC-4C57-B35A-2E558503981D}" presName="parTx" presStyleLbl="alignNode1" presStyleIdx="0" presStyleCnt="4">
        <dgm:presLayoutVars>
          <dgm:chMax val="0"/>
          <dgm:chPref val="0"/>
          <dgm:bulletEnabled val="1"/>
        </dgm:presLayoutVars>
      </dgm:prSet>
      <dgm:spPr/>
      <dgm:t>
        <a:bodyPr/>
        <a:lstStyle/>
        <a:p>
          <a:endParaRPr lang="fr-FR"/>
        </a:p>
      </dgm:t>
    </dgm:pt>
    <dgm:pt modelId="{8440B64F-6AF0-4A71-A08E-B15DEE199EF0}" type="pres">
      <dgm:prSet presAssocID="{7881F65A-80FC-4C57-B35A-2E558503981D}" presName="desTx" presStyleLbl="alignAccFollowNode1" presStyleIdx="0" presStyleCnt="4">
        <dgm:presLayoutVars>
          <dgm:bulletEnabled val="1"/>
        </dgm:presLayoutVars>
      </dgm:prSet>
      <dgm:spPr/>
      <dgm:t>
        <a:bodyPr/>
        <a:lstStyle/>
        <a:p>
          <a:endParaRPr lang="fr-FR"/>
        </a:p>
      </dgm:t>
    </dgm:pt>
    <dgm:pt modelId="{02488362-F2EC-451B-ADC5-1477B0B3BE5A}" type="pres">
      <dgm:prSet presAssocID="{3A23C6E2-B43B-4D3A-BDFB-5B31E6ACA7B0}" presName="space" presStyleCnt="0"/>
      <dgm:spPr/>
    </dgm:pt>
    <dgm:pt modelId="{CD37D2FC-BB02-4097-A572-8344865F970F}" type="pres">
      <dgm:prSet presAssocID="{CE08F764-848E-4B54-B7CA-2B62BC114E9F}" presName="composite" presStyleCnt="0"/>
      <dgm:spPr/>
    </dgm:pt>
    <dgm:pt modelId="{D92B0A39-9119-47BE-B43E-C07776CF93A4}" type="pres">
      <dgm:prSet presAssocID="{CE08F764-848E-4B54-B7CA-2B62BC114E9F}" presName="parTx" presStyleLbl="alignNode1" presStyleIdx="1" presStyleCnt="4" custLinFactNeighborX="-928" custLinFactNeighborY="2321">
        <dgm:presLayoutVars>
          <dgm:chMax val="0"/>
          <dgm:chPref val="0"/>
          <dgm:bulletEnabled val="1"/>
        </dgm:presLayoutVars>
      </dgm:prSet>
      <dgm:spPr/>
      <dgm:t>
        <a:bodyPr/>
        <a:lstStyle/>
        <a:p>
          <a:endParaRPr lang="fr-FR"/>
        </a:p>
      </dgm:t>
    </dgm:pt>
    <dgm:pt modelId="{E5082B43-F62C-4238-AF41-F6D03D2C1F06}" type="pres">
      <dgm:prSet presAssocID="{CE08F764-848E-4B54-B7CA-2B62BC114E9F}" presName="desTx" presStyleLbl="alignAccFollowNode1" presStyleIdx="1" presStyleCnt="4">
        <dgm:presLayoutVars>
          <dgm:bulletEnabled val="1"/>
        </dgm:presLayoutVars>
      </dgm:prSet>
      <dgm:spPr/>
      <dgm:t>
        <a:bodyPr/>
        <a:lstStyle/>
        <a:p>
          <a:endParaRPr lang="fr-FR"/>
        </a:p>
      </dgm:t>
    </dgm:pt>
    <dgm:pt modelId="{56C08D30-2592-4661-80FE-E883C8A721F9}" type="pres">
      <dgm:prSet presAssocID="{EF04414B-5DEF-464C-8F2A-7C1714E47B0A}" presName="space" presStyleCnt="0"/>
      <dgm:spPr/>
    </dgm:pt>
    <dgm:pt modelId="{20DCF032-FAA1-456E-9F01-A2F5F758485F}" type="pres">
      <dgm:prSet presAssocID="{27C420CE-A47A-4F63-906E-7BAC36F400E2}" presName="composite" presStyleCnt="0"/>
      <dgm:spPr/>
    </dgm:pt>
    <dgm:pt modelId="{CA666181-42F9-46E8-B3C0-49142F9BA1A7}" type="pres">
      <dgm:prSet presAssocID="{27C420CE-A47A-4F63-906E-7BAC36F400E2}" presName="parTx" presStyleLbl="alignNode1" presStyleIdx="2" presStyleCnt="4" custLinFactNeighborY="4642">
        <dgm:presLayoutVars>
          <dgm:chMax val="0"/>
          <dgm:chPref val="0"/>
          <dgm:bulletEnabled val="1"/>
        </dgm:presLayoutVars>
      </dgm:prSet>
      <dgm:spPr/>
      <dgm:t>
        <a:bodyPr/>
        <a:lstStyle/>
        <a:p>
          <a:endParaRPr lang="fr-FR"/>
        </a:p>
      </dgm:t>
    </dgm:pt>
    <dgm:pt modelId="{013E3739-2C8D-4871-84E6-7727EC9A96D4}" type="pres">
      <dgm:prSet presAssocID="{27C420CE-A47A-4F63-906E-7BAC36F400E2}" presName="desTx" presStyleLbl="alignAccFollowNode1" presStyleIdx="2" presStyleCnt="4">
        <dgm:presLayoutVars>
          <dgm:bulletEnabled val="1"/>
        </dgm:presLayoutVars>
      </dgm:prSet>
      <dgm:spPr/>
      <dgm:t>
        <a:bodyPr/>
        <a:lstStyle/>
        <a:p>
          <a:endParaRPr lang="fr-FR"/>
        </a:p>
      </dgm:t>
    </dgm:pt>
    <dgm:pt modelId="{4713088F-532A-4409-A463-0480053B7E3D}" type="pres">
      <dgm:prSet presAssocID="{CD5BF74B-8408-4488-ABB0-BA262FE9DB40}" presName="space" presStyleCnt="0"/>
      <dgm:spPr/>
    </dgm:pt>
    <dgm:pt modelId="{C7B734B3-94DF-436B-8244-7BF27964728A}" type="pres">
      <dgm:prSet presAssocID="{D72C710D-03B2-4F1A-BDCB-50380D8FAF59}" presName="composite" presStyleCnt="0"/>
      <dgm:spPr/>
    </dgm:pt>
    <dgm:pt modelId="{DF353CF0-1154-4538-B00B-795C3E4C9C96}" type="pres">
      <dgm:prSet presAssocID="{D72C710D-03B2-4F1A-BDCB-50380D8FAF59}" presName="parTx" presStyleLbl="alignNode1" presStyleIdx="3" presStyleCnt="4">
        <dgm:presLayoutVars>
          <dgm:chMax val="0"/>
          <dgm:chPref val="0"/>
          <dgm:bulletEnabled val="1"/>
        </dgm:presLayoutVars>
      </dgm:prSet>
      <dgm:spPr/>
      <dgm:t>
        <a:bodyPr/>
        <a:lstStyle/>
        <a:p>
          <a:endParaRPr lang="fr-FR"/>
        </a:p>
      </dgm:t>
    </dgm:pt>
    <dgm:pt modelId="{869849C5-7116-475F-B260-D69F096285A9}" type="pres">
      <dgm:prSet presAssocID="{D72C710D-03B2-4F1A-BDCB-50380D8FAF59}" presName="desTx" presStyleLbl="alignAccFollowNode1" presStyleIdx="3" presStyleCnt="4">
        <dgm:presLayoutVars>
          <dgm:bulletEnabled val="1"/>
        </dgm:presLayoutVars>
      </dgm:prSet>
      <dgm:spPr/>
      <dgm:t>
        <a:bodyPr/>
        <a:lstStyle/>
        <a:p>
          <a:endParaRPr lang="fr-FR"/>
        </a:p>
      </dgm:t>
    </dgm:pt>
  </dgm:ptLst>
  <dgm:cxnLst>
    <dgm:cxn modelId="{B46155B7-4213-4ACF-92E8-D0C425FCA3BD}" srcId="{27C420CE-A47A-4F63-906E-7BAC36F400E2}" destId="{0E3EA780-B8A1-4CE6-A8E3-B105D4CDF5A0}" srcOrd="0" destOrd="0" parTransId="{4D72319B-06FA-40BA-ADAA-2C42FC08B7B7}" sibTransId="{A308F2FE-9340-4FA4-86D0-527E4FEAD637}"/>
    <dgm:cxn modelId="{4EC2BC40-761D-49BF-95E3-1783C437767E}" type="presOf" srcId="{F5CB8BE7-D1BF-4242-90F9-D97255CC5D39}" destId="{869849C5-7116-475F-B260-D69F096285A9}" srcOrd="0" destOrd="0" presId="urn:microsoft.com/office/officeart/2005/8/layout/hList1"/>
    <dgm:cxn modelId="{92D18E97-E530-4F41-B0F7-883FC654CF08}" srcId="{D72C710D-03B2-4F1A-BDCB-50380D8FAF59}" destId="{F5CB8BE7-D1BF-4242-90F9-D97255CC5D39}" srcOrd="0" destOrd="0" parTransId="{412171CA-BEE7-4ED8-8A90-B159C273A186}" sibTransId="{3B780B52-3230-455E-9F12-7D90CF8D8C67}"/>
    <dgm:cxn modelId="{E4082B81-6648-4388-9A28-6EA10CA4A7C7}" srcId="{E0B012E3-CD06-4513-8628-C6207F0776CB}" destId="{D72C710D-03B2-4F1A-BDCB-50380D8FAF59}" srcOrd="3" destOrd="0" parTransId="{B13240FA-BF5C-48BB-AE96-D2FAE4AD9BDF}" sibTransId="{DEB0EC69-D765-4CDB-AE71-79F06EC2E521}"/>
    <dgm:cxn modelId="{970B70FE-2331-4BD4-BA2F-6B1F0969D9BF}" type="presOf" srcId="{7881F65A-80FC-4C57-B35A-2E558503981D}" destId="{F6422687-3A4E-4794-80F1-79445D8FB669}" srcOrd="0" destOrd="0" presId="urn:microsoft.com/office/officeart/2005/8/layout/hList1"/>
    <dgm:cxn modelId="{B5FE2C3C-40B3-45F1-B8A8-C58E4D4B8B06}" srcId="{E0B012E3-CD06-4513-8628-C6207F0776CB}" destId="{7881F65A-80FC-4C57-B35A-2E558503981D}" srcOrd="0" destOrd="0" parTransId="{CDDDCFDC-6B85-4F1B-A735-678E8FD951D6}" sibTransId="{3A23C6E2-B43B-4D3A-BDFB-5B31E6ACA7B0}"/>
    <dgm:cxn modelId="{36F6C2A3-28D7-4F74-972F-E6EBBDCA9E97}" srcId="{CE08F764-848E-4B54-B7CA-2B62BC114E9F}" destId="{BE295931-816D-48A1-BFE9-F0F326E1A60A}" srcOrd="0" destOrd="0" parTransId="{DA328878-3635-44A8-B3B5-F0C7B5B7EC13}" sibTransId="{9B7CDE27-529F-4E46-A5AA-7A00B7CD18A1}"/>
    <dgm:cxn modelId="{E1C2EF04-E3A0-4575-8F19-F836E7463859}" type="presOf" srcId="{E0B012E3-CD06-4513-8628-C6207F0776CB}" destId="{B990F3FC-F7C9-42D0-AB45-EFBAF2AF66B5}" srcOrd="0" destOrd="0" presId="urn:microsoft.com/office/officeart/2005/8/layout/hList1"/>
    <dgm:cxn modelId="{C7A57698-65B1-4456-A2F7-F54B5F866FC6}" type="presOf" srcId="{D72C710D-03B2-4F1A-BDCB-50380D8FAF59}" destId="{DF353CF0-1154-4538-B00B-795C3E4C9C96}" srcOrd="0" destOrd="0" presId="urn:microsoft.com/office/officeart/2005/8/layout/hList1"/>
    <dgm:cxn modelId="{FC0BE237-1F20-4262-B677-7DB605581B30}" type="presOf" srcId="{BE295931-816D-48A1-BFE9-F0F326E1A60A}" destId="{E5082B43-F62C-4238-AF41-F6D03D2C1F06}" srcOrd="0" destOrd="0" presId="urn:microsoft.com/office/officeart/2005/8/layout/hList1"/>
    <dgm:cxn modelId="{FF5416F2-944E-4E89-BD50-6EF998B73E6F}" srcId="{E0B012E3-CD06-4513-8628-C6207F0776CB}" destId="{27C420CE-A47A-4F63-906E-7BAC36F400E2}" srcOrd="2" destOrd="0" parTransId="{D7953887-A882-4076-8B95-79377860D548}" sibTransId="{CD5BF74B-8408-4488-ABB0-BA262FE9DB40}"/>
    <dgm:cxn modelId="{FABC101E-1D08-4357-B62C-AD0706CA8AA4}" type="presOf" srcId="{27C420CE-A47A-4F63-906E-7BAC36F400E2}" destId="{CA666181-42F9-46E8-B3C0-49142F9BA1A7}" srcOrd="0" destOrd="0" presId="urn:microsoft.com/office/officeart/2005/8/layout/hList1"/>
    <dgm:cxn modelId="{6DDD2746-5749-45A3-A2FF-FB204DB74307}" type="presOf" srcId="{CE08F764-848E-4B54-B7CA-2B62BC114E9F}" destId="{D92B0A39-9119-47BE-B43E-C07776CF93A4}" srcOrd="0" destOrd="0" presId="urn:microsoft.com/office/officeart/2005/8/layout/hList1"/>
    <dgm:cxn modelId="{DD7387AC-0EC8-426F-928B-E7AA44E386D3}" srcId="{E0B012E3-CD06-4513-8628-C6207F0776CB}" destId="{CE08F764-848E-4B54-B7CA-2B62BC114E9F}" srcOrd="1" destOrd="0" parTransId="{9DE7447F-D00A-4746-8DD8-D122DB5309B1}" sibTransId="{EF04414B-5DEF-464C-8F2A-7C1714E47B0A}"/>
    <dgm:cxn modelId="{D5D7334E-95D8-4FF5-A6CB-8539653641E0}" srcId="{7881F65A-80FC-4C57-B35A-2E558503981D}" destId="{F3D72A78-C290-4573-A6B5-B8FB484F1424}" srcOrd="0" destOrd="0" parTransId="{ADCBEC37-FB36-41F8-9304-B11E6E273440}" sibTransId="{B54BEB65-83FB-4BD7-8BDD-3672E79B40A5}"/>
    <dgm:cxn modelId="{62BAA23F-3136-4C6F-BD48-DA0E3DCECEA7}" type="presOf" srcId="{0E3EA780-B8A1-4CE6-A8E3-B105D4CDF5A0}" destId="{013E3739-2C8D-4871-84E6-7727EC9A96D4}" srcOrd="0" destOrd="0" presId="urn:microsoft.com/office/officeart/2005/8/layout/hList1"/>
    <dgm:cxn modelId="{B19504E2-424B-486E-8483-1C7CD88C59EE}" type="presOf" srcId="{F3D72A78-C290-4573-A6B5-B8FB484F1424}" destId="{8440B64F-6AF0-4A71-A08E-B15DEE199EF0}" srcOrd="0" destOrd="0" presId="urn:microsoft.com/office/officeart/2005/8/layout/hList1"/>
    <dgm:cxn modelId="{17E51CD7-1915-4BD1-8FB6-25992E9E0491}" type="presParOf" srcId="{B990F3FC-F7C9-42D0-AB45-EFBAF2AF66B5}" destId="{DDDF6412-A630-44CA-B46B-05A95D144D83}" srcOrd="0" destOrd="0" presId="urn:microsoft.com/office/officeart/2005/8/layout/hList1"/>
    <dgm:cxn modelId="{0FDFD633-9206-43B9-8E6B-BA2F047BB24D}" type="presParOf" srcId="{DDDF6412-A630-44CA-B46B-05A95D144D83}" destId="{F6422687-3A4E-4794-80F1-79445D8FB669}" srcOrd="0" destOrd="0" presId="urn:microsoft.com/office/officeart/2005/8/layout/hList1"/>
    <dgm:cxn modelId="{1CD9A0F4-E555-467A-8FB6-87F8CB2DA3B4}" type="presParOf" srcId="{DDDF6412-A630-44CA-B46B-05A95D144D83}" destId="{8440B64F-6AF0-4A71-A08E-B15DEE199EF0}" srcOrd="1" destOrd="0" presId="urn:microsoft.com/office/officeart/2005/8/layout/hList1"/>
    <dgm:cxn modelId="{07A981B7-E622-49B8-9C15-166F6B5AA9D5}" type="presParOf" srcId="{B990F3FC-F7C9-42D0-AB45-EFBAF2AF66B5}" destId="{02488362-F2EC-451B-ADC5-1477B0B3BE5A}" srcOrd="1" destOrd="0" presId="urn:microsoft.com/office/officeart/2005/8/layout/hList1"/>
    <dgm:cxn modelId="{78877A44-1DAC-4970-AB7C-5B90D1148198}" type="presParOf" srcId="{B990F3FC-F7C9-42D0-AB45-EFBAF2AF66B5}" destId="{CD37D2FC-BB02-4097-A572-8344865F970F}" srcOrd="2" destOrd="0" presId="urn:microsoft.com/office/officeart/2005/8/layout/hList1"/>
    <dgm:cxn modelId="{740E1AA8-6297-40FE-ADB1-94C800AD1DA0}" type="presParOf" srcId="{CD37D2FC-BB02-4097-A572-8344865F970F}" destId="{D92B0A39-9119-47BE-B43E-C07776CF93A4}" srcOrd="0" destOrd="0" presId="urn:microsoft.com/office/officeart/2005/8/layout/hList1"/>
    <dgm:cxn modelId="{890BA246-2399-4047-AB1B-A2EDCEE28C63}" type="presParOf" srcId="{CD37D2FC-BB02-4097-A572-8344865F970F}" destId="{E5082B43-F62C-4238-AF41-F6D03D2C1F06}" srcOrd="1" destOrd="0" presId="urn:microsoft.com/office/officeart/2005/8/layout/hList1"/>
    <dgm:cxn modelId="{AA6943F8-0C1A-498D-8219-0F6D05209BD8}" type="presParOf" srcId="{B990F3FC-F7C9-42D0-AB45-EFBAF2AF66B5}" destId="{56C08D30-2592-4661-80FE-E883C8A721F9}" srcOrd="3" destOrd="0" presId="urn:microsoft.com/office/officeart/2005/8/layout/hList1"/>
    <dgm:cxn modelId="{DC60A7EE-C771-4036-AAD2-15690086756E}" type="presParOf" srcId="{B990F3FC-F7C9-42D0-AB45-EFBAF2AF66B5}" destId="{20DCF032-FAA1-456E-9F01-A2F5F758485F}" srcOrd="4" destOrd="0" presId="urn:microsoft.com/office/officeart/2005/8/layout/hList1"/>
    <dgm:cxn modelId="{79AC22BA-7534-440F-ADC7-F14C5AE8CA00}" type="presParOf" srcId="{20DCF032-FAA1-456E-9F01-A2F5F758485F}" destId="{CA666181-42F9-46E8-B3C0-49142F9BA1A7}" srcOrd="0" destOrd="0" presId="urn:microsoft.com/office/officeart/2005/8/layout/hList1"/>
    <dgm:cxn modelId="{3315EA43-26C0-40D6-8A74-C30E61B00AF4}" type="presParOf" srcId="{20DCF032-FAA1-456E-9F01-A2F5F758485F}" destId="{013E3739-2C8D-4871-84E6-7727EC9A96D4}" srcOrd="1" destOrd="0" presId="urn:microsoft.com/office/officeart/2005/8/layout/hList1"/>
    <dgm:cxn modelId="{6A22DD21-3BFB-4822-9B7E-57B5028DC68A}" type="presParOf" srcId="{B990F3FC-F7C9-42D0-AB45-EFBAF2AF66B5}" destId="{4713088F-532A-4409-A463-0480053B7E3D}" srcOrd="5" destOrd="0" presId="urn:microsoft.com/office/officeart/2005/8/layout/hList1"/>
    <dgm:cxn modelId="{C875972E-CD28-4877-89AD-530CDC3933D3}" type="presParOf" srcId="{B990F3FC-F7C9-42D0-AB45-EFBAF2AF66B5}" destId="{C7B734B3-94DF-436B-8244-7BF27964728A}" srcOrd="6" destOrd="0" presId="urn:microsoft.com/office/officeart/2005/8/layout/hList1"/>
    <dgm:cxn modelId="{E607EFED-2E57-4753-BA60-8CB53BCC296B}" type="presParOf" srcId="{C7B734B3-94DF-436B-8244-7BF27964728A}" destId="{DF353CF0-1154-4538-B00B-795C3E4C9C96}" srcOrd="0" destOrd="0" presId="urn:microsoft.com/office/officeart/2005/8/layout/hList1"/>
    <dgm:cxn modelId="{21CFE19E-78CE-4C41-ACDD-73EC968B62A2}" type="presParOf" srcId="{C7B734B3-94DF-436B-8244-7BF27964728A}" destId="{869849C5-7116-475F-B260-D69F096285A9}"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111DDF-6C71-4C81-9A23-44ABB656D2F4}">
      <dsp:nvSpPr>
        <dsp:cNvPr id="0" name=""/>
        <dsp:cNvSpPr/>
      </dsp:nvSpPr>
      <dsp:spPr>
        <a:xfrm rot="5400000">
          <a:off x="-304655" y="306723"/>
          <a:ext cx="2031037" cy="1421726"/>
        </a:xfrm>
        <a:prstGeom prst="chevron">
          <a:avLst/>
        </a:prstGeom>
        <a:solidFill>
          <a:schemeClr val="accent5">
            <a:lumMod val="60000"/>
            <a:lumOff val="40000"/>
          </a:schemeClr>
        </a:solidFill>
        <a:ln w="9525" cap="rnd" cmpd="sng" algn="ctr">
          <a:solidFill>
            <a:schemeClr val="dk2">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b="1" kern="1200" dirty="0" smtClean="0">
              <a:solidFill>
                <a:schemeClr val="tx1"/>
              </a:solidFill>
              <a:latin typeface="Arabic Typesetting" panose="03020402040406030203" pitchFamily="66" charset="-78"/>
              <a:cs typeface="Arabic Typesetting" panose="03020402040406030203" pitchFamily="66" charset="-78"/>
            </a:rPr>
            <a:t>الطرف 01</a:t>
          </a:r>
        </a:p>
        <a:p>
          <a:pPr lvl="0" algn="ctr" defTabSz="1066800">
            <a:lnSpc>
              <a:spcPct val="90000"/>
            </a:lnSpc>
            <a:spcBef>
              <a:spcPct val="0"/>
            </a:spcBef>
            <a:spcAft>
              <a:spcPct val="35000"/>
            </a:spcAft>
          </a:pPr>
          <a:r>
            <a:rPr lang="ar-DZ" sz="2400" b="1" kern="1200" dirty="0" smtClean="0">
              <a:solidFill>
                <a:schemeClr val="tx1"/>
              </a:solidFill>
              <a:latin typeface="Arabic Typesetting" panose="03020402040406030203" pitchFamily="66" charset="-78"/>
              <a:cs typeface="Arabic Typesetting" panose="03020402040406030203" pitchFamily="66" charset="-78"/>
            </a:rPr>
            <a:t>-العامل الأجير</a:t>
          </a:r>
          <a:endParaRPr lang="fr-FR" sz="2400" b="1" kern="1200" dirty="0">
            <a:solidFill>
              <a:schemeClr val="tx1"/>
            </a:solidFill>
            <a:latin typeface="Arabic Typesetting" panose="03020402040406030203" pitchFamily="66" charset="-78"/>
            <a:cs typeface="Arabic Typesetting" panose="03020402040406030203" pitchFamily="66" charset="-78"/>
          </a:endParaRPr>
        </a:p>
      </dsp:txBody>
      <dsp:txXfrm rot="5400000">
        <a:off x="-304655" y="306723"/>
        <a:ext cx="2031037" cy="1421726"/>
      </dsp:txXfrm>
    </dsp:sp>
    <dsp:sp modelId="{C897E6FD-5927-4725-B822-FFD57A2DF830}">
      <dsp:nvSpPr>
        <dsp:cNvPr id="0" name=""/>
        <dsp:cNvSpPr/>
      </dsp:nvSpPr>
      <dsp:spPr>
        <a:xfrm rot="5400000">
          <a:off x="5669067" y="-4245273"/>
          <a:ext cx="1320868" cy="9815551"/>
        </a:xfrm>
        <a:prstGeom prst="round2SameRect">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r" defTabSz="1422400" rtl="1">
            <a:lnSpc>
              <a:spcPct val="90000"/>
            </a:lnSpc>
            <a:spcBef>
              <a:spcPct val="0"/>
            </a:spcBef>
            <a:spcAft>
              <a:spcPct val="15000"/>
            </a:spcAft>
            <a:buChar char="••"/>
          </a:pPr>
          <a:r>
            <a:rPr lang="ar-DZ" sz="3200" b="1" i="0" kern="1200" dirty="0" smtClean="0">
              <a:latin typeface="Arabic Typesetting" panose="03020402040406030203" pitchFamily="66" charset="-78"/>
              <a:cs typeface="Arabic Typesetting" panose="03020402040406030203" pitchFamily="66" charset="-78"/>
            </a:rPr>
            <a:t>كل شخص </a:t>
          </a:r>
          <a:r>
            <a:rPr lang="ar-DZ" sz="3200" b="1" i="0" kern="1200" dirty="0" err="1" smtClean="0">
              <a:latin typeface="Arabic Typesetting" panose="03020402040406030203" pitchFamily="66" charset="-78"/>
              <a:cs typeface="Arabic Typesetting" panose="03020402040406030203" pitchFamily="66" charset="-78"/>
            </a:rPr>
            <a:t>یؤدي</a:t>
          </a:r>
          <a:r>
            <a:rPr lang="ar-DZ" sz="3200" b="1" i="0" kern="1200" dirty="0" smtClean="0">
              <a:latin typeface="Arabic Typesetting" panose="03020402040406030203" pitchFamily="66" charset="-78"/>
              <a:cs typeface="Arabic Typesetting" panose="03020402040406030203" pitchFamily="66" charset="-78"/>
            </a:rPr>
            <a:t> عملا </a:t>
          </a:r>
          <a:r>
            <a:rPr lang="ar-DZ" sz="3200" b="1" i="0" kern="1200" dirty="0" err="1" smtClean="0">
              <a:latin typeface="Arabic Typesetting" panose="03020402040406030203" pitchFamily="66" charset="-78"/>
              <a:cs typeface="Arabic Typesetting" panose="03020402040406030203" pitchFamily="66" charset="-78"/>
            </a:rPr>
            <a:t>یدویا</a:t>
          </a:r>
          <a:r>
            <a:rPr lang="ar-DZ" sz="3200" b="1" i="0" kern="1200" dirty="0" smtClean="0">
              <a:latin typeface="Arabic Typesetting" panose="03020402040406030203" pitchFamily="66" charset="-78"/>
              <a:cs typeface="Arabic Typesetting" panose="03020402040406030203" pitchFamily="66" charset="-78"/>
            </a:rPr>
            <a:t> أو </a:t>
          </a:r>
          <a:r>
            <a:rPr lang="ar-DZ" sz="3200" b="1" i="0" kern="1200" dirty="0" err="1" smtClean="0">
              <a:latin typeface="Arabic Typesetting" panose="03020402040406030203" pitchFamily="66" charset="-78"/>
              <a:cs typeface="Arabic Typesetting" panose="03020402040406030203" pitchFamily="66" charset="-78"/>
            </a:rPr>
            <a:t>فكریا</a:t>
          </a:r>
          <a:r>
            <a:rPr lang="ar-DZ" sz="3200" b="1" i="0" kern="1200" dirty="0" smtClean="0">
              <a:latin typeface="Arabic Typesetting" panose="03020402040406030203" pitchFamily="66" charset="-78"/>
              <a:cs typeface="Arabic Typesetting" panose="03020402040406030203" pitchFamily="66" charset="-78"/>
            </a:rPr>
            <a:t> مقابل مرتب، في إطار </a:t>
          </a:r>
          <a:r>
            <a:rPr lang="ar-DZ" sz="3200" b="1" i="0" kern="1200" dirty="0" err="1" smtClean="0">
              <a:latin typeface="Arabic Typesetting" panose="03020402040406030203" pitchFamily="66" charset="-78"/>
              <a:cs typeface="Arabic Typesetting" panose="03020402040406030203" pitchFamily="66" charset="-78"/>
            </a:rPr>
            <a:t>التنظیم</a:t>
          </a:r>
          <a:r>
            <a:rPr lang="ar-DZ" sz="3200" b="1" i="0" kern="1200" dirty="0" smtClean="0">
              <a:latin typeface="Arabic Typesetting" panose="03020402040406030203" pitchFamily="66" charset="-78"/>
              <a:cs typeface="Arabic Typesetting" panose="03020402040406030203" pitchFamily="66" charset="-78"/>
            </a:rPr>
            <a:t>، ولحساب شخص آخر ، </a:t>
          </a:r>
          <a:r>
            <a:rPr lang="ar-DZ" sz="3200" b="1" i="0" kern="1200" dirty="0" err="1" smtClean="0">
              <a:latin typeface="Arabic Typesetting" panose="03020402040406030203" pitchFamily="66" charset="-78"/>
              <a:cs typeface="Arabic Typesetting" panose="03020402040406030203" pitchFamily="66" charset="-78"/>
            </a:rPr>
            <a:t>طبیعي</a:t>
          </a:r>
          <a:r>
            <a:rPr lang="ar-DZ" sz="3200" b="1" i="0" kern="1200" dirty="0" smtClean="0">
              <a:latin typeface="Arabic Typesetting" panose="03020402040406030203" pitchFamily="66" charset="-78"/>
              <a:cs typeface="Arabic Typesetting" panose="03020402040406030203" pitchFamily="66" charset="-78"/>
            </a:rPr>
            <a:t> أو معنوي، عمومي أو خاص، </a:t>
          </a:r>
          <a:r>
            <a:rPr lang="ar-DZ" sz="3200" b="1" i="0" kern="1200" dirty="0" err="1" smtClean="0">
              <a:latin typeface="Arabic Typesetting" panose="03020402040406030203" pitchFamily="66" charset="-78"/>
              <a:cs typeface="Arabic Typesetting" panose="03020402040406030203" pitchFamily="66" charset="-78"/>
            </a:rPr>
            <a:t>یدعى</a:t>
          </a:r>
          <a:r>
            <a:rPr lang="ar-DZ" sz="3200" b="1" i="0" kern="1200" dirty="0" smtClean="0">
              <a:latin typeface="Arabic Typesetting" panose="03020402040406030203" pitchFamily="66" charset="-78"/>
              <a:cs typeface="Arabic Typesetting" panose="03020402040406030203" pitchFamily="66" charset="-78"/>
            </a:rPr>
            <a:t> مستخدما.</a:t>
          </a:r>
          <a:endParaRPr lang="fr-FR" sz="2400" kern="1200" dirty="0"/>
        </a:p>
      </dsp:txBody>
      <dsp:txXfrm rot="5400000">
        <a:off x="5669067" y="-4245273"/>
        <a:ext cx="1320868" cy="9815551"/>
      </dsp:txXfrm>
    </dsp:sp>
    <dsp:sp modelId="{B9113227-79FC-4802-A104-60E563D5081B}">
      <dsp:nvSpPr>
        <dsp:cNvPr id="0" name=""/>
        <dsp:cNvSpPr/>
      </dsp:nvSpPr>
      <dsp:spPr>
        <a:xfrm rot="5400000">
          <a:off x="-304655" y="2049800"/>
          <a:ext cx="2031037" cy="1421726"/>
        </a:xfrm>
        <a:prstGeom prst="chevron">
          <a:avLst/>
        </a:prstGeom>
        <a:solidFill>
          <a:schemeClr val="accent5">
            <a:lumMod val="60000"/>
            <a:lumOff val="40000"/>
          </a:schemeClr>
        </a:solidFill>
        <a:ln w="9525" cap="rnd" cmpd="sng" algn="ctr">
          <a:solidFill>
            <a:schemeClr val="dk2">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lang="ar-DZ" sz="2400" b="1" kern="1200" dirty="0" smtClean="0">
              <a:solidFill>
                <a:schemeClr val="tx1"/>
              </a:solidFill>
              <a:latin typeface="Arabic Typesetting" panose="03020402040406030203" pitchFamily="66" charset="-78"/>
              <a:cs typeface="Arabic Typesetting" panose="03020402040406030203" pitchFamily="66" charset="-78"/>
            </a:rPr>
            <a:t>الطرف 02 </a:t>
          </a:r>
        </a:p>
        <a:p>
          <a:pPr lvl="0" algn="ctr" defTabSz="1066800" rtl="1">
            <a:lnSpc>
              <a:spcPct val="90000"/>
            </a:lnSpc>
            <a:spcBef>
              <a:spcPct val="0"/>
            </a:spcBef>
            <a:spcAft>
              <a:spcPct val="35000"/>
            </a:spcAft>
          </a:pPr>
          <a:r>
            <a:rPr lang="ar-DZ" sz="2400" b="1" kern="1200" dirty="0" smtClean="0">
              <a:solidFill>
                <a:schemeClr val="tx1"/>
              </a:solidFill>
              <a:latin typeface="Arabic Typesetting" panose="03020402040406030203" pitchFamily="66" charset="-78"/>
              <a:cs typeface="Arabic Typesetting" panose="03020402040406030203" pitchFamily="66" charset="-78"/>
            </a:rPr>
            <a:t>- المستخدم </a:t>
          </a:r>
          <a:r>
            <a:rPr lang="ar-DZ" sz="1600" kern="1200" dirty="0" smtClean="0">
              <a:solidFill>
                <a:schemeClr val="tx1"/>
              </a:solidFill>
              <a:latin typeface="Arabic Typesetting" panose="03020402040406030203" pitchFamily="66" charset="-78"/>
              <a:cs typeface="Arabic Typesetting" panose="03020402040406030203" pitchFamily="66" charset="-78"/>
            </a:rPr>
            <a:t>-</a:t>
          </a:r>
          <a:endParaRPr lang="fr-FR" sz="1600" kern="1200" dirty="0">
            <a:solidFill>
              <a:schemeClr val="tx1"/>
            </a:solidFill>
          </a:endParaRPr>
        </a:p>
      </dsp:txBody>
      <dsp:txXfrm rot="5400000">
        <a:off x="-304655" y="2049800"/>
        <a:ext cx="2031037" cy="1421726"/>
      </dsp:txXfrm>
    </dsp:sp>
    <dsp:sp modelId="{F848B084-800B-4430-A5AA-226268A3BF8F}">
      <dsp:nvSpPr>
        <dsp:cNvPr id="0" name=""/>
        <dsp:cNvSpPr/>
      </dsp:nvSpPr>
      <dsp:spPr>
        <a:xfrm rot="5400000">
          <a:off x="5669414" y="-2502543"/>
          <a:ext cx="1320174" cy="9815551"/>
        </a:xfrm>
        <a:prstGeom prst="round2SameRect">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r" defTabSz="1600200" rtl="1">
            <a:lnSpc>
              <a:spcPct val="90000"/>
            </a:lnSpc>
            <a:spcBef>
              <a:spcPct val="0"/>
            </a:spcBef>
            <a:spcAft>
              <a:spcPct val="15000"/>
            </a:spcAft>
            <a:buChar char="••"/>
          </a:pPr>
          <a:r>
            <a:rPr lang="ar-DZ" sz="3600" b="1" i="0" kern="1200" dirty="0" smtClean="0">
              <a:latin typeface="Arabic Typesetting" panose="03020402040406030203" pitchFamily="66" charset="-78"/>
              <a:cs typeface="Arabic Typesetting" panose="03020402040406030203" pitchFamily="66" charset="-78"/>
            </a:rPr>
            <a:t>الشخص القانوني الذي تربطه </a:t>
          </a:r>
          <a:r>
            <a:rPr lang="ar-DZ" sz="3600" b="1" i="0" kern="1200" dirty="0" err="1" smtClean="0">
              <a:latin typeface="Arabic Typesetting" panose="03020402040406030203" pitchFamily="66" charset="-78"/>
              <a:cs typeface="Arabic Typesetting" panose="03020402040406030203" pitchFamily="66" charset="-78"/>
            </a:rPr>
            <a:t>بالأجیر</a:t>
          </a:r>
          <a:r>
            <a:rPr lang="ar-DZ" sz="3600" b="1" i="0" kern="1200" dirty="0" smtClean="0">
              <a:latin typeface="Arabic Typesetting" panose="03020402040406030203" pitchFamily="66" charset="-78"/>
              <a:cs typeface="Arabic Typesetting" panose="03020402040406030203" pitchFamily="66" charset="-78"/>
            </a:rPr>
            <a:t> علاقة شغل تابع </a:t>
          </a:r>
          <a:r>
            <a:rPr lang="ar-DZ" sz="3600" b="1" i="0" kern="1200" dirty="0" err="1" smtClean="0">
              <a:latin typeface="Arabic Typesetting" panose="03020402040406030203" pitchFamily="66" charset="-78"/>
              <a:cs typeface="Arabic Typesetting" panose="03020402040406030203" pitchFamily="66" charset="-78"/>
            </a:rPr>
            <a:t>ویلتزم</a:t>
          </a:r>
          <a:r>
            <a:rPr lang="ar-DZ" sz="3600" b="1" i="0" kern="1200" dirty="0" smtClean="0">
              <a:latin typeface="Arabic Typesetting" panose="03020402040406030203" pitchFamily="66" charset="-78"/>
              <a:cs typeface="Arabic Typesetting" panose="03020402040406030203" pitchFamily="66" charset="-78"/>
            </a:rPr>
            <a:t> تجاهه بما </a:t>
          </a:r>
          <a:r>
            <a:rPr lang="ar-DZ" sz="3600" b="1" i="0" kern="1200" dirty="0" err="1" smtClean="0">
              <a:latin typeface="Arabic Typesetting" panose="03020402040406030203" pitchFamily="66" charset="-78"/>
              <a:cs typeface="Arabic Typesetting" panose="03020402040406030203" pitchFamily="66" charset="-78"/>
            </a:rPr>
            <a:t>یولده</a:t>
          </a:r>
          <a:r>
            <a:rPr lang="ar-DZ" sz="3600" b="1" i="0" kern="1200" dirty="0" smtClean="0">
              <a:latin typeface="Arabic Typesetting" panose="03020402040406030203" pitchFamily="66" charset="-78"/>
              <a:cs typeface="Arabic Typesetting" panose="03020402040406030203" pitchFamily="66" charset="-78"/>
            </a:rPr>
            <a:t> العقد أو </a:t>
          </a:r>
          <a:r>
            <a:rPr lang="ar-DZ" sz="3600" b="1" i="0" kern="1200" dirty="0" err="1" smtClean="0">
              <a:latin typeface="Arabic Typesetting" panose="03020402040406030203" pitchFamily="66" charset="-78"/>
              <a:cs typeface="Arabic Typesetting" panose="03020402040406030203" pitchFamily="66" charset="-78"/>
            </a:rPr>
            <a:t>یرتبه</a:t>
          </a:r>
          <a:r>
            <a:rPr lang="ar-DZ" sz="3600" b="1" i="0" kern="1200" dirty="0" smtClean="0">
              <a:latin typeface="Arabic Typesetting" panose="03020402040406030203" pitchFamily="66" charset="-78"/>
              <a:cs typeface="Arabic Typesetting" panose="03020402040406030203" pitchFamily="66" charset="-78"/>
            </a:rPr>
            <a:t> القانون من التزامات.</a:t>
          </a:r>
          <a:endParaRPr lang="fr-FR" sz="2800" kern="1200" dirty="0"/>
        </a:p>
      </dsp:txBody>
      <dsp:txXfrm rot="5400000">
        <a:off x="5669414" y="-2502543"/>
        <a:ext cx="1320174" cy="98155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422687-3A4E-4794-80F1-79445D8FB669}">
      <dsp:nvSpPr>
        <dsp:cNvPr id="0" name=""/>
        <dsp:cNvSpPr/>
      </dsp:nvSpPr>
      <dsp:spPr>
        <a:xfrm>
          <a:off x="4254" y="47565"/>
          <a:ext cx="2558032" cy="1023213"/>
        </a:xfrm>
        <a:prstGeom prst="rect">
          <a:avLst/>
        </a:prstGeom>
        <a:solidFill>
          <a:schemeClr val="bg1">
            <a:lumMod val="5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ar-DZ" sz="3800" kern="1200" dirty="0" err="1" smtClean="0">
              <a:solidFill>
                <a:schemeClr val="bg1"/>
              </a:solidFill>
              <a:latin typeface="Arabic Typesetting" panose="03020402040406030203" pitchFamily="66" charset="-78"/>
              <a:cs typeface="Arabic Typesetting" panose="03020402040406030203" pitchFamily="66" charset="-78"/>
            </a:rPr>
            <a:t>الإعتبار</a:t>
          </a:r>
          <a:r>
            <a:rPr lang="ar-DZ" sz="3800" kern="1200" dirty="0" smtClean="0">
              <a:solidFill>
                <a:schemeClr val="bg1"/>
              </a:solidFill>
              <a:latin typeface="Arabic Typesetting" panose="03020402040406030203" pitchFamily="66" charset="-78"/>
              <a:cs typeface="Arabic Typesetting" panose="03020402040406030203" pitchFamily="66" charset="-78"/>
            </a:rPr>
            <a:t> الشخصي</a:t>
          </a:r>
          <a:endParaRPr lang="fr-FR" sz="3800" kern="1200" dirty="0">
            <a:solidFill>
              <a:schemeClr val="bg1"/>
            </a:solidFill>
            <a:latin typeface="Arabic Typesetting" panose="03020402040406030203" pitchFamily="66" charset="-78"/>
            <a:cs typeface="Arabic Typesetting" panose="03020402040406030203" pitchFamily="66" charset="-78"/>
          </a:endParaRPr>
        </a:p>
      </dsp:txBody>
      <dsp:txXfrm>
        <a:off x="4254" y="47565"/>
        <a:ext cx="2558032" cy="1023213"/>
      </dsp:txXfrm>
    </dsp:sp>
    <dsp:sp modelId="{8440B64F-6AF0-4A71-A08E-B15DEE199EF0}">
      <dsp:nvSpPr>
        <dsp:cNvPr id="0" name=""/>
        <dsp:cNvSpPr/>
      </dsp:nvSpPr>
      <dsp:spPr>
        <a:xfrm>
          <a:off x="4254" y="1070779"/>
          <a:ext cx="2558032" cy="265990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r" defTabSz="1689100" rtl="1">
            <a:lnSpc>
              <a:spcPct val="90000"/>
            </a:lnSpc>
            <a:spcBef>
              <a:spcPct val="0"/>
            </a:spcBef>
            <a:spcAft>
              <a:spcPct val="15000"/>
            </a:spcAft>
            <a:buChar char="••"/>
          </a:pPr>
          <a:r>
            <a:rPr lang="ar-DZ" sz="3800" kern="1200" dirty="0" smtClean="0">
              <a:latin typeface="Arabic Typesetting" panose="03020402040406030203" pitchFamily="66" charset="-78"/>
              <a:cs typeface="Arabic Typesetting" panose="03020402040406030203" pitchFamily="66" charset="-78"/>
            </a:rPr>
            <a:t>العامل يلتزم شخصيا بأداء مهامه أمام المستخدم</a:t>
          </a:r>
          <a:endParaRPr lang="fr-FR" sz="3800" kern="1200" dirty="0"/>
        </a:p>
      </dsp:txBody>
      <dsp:txXfrm>
        <a:off x="4254" y="1070779"/>
        <a:ext cx="2558032" cy="2659905"/>
      </dsp:txXfrm>
    </dsp:sp>
    <dsp:sp modelId="{D92B0A39-9119-47BE-B43E-C07776CF93A4}">
      <dsp:nvSpPr>
        <dsp:cNvPr id="0" name=""/>
        <dsp:cNvSpPr/>
      </dsp:nvSpPr>
      <dsp:spPr>
        <a:xfrm>
          <a:off x="2896672" y="71314"/>
          <a:ext cx="2558032" cy="1023213"/>
        </a:xfrm>
        <a:prstGeom prst="rect">
          <a:avLst/>
        </a:prstGeom>
        <a:solidFill>
          <a:schemeClr val="bg1">
            <a:lumMod val="5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ar-DZ" sz="3800" kern="1200" dirty="0" smtClean="0">
              <a:solidFill>
                <a:schemeClr val="bg1"/>
              </a:solidFill>
              <a:latin typeface="Arabic Typesetting" panose="03020402040406030203" pitchFamily="66" charset="-78"/>
              <a:cs typeface="Arabic Typesetting" panose="03020402040406030203" pitchFamily="66" charset="-78"/>
            </a:rPr>
            <a:t>من العقود الملزمة</a:t>
          </a:r>
          <a:endParaRPr lang="fr-FR" sz="3800" kern="1200" dirty="0">
            <a:solidFill>
              <a:schemeClr val="bg1"/>
            </a:solidFill>
          </a:endParaRPr>
        </a:p>
      </dsp:txBody>
      <dsp:txXfrm>
        <a:off x="2896672" y="71314"/>
        <a:ext cx="2558032" cy="1023213"/>
      </dsp:txXfrm>
    </dsp:sp>
    <dsp:sp modelId="{E5082B43-F62C-4238-AF41-F6D03D2C1F06}">
      <dsp:nvSpPr>
        <dsp:cNvPr id="0" name=""/>
        <dsp:cNvSpPr/>
      </dsp:nvSpPr>
      <dsp:spPr>
        <a:xfrm>
          <a:off x="2920411" y="1070779"/>
          <a:ext cx="2558032" cy="265990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r" defTabSz="1689100" rtl="1">
            <a:lnSpc>
              <a:spcPct val="90000"/>
            </a:lnSpc>
            <a:spcBef>
              <a:spcPct val="0"/>
            </a:spcBef>
            <a:spcAft>
              <a:spcPct val="15000"/>
            </a:spcAft>
            <a:buChar char="••"/>
          </a:pPr>
          <a:r>
            <a:rPr lang="ar-DZ" sz="3800" kern="1200" dirty="0" smtClean="0">
              <a:latin typeface="Arabic Typesetting" panose="03020402040406030203" pitchFamily="66" charset="-78"/>
              <a:cs typeface="Arabic Typesetting" panose="03020402040406030203" pitchFamily="66" charset="-78"/>
            </a:rPr>
            <a:t>التزامات متقابلة في ذمة كل من الطرفين المتعاقدين</a:t>
          </a:r>
          <a:endParaRPr lang="fr-FR" sz="3800" kern="1200" dirty="0"/>
        </a:p>
      </dsp:txBody>
      <dsp:txXfrm>
        <a:off x="2920411" y="1070779"/>
        <a:ext cx="2558032" cy="2659905"/>
      </dsp:txXfrm>
    </dsp:sp>
    <dsp:sp modelId="{CA666181-42F9-46E8-B3C0-49142F9BA1A7}">
      <dsp:nvSpPr>
        <dsp:cNvPr id="0" name=""/>
        <dsp:cNvSpPr/>
      </dsp:nvSpPr>
      <dsp:spPr>
        <a:xfrm>
          <a:off x="5836568" y="95063"/>
          <a:ext cx="2558032" cy="1023213"/>
        </a:xfrm>
        <a:prstGeom prst="rect">
          <a:avLst/>
        </a:prstGeom>
        <a:solidFill>
          <a:schemeClr val="bg1">
            <a:lumMod val="5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ar-DZ" sz="3800" kern="1200" dirty="0" smtClean="0">
              <a:solidFill>
                <a:schemeClr val="bg1"/>
              </a:solidFill>
              <a:latin typeface="Arabic Typesetting" panose="03020402040406030203" pitchFamily="66" charset="-78"/>
              <a:cs typeface="Arabic Typesetting" panose="03020402040406030203" pitchFamily="66" charset="-78"/>
            </a:rPr>
            <a:t>من العقود الرضائية</a:t>
          </a:r>
          <a:endParaRPr lang="fr-FR" sz="3800" kern="1200" dirty="0">
            <a:solidFill>
              <a:schemeClr val="bg1"/>
            </a:solidFill>
          </a:endParaRPr>
        </a:p>
      </dsp:txBody>
      <dsp:txXfrm>
        <a:off x="5836568" y="95063"/>
        <a:ext cx="2558032" cy="1023213"/>
      </dsp:txXfrm>
    </dsp:sp>
    <dsp:sp modelId="{013E3739-2C8D-4871-84E6-7727EC9A96D4}">
      <dsp:nvSpPr>
        <dsp:cNvPr id="0" name=""/>
        <dsp:cNvSpPr/>
      </dsp:nvSpPr>
      <dsp:spPr>
        <a:xfrm>
          <a:off x="5836568" y="1070779"/>
          <a:ext cx="2558032" cy="265990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r" defTabSz="1689100" rtl="1">
            <a:lnSpc>
              <a:spcPct val="90000"/>
            </a:lnSpc>
            <a:spcBef>
              <a:spcPct val="0"/>
            </a:spcBef>
            <a:spcAft>
              <a:spcPct val="15000"/>
            </a:spcAft>
            <a:buChar char="••"/>
          </a:pPr>
          <a:r>
            <a:rPr lang="ar-DZ" sz="3800" kern="1200" dirty="0" smtClean="0">
              <a:latin typeface="Arabic Typesetting" panose="03020402040406030203" pitchFamily="66" charset="-78"/>
              <a:cs typeface="Arabic Typesetting" panose="03020402040406030203" pitchFamily="66" charset="-78"/>
            </a:rPr>
            <a:t>توافق إرادة المتعاقدين</a:t>
          </a:r>
          <a:endParaRPr lang="fr-FR" sz="3800" kern="1200" dirty="0"/>
        </a:p>
      </dsp:txBody>
      <dsp:txXfrm>
        <a:off x="5836568" y="1070779"/>
        <a:ext cx="2558032" cy="2659905"/>
      </dsp:txXfrm>
    </dsp:sp>
    <dsp:sp modelId="{DF353CF0-1154-4538-B00B-795C3E4C9C96}">
      <dsp:nvSpPr>
        <dsp:cNvPr id="0" name=""/>
        <dsp:cNvSpPr/>
      </dsp:nvSpPr>
      <dsp:spPr>
        <a:xfrm>
          <a:off x="8752726" y="47565"/>
          <a:ext cx="2558032" cy="1023213"/>
        </a:xfrm>
        <a:prstGeom prst="rect">
          <a:avLst/>
        </a:prstGeom>
        <a:solidFill>
          <a:schemeClr val="bg1">
            <a:lumMod val="5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ar-DZ" sz="3800" kern="1200" dirty="0" smtClean="0">
              <a:solidFill>
                <a:schemeClr val="bg1"/>
              </a:solidFill>
              <a:latin typeface="Arabic Typesetting" panose="03020402040406030203" pitchFamily="66" charset="-78"/>
              <a:cs typeface="Arabic Typesetting" panose="03020402040406030203" pitchFamily="66" charset="-78"/>
            </a:rPr>
            <a:t>من العقود </a:t>
          </a:r>
          <a:r>
            <a:rPr lang="ar-DZ" sz="3800" kern="1200" dirty="0" err="1" smtClean="0">
              <a:solidFill>
                <a:schemeClr val="bg1"/>
              </a:solidFill>
              <a:latin typeface="Arabic Typesetting" panose="03020402040406030203" pitchFamily="66" charset="-78"/>
              <a:cs typeface="Arabic Typesetting" panose="03020402040406030203" pitchFamily="66" charset="-78"/>
            </a:rPr>
            <a:t>المعاوضية</a:t>
          </a:r>
          <a:endParaRPr lang="fr-FR" sz="3800" kern="1200" dirty="0">
            <a:solidFill>
              <a:schemeClr val="bg1"/>
            </a:solidFill>
            <a:latin typeface="Arabic Typesetting" panose="03020402040406030203" pitchFamily="66" charset="-78"/>
            <a:cs typeface="Arabic Typesetting" panose="03020402040406030203" pitchFamily="66" charset="-78"/>
          </a:endParaRPr>
        </a:p>
      </dsp:txBody>
      <dsp:txXfrm>
        <a:off x="8752726" y="47565"/>
        <a:ext cx="2558032" cy="1023213"/>
      </dsp:txXfrm>
    </dsp:sp>
    <dsp:sp modelId="{869849C5-7116-475F-B260-D69F096285A9}">
      <dsp:nvSpPr>
        <dsp:cNvPr id="0" name=""/>
        <dsp:cNvSpPr/>
      </dsp:nvSpPr>
      <dsp:spPr>
        <a:xfrm>
          <a:off x="8752726" y="1070779"/>
          <a:ext cx="2558032" cy="265990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92024" rIns="256032" bIns="288036" numCol="1" spcCol="1270" anchor="t" anchorCtr="0">
          <a:noAutofit/>
        </a:bodyPr>
        <a:lstStyle/>
        <a:p>
          <a:pPr marL="285750" lvl="1" indent="-285750" algn="r" defTabSz="1600200" rtl="1">
            <a:lnSpc>
              <a:spcPct val="90000"/>
            </a:lnSpc>
            <a:spcBef>
              <a:spcPct val="0"/>
            </a:spcBef>
            <a:spcAft>
              <a:spcPct val="15000"/>
            </a:spcAft>
            <a:buChar char="••"/>
          </a:pPr>
          <a:r>
            <a:rPr lang="ar-DZ" sz="3600" kern="1200" dirty="0" smtClean="0">
              <a:latin typeface="Arabic Typesetting" panose="03020402040406030203" pitchFamily="66" charset="-78"/>
              <a:cs typeface="Arabic Typesetting" panose="03020402040406030203" pitchFamily="66" charset="-78"/>
            </a:rPr>
            <a:t>تبادل ما ينفع بما ينفع</a:t>
          </a:r>
          <a:endParaRPr lang="fr-FR" sz="3600" kern="1200" dirty="0">
            <a:latin typeface="Arabic Typesetting" panose="03020402040406030203" pitchFamily="66" charset="-78"/>
            <a:cs typeface="Arabic Typesetting" panose="03020402040406030203" pitchFamily="66" charset="-78"/>
          </a:endParaRPr>
        </a:p>
      </dsp:txBody>
      <dsp:txXfrm>
        <a:off x="8752726" y="1070779"/>
        <a:ext cx="2558032" cy="265990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11/26/2024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49">
            <a:extLst>
              <a:ext uri="{FF2B5EF4-FFF2-40B4-BE49-F238E27FC236}">
                <a16:creationId xmlns:a16="http://schemas.microsoft.com/office/drawing/2014/main" xmlns="" id="{70FD8EC9-10AC-40AB-8262-2593DB80AFC0}"/>
              </a:ext>
            </a:extLst>
          </p:cNvPr>
          <p:cNvSpPr/>
          <p:nvPr/>
        </p:nvSpPr>
        <p:spPr>
          <a:xfrm>
            <a:off x="2387921" y="3635273"/>
            <a:ext cx="7416157" cy="90416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2" name="Oval 1">
            <a:extLst>
              <a:ext uri="{FF2B5EF4-FFF2-40B4-BE49-F238E27FC236}">
                <a16:creationId xmlns:a16="http://schemas.microsoft.com/office/drawing/2014/main" xmlns="" id="{684773FF-98E1-4EAB-BC3B-E34858676FD3}"/>
              </a:ext>
            </a:extLst>
          </p:cNvPr>
          <p:cNvSpPr/>
          <p:nvPr/>
        </p:nvSpPr>
        <p:spPr>
          <a:xfrm>
            <a:off x="4899378" y="5887626"/>
            <a:ext cx="2393244" cy="888423"/>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2400" b="1" dirty="0">
                <a:latin typeface="Times New Roman" panose="02020603050405020304" pitchFamily="18" charset="0"/>
                <a:cs typeface="Times New Roman" panose="02020603050405020304" pitchFamily="18" charset="0"/>
              </a:rPr>
              <a:t>2025/2024</a:t>
            </a:r>
            <a:endParaRPr lang="en-US" sz="2400" b="1" dirty="0">
              <a:latin typeface="Times New Roman" panose="02020603050405020304" pitchFamily="18" charset="0"/>
              <a:cs typeface="Times New Roman" panose="02020603050405020304" pitchFamily="18" charset="0"/>
            </a:endParaRPr>
          </a:p>
        </p:txBody>
      </p:sp>
      <p:sp>
        <p:nvSpPr>
          <p:cNvPr id="13" name="Rectangle 12"/>
          <p:cNvSpPr/>
          <p:nvPr/>
        </p:nvSpPr>
        <p:spPr>
          <a:xfrm>
            <a:off x="3843803" y="205136"/>
            <a:ext cx="4737194" cy="1261884"/>
          </a:xfrm>
          <a:prstGeom prst="rect">
            <a:avLst/>
          </a:prstGeom>
        </p:spPr>
        <p:txBody>
          <a:bodyPr wrap="none">
            <a:spAutoFit/>
          </a:bodyPr>
          <a:lstStyle/>
          <a:p>
            <a:pPr lvl="0" algn="ctr" rtl="1" eaLnBrk="0" fontAlgn="base" hangingPunct="0">
              <a:spcBef>
                <a:spcPct val="0"/>
              </a:spcBef>
              <a:spcAft>
                <a:spcPct val="0"/>
              </a:spcAft>
            </a:pPr>
            <a:r>
              <a:rPr lang="ar-DZ" altLang="en-US" sz="4000" b="1" dirty="0">
                <a:solidFill>
                  <a:srgbClr val="000000"/>
                </a:solidFill>
                <a:latin typeface="Arabic Typesetting" panose="03020402040406030203" pitchFamily="66" charset="-78"/>
                <a:cs typeface="Arabic Typesetting" panose="03020402040406030203" pitchFamily="66" charset="-78"/>
              </a:rPr>
              <a:t>الجمهــورية الجزائــرية الديمقــراطية الشعبيـــة</a:t>
            </a:r>
            <a:endParaRPr lang="fr-FR" altLang="en-US" sz="4000" b="1" dirty="0">
              <a:solidFill>
                <a:srgbClr val="000000"/>
              </a:solidFill>
              <a:latin typeface="Arabic Typesetting" panose="03020402040406030203" pitchFamily="66" charset="-78"/>
              <a:cs typeface="Arabic Typesetting" panose="03020402040406030203" pitchFamily="66" charset="-78"/>
            </a:endParaRPr>
          </a:p>
          <a:p>
            <a:pPr lvl="0" algn="ctr" rtl="1" eaLnBrk="0" fontAlgn="base" hangingPunct="0">
              <a:spcBef>
                <a:spcPct val="0"/>
              </a:spcBef>
              <a:spcAft>
                <a:spcPct val="0"/>
              </a:spcAft>
            </a:pPr>
            <a:r>
              <a:rPr lang="ar-DZ" altLang="en-US" sz="3600" b="1" dirty="0">
                <a:solidFill>
                  <a:srgbClr val="000000"/>
                </a:solidFill>
                <a:latin typeface="Arabic Typesetting" panose="03020402040406030203" pitchFamily="66" charset="-78"/>
                <a:cs typeface="Arabic Typesetting" panose="03020402040406030203" pitchFamily="66" charset="-78"/>
              </a:rPr>
              <a:t>وزارة التعليم العالي والبحث العلمي</a:t>
            </a:r>
            <a:endParaRPr lang="fr-FR" altLang="en-US" sz="3600" dirty="0">
              <a:latin typeface="Arabic Typesetting" panose="03020402040406030203" pitchFamily="66" charset="-78"/>
              <a:cs typeface="Arabic Typesetting" panose="03020402040406030203" pitchFamily="66" charset="-78"/>
            </a:endParaRPr>
          </a:p>
        </p:txBody>
      </p:sp>
      <p:sp>
        <p:nvSpPr>
          <p:cNvPr id="15" name="Rectangle 14"/>
          <p:cNvSpPr/>
          <p:nvPr/>
        </p:nvSpPr>
        <p:spPr>
          <a:xfrm>
            <a:off x="9148289" y="1292893"/>
            <a:ext cx="2480166" cy="584775"/>
          </a:xfrm>
          <a:prstGeom prst="rect">
            <a:avLst/>
          </a:prstGeom>
        </p:spPr>
        <p:txBody>
          <a:bodyPr wrap="none">
            <a:spAutoFit/>
          </a:bodyPr>
          <a:lstStyle/>
          <a:p>
            <a:pPr algn="r" rtl="1" fontAlgn="base">
              <a:spcAft>
                <a:spcPts val="0"/>
              </a:spcAft>
            </a:pPr>
            <a:r>
              <a:rPr lang="ar-DZ" sz="32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جامعة محمد خيضر- بسكرة</a:t>
            </a:r>
            <a:endParaRPr lang="en-US" sz="3200" dirty="0">
              <a:latin typeface="Arabic Typesetting" panose="03020402040406030203" pitchFamily="66" charset="-78"/>
              <a:ea typeface="Times New Roman" panose="02020603050405020304" pitchFamily="18" charset="0"/>
              <a:cs typeface="Arabic Typesetting" panose="03020402040406030203" pitchFamily="66" charset="-78"/>
            </a:endParaRPr>
          </a:p>
        </p:txBody>
      </p:sp>
      <p:sp>
        <p:nvSpPr>
          <p:cNvPr id="16" name="Rectangle 15"/>
          <p:cNvSpPr/>
          <p:nvPr/>
        </p:nvSpPr>
        <p:spPr>
          <a:xfrm>
            <a:off x="8212746" y="1823952"/>
            <a:ext cx="3749744" cy="523220"/>
          </a:xfrm>
          <a:prstGeom prst="rect">
            <a:avLst/>
          </a:prstGeom>
        </p:spPr>
        <p:txBody>
          <a:bodyPr wrap="none">
            <a:spAutoFit/>
          </a:bodyPr>
          <a:lstStyle/>
          <a:p>
            <a:pPr algn="r" rtl="1" eaLnBrk="0" fontAlgn="base" hangingPunct="0">
              <a:spcAft>
                <a:spcPts val="0"/>
              </a:spcAft>
            </a:pPr>
            <a:r>
              <a:rPr lang="ar-DZ" sz="28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كلية العلوم الاقتصادية والتجارية وعلوم التسيير</a:t>
            </a:r>
            <a:endParaRPr lang="en-US" sz="2800" dirty="0">
              <a:latin typeface="Arabic Typesetting" panose="03020402040406030203" pitchFamily="66" charset="-78"/>
              <a:ea typeface="Times New Roman" panose="02020603050405020304" pitchFamily="18" charset="0"/>
              <a:cs typeface="Arabic Typesetting" panose="03020402040406030203" pitchFamily="66" charset="-78"/>
            </a:endParaRPr>
          </a:p>
        </p:txBody>
      </p:sp>
      <p:sp>
        <p:nvSpPr>
          <p:cNvPr id="17" name="Rectangle 16"/>
          <p:cNvSpPr/>
          <p:nvPr/>
        </p:nvSpPr>
        <p:spPr>
          <a:xfrm>
            <a:off x="9439732" y="2320929"/>
            <a:ext cx="1999895" cy="461665"/>
          </a:xfrm>
          <a:prstGeom prst="rect">
            <a:avLst/>
          </a:prstGeom>
        </p:spPr>
        <p:txBody>
          <a:bodyPr wrap="square">
            <a:spAutoFit/>
          </a:bodyPr>
          <a:lstStyle/>
          <a:p>
            <a:r>
              <a:rPr lang="ar-DZ" sz="2400" b="1" dirty="0">
                <a:solidFill>
                  <a:srgbClr val="000000"/>
                </a:solidFill>
                <a:latin typeface="Arabic Typesetting" panose="03020402040406030203" pitchFamily="66" charset="-78"/>
                <a:cs typeface="Arabic Typesetting" panose="03020402040406030203" pitchFamily="66" charset="-78"/>
              </a:rPr>
              <a:t>قسم علوم التسيير</a:t>
            </a:r>
            <a:endParaRPr lang="en-US" sz="2400" b="1" dirty="0">
              <a:latin typeface="Arabic Typesetting" panose="03020402040406030203" pitchFamily="66" charset="-78"/>
              <a:cs typeface="Arabic Typesetting" panose="03020402040406030203" pitchFamily="66" charset="-78"/>
            </a:endParaRPr>
          </a:p>
        </p:txBody>
      </p:sp>
      <p:sp>
        <p:nvSpPr>
          <p:cNvPr id="18" name="WordArt 3"/>
          <p:cNvSpPr>
            <a:spLocks noChangeArrowheads="1" noChangeShapeType="1" noTextEdit="1"/>
          </p:cNvSpPr>
          <p:nvPr/>
        </p:nvSpPr>
        <p:spPr bwMode="auto">
          <a:xfrm>
            <a:off x="4454591" y="2809908"/>
            <a:ext cx="3230563" cy="474663"/>
          </a:xfrm>
          <a:prstGeom prst="rect">
            <a:avLst/>
          </a:prstGeom>
        </p:spPr>
        <p:txBody>
          <a:bodyPr wrap="none" fromWordArt="1">
            <a:prstTxWarp prst="textPlain">
              <a:avLst>
                <a:gd name="adj" fmla="val 50000"/>
              </a:avLst>
            </a:prstTxWarp>
          </a:bodyPr>
          <a:lstStyle/>
          <a:p>
            <a:pPr algn="ctr" rtl="1">
              <a:buNone/>
            </a:pPr>
            <a:r>
              <a:rPr lang="ar-DZ" sz="3600" kern="10" spc="0" dirty="0">
                <a:ln w="9525">
                  <a:solidFill>
                    <a:srgbClr val="000000"/>
                  </a:solidFill>
                  <a:round/>
                  <a:headEnd/>
                  <a:tailEnd/>
                </a:ln>
                <a:solidFill>
                  <a:srgbClr val="000000"/>
                </a:solidFill>
                <a:effectLst>
                  <a:outerShdw dist="35921" dir="2700000" algn="ctr" rotWithShape="0">
                    <a:srgbClr val="868686"/>
                  </a:outerShdw>
                </a:effectLst>
                <a:latin typeface="Arabic Typesetting" panose="03020402040406030203" pitchFamily="66" charset="-78"/>
                <a:cs typeface="Arabic Typesetting" panose="03020402040406030203" pitchFamily="66" charset="-78"/>
              </a:rPr>
              <a:t>ندوةحول </a:t>
            </a:r>
            <a:endParaRPr lang="en-US" sz="3600" kern="10" spc="0" dirty="0">
              <a:ln w="9525">
                <a:solidFill>
                  <a:srgbClr val="000000"/>
                </a:solidFill>
                <a:round/>
                <a:headEnd/>
                <a:tailEnd/>
              </a:ln>
              <a:solidFill>
                <a:srgbClr val="000000"/>
              </a:solidFill>
              <a:effectLst>
                <a:outerShdw dist="35921" dir="2700000" algn="ctr" rotWithShape="0">
                  <a:srgbClr val="868686"/>
                </a:outerShdw>
              </a:effectLst>
              <a:latin typeface="Arabic Typesetting" panose="03020402040406030203" pitchFamily="66" charset="-78"/>
              <a:cs typeface="Arabic Typesetting" panose="03020402040406030203" pitchFamily="66" charset="-78"/>
            </a:endParaRPr>
          </a:p>
        </p:txBody>
      </p:sp>
      <p:pic>
        <p:nvPicPr>
          <p:cNvPr id="21" name="Image 20"/>
          <p:cNvPicPr/>
          <p:nvPr/>
        </p:nvPicPr>
        <p:blipFill>
          <a:blip r:embed="rId2"/>
          <a:srcRect/>
          <a:stretch>
            <a:fillRect/>
          </a:stretch>
        </p:blipFill>
        <p:spPr bwMode="auto">
          <a:xfrm>
            <a:off x="5195134" y="1584835"/>
            <a:ext cx="1017266" cy="1061717"/>
          </a:xfrm>
          <a:prstGeom prst="rect">
            <a:avLst/>
          </a:prstGeom>
          <a:noFill/>
          <a:ln w="9525">
            <a:noFill/>
            <a:miter lim="800000"/>
            <a:headEnd/>
            <a:tailEnd/>
          </a:ln>
        </p:spPr>
      </p:pic>
      <p:sp>
        <p:nvSpPr>
          <p:cNvPr id="19" name="Rectangle 18"/>
          <p:cNvSpPr/>
          <p:nvPr/>
        </p:nvSpPr>
        <p:spPr>
          <a:xfrm>
            <a:off x="8468786" y="4596367"/>
            <a:ext cx="3446320" cy="2000548"/>
          </a:xfrm>
          <a:prstGeom prst="rect">
            <a:avLst/>
          </a:prstGeom>
        </p:spPr>
        <p:txBody>
          <a:bodyPr wrap="square">
            <a:spAutoFit/>
          </a:bodyPr>
          <a:lstStyle/>
          <a:p>
            <a:pPr algn="ctr" rtl="1">
              <a:spcAft>
                <a:spcPts val="0"/>
              </a:spcAft>
            </a:pPr>
            <a:r>
              <a:rPr lang="ar-DZ" sz="2800" b="1" dirty="0">
                <a:effectLst>
                  <a:outerShdw blurRad="50800" dist="38100" algn="tr" rotWithShape="0">
                    <a:prstClr val="black">
                      <a:alpha val="40000"/>
                    </a:prstClr>
                  </a:outerShdw>
                </a:effectLst>
                <a:latin typeface="Arabic Typesetting" panose="03020402040406030203" pitchFamily="66" charset="-78"/>
                <a:ea typeface="Calibri" panose="020F0502020204030204" pitchFamily="34" charset="0"/>
                <a:cs typeface="Arabic Typesetting" panose="03020402040406030203" pitchFamily="66" charset="-78"/>
              </a:rPr>
              <a:t>إعداد الطلبة:</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algn="ctr" rtl="1">
              <a:spcAft>
                <a:spcPts val="0"/>
              </a:spcAft>
            </a:pPr>
            <a:r>
              <a:rPr lang="ar-DZ" sz="2400" b="1" dirty="0">
                <a:latin typeface="Arabic Typesetting" panose="03020402040406030203" pitchFamily="66" charset="-78"/>
                <a:ea typeface="Calibri" panose="020F0502020204030204" pitchFamily="34" charset="0"/>
                <a:cs typeface="Arabic Typesetting" panose="03020402040406030203" pitchFamily="66" charset="-78"/>
              </a:rPr>
              <a:t>- فتيحة عباس </a:t>
            </a:r>
          </a:p>
          <a:p>
            <a:pPr marL="342900" indent="-342900" algn="ctr" rtl="1">
              <a:spcAft>
                <a:spcPts val="0"/>
              </a:spcAft>
              <a:buFontTx/>
              <a:buChar char="-"/>
            </a:pPr>
            <a:r>
              <a:rPr lang="ar-DZ" sz="2400" b="1" dirty="0">
                <a:effectLst/>
                <a:latin typeface="Arabic Typesetting" panose="03020402040406030203" pitchFamily="66" charset="-78"/>
                <a:ea typeface="Calibri" panose="020F0502020204030204" pitchFamily="34" charset="0"/>
                <a:cs typeface="Arabic Typesetting" panose="03020402040406030203" pitchFamily="66" charset="-78"/>
              </a:rPr>
              <a:t>نجاة بوغزالة</a:t>
            </a:r>
          </a:p>
          <a:p>
            <a:pPr marL="342900" indent="-342900" algn="ctr" rtl="1">
              <a:spcAft>
                <a:spcPts val="0"/>
              </a:spcAft>
              <a:buFontTx/>
              <a:buChar char="-"/>
            </a:pPr>
            <a:r>
              <a:rPr lang="ar-DZ" sz="2400" b="1" dirty="0">
                <a:latin typeface="Arabic Typesetting" panose="03020402040406030203" pitchFamily="66" charset="-78"/>
                <a:ea typeface="Calibri" panose="020F0502020204030204" pitchFamily="34" charset="0"/>
                <a:cs typeface="Arabic Typesetting" panose="03020402040406030203" pitchFamily="66" charset="-78"/>
              </a:rPr>
              <a:t>بطام ريان</a:t>
            </a:r>
          </a:p>
          <a:p>
            <a:pPr marL="342900" indent="-342900" algn="ctr" rtl="1">
              <a:spcAft>
                <a:spcPts val="0"/>
              </a:spcAft>
              <a:buFontTx/>
              <a:buChar char="-"/>
            </a:pPr>
            <a:r>
              <a:rPr lang="ar-DZ" sz="2400" b="1" dirty="0">
                <a:effectLst/>
                <a:latin typeface="Arabic Typesetting" panose="03020402040406030203" pitchFamily="66" charset="-78"/>
                <a:ea typeface="Calibri" panose="020F0502020204030204" pitchFamily="34" charset="0"/>
                <a:cs typeface="Arabic Typesetting" panose="03020402040406030203" pitchFamily="66" charset="-78"/>
              </a:rPr>
              <a:t>بن سديرة أميمة</a:t>
            </a:r>
            <a:endParaRPr lang="en-US" sz="2400" b="1"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22" name="Rectangle 21"/>
          <p:cNvSpPr/>
          <p:nvPr/>
        </p:nvSpPr>
        <p:spPr>
          <a:xfrm>
            <a:off x="1613749" y="4935640"/>
            <a:ext cx="1574470" cy="523220"/>
          </a:xfrm>
          <a:prstGeom prst="rect">
            <a:avLst/>
          </a:prstGeom>
        </p:spPr>
        <p:txBody>
          <a:bodyPr wrap="none">
            <a:spAutoFit/>
          </a:bodyPr>
          <a:lstStyle/>
          <a:p>
            <a:pPr lvl="0" algn="ctr" rtl="1" eaLnBrk="0" fontAlgn="base" hangingPunct="0">
              <a:spcBef>
                <a:spcPct val="0"/>
              </a:spcBef>
              <a:spcAft>
                <a:spcPts val="800"/>
              </a:spcAft>
            </a:pPr>
            <a:r>
              <a:rPr lang="ar-DZ" altLang="en-US" sz="2800" b="1" dirty="0">
                <a:effectLst>
                  <a:outerShdw blurRad="38100" dist="38100" dir="2700000" algn="tl">
                    <a:srgbClr val="C0C0C0"/>
                  </a:outerShdw>
                </a:effectLst>
                <a:latin typeface="Arabic Typesetting" panose="03020402040406030203" pitchFamily="66" charset="-78"/>
                <a:ea typeface="Arial" panose="020B0604020202020204" pitchFamily="34" charset="0"/>
                <a:cs typeface="Arabic Typesetting" panose="03020402040406030203" pitchFamily="66" charset="-78"/>
              </a:rPr>
              <a:t>اشراف الأستاذة :</a:t>
            </a:r>
          </a:p>
        </p:txBody>
      </p:sp>
      <p:sp>
        <p:nvSpPr>
          <p:cNvPr id="24" name="Rectangle 23"/>
          <p:cNvSpPr/>
          <p:nvPr/>
        </p:nvSpPr>
        <p:spPr>
          <a:xfrm>
            <a:off x="1645919" y="3463869"/>
            <a:ext cx="8281851" cy="1446550"/>
          </a:xfrm>
          <a:prstGeom prst="rect">
            <a:avLst/>
          </a:prstGeom>
          <a:noFill/>
        </p:spPr>
        <p:txBody>
          <a:bodyPr wrap="square" lIns="91440" tIns="45720" rIns="91440" bIns="45720">
            <a:spAutoFit/>
          </a:bodyPr>
          <a:lstStyle/>
          <a:p>
            <a:pPr algn="ctr"/>
            <a:r>
              <a:rPr lang="ar-DZ" sz="4400" b="1" cap="none" spc="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تطبيق مبدأسلطان الإرادة على قيود </a:t>
            </a:r>
            <a:r>
              <a:rPr lang="ar-DZ" sz="4400" b="1" cap="none" spc="0" dirty="0" smtClean="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العمل</a:t>
            </a:r>
          </a:p>
          <a:p>
            <a:pPr algn="ctr"/>
            <a:r>
              <a:rPr lang="ar-DZ" sz="4400" b="1" dirty="0"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للدكتورة </a:t>
            </a:r>
            <a:r>
              <a:rPr lang="ar-DZ" sz="4400" b="1" dirty="0" err="1"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سي</a:t>
            </a:r>
            <a:r>
              <a:rPr lang="ar-DZ" sz="4400" b="1" dirty="0"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a:t>
            </a:r>
            <a:r>
              <a:rPr lang="ar-DZ" sz="4400" b="1" dirty="0" err="1"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فضيل</a:t>
            </a:r>
            <a:r>
              <a:rPr lang="ar-DZ" sz="4400" b="1" dirty="0"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a:t>
            </a:r>
            <a:r>
              <a:rPr lang="ar-DZ" sz="4400" b="1" dirty="0" err="1"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زهية</a:t>
            </a:r>
            <a:r>
              <a:rPr lang="ar-DZ" sz="4400" b="1" dirty="0"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و الدكتور بن </a:t>
            </a:r>
            <a:r>
              <a:rPr lang="ar-DZ" sz="4400" b="1" dirty="0" err="1"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عزوز</a:t>
            </a:r>
            <a:r>
              <a:rPr lang="ar-DZ" sz="4400" b="1" dirty="0" smtClean="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بن صابر</a:t>
            </a:r>
            <a:endParaRPr lang="fr-FR" sz="4400" b="1" cap="none" spc="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endParaRPr>
          </a:p>
        </p:txBody>
      </p:sp>
      <p:sp>
        <p:nvSpPr>
          <p:cNvPr id="14" name="Rectangle 13"/>
          <p:cNvSpPr/>
          <p:nvPr/>
        </p:nvSpPr>
        <p:spPr>
          <a:xfrm>
            <a:off x="8468786" y="2704104"/>
            <a:ext cx="3159669" cy="523220"/>
          </a:xfrm>
          <a:prstGeom prst="rect">
            <a:avLst/>
          </a:prstGeom>
        </p:spPr>
        <p:txBody>
          <a:bodyPr wrap="square">
            <a:spAutoFit/>
          </a:bodyPr>
          <a:lstStyle/>
          <a:p>
            <a:pPr algn="r"/>
            <a:r>
              <a:rPr lang="ar-DZ" sz="2800" b="1" dirty="0">
                <a:solidFill>
                  <a:srgbClr val="000000"/>
                </a:solidFill>
                <a:latin typeface="Arabic Typesetting" panose="03020402040406030203" pitchFamily="66" charset="-78"/>
                <a:cs typeface="Arabic Typesetting" panose="03020402040406030203" pitchFamily="66" charset="-78"/>
              </a:rPr>
              <a:t>مقياس :منازعات العمل </a:t>
            </a:r>
            <a:endParaRPr lang="en-US" sz="2800" b="1" dirty="0">
              <a:latin typeface="Arabic Typesetting" panose="03020402040406030203" pitchFamily="66" charset="-78"/>
              <a:cs typeface="Arabic Typesetting" panose="03020402040406030203" pitchFamily="66" charset="-78"/>
            </a:endParaRPr>
          </a:p>
        </p:txBody>
      </p:sp>
      <p:sp>
        <p:nvSpPr>
          <p:cNvPr id="20" name="Rectangle 19">
            <a:extLst>
              <a:ext uri="{FF2B5EF4-FFF2-40B4-BE49-F238E27FC236}">
                <a16:creationId xmlns:a16="http://schemas.microsoft.com/office/drawing/2014/main" xmlns="" id="{21EC3E30-F410-429E-80F3-61651FF8507B}"/>
              </a:ext>
            </a:extLst>
          </p:cNvPr>
          <p:cNvSpPr/>
          <p:nvPr/>
        </p:nvSpPr>
        <p:spPr>
          <a:xfrm>
            <a:off x="1836328" y="5565930"/>
            <a:ext cx="1103187" cy="523220"/>
          </a:xfrm>
          <a:prstGeom prst="rect">
            <a:avLst/>
          </a:prstGeom>
        </p:spPr>
        <p:txBody>
          <a:bodyPr wrap="none">
            <a:spAutoFit/>
          </a:bodyPr>
          <a:lstStyle/>
          <a:p>
            <a:pPr lvl="0" algn="ctr" rtl="1" eaLnBrk="0" fontAlgn="base" hangingPunct="0">
              <a:spcBef>
                <a:spcPct val="0"/>
              </a:spcBef>
              <a:spcAft>
                <a:spcPts val="800"/>
              </a:spcAft>
            </a:pPr>
            <a:r>
              <a:rPr lang="ar-DZ" altLang="en-US" sz="2800" b="1" dirty="0">
                <a:effectLst>
                  <a:outerShdw blurRad="38100" dist="38100" dir="2700000" algn="tl">
                    <a:srgbClr val="C0C0C0"/>
                  </a:outerShdw>
                </a:effectLst>
                <a:latin typeface="Arabic Typesetting" panose="03020402040406030203" pitchFamily="66" charset="-78"/>
                <a:ea typeface="Arial" panose="020B0604020202020204" pitchFamily="34" charset="0"/>
                <a:cs typeface="Arabic Typesetting" panose="03020402040406030203" pitchFamily="66" charset="-78"/>
              </a:rPr>
              <a:t>داسي وهيبة</a:t>
            </a:r>
          </a:p>
        </p:txBody>
      </p:sp>
    </p:spTree>
    <p:extLst>
      <p:ext uri="{BB962C8B-B14F-4D97-AF65-F5344CB8AC3E}">
        <p14:creationId xmlns:p14="http://schemas.microsoft.com/office/powerpoint/2010/main" xmlns="" val="2842646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8655423" y="233961"/>
            <a:ext cx="3079377"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2800" b="1" dirty="0">
                <a:latin typeface="Arabic Typesetting" panose="03020402040406030203" pitchFamily="66" charset="-78"/>
                <a:cs typeface="Arabic Typesetting" panose="03020402040406030203" pitchFamily="66" charset="-78"/>
              </a:rPr>
              <a:t>العناصر الاساسيه لعقد العمل: </a:t>
            </a:r>
          </a:p>
        </p:txBody>
      </p:sp>
      <p:sp>
        <p:nvSpPr>
          <p:cNvPr id="5" name="Rectangle 4">
            <a:extLst>
              <a:ext uri="{FF2B5EF4-FFF2-40B4-BE49-F238E27FC236}">
                <a16:creationId xmlns:a16="http://schemas.microsoft.com/office/drawing/2014/main" xmlns="" id="{BF509B1E-9DED-4856-8DDC-F92B441ADA98}"/>
              </a:ext>
            </a:extLst>
          </p:cNvPr>
          <p:cNvSpPr/>
          <p:nvPr/>
        </p:nvSpPr>
        <p:spPr>
          <a:xfrm>
            <a:off x="268941" y="1331526"/>
            <a:ext cx="11923059" cy="1077218"/>
          </a:xfrm>
          <a:prstGeom prst="rect">
            <a:avLst/>
          </a:prstGeom>
        </p:spPr>
        <p:txBody>
          <a:bodyPr wrap="square">
            <a:spAutoFit/>
          </a:bodyPr>
          <a:lstStyle/>
          <a:p>
            <a:pPr algn="r" rtl="1"/>
            <a:r>
              <a:rPr lang="ar-DZ" sz="3200" dirty="0">
                <a:latin typeface="Arabic Typesetting" panose="03020402040406030203" pitchFamily="66" charset="-78"/>
                <a:ea typeface="Calibri" panose="020F0502020204030204" pitchFamily="34" charset="0"/>
                <a:cs typeface="Arabic Typesetting" panose="03020402040406030203" pitchFamily="66" charset="-78"/>
              </a:rPr>
              <a:t>وضعت شروط قانونيه لعقود العمل التي تظبط طريقة العمل وبالتالي ، حدد المشرع  العناصر المكونة لهذا الأخير وهي : </a:t>
            </a:r>
            <a:r>
              <a:rPr lang="ar-DZ" sz="3200" b="1" dirty="0">
                <a:solidFill>
                  <a:srgbClr val="0070C0"/>
                </a:solidFill>
                <a:latin typeface="Arabic Typesetting" panose="03020402040406030203" pitchFamily="66" charset="-78"/>
                <a:ea typeface="Calibri" panose="020F0502020204030204" pitchFamily="34" charset="0"/>
                <a:cs typeface="Arabic Typesetting" panose="03020402040406030203" pitchFamily="66" charset="-78"/>
              </a:rPr>
              <a:t>الالتزام بالعمل / التبعية/ الاجر/ المدة </a:t>
            </a:r>
            <a:endParaRPr lang="ar-DZ" sz="3200" b="1" dirty="0">
              <a:solidFill>
                <a:srgbClr val="0070C0"/>
              </a:solidFill>
              <a:latin typeface="Arabic Typesetting" panose="03020402040406030203" pitchFamily="66" charset="-78"/>
              <a:cs typeface="Arabic Typesetting" panose="03020402040406030203" pitchFamily="66" charset="-78"/>
            </a:endParaRPr>
          </a:p>
        </p:txBody>
      </p:sp>
      <p:sp>
        <p:nvSpPr>
          <p:cNvPr id="8" name="Rectangle 7">
            <a:extLst>
              <a:ext uri="{FF2B5EF4-FFF2-40B4-BE49-F238E27FC236}">
                <a16:creationId xmlns:a16="http://schemas.microsoft.com/office/drawing/2014/main" xmlns="" id="{0E3E96D7-9077-4FDD-830D-BCD85038FF73}"/>
              </a:ext>
            </a:extLst>
          </p:cNvPr>
          <p:cNvSpPr/>
          <p:nvPr/>
        </p:nvSpPr>
        <p:spPr>
          <a:xfrm>
            <a:off x="983762" y="2828835"/>
            <a:ext cx="11007070" cy="1200329"/>
          </a:xfrm>
          <a:prstGeom prst="rect">
            <a:avLst/>
          </a:prstGeom>
        </p:spPr>
        <p:txBody>
          <a:bodyPr wrap="square">
            <a:spAutoFit/>
          </a:bodyPr>
          <a:lstStyle/>
          <a:p>
            <a:pPr marL="742950" indent="-742950" algn="r" rtl="1">
              <a:buFont typeface="+mj-lt"/>
              <a:buAutoNum type="arabicPeriod"/>
            </a:pPr>
            <a:r>
              <a:rPr lang="ar-DZ" sz="3600" b="1" u="sng" dirty="0">
                <a:solidFill>
                  <a:srgbClr val="FF0000"/>
                </a:solidFill>
                <a:latin typeface="Arabic Typesetting" panose="03020402040406030203" pitchFamily="66" charset="-78"/>
                <a:cs typeface="Arabic Typesetting" panose="03020402040406030203" pitchFamily="66" charset="-78"/>
              </a:rPr>
              <a:t>الالتزام بالعمل </a:t>
            </a:r>
            <a:r>
              <a:rPr lang="ar-DZ" sz="3600" b="1" u="sng" dirty="0">
                <a:latin typeface="Arabic Typesetting" panose="03020402040406030203" pitchFamily="66" charset="-78"/>
                <a:cs typeface="Arabic Typesetting" panose="03020402040406030203" pitchFamily="66" charset="-78"/>
              </a:rPr>
              <a:t>:</a:t>
            </a:r>
            <a:r>
              <a:rPr lang="ar-DZ" sz="3600" u="sng" dirty="0">
                <a:latin typeface="Arabic Typesetting" panose="03020402040406030203" pitchFamily="66" charset="-78"/>
                <a:cs typeface="Arabic Typesetting" panose="03020402040406030203" pitchFamily="66" charset="-78"/>
              </a:rPr>
              <a:t> </a:t>
            </a:r>
            <a:r>
              <a:rPr lang="ar-DZ" sz="3600" dirty="0">
                <a:latin typeface="Arabic Typesetting" panose="03020402040406030203" pitchFamily="66" charset="-78"/>
                <a:cs typeface="Arabic Typesetting" panose="03020402040406030203" pitchFamily="66" charset="-78"/>
              </a:rPr>
              <a:t>العمل هو كل نشاط أو جهد بدني فكري  أو فني يقوم به العامل  بصفة شخصية لمصلحة  رب العمل  ويميز العمل</a:t>
            </a:r>
            <a:endParaRPr lang="en-US" sz="3600" dirty="0">
              <a:latin typeface="Arabic Typesetting" panose="03020402040406030203" pitchFamily="66" charset="-78"/>
              <a:cs typeface="Arabic Typesetting" panose="03020402040406030203" pitchFamily="66" charset="-78"/>
            </a:endParaRPr>
          </a:p>
        </p:txBody>
      </p:sp>
      <p:sp>
        <p:nvSpPr>
          <p:cNvPr id="9" name="Rectangle 8">
            <a:extLst>
              <a:ext uri="{FF2B5EF4-FFF2-40B4-BE49-F238E27FC236}">
                <a16:creationId xmlns:a16="http://schemas.microsoft.com/office/drawing/2014/main" xmlns="" id="{73E67EA2-508E-4B50-948D-EB36DA1ADCBF}"/>
              </a:ext>
            </a:extLst>
          </p:cNvPr>
          <p:cNvSpPr/>
          <p:nvPr/>
        </p:nvSpPr>
        <p:spPr>
          <a:xfrm>
            <a:off x="4807592" y="4197421"/>
            <a:ext cx="4204447" cy="2308324"/>
          </a:xfrm>
          <a:prstGeom prst="rect">
            <a:avLst/>
          </a:prstGeom>
        </p:spPr>
        <p:txBody>
          <a:bodyPr wrap="square">
            <a:spAutoFit/>
          </a:bodyPr>
          <a:lstStyle/>
          <a:p>
            <a:pPr marL="285750" lvl="0" indent="-285750" algn="r" rtl="1">
              <a:buFont typeface="Wingdings" panose="05000000000000000000" pitchFamily="2" charset="2"/>
              <a:buChar char="§"/>
            </a:pPr>
            <a:r>
              <a:rPr lang="ar-DZ" sz="3600" dirty="0">
                <a:latin typeface="Arabic Typesetting" panose="03020402040406030203" pitchFamily="66" charset="-78"/>
                <a:cs typeface="Arabic Typesetting" panose="03020402040406030203" pitchFamily="66" charset="-78"/>
              </a:rPr>
              <a:t>شخصيه عنصر العمل </a:t>
            </a:r>
            <a:endParaRPr lang="en-US" sz="3600" dirty="0">
              <a:latin typeface="Arabic Typesetting" panose="03020402040406030203" pitchFamily="66" charset="-78"/>
              <a:cs typeface="Arabic Typesetting" panose="03020402040406030203" pitchFamily="66" charset="-78"/>
            </a:endParaRPr>
          </a:p>
          <a:p>
            <a:pPr marL="285750" lvl="0" indent="-285750" algn="r" rtl="1">
              <a:buFont typeface="Wingdings" panose="05000000000000000000" pitchFamily="2" charset="2"/>
              <a:buChar char="§"/>
            </a:pPr>
            <a:r>
              <a:rPr lang="ar-DZ" sz="3600" dirty="0">
                <a:latin typeface="Arabic Typesetting" panose="03020402040406030203" pitchFamily="66" charset="-78"/>
                <a:cs typeface="Arabic Typesetting" panose="03020402040406030203" pitchFamily="66" charset="-78"/>
              </a:rPr>
              <a:t>رغبه في ابرام العقد </a:t>
            </a:r>
            <a:endParaRPr lang="en-US" sz="3600" dirty="0">
              <a:latin typeface="Arabic Typesetting" panose="03020402040406030203" pitchFamily="66" charset="-78"/>
              <a:cs typeface="Arabic Typesetting" panose="03020402040406030203" pitchFamily="66" charset="-78"/>
            </a:endParaRPr>
          </a:p>
          <a:p>
            <a:pPr marL="285750" lvl="0" indent="-285750" algn="r" rtl="1">
              <a:buFont typeface="Wingdings" panose="05000000000000000000" pitchFamily="2" charset="2"/>
              <a:buChar char="§"/>
            </a:pPr>
            <a:r>
              <a:rPr lang="ar-DZ" sz="3600" dirty="0">
                <a:latin typeface="Arabic Typesetting" panose="03020402040406030203" pitchFamily="66" charset="-78"/>
                <a:cs typeface="Arabic Typesetting" panose="03020402040406030203" pitchFamily="66" charset="-78"/>
              </a:rPr>
              <a:t>الخضوع لتوجيهات و أوامر رب العمل </a:t>
            </a:r>
            <a:endParaRPr lang="en-US" sz="3600" dirty="0">
              <a:latin typeface="Arabic Typesetting" panose="03020402040406030203" pitchFamily="66" charset="-78"/>
              <a:cs typeface="Arabic Typesetting" panose="03020402040406030203" pitchFamily="66" charset="-78"/>
            </a:endParaRPr>
          </a:p>
          <a:p>
            <a:pPr marL="285750" lvl="0" indent="-285750" algn="r" rtl="1">
              <a:buFont typeface="Wingdings" panose="05000000000000000000" pitchFamily="2" charset="2"/>
              <a:buChar char="§"/>
            </a:pPr>
            <a:r>
              <a:rPr lang="ar-DZ" sz="3600" dirty="0">
                <a:latin typeface="Arabic Typesetting" panose="03020402040406030203" pitchFamily="66" charset="-78"/>
                <a:cs typeface="Arabic Typesetting" panose="03020402040406030203" pitchFamily="66" charset="-78"/>
              </a:rPr>
              <a:t>توفير ظروف العمل اللازم</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868464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8655423" y="233961"/>
            <a:ext cx="3079377"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2800" b="1" dirty="0">
                <a:latin typeface="Arabic Typesetting" panose="03020402040406030203" pitchFamily="66" charset="-78"/>
                <a:cs typeface="Arabic Typesetting" panose="03020402040406030203" pitchFamily="66" charset="-78"/>
              </a:rPr>
              <a:t>العناصر الاساسيه لعقد العمل: </a:t>
            </a:r>
          </a:p>
        </p:txBody>
      </p:sp>
      <p:sp>
        <p:nvSpPr>
          <p:cNvPr id="10" name="Rectangle 9">
            <a:extLst>
              <a:ext uri="{FF2B5EF4-FFF2-40B4-BE49-F238E27FC236}">
                <a16:creationId xmlns:a16="http://schemas.microsoft.com/office/drawing/2014/main" xmlns="" id="{F69C11D2-EC1A-4261-A166-F47E0B25AEDD}"/>
              </a:ext>
            </a:extLst>
          </p:cNvPr>
          <p:cNvSpPr/>
          <p:nvPr/>
        </p:nvSpPr>
        <p:spPr>
          <a:xfrm>
            <a:off x="32171" y="4167435"/>
            <a:ext cx="11702629" cy="1973297"/>
          </a:xfrm>
          <a:prstGeom prst="rect">
            <a:avLst/>
          </a:prstGeom>
        </p:spPr>
        <p:txBody>
          <a:bodyPr wrap="square">
            <a:spAutoFit/>
          </a:bodyPr>
          <a:lstStyle/>
          <a:p>
            <a:pPr algn="r" rtl="1">
              <a:lnSpc>
                <a:spcPct val="107000"/>
              </a:lnSpc>
              <a:spcAft>
                <a:spcPts val="800"/>
              </a:spcAft>
            </a:pPr>
            <a:r>
              <a:rPr lang="ar-DZ" sz="3600" dirty="0">
                <a:solidFill>
                  <a:srgbClr val="00B050"/>
                </a:solidFill>
                <a:latin typeface="Arabic Typesetting" panose="03020402040406030203" pitchFamily="66" charset="-78"/>
                <a:cs typeface="Arabic Typesetting" panose="03020402040406030203" pitchFamily="66" charset="-78"/>
              </a:rPr>
              <a:t>القانونيه</a:t>
            </a:r>
            <a:r>
              <a:rPr lang="ar-DZ" sz="3600" dirty="0">
                <a:latin typeface="Arabic Typesetting" panose="03020402040406030203" pitchFamily="66" charset="-78"/>
                <a:cs typeface="Arabic Typesetting" panose="03020402040406030203" pitchFamily="66" charset="-78"/>
              </a:rPr>
              <a:t>: هي حق المستخدم في توجيه  ورقابه الاجير وكذلك تتجسد التبعيه القانونيه في السلطة  التادبية للمستخدم  و الجزاء ات  التي يوقعها على العامل في حاله المخالفة.</a:t>
            </a:r>
          </a:p>
          <a:p>
            <a:pPr algn="r" rtl="1">
              <a:lnSpc>
                <a:spcPct val="107000"/>
              </a:lnSpc>
              <a:spcAft>
                <a:spcPts val="800"/>
              </a:spcAft>
            </a:pPr>
            <a:r>
              <a:rPr lang="ar-DZ" sz="3600" dirty="0">
                <a:solidFill>
                  <a:srgbClr val="00B050"/>
                </a:solidFill>
                <a:latin typeface="Arabic Typesetting" panose="03020402040406030203" pitchFamily="66" charset="-78"/>
                <a:cs typeface="Arabic Typesetting" panose="03020402040406030203" pitchFamily="66" charset="-78"/>
              </a:rPr>
              <a:t>الاقتصادية</a:t>
            </a:r>
            <a:r>
              <a:rPr lang="ar-DZ" sz="3600" dirty="0">
                <a:latin typeface="Arabic Typesetting" panose="03020402040406030203" pitchFamily="66" charset="-78"/>
                <a:cs typeface="Arabic Typesetting" panose="03020402040406030203" pitchFamily="66" charset="-78"/>
              </a:rPr>
              <a:t>: هي حاجة الاجير للاجر باعتباره المصدرالأساسي لعيشه.</a:t>
            </a:r>
            <a:endParaRPr lang="en-US" sz="3600" dirty="0">
              <a:latin typeface="Arabic Typesetting" panose="03020402040406030203" pitchFamily="66" charset="-78"/>
              <a:cs typeface="Arabic Typesetting" panose="03020402040406030203" pitchFamily="66" charset="-78"/>
            </a:endParaRPr>
          </a:p>
        </p:txBody>
      </p:sp>
      <p:sp>
        <p:nvSpPr>
          <p:cNvPr id="11" name="Rectangle 10">
            <a:extLst>
              <a:ext uri="{FF2B5EF4-FFF2-40B4-BE49-F238E27FC236}">
                <a16:creationId xmlns:a16="http://schemas.microsoft.com/office/drawing/2014/main" xmlns="" id="{22DBC14E-DCBE-4C5B-9081-D1E818BCDFAE}"/>
              </a:ext>
            </a:extLst>
          </p:cNvPr>
          <p:cNvSpPr/>
          <p:nvPr/>
        </p:nvSpPr>
        <p:spPr>
          <a:xfrm>
            <a:off x="244685" y="2151032"/>
            <a:ext cx="11702629" cy="1277914"/>
          </a:xfrm>
          <a:prstGeom prst="rect">
            <a:avLst/>
          </a:prstGeom>
        </p:spPr>
        <p:txBody>
          <a:bodyPr wrap="square">
            <a:spAutoFit/>
          </a:bodyPr>
          <a:lstStyle/>
          <a:p>
            <a:pPr marL="742950" indent="-742950" algn="r" rtl="1">
              <a:lnSpc>
                <a:spcPct val="107000"/>
              </a:lnSpc>
              <a:spcAft>
                <a:spcPts val="800"/>
              </a:spcAft>
              <a:buFont typeface="+mj-lt"/>
              <a:buAutoNum type="arabicPeriod" startAt="2"/>
            </a:pPr>
            <a:r>
              <a:rPr lang="ar-DZ" sz="3600" b="1" u="sng" dirty="0">
                <a:solidFill>
                  <a:srgbClr val="FF0000"/>
                </a:solidFill>
                <a:latin typeface="Arabic Typesetting" panose="03020402040406030203" pitchFamily="66" charset="-78"/>
                <a:cs typeface="Arabic Typesetting" panose="03020402040406030203" pitchFamily="66" charset="-78"/>
              </a:rPr>
              <a:t>التبعيـــــه (الاشراف):</a:t>
            </a:r>
            <a:r>
              <a:rPr lang="ar-DZ" sz="3600" dirty="0">
                <a:latin typeface="Arabic Typesetting" panose="03020402040406030203" pitchFamily="66" charset="-78"/>
                <a:cs typeface="Arabic Typesetting" panose="03020402040406030203" pitchFamily="66" charset="-78"/>
              </a:rPr>
              <a:t>الرقابه التي يخضع لها العامل من قبل صاحب العمل  يجد العامل نفسه ملزما   بالامتثال لمختلف الأوامر و التعليمات و التوجيهات  في حدود المسموح به قانونا  وهناك تبعية اقتصادية وأخرى قانونيه  </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88709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8655423" y="233961"/>
            <a:ext cx="3079377"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2800" b="1" dirty="0">
                <a:latin typeface="Arabic Typesetting" panose="03020402040406030203" pitchFamily="66" charset="-78"/>
                <a:cs typeface="Arabic Typesetting" panose="03020402040406030203" pitchFamily="66" charset="-78"/>
              </a:rPr>
              <a:t>العناصر الاساسيه لعقد العمل: </a:t>
            </a:r>
          </a:p>
        </p:txBody>
      </p:sp>
      <p:sp>
        <p:nvSpPr>
          <p:cNvPr id="5" name="Rectangle 4">
            <a:extLst>
              <a:ext uri="{FF2B5EF4-FFF2-40B4-BE49-F238E27FC236}">
                <a16:creationId xmlns:a16="http://schemas.microsoft.com/office/drawing/2014/main" xmlns="" id="{BF509B1E-9DED-4856-8DDC-F92B441ADA98}"/>
              </a:ext>
            </a:extLst>
          </p:cNvPr>
          <p:cNvSpPr/>
          <p:nvPr/>
        </p:nvSpPr>
        <p:spPr>
          <a:xfrm>
            <a:off x="134470" y="1722530"/>
            <a:ext cx="11923059" cy="1754326"/>
          </a:xfrm>
          <a:prstGeom prst="rect">
            <a:avLst/>
          </a:prstGeom>
        </p:spPr>
        <p:txBody>
          <a:bodyPr wrap="square">
            <a:spAutoFit/>
          </a:bodyPr>
          <a:lstStyle/>
          <a:p>
            <a:pPr marL="742950" indent="-742950" algn="r" rtl="1">
              <a:buFont typeface="+mj-lt"/>
              <a:buAutoNum type="arabicPeriod" startAt="3"/>
            </a:pPr>
            <a:r>
              <a:rPr lang="ar-DZ" sz="3600" dirty="0">
                <a:latin typeface="Arabic Typesetting" panose="03020402040406030203" pitchFamily="66" charset="-78"/>
                <a:cs typeface="Arabic Typesetting" panose="03020402040406030203" pitchFamily="66" charset="-78"/>
              </a:rPr>
              <a:t>ا</a:t>
            </a:r>
            <a:r>
              <a:rPr lang="ar-DZ" sz="3600" b="1" u="sng" dirty="0">
                <a:solidFill>
                  <a:srgbClr val="FF0000"/>
                </a:solidFill>
                <a:latin typeface="Arabic Typesetting" panose="03020402040406030203" pitchFamily="66" charset="-78"/>
                <a:cs typeface="Arabic Typesetting" panose="03020402040406030203" pitchFamily="66" charset="-78"/>
              </a:rPr>
              <a:t>لاجــــــــــــر</a:t>
            </a:r>
            <a:r>
              <a:rPr lang="ar-DZ" sz="3600" dirty="0">
                <a:latin typeface="Arabic Typesetting" panose="03020402040406030203" pitchFamily="66" charset="-78"/>
                <a:cs typeface="Arabic Typesetting" panose="03020402040406030203" pitchFamily="66" charset="-78"/>
              </a:rPr>
              <a:t> :عقد العمل هو من العقود التبادلية  و الملزمة  للجانبين  بمعنى للعامل المؤدى و يتقاضى بموجبهمرتبا  او دخلا يتناسب ونتائج العمل وهذا مكرسه المشرع الجزائري  من خلال المادة80 من قانون العمل 90/11 المتعلق بعلاقات العمل </a:t>
            </a:r>
            <a:endParaRPr lang="en-US" sz="3600" dirty="0">
              <a:latin typeface="Arabic Typesetting" panose="03020402040406030203" pitchFamily="66" charset="-78"/>
              <a:cs typeface="Arabic Typesetting" panose="03020402040406030203" pitchFamily="66" charset="-78"/>
            </a:endParaRPr>
          </a:p>
        </p:txBody>
      </p:sp>
      <p:sp>
        <p:nvSpPr>
          <p:cNvPr id="8" name="Rectangle 7">
            <a:extLst>
              <a:ext uri="{FF2B5EF4-FFF2-40B4-BE49-F238E27FC236}">
                <a16:creationId xmlns:a16="http://schemas.microsoft.com/office/drawing/2014/main" xmlns="" id="{0E3E96D7-9077-4FDD-830D-BCD85038FF73}"/>
              </a:ext>
            </a:extLst>
          </p:cNvPr>
          <p:cNvSpPr/>
          <p:nvPr/>
        </p:nvSpPr>
        <p:spPr>
          <a:xfrm>
            <a:off x="569592" y="3222312"/>
            <a:ext cx="11321756" cy="2308324"/>
          </a:xfrm>
          <a:prstGeom prst="rect">
            <a:avLst/>
          </a:prstGeom>
        </p:spPr>
        <p:txBody>
          <a:bodyPr wrap="square">
            <a:spAutoFit/>
          </a:bodyPr>
          <a:lstStyle/>
          <a:p>
            <a:pPr algn="r" rtl="1"/>
            <a:r>
              <a:rPr lang="ar-DZ" sz="3600" dirty="0">
                <a:latin typeface="Arabic Typesetting" panose="03020402040406030203" pitchFamily="66" charset="-78"/>
                <a:cs typeface="Arabic Typesetting" panose="03020402040406030203" pitchFamily="66" charset="-78"/>
              </a:rPr>
              <a:t>و يحدد الاجر بناءا على التفاوض بين الطرفين  او التفاوض لجماعي لاكن برجوع للمادة 120 من قانون العمل 90/11 و الاجر عنصر ثابت  و هو الاجر الأدنى المضمون  المحدد ب 20000 الف و الاجر الأساسي  الذي يتحدد بتصنيفات مناصب العمل اما المتغير هو المنح و التعويضات  و الأهم هو احترام مبدا الأكثر فائدة للاجيير  الذي كرسته المادة 85 من قانون العمل 9</a:t>
            </a:r>
            <a:r>
              <a:rPr lang="ar-DZ" sz="2400" dirty="0"/>
              <a:t>0/11</a:t>
            </a:r>
            <a:endParaRPr lang="en-US" sz="2400" dirty="0"/>
          </a:p>
        </p:txBody>
      </p:sp>
    </p:spTree>
    <p:extLst>
      <p:ext uri="{BB962C8B-B14F-4D97-AF65-F5344CB8AC3E}">
        <p14:creationId xmlns:p14="http://schemas.microsoft.com/office/powerpoint/2010/main" xmlns="" val="369073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8655423" y="233961"/>
            <a:ext cx="3079377"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2800" b="1" dirty="0">
                <a:latin typeface="Arabic Typesetting" panose="03020402040406030203" pitchFamily="66" charset="-78"/>
                <a:cs typeface="Arabic Typesetting" panose="03020402040406030203" pitchFamily="66" charset="-78"/>
              </a:rPr>
              <a:t>العناصر الاساسيه لعقد العمل: </a:t>
            </a:r>
          </a:p>
        </p:txBody>
      </p:sp>
      <p:sp>
        <p:nvSpPr>
          <p:cNvPr id="11" name="Rectangle 10">
            <a:extLst>
              <a:ext uri="{FF2B5EF4-FFF2-40B4-BE49-F238E27FC236}">
                <a16:creationId xmlns:a16="http://schemas.microsoft.com/office/drawing/2014/main" xmlns="" id="{22DBC14E-DCBE-4C5B-9081-D1E818BCDFAE}"/>
              </a:ext>
            </a:extLst>
          </p:cNvPr>
          <p:cNvSpPr/>
          <p:nvPr/>
        </p:nvSpPr>
        <p:spPr>
          <a:xfrm>
            <a:off x="489371" y="1207398"/>
            <a:ext cx="11702629" cy="1673150"/>
          </a:xfrm>
          <a:prstGeom prst="rect">
            <a:avLst/>
          </a:prstGeom>
        </p:spPr>
        <p:txBody>
          <a:bodyPr wrap="square">
            <a:spAutoFit/>
          </a:bodyPr>
          <a:lstStyle/>
          <a:p>
            <a:pPr marL="742950" indent="-742950" algn="r" rtl="1">
              <a:lnSpc>
                <a:spcPct val="107000"/>
              </a:lnSpc>
              <a:spcAft>
                <a:spcPts val="800"/>
              </a:spcAft>
              <a:buFont typeface="+mj-lt"/>
              <a:buAutoNum type="arabicPeriod" startAt="4"/>
            </a:pPr>
            <a:r>
              <a:rPr lang="ar-DZ" sz="3200" b="1" u="sng" dirty="0">
                <a:solidFill>
                  <a:srgbClr val="FF0000"/>
                </a:solidFill>
                <a:latin typeface="Arabic Typesetting" panose="03020402040406030203" pitchFamily="66" charset="-78"/>
                <a:cs typeface="Arabic Typesetting" panose="03020402040406030203" pitchFamily="66" charset="-78"/>
              </a:rPr>
              <a:t>المـــــــدة :</a:t>
            </a:r>
            <a:r>
              <a:rPr lang="ar-DZ" sz="3200" b="1" dirty="0">
                <a:solidFill>
                  <a:srgbClr val="FF0000"/>
                </a:solidFill>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تحدد</a:t>
            </a:r>
            <a:r>
              <a:rPr lang="ar-DZ" sz="3200" b="1" dirty="0">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المدة في عقد العمل برضا من العامل و صاحب العمل و الأصل في عقود العمل انها تبرم لمدة  غير محددة لضمان استقرار العامل  لايمكن انهائها الا وفق شروط معينة  محددة قانونيا لكن    توجد استثناءات  وضعها المشرع  الجزائري في ابرام عقود محددة المدة  الا انه في نفس الوقت  قيدهم بشروط  حيث وضع خمس استثناءات </a:t>
            </a:r>
            <a:endParaRPr lang="en-US" sz="4400" dirty="0">
              <a:latin typeface="Arabic Typesetting" panose="03020402040406030203" pitchFamily="66" charset="-78"/>
              <a:cs typeface="Arabic Typesetting" panose="03020402040406030203" pitchFamily="66" charset="-78"/>
            </a:endParaRPr>
          </a:p>
        </p:txBody>
      </p:sp>
      <p:sp>
        <p:nvSpPr>
          <p:cNvPr id="2" name="Rectangle 1">
            <a:extLst>
              <a:ext uri="{FF2B5EF4-FFF2-40B4-BE49-F238E27FC236}">
                <a16:creationId xmlns:a16="http://schemas.microsoft.com/office/drawing/2014/main" xmlns="" id="{926F7ECD-73C0-45E6-8CB3-ED521CCC6B69}"/>
              </a:ext>
            </a:extLst>
          </p:cNvPr>
          <p:cNvSpPr/>
          <p:nvPr/>
        </p:nvSpPr>
        <p:spPr>
          <a:xfrm>
            <a:off x="314789" y="3003548"/>
            <a:ext cx="11562421" cy="3832459"/>
          </a:xfrm>
          <a:prstGeom prst="rect">
            <a:avLst/>
          </a:prstGeom>
        </p:spPr>
        <p:txBody>
          <a:bodyPr wrap="square">
            <a:spAutoFit/>
          </a:bodyPr>
          <a:lstStyle/>
          <a:p>
            <a:pPr marL="457200" indent="-457200" algn="r" rtl="1">
              <a:lnSpc>
                <a:spcPct val="107000"/>
              </a:lnSpc>
              <a:spcAft>
                <a:spcPts val="800"/>
              </a:spcAft>
              <a:buFont typeface="Wingdings" panose="05000000000000000000" pitchFamily="2" charset="2"/>
              <a:buChar char="§"/>
            </a:pPr>
            <a:r>
              <a:rPr lang="ar-SA" sz="2800" dirty="0">
                <a:latin typeface="Arabic Typesetting" panose="03020402040406030203" pitchFamily="66" charset="-78"/>
                <a:ea typeface="Calibri" panose="020F0502020204030204" pitchFamily="34" charset="0"/>
                <a:cs typeface="Arabic Typesetting" panose="03020402040406030203" pitchFamily="66" charset="-78"/>
              </a:rPr>
              <a:t>عندما یوظف العامل لتنفیذ عمل مرتبط بعقود أشغال أو خدمات غیر متجددة  </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marL="457200" indent="-457200" algn="r" rtl="1">
              <a:lnSpc>
                <a:spcPct val="107000"/>
              </a:lnSpc>
              <a:spcAft>
                <a:spcPts val="800"/>
              </a:spcAft>
              <a:buFont typeface="Wingdings" panose="05000000000000000000" pitchFamily="2" charset="2"/>
              <a:buChar char="§"/>
            </a:pPr>
            <a:r>
              <a:rPr lang="fr-FR" sz="2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عندما یتعلق الأمر باستخلاف عامل مثبت في منصب تغیب عنه مؤقتا ویجب على المستخدم أن یحتفظ     بمنصب العمل لصاحبه </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marL="457200" indent="-457200" algn="r" rtl="1">
              <a:lnSpc>
                <a:spcPct val="107000"/>
              </a:lnSpc>
              <a:spcAft>
                <a:spcPts val="800"/>
              </a:spcAft>
              <a:buFont typeface="Wingdings" panose="05000000000000000000" pitchFamily="2" charset="2"/>
              <a:buChar char="§"/>
            </a:pPr>
            <a:r>
              <a:rPr lang="fr-FR" sz="2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عندما یتطلب الأمر من الهیئة المستخدمة إجراء أشغال دوریة ذات طابع متقطع </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marL="457200" indent="-457200" algn="r" rtl="1">
              <a:lnSpc>
                <a:spcPct val="107000"/>
              </a:lnSpc>
              <a:spcAft>
                <a:spcPts val="800"/>
              </a:spcAft>
              <a:buFont typeface="Wingdings" panose="05000000000000000000" pitchFamily="2" charset="2"/>
              <a:buChar char="§"/>
            </a:pPr>
            <a:r>
              <a:rPr lang="fr-FR" sz="2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عندما یبرر ذلك تزاید العمل أو أسباب موسمیة </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marL="457200" indent="-457200" algn="r" rtl="1">
              <a:lnSpc>
                <a:spcPct val="107000"/>
              </a:lnSpc>
              <a:spcAft>
                <a:spcPts val="800"/>
              </a:spcAft>
              <a:buFont typeface="Wingdings" panose="05000000000000000000" pitchFamily="2" charset="2"/>
              <a:buChar char="§"/>
            </a:pPr>
            <a:r>
              <a:rPr lang="ar-SA" sz="2800" dirty="0">
                <a:latin typeface="Arabic Typesetting" panose="03020402040406030203" pitchFamily="66" charset="-78"/>
                <a:ea typeface="Calibri" panose="020F0502020204030204" pitchFamily="34" charset="0"/>
                <a:cs typeface="Arabic Typesetting" panose="03020402040406030203" pitchFamily="66" charset="-78"/>
              </a:rPr>
              <a:t> -عندما یتعلق الأمر بنشاطات وأشغال ذات مدة محدودة أو مؤقتة بحكم طبیعته </a:t>
            </a:r>
            <a:endParaRPr lang="en-US" sz="2000" dirty="0">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SA" sz="2800" dirty="0">
                <a:latin typeface="Arabic Typesetting" panose="03020402040406030203" pitchFamily="66" charset="-78"/>
                <a:ea typeface="Calibri" panose="020F0502020204030204" pitchFamily="34" charset="0"/>
                <a:cs typeface="Arabic Typesetting" panose="03020402040406030203" pitchFamily="66" charset="-78"/>
              </a:rPr>
              <a:t>ومخالفه  الاحكام يؤدي الى عقوبات  جزائية  (غرمات مالية ) ومدنيه  وهي إعادة تكييف علاقة العمل محدد المدة الى غير محدد وفرض المشرع ان يكون عقد العمل محدد المدة مكتوبا لضمان حقوق العامل</a:t>
            </a:r>
            <a:endParaRPr lang="en-US" sz="20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xmlns="" val="52151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932688" y="3003781"/>
            <a:ext cx="10826496" cy="850437"/>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6000" b="1" dirty="0">
                <a:latin typeface="Arabic Typesetting" panose="03020402040406030203" pitchFamily="66" charset="-78"/>
                <a:cs typeface="Arabic Typesetting" panose="03020402040406030203" pitchFamily="66" charset="-78"/>
              </a:rPr>
              <a:t>دور قانون العمل في حماية العامل من الشروط التعسفية</a:t>
            </a:r>
          </a:p>
        </p:txBody>
      </p:sp>
    </p:spTree>
    <p:extLst>
      <p:ext uri="{BB962C8B-B14F-4D97-AF65-F5344CB8AC3E}">
        <p14:creationId xmlns:p14="http://schemas.microsoft.com/office/powerpoint/2010/main" xmlns="" val="398395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7315201" y="233961"/>
            <a:ext cx="4419600"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3200" b="1" dirty="0">
                <a:latin typeface="Arabic Typesetting" panose="03020402040406030203" pitchFamily="66" charset="-78"/>
                <a:cs typeface="Arabic Typesetting" panose="03020402040406030203" pitchFamily="66" charset="-78"/>
              </a:rPr>
              <a:t>رقابة مفتشية العمل على  عقود العمل </a:t>
            </a:r>
            <a:r>
              <a:rPr lang="ar-SA" sz="3200" b="1" dirty="0">
                <a:latin typeface="Arabic Typesetting" panose="03020402040406030203" pitchFamily="66" charset="-78"/>
                <a:cs typeface="Arabic Typesetting" panose="03020402040406030203" pitchFamily="66" charset="-78"/>
              </a:rPr>
              <a:t> </a:t>
            </a:r>
            <a:r>
              <a:rPr lang="ar-DZ" sz="3200" b="1" dirty="0">
                <a:latin typeface="Arabic Typesetting" panose="03020402040406030203" pitchFamily="66" charset="-78"/>
                <a:cs typeface="Arabic Typesetting" panose="03020402040406030203" pitchFamily="66" charset="-78"/>
              </a:rPr>
              <a:t>: </a:t>
            </a:r>
          </a:p>
        </p:txBody>
      </p:sp>
      <p:sp>
        <p:nvSpPr>
          <p:cNvPr id="5" name="Rectangle 4">
            <a:extLst>
              <a:ext uri="{FF2B5EF4-FFF2-40B4-BE49-F238E27FC236}">
                <a16:creationId xmlns:a16="http://schemas.microsoft.com/office/drawing/2014/main" xmlns="" id="{BF509B1E-9DED-4856-8DDC-F92B441ADA98}"/>
              </a:ext>
            </a:extLst>
          </p:cNvPr>
          <p:cNvSpPr/>
          <p:nvPr/>
        </p:nvSpPr>
        <p:spPr>
          <a:xfrm>
            <a:off x="268941" y="1037894"/>
            <a:ext cx="11465860" cy="5586145"/>
          </a:xfrm>
          <a:prstGeom prst="rect">
            <a:avLst/>
          </a:prstGeom>
        </p:spPr>
        <p:txBody>
          <a:bodyPr wrap="square">
            <a:spAutoFit/>
          </a:bodyPr>
          <a:lstStyle/>
          <a:p>
            <a:pPr algn="r" rtl="1">
              <a:lnSpc>
                <a:spcPct val="150000"/>
              </a:lnSpc>
            </a:pPr>
            <a:r>
              <a:rPr lang="ar-DZ" sz="3400" dirty="0">
                <a:latin typeface="Arabic Typesetting" panose="03020402040406030203" pitchFamily="66" charset="-78"/>
                <a:cs typeface="Arabic Typesetting" panose="03020402040406030203" pitchFamily="66" charset="-78"/>
              </a:rPr>
              <a:t>خول المشرع الجزائري لمفتش العمل  مهمةاﻟرﻗﺎﺑﺔ ﻋﻠﻰ ﺗطﺑﯾق اﻷﺣﻛﺎم اﻟﻘﺎﻧوﻧﯾﺔ واﻟﺗﻧظﯾﻣﯾﺔ اﻟﺧﺎﺻﺔ ﺑﺎﻟﻌﻣل </a:t>
            </a:r>
          </a:p>
          <a:p>
            <a:pPr algn="r" rtl="1">
              <a:lnSpc>
                <a:spcPct val="150000"/>
              </a:lnSpc>
            </a:pPr>
            <a:r>
              <a:rPr lang="ar-DZ" sz="3400" dirty="0">
                <a:latin typeface="Arabic Typesetting" panose="03020402040406030203" pitchFamily="66" charset="-78"/>
                <a:cs typeface="Arabic Typesetting" panose="03020402040406030203" pitchFamily="66" charset="-78"/>
              </a:rPr>
              <a:t>واﻟﺳﻬر ﻋﻠﻰ اﺣﺗرام ﻗﺎﻧون اﻟﻌﻣل ﺟﻣﻠﺔ وﺗﻔﺻﯾﻼ ،حيث مكنه من عدة صلاحيات منها:دﺧول وزﯾﺎرة أﻣﺎﻛن اﻟﻌﻣل ﻓﻲ أي ﺳﺎﻋﺔ ﻣن اﻟﻧﻬﺎر أو اﻟﻠﯾل واﻹطﻼع ﻋﻠﻰ أوﺿﺎع اﻟﻌﻣل واﻟﻌﻣﺎل </a:t>
            </a:r>
          </a:p>
          <a:p>
            <a:pPr algn="r" rtl="1">
              <a:lnSpc>
                <a:spcPct val="150000"/>
              </a:lnSpc>
            </a:pPr>
            <a:r>
              <a:rPr lang="ar-DZ" sz="3400" dirty="0">
                <a:latin typeface="Arabic Typesetting" panose="03020402040406030203" pitchFamily="66" charset="-78"/>
                <a:cs typeface="Arabic Typesetting" panose="03020402040406030203" pitchFamily="66" charset="-78"/>
              </a:rPr>
              <a:t>اﻟﻣﺎدة </a:t>
            </a:r>
            <a:r>
              <a:rPr lang="ar-DZ" sz="3400" dirty="0">
                <a:solidFill>
                  <a:srgbClr val="FF0000"/>
                </a:solidFill>
                <a:latin typeface="Arabic Typesetting" panose="03020402040406030203" pitchFamily="66" charset="-78"/>
                <a:cs typeface="Arabic Typesetting" panose="03020402040406030203" pitchFamily="66" charset="-78"/>
              </a:rPr>
              <a:t>12</a:t>
            </a:r>
            <a:r>
              <a:rPr lang="ar-DZ" sz="3400" dirty="0">
                <a:latin typeface="Arabic Typesetting" panose="03020402040406030203" pitchFamily="66" charset="-78"/>
                <a:cs typeface="Arabic Typesetting" panose="03020402040406030203" pitchFamily="66" charset="-78"/>
              </a:rPr>
              <a:t> ﻣن اﻟﻘﺎﻧون رﻗم </a:t>
            </a:r>
            <a:r>
              <a:rPr lang="ar-DZ" sz="3400" b="1" dirty="0">
                <a:solidFill>
                  <a:srgbClr val="FF0000"/>
                </a:solidFill>
                <a:latin typeface="Arabic Typesetting" panose="03020402040406030203" pitchFamily="66" charset="-78"/>
                <a:cs typeface="Arabic Typesetting" panose="03020402040406030203" pitchFamily="66" charset="-78"/>
              </a:rPr>
              <a:t>03/90</a:t>
            </a:r>
            <a:r>
              <a:rPr lang="ar-DZ" sz="3400" dirty="0">
                <a:latin typeface="Arabic Typesetting" panose="03020402040406030203" pitchFamily="66" charset="-78"/>
                <a:cs typeface="Arabic Typesetting" panose="03020402040406030203" pitchFamily="66" charset="-78"/>
              </a:rPr>
              <a:t> اﻟﻣﺗﻌﻠق ﺑﻣﻔﺗﺷﯾﺔ اﻟﻌﻣل ﺑﺄﻧﻪ: "إذ اﻛﺗﺷف ﻣﻔﺗش اﻟﻌﻣل ﺧرﻗﺎ ﺳﺎﻓرا ﻟﻸﺣﻛﺎم اﻵﻣرة ﻓﻲ اﻟﻘواﻧﯾن واﻟﺗﻧظﯾﻣﺎت، ﯾﻠزم اﻟﻣﺳﺗﺧدم ﺑﺎﻻﻣﺗﺛﺎل ﻟﻬﺎ ﻓﻲ أﺟل ﻻ ﯾﻣﻛن أن ﯾﺗﺟﺎوز 08 أﯾﺎم، ٕواذا ﻟم ﯾﻧﻔذ اﻟﻣﺳﺗﺧدم ﻫذا اﻻﻟﺗزامﺧﻼل اﻷﺟل اﻟمحدد له يحرر مفتش العمل محضرا وﯾﺧطر ﺑذﻟك اﻟﺟﻬﺔالقضائية المختصة التي تبث خلال جلستها الأولى بحكم قابل للتنفيذـبصرف النظر عن الإعتراض أو الاستئناف.</a:t>
            </a:r>
          </a:p>
        </p:txBody>
      </p:sp>
    </p:spTree>
    <p:extLst>
      <p:ext uri="{BB962C8B-B14F-4D97-AF65-F5344CB8AC3E}">
        <p14:creationId xmlns:p14="http://schemas.microsoft.com/office/powerpoint/2010/main" xmlns="" val="3846626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7315201" y="233961"/>
            <a:ext cx="4419600"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3200" b="1" dirty="0">
                <a:latin typeface="Arabic Typesetting" panose="03020402040406030203" pitchFamily="66" charset="-78"/>
                <a:cs typeface="Arabic Typesetting" panose="03020402040406030203" pitchFamily="66" charset="-78"/>
              </a:rPr>
              <a:t>رقابة مفتشية العمل على  عقود العمل </a:t>
            </a:r>
            <a:r>
              <a:rPr lang="ar-SA" sz="3200" b="1" dirty="0">
                <a:latin typeface="Arabic Typesetting" panose="03020402040406030203" pitchFamily="66" charset="-78"/>
                <a:cs typeface="Arabic Typesetting" panose="03020402040406030203" pitchFamily="66" charset="-78"/>
              </a:rPr>
              <a:t> </a:t>
            </a:r>
            <a:r>
              <a:rPr lang="ar-DZ" sz="3200" b="1" dirty="0">
                <a:latin typeface="Arabic Typesetting" panose="03020402040406030203" pitchFamily="66" charset="-78"/>
                <a:cs typeface="Arabic Typesetting" panose="03020402040406030203" pitchFamily="66" charset="-78"/>
              </a:rPr>
              <a:t>: </a:t>
            </a:r>
          </a:p>
        </p:txBody>
      </p:sp>
      <p:sp>
        <p:nvSpPr>
          <p:cNvPr id="5" name="Rectangle 4">
            <a:extLst>
              <a:ext uri="{FF2B5EF4-FFF2-40B4-BE49-F238E27FC236}">
                <a16:creationId xmlns:a16="http://schemas.microsoft.com/office/drawing/2014/main" xmlns="" id="{BF509B1E-9DED-4856-8DDC-F92B441ADA98}"/>
              </a:ext>
            </a:extLst>
          </p:cNvPr>
          <p:cNvSpPr/>
          <p:nvPr/>
        </p:nvSpPr>
        <p:spPr>
          <a:xfrm>
            <a:off x="268940" y="1037894"/>
            <a:ext cx="11923059" cy="1661993"/>
          </a:xfrm>
          <a:prstGeom prst="rect">
            <a:avLst/>
          </a:prstGeom>
        </p:spPr>
        <p:txBody>
          <a:bodyPr wrap="square">
            <a:spAutoFit/>
          </a:bodyPr>
          <a:lstStyle/>
          <a:p>
            <a:pPr marL="457200" indent="-457200" algn="r" rtl="1">
              <a:lnSpc>
                <a:spcPct val="150000"/>
              </a:lnSpc>
              <a:buFont typeface="Arial" panose="020B0604020202020204" pitchFamily="34" charset="0"/>
              <a:buChar char="•"/>
            </a:pPr>
            <a:r>
              <a:rPr lang="ar-DZ" sz="3400" dirty="0">
                <a:latin typeface="Arabic Typesetting" panose="03020402040406030203" pitchFamily="66" charset="-78"/>
                <a:cs typeface="Arabic Typesetting" panose="03020402040406030203" pitchFamily="66" charset="-78"/>
              </a:rPr>
              <a:t>كما تمتد صلاحيات مفتش العمل إلى نصوص تنظيمية عدة بخلاف القوانين وهذا ماتنص عليه المادة 23 من القانون رقم 04-19</a:t>
            </a:r>
          </a:p>
        </p:txBody>
      </p:sp>
      <p:sp>
        <p:nvSpPr>
          <p:cNvPr id="6" name="Rectangle 5">
            <a:extLst>
              <a:ext uri="{FF2B5EF4-FFF2-40B4-BE49-F238E27FC236}">
                <a16:creationId xmlns:a16="http://schemas.microsoft.com/office/drawing/2014/main" xmlns="" id="{62AF552C-A530-48B3-B22E-CF64E93D642F}"/>
              </a:ext>
            </a:extLst>
          </p:cNvPr>
          <p:cNvSpPr/>
          <p:nvPr/>
        </p:nvSpPr>
        <p:spPr>
          <a:xfrm>
            <a:off x="268941" y="2276871"/>
            <a:ext cx="11923059" cy="1661993"/>
          </a:xfrm>
          <a:prstGeom prst="rect">
            <a:avLst/>
          </a:prstGeom>
        </p:spPr>
        <p:txBody>
          <a:bodyPr wrap="square">
            <a:spAutoFit/>
          </a:bodyPr>
          <a:lstStyle/>
          <a:p>
            <a:pPr marL="457200" indent="-457200" algn="r" rtl="1">
              <a:lnSpc>
                <a:spcPct val="150000"/>
              </a:lnSpc>
              <a:buFont typeface="Arial" panose="020B0604020202020204" pitchFamily="34" charset="0"/>
              <a:buChar char="•"/>
            </a:pPr>
            <a:r>
              <a:rPr lang="ar-DZ" sz="3400" dirty="0">
                <a:latin typeface="Arabic Typesetting" panose="03020402040406030203" pitchFamily="66" charset="-78"/>
                <a:cs typeface="Arabic Typesetting" panose="03020402040406030203" pitchFamily="66" charset="-78"/>
              </a:rPr>
              <a:t>كما منح المشرع وكالة التشغيل إخطار مفتش العمل عن كل خرق للنصوص المتعلقة بالتشغيل والتصيب من الهيئة المستخدمة</a:t>
            </a:r>
          </a:p>
        </p:txBody>
      </p:sp>
      <p:sp>
        <p:nvSpPr>
          <p:cNvPr id="7" name="Rectangle 6">
            <a:extLst>
              <a:ext uri="{FF2B5EF4-FFF2-40B4-BE49-F238E27FC236}">
                <a16:creationId xmlns:a16="http://schemas.microsoft.com/office/drawing/2014/main" xmlns="" id="{2D89B79B-D713-4671-BDC1-48FC850C3091}"/>
              </a:ext>
            </a:extLst>
          </p:cNvPr>
          <p:cNvSpPr/>
          <p:nvPr/>
        </p:nvSpPr>
        <p:spPr>
          <a:xfrm>
            <a:off x="0" y="3892360"/>
            <a:ext cx="12191999" cy="1661993"/>
          </a:xfrm>
          <a:prstGeom prst="rect">
            <a:avLst/>
          </a:prstGeom>
        </p:spPr>
        <p:txBody>
          <a:bodyPr wrap="square">
            <a:spAutoFit/>
          </a:bodyPr>
          <a:lstStyle/>
          <a:p>
            <a:pPr marL="457200" indent="-457200" algn="r" rtl="1">
              <a:lnSpc>
                <a:spcPct val="150000"/>
              </a:lnSpc>
              <a:buFont typeface="Arial" panose="020B0604020202020204" pitchFamily="34" charset="0"/>
              <a:buChar char="•"/>
            </a:pPr>
            <a:r>
              <a:rPr lang="ar-DZ" sz="3400" dirty="0">
                <a:latin typeface="Arabic Typesetting" panose="03020402040406030203" pitchFamily="66" charset="-78"/>
                <a:cs typeface="Arabic Typesetting" panose="03020402040406030203" pitchFamily="66" charset="-78"/>
              </a:rPr>
              <a:t>منح مفتش العمل الرقابة على عقود العمل بغية التأكد من أن عقد العمل قد أبرم وفق النصوص القانونية المقررة، التحقق من عنصر الأجر ،عنصر المدة،وقت العمل وساعات العمل.</a:t>
            </a:r>
          </a:p>
        </p:txBody>
      </p:sp>
    </p:spTree>
    <p:extLst>
      <p:ext uri="{BB962C8B-B14F-4D97-AF65-F5344CB8AC3E}">
        <p14:creationId xmlns:p14="http://schemas.microsoft.com/office/powerpoint/2010/main" xmlns="" val="248931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7315201" y="233961"/>
            <a:ext cx="4419600"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3200" b="1" dirty="0">
                <a:latin typeface="Arabic Typesetting" panose="03020402040406030203" pitchFamily="66" charset="-78"/>
                <a:cs typeface="Arabic Typesetting" panose="03020402040406030203" pitchFamily="66" charset="-78"/>
              </a:rPr>
              <a:t>ال</a:t>
            </a:r>
            <a:r>
              <a:rPr lang="ar-SA" sz="3200" b="1" dirty="0">
                <a:latin typeface="Arabic Typesetting" panose="03020402040406030203" pitchFamily="66" charset="-78"/>
                <a:cs typeface="Arabic Typesetting" panose="03020402040406030203" pitchFamily="66" charset="-78"/>
              </a:rPr>
              <a:t>حماية الجزائية لحقوق العامل في قانون العمل </a:t>
            </a:r>
            <a:r>
              <a:rPr lang="ar-DZ" sz="3200" b="1" dirty="0">
                <a:latin typeface="Arabic Typesetting" panose="03020402040406030203" pitchFamily="66" charset="-78"/>
                <a:cs typeface="Arabic Typesetting" panose="03020402040406030203" pitchFamily="66" charset="-78"/>
              </a:rPr>
              <a:t>: </a:t>
            </a:r>
          </a:p>
        </p:txBody>
      </p:sp>
      <p:sp>
        <p:nvSpPr>
          <p:cNvPr id="5" name="Rectangle 4">
            <a:extLst>
              <a:ext uri="{FF2B5EF4-FFF2-40B4-BE49-F238E27FC236}">
                <a16:creationId xmlns:a16="http://schemas.microsoft.com/office/drawing/2014/main" xmlns="" id="{BF509B1E-9DED-4856-8DDC-F92B441ADA98}"/>
              </a:ext>
            </a:extLst>
          </p:cNvPr>
          <p:cNvSpPr/>
          <p:nvPr/>
        </p:nvSpPr>
        <p:spPr>
          <a:xfrm>
            <a:off x="268942" y="1331526"/>
            <a:ext cx="11465860" cy="5078313"/>
          </a:xfrm>
          <a:prstGeom prst="rect">
            <a:avLst/>
          </a:prstGeom>
        </p:spPr>
        <p:txBody>
          <a:bodyPr wrap="square">
            <a:spAutoFit/>
          </a:bodyPr>
          <a:lstStyle/>
          <a:p>
            <a:pPr algn="r" rtl="1">
              <a:lnSpc>
                <a:spcPct val="150000"/>
              </a:lnSpc>
            </a:pPr>
            <a:r>
              <a:rPr lang="ar-SA" sz="3600" dirty="0">
                <a:latin typeface="Arabic Typesetting" panose="03020402040406030203" pitchFamily="66" charset="-78"/>
                <a:cs typeface="Arabic Typesetting" panose="03020402040406030203" pitchFamily="66" charset="-78"/>
              </a:rPr>
              <a:t>خصص </a:t>
            </a:r>
            <a:r>
              <a:rPr lang="ar-SA" sz="3600" b="1" u="sng" dirty="0">
                <a:solidFill>
                  <a:srgbClr val="FF0000"/>
                </a:solidFill>
                <a:latin typeface="Arabic Typesetting" panose="03020402040406030203" pitchFamily="66" charset="-78"/>
                <a:cs typeface="Arabic Typesetting" panose="03020402040406030203" pitchFamily="66" charset="-78"/>
              </a:rPr>
              <a:t>الباب الثامن </a:t>
            </a:r>
            <a:r>
              <a:rPr lang="ar-SA" sz="3600" dirty="0">
                <a:latin typeface="Arabic Typesetting" panose="03020402040406030203" pitchFamily="66" charset="-78"/>
                <a:cs typeface="Arabic Typesetting" panose="03020402040406030203" pitchFamily="66" charset="-78"/>
              </a:rPr>
              <a:t>من القانون رقم 90/11 المتعلق بعلاقات العمل للأحكام الجزائیة المترتبة على مخالفة القواعد ، هذه الأحكام تتمثل في عقوبات جزائیة تغلب علیها الغرامات المالیة ومن أمثلتها ما جاءت به المادة 146 مكرر من نفس القانون والمتعلقة بعقود العمل محددة المدة: " یعاقب على كل مخالفة لأحكام هذا القانون المتعلقة باللجوء إلى عقد العمل ذي المدة المحدودة خارج الحالات والشروط المنصوص علیها صراحة في المادتین 12 و 12 مكرر من هذا القانون، بغرامة مالیة من 1000 إلى 2000 دج  مطبقة حسب عدد المخالفات ". ومنه یتضح أن المادة 12 من القانون رقم 90/11 السالفة الذكر قد تضمنت قاعدة آمرة لا یجوز الاتفاق على مخالفتها لأنها تتعلق  بالنظام العام الاجتماعي.</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909271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7315201" y="233961"/>
            <a:ext cx="4419600" cy="8504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3200" b="1" dirty="0">
                <a:latin typeface="Arabic Typesetting" panose="03020402040406030203" pitchFamily="66" charset="-78"/>
                <a:cs typeface="Arabic Typesetting" panose="03020402040406030203" pitchFamily="66" charset="-78"/>
              </a:rPr>
              <a:t>ال</a:t>
            </a:r>
            <a:r>
              <a:rPr lang="ar-SA" sz="3200" b="1" dirty="0">
                <a:latin typeface="Arabic Typesetting" panose="03020402040406030203" pitchFamily="66" charset="-78"/>
                <a:cs typeface="Arabic Typesetting" panose="03020402040406030203" pitchFamily="66" charset="-78"/>
              </a:rPr>
              <a:t>حماية الجزائية لحقوق العامل في قانون العمل </a:t>
            </a:r>
            <a:r>
              <a:rPr lang="ar-DZ" sz="3200" b="1" dirty="0">
                <a:latin typeface="Arabic Typesetting" panose="03020402040406030203" pitchFamily="66" charset="-78"/>
                <a:cs typeface="Arabic Typesetting" panose="03020402040406030203" pitchFamily="66" charset="-78"/>
              </a:rPr>
              <a:t>: </a:t>
            </a:r>
          </a:p>
        </p:txBody>
      </p:sp>
      <p:sp>
        <p:nvSpPr>
          <p:cNvPr id="5" name="Rectangle 4">
            <a:extLst>
              <a:ext uri="{FF2B5EF4-FFF2-40B4-BE49-F238E27FC236}">
                <a16:creationId xmlns:a16="http://schemas.microsoft.com/office/drawing/2014/main" xmlns="" id="{BF509B1E-9DED-4856-8DDC-F92B441ADA98}"/>
              </a:ext>
            </a:extLst>
          </p:cNvPr>
          <p:cNvSpPr/>
          <p:nvPr/>
        </p:nvSpPr>
        <p:spPr>
          <a:xfrm>
            <a:off x="786384" y="1331526"/>
            <a:ext cx="10948418" cy="4247317"/>
          </a:xfrm>
          <a:prstGeom prst="rect">
            <a:avLst/>
          </a:prstGeom>
        </p:spPr>
        <p:txBody>
          <a:bodyPr wrap="square">
            <a:spAutoFit/>
          </a:bodyPr>
          <a:lstStyle/>
          <a:p>
            <a:pPr algn="r" rtl="1">
              <a:lnSpc>
                <a:spcPct val="150000"/>
              </a:lnSpc>
            </a:pPr>
            <a:r>
              <a:rPr lang="ar-SA" sz="3600" dirty="0">
                <a:latin typeface="Arabic Typesetting" panose="03020402040406030203" pitchFamily="66" charset="-78"/>
                <a:cs typeface="Arabic Typesetting" panose="03020402040406030203" pitchFamily="66" charset="-78"/>
              </a:rPr>
              <a:t>كذلك جاءت المادة 149 من نفس القانون بحكم جزائي یحمي الأجر : " یعاقب بغرامة مالیة تتراوح من 1000 إلى 2000 دج كل مستخدم یدفع لعامل أجرا یقل عن الأجر الوطني الأدنى المضمون أو الأجر الأدنى المحدد في اتفاقیة جماعیة أو اتفاق جماعي للعامل وذلك دون الإخلال بالأحكام الأخرى الواردة في التشریع المعمول به، وتضاعف العقوبة حسب عدد المخالفات . وفي حالة العود، تتراوح الغرامة المالیة من 2000 إلى 5000 دج وتضاعف حسب المخالفات ".</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155440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932688" y="804672"/>
            <a:ext cx="10826496" cy="5559552"/>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4400" b="1" dirty="0">
                <a:latin typeface="Arabic Typesetting" panose="03020402040406030203" pitchFamily="66" charset="-78"/>
                <a:cs typeface="Arabic Typesetting" panose="03020402040406030203" pitchFamily="66" charset="-78"/>
              </a:rPr>
              <a:t>اتسم  مبدأ سلطان  الإرادةلوقت طويل  بأهمية بالغة في إطار القانون بوجه عام واكتسب قيمة قانونية من خلال جذوره التاريخية المستمدة من القانون الروماني ،حتى أصبحت المباديء المتفرعة عنه تتميز بالتعميم والتجريد،الامر الذي أظهر قصور القواعد التقليدية للعقد لحماية الطرف الضعيف في العقد مماجعل المشرع الجزائري يتدخل فيي هذه العلاقات وفرض رقابة  عن طريق مفتشي العمل  </a:t>
            </a:r>
          </a:p>
        </p:txBody>
      </p:sp>
    </p:spTree>
    <p:extLst>
      <p:ext uri="{BB962C8B-B14F-4D97-AF65-F5344CB8AC3E}">
        <p14:creationId xmlns:p14="http://schemas.microsoft.com/office/powerpoint/2010/main" xmlns="" val="294960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22C80A9-D07B-48C0-8906-B3FB8F51E51D}"/>
              </a:ext>
            </a:extLst>
          </p:cNvPr>
          <p:cNvSpPr/>
          <p:nvPr/>
        </p:nvSpPr>
        <p:spPr>
          <a:xfrm>
            <a:off x="932688" y="3003781"/>
            <a:ext cx="10826496" cy="850437"/>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DZ" sz="6000" b="1" dirty="0">
                <a:latin typeface="Arabic Typesetting" panose="03020402040406030203" pitchFamily="66" charset="-78"/>
                <a:cs typeface="Arabic Typesetting" panose="03020402040406030203" pitchFamily="66" charset="-78"/>
              </a:rPr>
              <a:t>خصوصية عقد العمل</a:t>
            </a:r>
          </a:p>
        </p:txBody>
      </p:sp>
    </p:spTree>
    <p:extLst>
      <p:ext uri="{BB962C8B-B14F-4D97-AF65-F5344CB8AC3E}">
        <p14:creationId xmlns:p14="http://schemas.microsoft.com/office/powerpoint/2010/main" xmlns="" val="67441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A18B4B8-D97D-4981-B76F-9050A93E87AF}"/>
              </a:ext>
            </a:extLst>
          </p:cNvPr>
          <p:cNvSpPr>
            <a:spLocks noGrp="1"/>
          </p:cNvSpPr>
          <p:nvPr>
            <p:ph idx="1"/>
          </p:nvPr>
        </p:nvSpPr>
        <p:spPr>
          <a:xfrm>
            <a:off x="750569" y="4285845"/>
            <a:ext cx="11441429" cy="1145178"/>
          </a:xfrm>
        </p:spPr>
        <p:txBody>
          <a:bodyPr>
            <a:noAutofit/>
          </a:bodyPr>
          <a:lstStyle/>
          <a:p>
            <a:pPr marL="0" indent="0" algn="just" rtl="1">
              <a:buNone/>
            </a:pPr>
            <a:r>
              <a:rPr lang="ar-DZ" sz="4000" b="1" u="sng" dirty="0" smtClean="0">
                <a:solidFill>
                  <a:srgbClr val="FF0000"/>
                </a:solidFill>
                <a:latin typeface="Arabic Typesetting" panose="03020402040406030203" pitchFamily="66" charset="-78"/>
                <a:cs typeface="Arabic Typesetting" panose="03020402040406030203" pitchFamily="66" charset="-78"/>
              </a:rPr>
              <a:t>* المادة 674 من القانون المدني المصري </a:t>
            </a:r>
            <a:r>
              <a:rPr lang="ar-DZ" sz="4000" dirty="0" smtClean="0">
                <a:latin typeface="Arabic Typesetting" panose="03020402040406030203" pitchFamily="66" charset="-78"/>
                <a:cs typeface="Arabic Typesetting" panose="03020402040406030203" pitchFamily="66" charset="-78"/>
              </a:rPr>
              <a:t>:العقد الذي يتعهد فيه أحد المتعاقدين ،بأن يعمل في خدمة المتعاقد الآخر وتحت إدارته وإشرافه مقابل أجر.</a:t>
            </a:r>
            <a:endParaRPr lang="ar-DZ" sz="4000" dirty="0">
              <a:latin typeface="Arabic Typesetting" panose="03020402040406030203" pitchFamily="66" charset="-78"/>
              <a:cs typeface="Arabic Typesetting" panose="03020402040406030203" pitchFamily="66" charset="-78"/>
            </a:endParaRPr>
          </a:p>
        </p:txBody>
      </p:sp>
      <p:sp>
        <p:nvSpPr>
          <p:cNvPr id="6" name="Title 1">
            <a:extLst>
              <a:ext uri="{FF2B5EF4-FFF2-40B4-BE49-F238E27FC236}">
                <a16:creationId xmlns:a16="http://schemas.microsoft.com/office/drawing/2014/main" xmlns="" id="{6242EC1A-E055-4012-8F88-75A682223658}"/>
              </a:ext>
            </a:extLst>
          </p:cNvPr>
          <p:cNvSpPr>
            <a:spLocks noGrp="1"/>
          </p:cNvSpPr>
          <p:nvPr>
            <p:ph type="title"/>
          </p:nvPr>
        </p:nvSpPr>
        <p:spPr>
          <a:xfrm>
            <a:off x="9258300" y="182880"/>
            <a:ext cx="2543992" cy="789214"/>
          </a:xfrm>
        </p:spPr>
        <p:style>
          <a:lnRef idx="2">
            <a:schemeClr val="dk1">
              <a:shade val="50000"/>
            </a:schemeClr>
          </a:lnRef>
          <a:fillRef idx="1">
            <a:schemeClr val="dk1"/>
          </a:fillRef>
          <a:effectRef idx="0">
            <a:schemeClr val="dk1"/>
          </a:effectRef>
          <a:fontRef idx="minor">
            <a:schemeClr val="lt1"/>
          </a:fontRef>
        </p:style>
        <p:txBody>
          <a:bodyPr>
            <a:normAutofit/>
          </a:bodyPr>
          <a:lstStyle/>
          <a:p>
            <a:pPr marL="177800" indent="-177800" algn="r" rtl="1">
              <a:buFont typeface="+mj-lt"/>
              <a:buAutoNum type="arabicPeriod"/>
            </a:pPr>
            <a:r>
              <a:rPr lang="ar-DZ" sz="4000" b="1" dirty="0" smtClean="0">
                <a:solidFill>
                  <a:schemeClr val="bg1"/>
                </a:solidFill>
                <a:latin typeface="Arabic Typesetting" panose="03020402040406030203" pitchFamily="66" charset="-78"/>
                <a:cs typeface="Arabic Typesetting" panose="03020402040406030203" pitchFamily="66" charset="-78"/>
              </a:rPr>
              <a:t>تعريف عقد العمل :</a:t>
            </a:r>
            <a:endParaRPr lang="en-US" sz="4000" b="1" dirty="0">
              <a:solidFill>
                <a:schemeClr val="bg1"/>
              </a:solidFill>
              <a:latin typeface="Arabic Typesetting" panose="03020402040406030203" pitchFamily="66" charset="-78"/>
              <a:cs typeface="Arabic Typesetting" panose="03020402040406030203" pitchFamily="66" charset="-78"/>
            </a:endParaRPr>
          </a:p>
        </p:txBody>
      </p:sp>
      <p:sp>
        <p:nvSpPr>
          <p:cNvPr id="7" name="Content Placeholder 2">
            <a:extLst>
              <a:ext uri="{FF2B5EF4-FFF2-40B4-BE49-F238E27FC236}">
                <a16:creationId xmlns:a16="http://schemas.microsoft.com/office/drawing/2014/main" xmlns="" id="{3A18B4B8-D97D-4981-B76F-9050A93E87AF}"/>
              </a:ext>
            </a:extLst>
          </p:cNvPr>
          <p:cNvSpPr txBox="1">
            <a:spLocks/>
          </p:cNvSpPr>
          <p:nvPr/>
        </p:nvSpPr>
        <p:spPr>
          <a:xfrm>
            <a:off x="750571" y="1271725"/>
            <a:ext cx="11441429" cy="114517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Font typeface="Wingdings 3" charset="2"/>
              <a:buNone/>
            </a:pPr>
            <a:r>
              <a:rPr lang="ar-DZ" sz="4000" b="1" u="sng" dirty="0" smtClean="0">
                <a:solidFill>
                  <a:srgbClr val="FF0000"/>
                </a:solidFill>
                <a:latin typeface="Arabic Typesetting" panose="03020402040406030203" pitchFamily="66" charset="-78"/>
                <a:cs typeface="Arabic Typesetting" panose="03020402040406030203" pitchFamily="66" charset="-78"/>
              </a:rPr>
              <a:t>* المادة 81 من قانون العمل  السوري </a:t>
            </a:r>
            <a:r>
              <a:rPr lang="ar-DZ" sz="4000" dirty="0" smtClean="0">
                <a:latin typeface="Arabic Typesetting" panose="03020402040406030203" pitchFamily="66" charset="-78"/>
                <a:cs typeface="Arabic Typesetting" panose="03020402040406030203" pitchFamily="66" charset="-78"/>
              </a:rPr>
              <a:t>:اتفاق بين رب العمل والعامل ،يشتغل بموجبه العامل لصالح صاحب العمل ولو كان بعيدا عن نضارته، لقاء أجر محدد حسب مقدار الإنتاج.</a:t>
            </a:r>
            <a:endParaRPr lang="ar-DZ" sz="4000" dirty="0">
              <a:latin typeface="Arabic Typesetting" panose="03020402040406030203" pitchFamily="66" charset="-78"/>
              <a:cs typeface="Arabic Typesetting" panose="03020402040406030203" pitchFamily="66" charset="-78"/>
            </a:endParaRPr>
          </a:p>
        </p:txBody>
      </p:sp>
      <p:sp>
        <p:nvSpPr>
          <p:cNvPr id="8" name="Content Placeholder 2">
            <a:extLst>
              <a:ext uri="{FF2B5EF4-FFF2-40B4-BE49-F238E27FC236}">
                <a16:creationId xmlns:a16="http://schemas.microsoft.com/office/drawing/2014/main" xmlns="" id="{3A18B4B8-D97D-4981-B76F-9050A93E87AF}"/>
              </a:ext>
            </a:extLst>
          </p:cNvPr>
          <p:cNvSpPr txBox="1">
            <a:spLocks/>
          </p:cNvSpPr>
          <p:nvPr/>
        </p:nvSpPr>
        <p:spPr>
          <a:xfrm>
            <a:off x="750570" y="2716534"/>
            <a:ext cx="11441429" cy="114517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Font typeface="Wingdings 3" charset="2"/>
              <a:buNone/>
            </a:pPr>
            <a:r>
              <a:rPr lang="ar-DZ" sz="4000" b="1" u="sng" dirty="0" smtClean="0">
                <a:solidFill>
                  <a:srgbClr val="FF0000"/>
                </a:solidFill>
                <a:latin typeface="Arabic Typesetting" panose="03020402040406030203" pitchFamily="66" charset="-78"/>
                <a:cs typeface="Arabic Typesetting" panose="03020402040406030203" pitchFamily="66" charset="-78"/>
              </a:rPr>
              <a:t>* المشرع </a:t>
            </a:r>
            <a:r>
              <a:rPr lang="ar-DZ" sz="4000" b="1" u="sng" dirty="0" err="1" smtClean="0">
                <a:solidFill>
                  <a:srgbClr val="FF0000"/>
                </a:solidFill>
                <a:latin typeface="Arabic Typesetting" panose="03020402040406030203" pitchFamily="66" charset="-78"/>
                <a:cs typeface="Arabic Typesetting" panose="03020402040406030203" pitchFamily="66" charset="-78"/>
              </a:rPr>
              <a:t>المغرب</a:t>
            </a:r>
            <a:r>
              <a:rPr lang="ar-DZ" sz="4000" b="1" u="sng" dirty="0" err="1" smtClean="0">
                <a:solidFill>
                  <a:srgbClr val="00B0F0"/>
                </a:solidFill>
                <a:latin typeface="Arabic Typesetting" panose="03020402040406030203" pitchFamily="66" charset="-78"/>
                <a:cs typeface="Arabic Typesetting" panose="03020402040406030203" pitchFamily="66" charset="-78"/>
              </a:rPr>
              <a:t>ي</a:t>
            </a:r>
            <a:r>
              <a:rPr lang="ar-DZ" sz="4000" dirty="0" err="1" smtClean="0">
                <a:latin typeface="Arabic Typesetting" panose="03020402040406030203" pitchFamily="66" charset="-78"/>
                <a:cs typeface="Arabic Typesetting" panose="03020402040406030203" pitchFamily="66" charset="-78"/>
              </a:rPr>
              <a:t>:إجارة</a:t>
            </a:r>
            <a:r>
              <a:rPr lang="ar-DZ" sz="4000" dirty="0" smtClean="0">
                <a:latin typeface="Arabic Typesetting" panose="03020402040406030203" pitchFamily="66" charset="-78"/>
                <a:cs typeface="Arabic Typesetting" panose="03020402040406030203" pitchFamily="66" charset="-78"/>
              </a:rPr>
              <a:t> الخدمة </a:t>
            </a:r>
            <a:r>
              <a:rPr lang="ar-DZ" sz="4000" dirty="0" err="1" smtClean="0">
                <a:latin typeface="Arabic Typesetting" panose="03020402040406030203" pitchFamily="66" charset="-78"/>
                <a:cs typeface="Arabic Typesetting" panose="03020402040406030203" pitchFamily="66" charset="-78"/>
              </a:rPr>
              <a:t>أوالعمل</a:t>
            </a:r>
            <a:r>
              <a:rPr lang="ar-DZ" sz="4000" dirty="0" smtClean="0">
                <a:latin typeface="Arabic Typesetting" panose="03020402040406030203" pitchFamily="66" charset="-78"/>
                <a:cs typeface="Arabic Typesetting" panose="03020402040406030203" pitchFamily="66" charset="-78"/>
              </a:rPr>
              <a:t> الشخصي لأجل محدد أو من أجل أداء عمل معين ،في نظير أجر يلتزم هذا الأخير بدفعه له.</a:t>
            </a:r>
            <a:endParaRPr lang="ar-DZ"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6405289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1000"/>
                                        <p:tgtEl>
                                          <p:spTgt spid="8">
                                            <p:txEl>
                                              <p:pRg st="0" end="0"/>
                                            </p:txEl>
                                          </p:spTgt>
                                        </p:tgtEl>
                                      </p:cBhvr>
                                    </p:animEffect>
                                    <p:anim calcmode="lin" valueType="num">
                                      <p:cBhvr>
                                        <p:cTn id="20"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7" grpId="0"/>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A18B4B8-D97D-4981-B76F-9050A93E87AF}"/>
              </a:ext>
            </a:extLst>
          </p:cNvPr>
          <p:cNvSpPr>
            <a:spLocks noGrp="1"/>
          </p:cNvSpPr>
          <p:nvPr>
            <p:ph idx="1"/>
          </p:nvPr>
        </p:nvSpPr>
        <p:spPr>
          <a:xfrm>
            <a:off x="624841" y="2720340"/>
            <a:ext cx="11441429" cy="1287234"/>
          </a:xfrm>
        </p:spPr>
        <p:txBody>
          <a:bodyPr>
            <a:noAutofit/>
          </a:bodyPr>
          <a:lstStyle/>
          <a:p>
            <a:pPr marL="0" indent="0" algn="just" rtl="1">
              <a:buNone/>
            </a:pPr>
            <a:r>
              <a:rPr lang="ar-DZ" sz="3200" dirty="0" smtClean="0">
                <a:latin typeface="Arabic Typesetting" panose="03020402040406030203" pitchFamily="66" charset="-78"/>
                <a:cs typeface="Arabic Typesetting" panose="03020402040406030203" pitchFamily="66" charset="-78"/>
              </a:rPr>
              <a:t>اتفاق شفوي أو كتابي صريح أو ضمني بتعهد العامل بمقتضاه أن يعمل لدى صاحب العمل وتحت إشرافه أو ادارته ،مقابل أجر ويكون عقد العمل في العادة محدود </a:t>
            </a:r>
            <a:r>
              <a:rPr lang="ar-DZ" sz="3200" dirty="0" err="1" smtClean="0">
                <a:latin typeface="Arabic Typesetting" panose="03020402040406030203" pitchFamily="66" charset="-78"/>
                <a:cs typeface="Arabic Typesetting" panose="03020402040406030203" pitchFamily="66" charset="-78"/>
              </a:rPr>
              <a:t>المدة،أو</a:t>
            </a:r>
            <a:r>
              <a:rPr lang="ar-DZ" sz="3200" dirty="0" smtClean="0">
                <a:latin typeface="Arabic Typesetting" panose="03020402040406030203" pitchFamily="66" charset="-78"/>
                <a:cs typeface="Arabic Typesetting" panose="03020402040406030203" pitchFamily="66" charset="-78"/>
              </a:rPr>
              <a:t> غير محدود المدة ولعمل معين أو غير معين</a:t>
            </a:r>
            <a:r>
              <a:rPr lang="ar-DZ" sz="3600" dirty="0" smtClean="0">
                <a:latin typeface="Arabic Typesetting" panose="03020402040406030203" pitchFamily="66" charset="-78"/>
                <a:cs typeface="Arabic Typesetting" panose="03020402040406030203" pitchFamily="66" charset="-78"/>
              </a:rPr>
              <a:t>.</a:t>
            </a:r>
            <a:endParaRPr lang="ar-DZ" sz="3600" dirty="0">
              <a:latin typeface="Arabic Typesetting" panose="03020402040406030203" pitchFamily="66" charset="-78"/>
              <a:cs typeface="Arabic Typesetting" panose="03020402040406030203" pitchFamily="66" charset="-78"/>
            </a:endParaRPr>
          </a:p>
        </p:txBody>
      </p:sp>
      <p:sp>
        <p:nvSpPr>
          <p:cNvPr id="7" name="Content Placeholder 2">
            <a:extLst>
              <a:ext uri="{FF2B5EF4-FFF2-40B4-BE49-F238E27FC236}">
                <a16:creationId xmlns:a16="http://schemas.microsoft.com/office/drawing/2014/main" xmlns="" id="{3A18B4B8-D97D-4981-B76F-9050A93E87AF}"/>
              </a:ext>
            </a:extLst>
          </p:cNvPr>
          <p:cNvSpPr txBox="1">
            <a:spLocks/>
          </p:cNvSpPr>
          <p:nvPr/>
        </p:nvSpPr>
        <p:spPr>
          <a:xfrm>
            <a:off x="8686800" y="1114428"/>
            <a:ext cx="3379470" cy="61422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None/>
            </a:pPr>
            <a:r>
              <a:rPr lang="ar-DZ" sz="4000" b="1" u="sng" dirty="0" smtClean="0">
                <a:solidFill>
                  <a:srgbClr val="FF0000"/>
                </a:solidFill>
                <a:latin typeface="Arabic Typesetting" panose="03020402040406030203" pitchFamily="66" charset="-78"/>
                <a:cs typeface="Arabic Typesetting" panose="03020402040406030203" pitchFamily="66" charset="-78"/>
              </a:rPr>
              <a:t>* التعريف الفقهي </a:t>
            </a:r>
            <a:r>
              <a:rPr lang="ar-DZ" sz="4000" b="1" u="sng" dirty="0" err="1" smtClean="0">
                <a:solidFill>
                  <a:srgbClr val="FF0000"/>
                </a:solidFill>
                <a:latin typeface="Arabic Typesetting" panose="03020402040406030203" pitchFamily="66" charset="-78"/>
                <a:cs typeface="Arabic Typesetting" panose="03020402040406030203" pitchFamily="66" charset="-78"/>
              </a:rPr>
              <a:t>لعقدالعمل</a:t>
            </a:r>
            <a:r>
              <a:rPr lang="ar-DZ" sz="4000" b="1" u="sng" dirty="0" smtClean="0">
                <a:solidFill>
                  <a:srgbClr val="FF0000"/>
                </a:solidFill>
                <a:latin typeface="Arabic Typesetting" panose="03020402040406030203" pitchFamily="66" charset="-78"/>
                <a:cs typeface="Arabic Typesetting" panose="03020402040406030203" pitchFamily="66" charset="-78"/>
              </a:rPr>
              <a:t>:</a:t>
            </a:r>
            <a:endParaRPr lang="ar-DZ" sz="4000" dirty="0">
              <a:latin typeface="Arabic Typesetting" panose="03020402040406030203" pitchFamily="66" charset="-78"/>
              <a:cs typeface="Arabic Typesetting" panose="03020402040406030203" pitchFamily="66" charset="-78"/>
            </a:endParaRPr>
          </a:p>
        </p:txBody>
      </p:sp>
      <p:sp>
        <p:nvSpPr>
          <p:cNvPr id="8" name="Content Placeholder 2">
            <a:extLst>
              <a:ext uri="{FF2B5EF4-FFF2-40B4-BE49-F238E27FC236}">
                <a16:creationId xmlns:a16="http://schemas.microsoft.com/office/drawing/2014/main" xmlns="" id="{3A18B4B8-D97D-4981-B76F-9050A93E87AF}"/>
              </a:ext>
            </a:extLst>
          </p:cNvPr>
          <p:cNvSpPr txBox="1">
            <a:spLocks/>
          </p:cNvSpPr>
          <p:nvPr/>
        </p:nvSpPr>
        <p:spPr>
          <a:xfrm>
            <a:off x="750571" y="1948002"/>
            <a:ext cx="11441429" cy="77233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None/>
            </a:pPr>
            <a:r>
              <a:rPr lang="ar-DZ" sz="4000" dirty="0" smtClean="0">
                <a:latin typeface="Arabic Typesetting" panose="03020402040406030203" pitchFamily="66" charset="-78"/>
                <a:cs typeface="Arabic Typesetting" panose="03020402040406030203" pitchFamily="66" charset="-78"/>
              </a:rPr>
              <a:t>- </a:t>
            </a:r>
            <a:r>
              <a:rPr lang="ar-DZ" sz="3200" dirty="0" smtClean="0">
                <a:latin typeface="Arabic Typesetting" panose="03020402040406030203" pitchFamily="66" charset="-78"/>
                <a:cs typeface="Arabic Typesetting" panose="03020402040406030203" pitchFamily="66" charset="-78"/>
              </a:rPr>
              <a:t>العقد </a:t>
            </a:r>
            <a:r>
              <a:rPr lang="ar-DZ" sz="3200" dirty="0">
                <a:latin typeface="Arabic Typesetting" panose="03020402040406030203" pitchFamily="66" charset="-78"/>
                <a:cs typeface="Arabic Typesetting" panose="03020402040406030203" pitchFamily="66" charset="-78"/>
              </a:rPr>
              <a:t>الذي يلتزم العامل ببذل جهده لمصلحة رب العامل وتحت إشرافه وتوجيهه ،مقابل التزام هذا الأخير على تمكينه من </a:t>
            </a:r>
            <a:r>
              <a:rPr lang="ar-DZ" sz="3200" dirty="0" smtClean="0">
                <a:latin typeface="Arabic Typesetting" panose="03020402040406030203" pitchFamily="66" charset="-78"/>
                <a:cs typeface="Arabic Typesetting" panose="03020402040406030203" pitchFamily="66" charset="-78"/>
              </a:rPr>
              <a:t>الأجر.</a:t>
            </a:r>
            <a:endParaRPr lang="ar-DZ" sz="3200" dirty="0">
              <a:latin typeface="Arabic Typesetting" panose="03020402040406030203" pitchFamily="66" charset="-78"/>
              <a:cs typeface="Arabic Typesetting" panose="03020402040406030203" pitchFamily="66" charset="-78"/>
            </a:endParaRPr>
          </a:p>
        </p:txBody>
      </p:sp>
      <p:sp>
        <p:nvSpPr>
          <p:cNvPr id="2" name="Rectangle à coins arrondis 1"/>
          <p:cNvSpPr/>
          <p:nvPr/>
        </p:nvSpPr>
        <p:spPr>
          <a:xfrm>
            <a:off x="377190" y="3874770"/>
            <a:ext cx="11689080" cy="267462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r>
              <a:rPr lang="ar-DZ" sz="3200" dirty="0">
                <a:latin typeface="Arabic Typesetting" panose="03020402040406030203" pitchFamily="66" charset="-78"/>
                <a:cs typeface="Arabic Typesetting" panose="03020402040406030203" pitchFamily="66" charset="-78"/>
              </a:rPr>
              <a:t>إذا :العقد هو " اتفاق </a:t>
            </a:r>
            <a:r>
              <a:rPr lang="ar-DZ" sz="3200" dirty="0" err="1">
                <a:latin typeface="Arabic Typesetting" panose="03020402040406030203" pitchFamily="66" charset="-78"/>
                <a:cs typeface="Arabic Typesetting" panose="03020402040406030203" pitchFamily="66" charset="-78"/>
              </a:rPr>
              <a:t>یتعهد</a:t>
            </a:r>
            <a:r>
              <a:rPr lang="ar-DZ" sz="3200" dirty="0">
                <a:latin typeface="Arabic Typesetting" panose="03020402040406030203" pitchFamily="66" charset="-78"/>
                <a:cs typeface="Arabic Typesetting" panose="03020402040406030203" pitchFamily="66" charset="-78"/>
              </a:rPr>
              <a:t> بموجبه أحد </a:t>
            </a:r>
            <a:r>
              <a:rPr lang="ar-DZ" sz="3200" dirty="0" err="1">
                <a:latin typeface="Arabic Typesetting" panose="03020402040406030203" pitchFamily="66" charset="-78"/>
                <a:cs typeface="Arabic Typesetting" panose="03020402040406030203" pitchFamily="66" charset="-78"/>
              </a:rPr>
              <a:t>طرفیه</a:t>
            </a:r>
            <a:r>
              <a:rPr lang="ar-DZ" sz="3200" dirty="0">
                <a:latin typeface="Arabic Typesetting" panose="03020402040406030203" pitchFamily="66" charset="-78"/>
                <a:cs typeface="Arabic Typesetting" panose="03020402040406030203" pitchFamily="66" charset="-78"/>
              </a:rPr>
              <a:t> </a:t>
            </a:r>
            <a:r>
              <a:rPr lang="ar-DZ" sz="3200" dirty="0" err="1">
                <a:latin typeface="Arabic Typesetting" panose="03020402040406030203" pitchFamily="66" charset="-78"/>
                <a:cs typeface="Arabic Typesetting" panose="03020402040406030203" pitchFamily="66" charset="-78"/>
              </a:rPr>
              <a:t>یسمى</a:t>
            </a:r>
            <a:r>
              <a:rPr lang="ar-DZ" sz="3200" dirty="0">
                <a:latin typeface="Arabic Typesetting" panose="03020402040406030203" pitchFamily="66" charset="-78"/>
                <a:cs typeface="Arabic Typesetting" panose="03020402040406030203" pitchFamily="66" charset="-78"/>
              </a:rPr>
              <a:t> حسب الأحوال مستخدم أو عامل أو خادم بأداء عمل مادي تحت إدارة العاقد الآخر </a:t>
            </a:r>
            <a:r>
              <a:rPr lang="ar-DZ" sz="3200" dirty="0" err="1">
                <a:latin typeface="Arabic Typesetting" panose="03020402040406030203" pitchFamily="66" charset="-78"/>
                <a:cs typeface="Arabic Typesetting" panose="03020402040406030203" pitchFamily="66" charset="-78"/>
              </a:rPr>
              <a:t>یسمى</a:t>
            </a:r>
            <a:r>
              <a:rPr lang="ar-DZ" sz="3200" dirty="0">
                <a:latin typeface="Arabic Typesetting" panose="03020402040406030203" pitchFamily="66" charset="-78"/>
                <a:cs typeface="Arabic Typesetting" panose="03020402040406030203" pitchFamily="66" charset="-78"/>
              </a:rPr>
              <a:t> رب عمل أو صاحب عمل مقابل أجر </a:t>
            </a:r>
            <a:r>
              <a:rPr lang="ar-DZ" sz="3200" dirty="0" err="1">
                <a:latin typeface="Arabic Typesetting" panose="03020402040406030203" pitchFamily="66" charset="-78"/>
                <a:cs typeface="Arabic Typesetting" panose="03020402040406030203" pitchFamily="66" charset="-78"/>
              </a:rPr>
              <a:t>یحصل</a:t>
            </a:r>
            <a:r>
              <a:rPr lang="ar-DZ" sz="3200" dirty="0">
                <a:latin typeface="Arabic Typesetting" panose="03020402040406030203" pitchFamily="66" charset="-78"/>
                <a:cs typeface="Arabic Typesetting" panose="03020402040406030203" pitchFamily="66" charset="-78"/>
              </a:rPr>
              <a:t> </a:t>
            </a:r>
            <a:r>
              <a:rPr lang="ar-DZ" sz="3200" dirty="0" err="1">
                <a:latin typeface="Arabic Typesetting" panose="03020402040406030203" pitchFamily="66" charset="-78"/>
                <a:cs typeface="Arabic Typesetting" panose="03020402040406030203" pitchFamily="66" charset="-78"/>
              </a:rPr>
              <a:t>علیه</a:t>
            </a:r>
            <a:r>
              <a:rPr lang="ar-DZ" sz="3200" dirty="0">
                <a:latin typeface="Arabic Typesetting" panose="03020402040406030203" pitchFamily="66" charset="-78"/>
                <a:cs typeface="Arabic Typesetting" panose="03020402040406030203" pitchFamily="66" charset="-78"/>
              </a:rPr>
              <a:t> " </a:t>
            </a:r>
          </a:p>
          <a:p>
            <a:pPr algn="r" rtl="1"/>
            <a:r>
              <a:rPr lang="ar-DZ" sz="3200" dirty="0">
                <a:latin typeface="Arabic Typesetting" panose="03020402040406030203" pitchFamily="66" charset="-78"/>
                <a:cs typeface="Arabic Typesetting" panose="03020402040406030203" pitchFamily="66" charset="-78"/>
              </a:rPr>
              <a:t>" </a:t>
            </a:r>
            <a:r>
              <a:rPr lang="ar-DZ" sz="3200" dirty="0" smtClean="0">
                <a:latin typeface="Arabic Typesetting" panose="03020402040406030203" pitchFamily="66" charset="-78"/>
                <a:cs typeface="Arabic Typesetting" panose="03020402040406030203" pitchFamily="66" charset="-78"/>
              </a:rPr>
              <a:t>اتفاق </a:t>
            </a:r>
            <a:r>
              <a:rPr lang="ar-DZ" sz="3200" dirty="0" err="1">
                <a:latin typeface="Arabic Typesetting" panose="03020402040406030203" pitchFamily="66" charset="-78"/>
                <a:cs typeface="Arabic Typesetting" panose="03020402040406030203" pitchFamily="66" charset="-78"/>
              </a:rPr>
              <a:t>یتعهد</a:t>
            </a:r>
            <a:r>
              <a:rPr lang="ar-DZ" sz="3200" dirty="0">
                <a:latin typeface="Arabic Typesetting" panose="03020402040406030203" pitchFamily="66" charset="-78"/>
                <a:cs typeface="Arabic Typesetting" panose="03020402040406030203" pitchFamily="66" charset="-78"/>
              </a:rPr>
              <a:t> بمقتضاه أحد </a:t>
            </a:r>
            <a:r>
              <a:rPr lang="ar-DZ" sz="3200" dirty="0" err="1">
                <a:latin typeface="Arabic Typesetting" panose="03020402040406030203" pitchFamily="66" charset="-78"/>
                <a:cs typeface="Arabic Typesetting" panose="03020402040406030203" pitchFamily="66" charset="-78"/>
              </a:rPr>
              <a:t>طرفیه</a:t>
            </a:r>
            <a:r>
              <a:rPr lang="ar-DZ" sz="3200" dirty="0">
                <a:latin typeface="Arabic Typesetting" panose="03020402040406030203" pitchFamily="66" charset="-78"/>
                <a:cs typeface="Arabic Typesetting" panose="03020402040406030203" pitchFamily="66" charset="-78"/>
              </a:rPr>
              <a:t> </a:t>
            </a:r>
            <a:r>
              <a:rPr lang="ar-DZ" sz="3200" dirty="0" err="1">
                <a:latin typeface="Arabic Typesetting" panose="03020402040406030203" pitchFamily="66" charset="-78"/>
                <a:cs typeface="Arabic Typesetting" panose="03020402040406030203" pitchFamily="66" charset="-78"/>
              </a:rPr>
              <a:t>یدعى</a:t>
            </a:r>
            <a:r>
              <a:rPr lang="ar-DZ" sz="3200" dirty="0">
                <a:latin typeface="Arabic Typesetting" panose="03020402040406030203" pitchFamily="66" charset="-78"/>
                <a:cs typeface="Arabic Typesetting" panose="03020402040406030203" pitchFamily="66" charset="-78"/>
              </a:rPr>
              <a:t> عاملا بأداء عمل </a:t>
            </a:r>
            <a:r>
              <a:rPr lang="ar-DZ" sz="3200" dirty="0" smtClean="0">
                <a:latin typeface="Arabic Typesetting" panose="03020402040406030203" pitchFamily="66" charset="-78"/>
                <a:cs typeface="Arabic Typesetting" panose="03020402040406030203" pitchFamily="66" charset="-78"/>
              </a:rPr>
              <a:t>تحت إدارة و إ </a:t>
            </a:r>
            <a:r>
              <a:rPr lang="ar-DZ" sz="3200" dirty="0" err="1" smtClean="0">
                <a:latin typeface="Arabic Typesetting" panose="03020402040406030203" pitchFamily="66" charset="-78"/>
                <a:cs typeface="Arabic Typesetting" panose="03020402040406030203" pitchFamily="66" charset="-78"/>
              </a:rPr>
              <a:t>شراف</a:t>
            </a:r>
            <a:r>
              <a:rPr lang="ar-DZ" sz="3200" dirty="0" smtClean="0">
                <a:latin typeface="Arabic Typesetting" panose="03020402040406030203" pitchFamily="66" charset="-78"/>
                <a:cs typeface="Arabic Typesetting" panose="03020402040406030203" pitchFamily="66" charset="-78"/>
              </a:rPr>
              <a:t>  شخص </a:t>
            </a:r>
            <a:r>
              <a:rPr lang="ar-DZ" sz="3200" dirty="0" err="1" smtClean="0">
                <a:latin typeface="Arabic Typesetting" panose="03020402040406030203" pitchFamily="66" charset="-78"/>
                <a:cs typeface="Arabic Typesetting" panose="03020402040406030203" pitchFamily="66" charset="-78"/>
              </a:rPr>
              <a:t>آخريدعى</a:t>
            </a:r>
            <a:r>
              <a:rPr lang="ar-DZ" sz="3200" dirty="0" smtClean="0">
                <a:latin typeface="Arabic Typesetting" panose="03020402040406030203" pitchFamily="66" charset="-78"/>
                <a:cs typeface="Arabic Typesetting" panose="03020402040406030203" pitchFamily="66" charset="-78"/>
              </a:rPr>
              <a:t> مستخدما </a:t>
            </a:r>
            <a:r>
              <a:rPr lang="ar-DZ" sz="3200" dirty="0">
                <a:latin typeface="Arabic Typesetting" panose="03020402040406030203" pitchFamily="66" charset="-78"/>
                <a:cs typeface="Arabic Typesetting" panose="03020402040406030203" pitchFamily="66" charset="-78"/>
              </a:rPr>
              <a:t>لمدة محددة أو </a:t>
            </a:r>
            <a:r>
              <a:rPr lang="ar-DZ" sz="3200" dirty="0" err="1">
                <a:latin typeface="Arabic Typesetting" panose="03020402040406030203" pitchFamily="66" charset="-78"/>
                <a:cs typeface="Arabic Typesetting" panose="03020402040406030203" pitchFamily="66" charset="-78"/>
              </a:rPr>
              <a:t>غیر</a:t>
            </a:r>
            <a:r>
              <a:rPr lang="ar-DZ" sz="3200" dirty="0">
                <a:latin typeface="Arabic Typesetting" panose="03020402040406030203" pitchFamily="66" charset="-78"/>
                <a:cs typeface="Arabic Typesetting" panose="03020402040406030203" pitchFamily="66" charset="-78"/>
              </a:rPr>
              <a:t> محددة مقابل أجر </a:t>
            </a:r>
            <a:r>
              <a:rPr lang="ar-DZ" sz="3200" dirty="0" err="1">
                <a:latin typeface="Arabic Typesetting" panose="03020402040406030203" pitchFamily="66" charset="-78"/>
                <a:cs typeface="Arabic Typesetting" panose="03020402040406030203" pitchFamily="66" charset="-78"/>
              </a:rPr>
              <a:t>معین</a:t>
            </a:r>
            <a:r>
              <a:rPr lang="ar-DZ" sz="3200" dirty="0">
                <a:latin typeface="Arabic Typesetting" panose="03020402040406030203" pitchFamily="66" charset="-78"/>
                <a:cs typeface="Arabic Typesetting" panose="03020402040406030203" pitchFamily="66" charset="-78"/>
              </a:rPr>
              <a:t> </a:t>
            </a:r>
            <a:r>
              <a:rPr lang="ar-DZ" sz="3200" dirty="0" smtClean="0">
                <a:latin typeface="Arabic Typesetting" panose="03020402040406030203" pitchFamily="66" charset="-78"/>
                <a:cs typeface="Arabic Typesetting" panose="03020402040406030203" pitchFamily="66" charset="-78"/>
              </a:rPr>
              <a:t>ومحدد سلفا </a:t>
            </a:r>
            <a:r>
              <a:rPr lang="ar-DZ" sz="3200" dirty="0">
                <a:latin typeface="Arabic Typesetting" panose="03020402040406030203" pitchFamily="66" charset="-78"/>
                <a:cs typeface="Arabic Typesetting" panose="03020402040406030203" pitchFamily="66" charset="-78"/>
              </a:rPr>
              <a:t>" </a:t>
            </a:r>
            <a:endParaRPr lang="fr-FR" sz="2800" dirty="0">
              <a:latin typeface="Arabic Typesetting" panose="03020402040406030203" pitchFamily="66" charset="-78"/>
              <a:cs typeface="Arabic Typesetting" panose="03020402040406030203" pitchFamily="66" charset="-78"/>
            </a:endParaRPr>
          </a:p>
        </p:txBody>
      </p:sp>
      <p:sp>
        <p:nvSpPr>
          <p:cNvPr id="9" name="Title 1">
            <a:extLst>
              <a:ext uri="{FF2B5EF4-FFF2-40B4-BE49-F238E27FC236}">
                <a16:creationId xmlns:a16="http://schemas.microsoft.com/office/drawing/2014/main" xmlns="" id="{6242EC1A-E055-4012-8F88-75A682223658}"/>
              </a:ext>
            </a:extLst>
          </p:cNvPr>
          <p:cNvSpPr txBox="1">
            <a:spLocks/>
          </p:cNvSpPr>
          <p:nvPr/>
        </p:nvSpPr>
        <p:spPr>
          <a:xfrm>
            <a:off x="9410700" y="335280"/>
            <a:ext cx="2543992" cy="789214"/>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marL="177800" indent="-177800" algn="r" rtl="1">
              <a:buFont typeface="+mj-lt"/>
              <a:buAutoNum type="arabicPeriod"/>
            </a:pPr>
            <a:r>
              <a:rPr lang="ar-DZ" sz="4000" b="1" smtClean="0">
                <a:solidFill>
                  <a:schemeClr val="bg1"/>
                </a:solidFill>
                <a:latin typeface="Arabic Typesetting" panose="03020402040406030203" pitchFamily="66" charset="-78"/>
                <a:cs typeface="Arabic Typesetting" panose="03020402040406030203" pitchFamily="66" charset="-78"/>
              </a:rPr>
              <a:t>تعريف عقد العمل :</a:t>
            </a:r>
            <a:endParaRPr lang="en-US" sz="4000" b="1"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7048009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1000"/>
                                        <p:tgtEl>
                                          <p:spTgt spid="8">
                                            <p:txEl>
                                              <p:pRg st="0" end="0"/>
                                            </p:txEl>
                                          </p:spTgt>
                                        </p:tgtEl>
                                      </p:cBhvr>
                                    </p:animEffect>
                                    <p:anim calcmode="lin" valueType="num">
                                      <p:cBhvr>
                                        <p:cTn id="14"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additive="base">
                                        <p:cTn id="32" dur="500" fill="hold"/>
                                        <p:tgtEl>
                                          <p:spTgt spid="9"/>
                                        </p:tgtEl>
                                        <p:attrNameLst>
                                          <p:attrName>ppt_x</p:attrName>
                                        </p:attrNameLst>
                                      </p:cBhvr>
                                      <p:tavLst>
                                        <p:tav tm="0">
                                          <p:val>
                                            <p:strVal val="#ppt_x"/>
                                          </p:val>
                                        </p:tav>
                                        <p:tav tm="100000">
                                          <p:val>
                                            <p:strVal val="#ppt_x"/>
                                          </p:val>
                                        </p:tav>
                                      </p:tavLst>
                                    </p:anim>
                                    <p:anim calcmode="lin" valueType="num">
                                      <p:cBhvr additive="base">
                                        <p:cTn id="3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8" grpId="0" build="p"/>
      <p:bldP spid="2"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6242EC1A-E055-4012-8F88-75A682223658}"/>
              </a:ext>
            </a:extLst>
          </p:cNvPr>
          <p:cNvSpPr>
            <a:spLocks noGrp="1"/>
          </p:cNvSpPr>
          <p:nvPr>
            <p:ph type="title"/>
          </p:nvPr>
        </p:nvSpPr>
        <p:spPr>
          <a:xfrm>
            <a:off x="9258300" y="182880"/>
            <a:ext cx="2543992" cy="789214"/>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marL="273050" indent="-273050" algn="r" rtl="1">
              <a:buFont typeface="+mj-lt"/>
              <a:buAutoNum type="arabicPeriod" startAt="2"/>
              <a:tabLst>
                <a:tab pos="355600" algn="l"/>
              </a:tabLst>
            </a:pPr>
            <a:r>
              <a:rPr lang="ar-DZ" sz="4000" b="1" dirty="0" smtClean="0">
                <a:solidFill>
                  <a:schemeClr val="bg1"/>
                </a:solidFill>
                <a:latin typeface="Arabic Typesetting" panose="03020402040406030203" pitchFamily="66" charset="-78"/>
                <a:cs typeface="Arabic Typesetting" panose="03020402040406030203" pitchFamily="66" charset="-78"/>
              </a:rPr>
              <a:t>أطراف عقد العمل :</a:t>
            </a:r>
            <a:endParaRPr lang="en-US" sz="4000" b="1" dirty="0">
              <a:solidFill>
                <a:schemeClr val="bg1"/>
              </a:solidFill>
              <a:latin typeface="Arabic Typesetting" panose="03020402040406030203" pitchFamily="66" charset="-78"/>
              <a:cs typeface="Arabic Typesetting" panose="03020402040406030203" pitchFamily="66" charset="-78"/>
            </a:endParaRPr>
          </a:p>
        </p:txBody>
      </p:sp>
      <p:sp>
        <p:nvSpPr>
          <p:cNvPr id="7" name="Content Placeholder 2">
            <a:extLst>
              <a:ext uri="{FF2B5EF4-FFF2-40B4-BE49-F238E27FC236}">
                <a16:creationId xmlns:a16="http://schemas.microsoft.com/office/drawing/2014/main" xmlns="" id="{3A18B4B8-D97D-4981-B76F-9050A93E87AF}"/>
              </a:ext>
            </a:extLst>
          </p:cNvPr>
          <p:cNvSpPr txBox="1">
            <a:spLocks/>
          </p:cNvSpPr>
          <p:nvPr/>
        </p:nvSpPr>
        <p:spPr>
          <a:xfrm>
            <a:off x="1394460" y="1114428"/>
            <a:ext cx="10671810" cy="61422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None/>
            </a:pPr>
            <a:r>
              <a:rPr lang="ar-DZ" sz="3200" dirty="0">
                <a:latin typeface="Arabic Typesetting" panose="03020402040406030203" pitchFamily="66" charset="-78"/>
                <a:cs typeface="Arabic Typesetting" panose="03020402040406030203" pitchFamily="66" charset="-78"/>
              </a:rPr>
              <a:t>* </a:t>
            </a:r>
            <a:r>
              <a:rPr lang="ar-DZ" sz="3200" b="1" dirty="0" smtClean="0">
                <a:latin typeface="Arabic Typesetting" panose="03020402040406030203" pitchFamily="66" charset="-78"/>
                <a:cs typeface="Arabic Typesetting" panose="03020402040406030203" pitchFamily="66" charset="-78"/>
              </a:rPr>
              <a:t>المادة01 </a:t>
            </a:r>
            <a:r>
              <a:rPr lang="ar-DZ" sz="3200" dirty="0" smtClean="0">
                <a:latin typeface="Arabic Typesetting" panose="03020402040406030203" pitchFamily="66" charset="-78"/>
                <a:cs typeface="Arabic Typesetting" panose="03020402040406030203" pitchFamily="66" charset="-78"/>
              </a:rPr>
              <a:t>: يحكم </a:t>
            </a:r>
            <a:r>
              <a:rPr lang="ar-DZ" sz="3200" dirty="0">
                <a:latin typeface="Arabic Typesetting" panose="03020402040406030203" pitchFamily="66" charset="-78"/>
                <a:cs typeface="Arabic Typesetting" panose="03020402040406030203" pitchFamily="66" charset="-78"/>
              </a:rPr>
              <a:t>هذا القانون العلاقات الفردية والجماعية في العمل بين </a:t>
            </a:r>
            <a:r>
              <a:rPr lang="ar-DZ" sz="3200" u="sng" dirty="0">
                <a:solidFill>
                  <a:srgbClr val="FF0000"/>
                </a:solidFill>
                <a:latin typeface="Arabic Typesetting" panose="03020402040406030203" pitchFamily="66" charset="-78"/>
                <a:cs typeface="Arabic Typesetting" panose="03020402040406030203" pitchFamily="66" charset="-78"/>
              </a:rPr>
              <a:t>العمال الأجراء والمستخدمين </a:t>
            </a:r>
            <a:r>
              <a:rPr lang="ar-DZ" sz="4000" u="sng" dirty="0">
                <a:solidFill>
                  <a:srgbClr val="FF0000"/>
                </a:solidFill>
                <a:latin typeface="Arabic Typesetting" panose="03020402040406030203" pitchFamily="66" charset="-78"/>
                <a:cs typeface="Arabic Typesetting" panose="03020402040406030203" pitchFamily="66" charset="-78"/>
              </a:rPr>
              <a:t/>
            </a:r>
            <a:br>
              <a:rPr lang="ar-DZ" sz="4000" u="sng" dirty="0">
                <a:solidFill>
                  <a:srgbClr val="FF0000"/>
                </a:solidFill>
                <a:latin typeface="Arabic Typesetting" panose="03020402040406030203" pitchFamily="66" charset="-78"/>
                <a:cs typeface="Arabic Typesetting" panose="03020402040406030203" pitchFamily="66" charset="-78"/>
              </a:rPr>
            </a:br>
            <a:endParaRPr lang="ar-DZ" sz="4000" u="sng" dirty="0">
              <a:solidFill>
                <a:srgbClr val="FF0000"/>
              </a:solidFill>
              <a:latin typeface="Arabic Typesetting" panose="03020402040406030203" pitchFamily="66" charset="-78"/>
              <a:cs typeface="Arabic Typesetting" panose="03020402040406030203" pitchFamily="66" charset="-78"/>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832868294"/>
              </p:ext>
            </p:extLst>
          </p:nvPr>
        </p:nvGraphicFramePr>
        <p:xfrm>
          <a:off x="565014" y="2350770"/>
          <a:ext cx="11237278"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90988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6242EC1A-E055-4012-8F88-75A682223658}"/>
              </a:ext>
            </a:extLst>
          </p:cNvPr>
          <p:cNvSpPr>
            <a:spLocks noGrp="1"/>
          </p:cNvSpPr>
          <p:nvPr>
            <p:ph type="title"/>
          </p:nvPr>
        </p:nvSpPr>
        <p:spPr>
          <a:xfrm>
            <a:off x="9258300" y="182880"/>
            <a:ext cx="2543992" cy="789214"/>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marL="273050" indent="-273050" algn="r" rtl="1">
              <a:buFont typeface="+mj-lt"/>
              <a:buAutoNum type="arabicPeriod" startAt="3"/>
              <a:tabLst>
                <a:tab pos="355600" algn="l"/>
              </a:tabLst>
            </a:pPr>
            <a:r>
              <a:rPr lang="ar-DZ" sz="4000" b="1" dirty="0" smtClean="0">
                <a:solidFill>
                  <a:schemeClr val="bg1"/>
                </a:solidFill>
                <a:latin typeface="Arabic Typesetting" panose="03020402040406030203" pitchFamily="66" charset="-78"/>
                <a:cs typeface="Arabic Typesetting" panose="03020402040406030203" pitchFamily="66" charset="-78"/>
              </a:rPr>
              <a:t>خصائص عقد العمل :</a:t>
            </a:r>
            <a:endParaRPr lang="en-US" sz="4000" b="1" dirty="0">
              <a:solidFill>
                <a:schemeClr val="bg1"/>
              </a:solidFill>
              <a:latin typeface="Arabic Typesetting" panose="03020402040406030203" pitchFamily="66" charset="-78"/>
              <a:cs typeface="Arabic Typesetting" panose="03020402040406030203" pitchFamily="66" charset="-78"/>
            </a:endParaRPr>
          </a:p>
        </p:txBody>
      </p:sp>
      <p:graphicFrame>
        <p:nvGraphicFramePr>
          <p:cNvPr id="11" name="Espace réservé du contenu 10"/>
          <p:cNvGraphicFramePr>
            <a:graphicFrameLocks noGrp="1"/>
          </p:cNvGraphicFramePr>
          <p:nvPr>
            <p:ph idx="1"/>
            <p:extLst>
              <p:ext uri="{D42A27DB-BD31-4B8C-83A1-F6EECF244321}">
                <p14:modId xmlns:p14="http://schemas.microsoft.com/office/powerpoint/2010/main" xmlns="" val="1648384975"/>
              </p:ext>
            </p:extLst>
          </p:nvPr>
        </p:nvGraphicFramePr>
        <p:xfrm>
          <a:off x="606032" y="1409205"/>
          <a:ext cx="11315013"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0381225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11"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6242EC1A-E055-4012-8F88-75A682223658}"/>
              </a:ext>
            </a:extLst>
          </p:cNvPr>
          <p:cNvSpPr txBox="1">
            <a:spLocks/>
          </p:cNvSpPr>
          <p:nvPr/>
        </p:nvSpPr>
        <p:spPr>
          <a:xfrm>
            <a:off x="9762699" y="869669"/>
            <a:ext cx="1741913" cy="789214"/>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r" rtl="1"/>
            <a:r>
              <a:rPr lang="ar-DZ" sz="4000" b="1" dirty="0" smtClean="0">
                <a:solidFill>
                  <a:schemeClr val="bg1"/>
                </a:solidFill>
                <a:latin typeface="Arabic Typesetting" panose="03020402040406030203" pitchFamily="66" charset="-78"/>
                <a:cs typeface="Arabic Typesetting" panose="03020402040406030203" pitchFamily="66" charset="-78"/>
              </a:rPr>
              <a:t>عقد الإذعان :</a:t>
            </a:r>
            <a:endParaRPr lang="en-US" sz="4000" b="1" dirty="0">
              <a:solidFill>
                <a:schemeClr val="bg1"/>
              </a:solidFill>
              <a:latin typeface="Arabic Typesetting" panose="03020402040406030203" pitchFamily="66" charset="-78"/>
              <a:cs typeface="Arabic Typesetting" panose="03020402040406030203" pitchFamily="66" charset="-78"/>
            </a:endParaRPr>
          </a:p>
        </p:txBody>
      </p:sp>
      <p:sp>
        <p:nvSpPr>
          <p:cNvPr id="4" name="Espace réservé du contenu 3"/>
          <p:cNvSpPr>
            <a:spLocks noGrp="1"/>
          </p:cNvSpPr>
          <p:nvPr>
            <p:ph idx="1"/>
          </p:nvPr>
        </p:nvSpPr>
        <p:spPr>
          <a:xfrm>
            <a:off x="1175657" y="2133600"/>
            <a:ext cx="10328955" cy="3777622"/>
          </a:xfrm>
        </p:spPr>
        <p:txBody>
          <a:bodyPr/>
          <a:lstStyle/>
          <a:p>
            <a:pPr algn="r" rtl="1"/>
            <a:r>
              <a:rPr lang="ar-DZ" sz="3600" dirty="0">
                <a:latin typeface="Arabic Typesetting" panose="03020402040406030203" pitchFamily="66" charset="-78"/>
                <a:cs typeface="Arabic Typesetting" panose="03020402040406030203" pitchFamily="66" charset="-78"/>
              </a:rPr>
              <a:t>عقد </a:t>
            </a:r>
            <a:r>
              <a:rPr lang="ar-DZ" sz="3600" dirty="0" err="1">
                <a:latin typeface="Arabic Typesetting" panose="03020402040406030203" pitchFamily="66" charset="-78"/>
                <a:cs typeface="Arabic Typesetting" panose="03020402040406030203" pitchFamily="66" charset="-78"/>
              </a:rPr>
              <a:t>یتم</a:t>
            </a:r>
            <a:r>
              <a:rPr lang="ar-DZ" sz="3600" dirty="0">
                <a:latin typeface="Arabic Typesetting" panose="03020402040406030203" pitchFamily="66" charset="-78"/>
                <a:cs typeface="Arabic Typesetting" panose="03020402040406030203" pitchFamily="66" charset="-78"/>
              </a:rPr>
              <a:t> دون مساومة، </a:t>
            </a:r>
            <a:r>
              <a:rPr lang="ar-DZ" sz="3600" dirty="0" err="1">
                <a:latin typeface="Arabic Typesetting" panose="03020402040406030203" pitchFamily="66" charset="-78"/>
                <a:cs typeface="Arabic Typesetting" panose="03020402040406030203" pitchFamily="66" charset="-78"/>
              </a:rPr>
              <a:t>حیث</a:t>
            </a:r>
            <a:r>
              <a:rPr lang="ar-DZ" sz="3600" dirty="0">
                <a:latin typeface="Arabic Typesetting" panose="03020402040406030203" pitchFamily="66" charset="-78"/>
                <a:cs typeface="Arabic Typesetting" panose="03020402040406030203" pitchFamily="66" charset="-78"/>
              </a:rPr>
              <a:t> </a:t>
            </a:r>
            <a:r>
              <a:rPr lang="ar-DZ" sz="3600" dirty="0" err="1">
                <a:latin typeface="Arabic Typesetting" panose="03020402040406030203" pitchFamily="66" charset="-78"/>
                <a:cs typeface="Arabic Typesetting" panose="03020402040406030203" pitchFamily="66" charset="-78"/>
              </a:rPr>
              <a:t>یتولى</a:t>
            </a:r>
            <a:r>
              <a:rPr lang="ar-DZ" sz="3600" dirty="0">
                <a:latin typeface="Arabic Typesetting" panose="03020402040406030203" pitchFamily="66" charset="-78"/>
                <a:cs typeface="Arabic Typesetting" panose="03020402040406030203" pitchFamily="66" charset="-78"/>
              </a:rPr>
              <a:t> طرفه </a:t>
            </a:r>
            <a:r>
              <a:rPr lang="ar-DZ" sz="3600" dirty="0" smtClean="0">
                <a:latin typeface="Arabic Typesetting" panose="03020402040406030203" pitchFamily="66" charset="-78"/>
                <a:cs typeface="Arabic Typesetting" panose="03020402040406030203" pitchFamily="66" charset="-78"/>
              </a:rPr>
              <a:t>المتفوق </a:t>
            </a:r>
            <a:r>
              <a:rPr lang="ar-DZ" sz="3600" dirty="0" err="1" smtClean="0">
                <a:latin typeface="Arabic Typesetting" panose="03020402040406030203" pitchFamily="66" charset="-78"/>
                <a:cs typeface="Arabic Typesetting" panose="03020402040406030203" pitchFamily="66" charset="-78"/>
              </a:rPr>
              <a:t>قانونیا</a:t>
            </a:r>
            <a:r>
              <a:rPr lang="ar-DZ" sz="3600" dirty="0" smtClean="0">
                <a:latin typeface="Arabic Typesetting" panose="03020402040406030203" pitchFamily="66" charset="-78"/>
                <a:cs typeface="Arabic Typesetting" panose="03020402040406030203" pitchFamily="66" charset="-78"/>
              </a:rPr>
              <a:t> </a:t>
            </a:r>
            <a:r>
              <a:rPr lang="ar-DZ" sz="3600" dirty="0">
                <a:latin typeface="Arabic Typesetting" panose="03020402040406030203" pitchFamily="66" charset="-78"/>
                <a:cs typeface="Arabic Typesetting" panose="03020402040406030203" pitchFamily="66" charset="-78"/>
              </a:rPr>
              <a:t>أو </a:t>
            </a:r>
            <a:r>
              <a:rPr lang="ar-DZ" sz="3600" dirty="0" err="1">
                <a:latin typeface="Arabic Typesetting" panose="03020402040406030203" pitchFamily="66" charset="-78"/>
                <a:cs typeface="Arabic Typesetting" panose="03020402040406030203" pitchFamily="66" charset="-78"/>
              </a:rPr>
              <a:t>فعلیا</a:t>
            </a:r>
            <a:r>
              <a:rPr lang="ar-DZ" sz="3600" dirty="0">
                <a:latin typeface="Arabic Typesetting" panose="03020402040406030203" pitchFamily="66" charset="-78"/>
                <a:cs typeface="Arabic Typesetting" panose="03020402040406030203" pitchFamily="66" charset="-78"/>
              </a:rPr>
              <a:t> </a:t>
            </a:r>
            <a:r>
              <a:rPr lang="ar-DZ" sz="3600" dirty="0" err="1">
                <a:latin typeface="Arabic Typesetting" panose="03020402040406030203" pitchFamily="66" charset="-78"/>
                <a:cs typeface="Arabic Typesetting" panose="03020402040406030203" pitchFamily="66" charset="-78"/>
              </a:rPr>
              <a:t>تحدید</a:t>
            </a:r>
            <a:r>
              <a:rPr lang="ar-DZ" sz="3600" dirty="0">
                <a:latin typeface="Arabic Typesetting" panose="03020402040406030203" pitchFamily="66" charset="-78"/>
                <a:cs typeface="Arabic Typesetting" panose="03020402040406030203" pitchFamily="66" charset="-78"/>
              </a:rPr>
              <a:t> كل شروطه دون أن </a:t>
            </a:r>
            <a:r>
              <a:rPr lang="ar-DZ" sz="3600" dirty="0" err="1">
                <a:latin typeface="Arabic Typesetting" panose="03020402040406030203" pitchFamily="66" charset="-78"/>
                <a:cs typeface="Arabic Typesetting" panose="03020402040406030203" pitchFamily="66" charset="-78"/>
              </a:rPr>
              <a:t>یكون</a:t>
            </a:r>
            <a:r>
              <a:rPr lang="ar-DZ" sz="3600" dirty="0">
                <a:latin typeface="Arabic Typesetting" panose="03020402040406030203" pitchFamily="66" charset="-78"/>
                <a:cs typeface="Arabic Typesetting" panose="03020402040406030203" pitchFamily="66" charset="-78"/>
              </a:rPr>
              <a:t> باستطاعة الطرف الآخر </a:t>
            </a:r>
            <a:r>
              <a:rPr lang="ar-DZ" sz="3600" dirty="0" err="1" smtClean="0">
                <a:latin typeface="Arabic Typesetting" panose="03020402040406030203" pitchFamily="66" charset="-78"/>
                <a:cs typeface="Arabic Typesetting" panose="03020402040406030203" pitchFamily="66" charset="-78"/>
              </a:rPr>
              <a:t>الضعیف</a:t>
            </a:r>
            <a:r>
              <a:rPr lang="ar-DZ" sz="3600" dirty="0">
                <a:latin typeface="Arabic Typesetting" panose="03020402040406030203" pitchFamily="66" charset="-78"/>
                <a:cs typeface="Arabic Typesetting" panose="03020402040406030203" pitchFamily="66" charset="-78"/>
              </a:rPr>
              <a:t> </a:t>
            </a:r>
            <a:r>
              <a:rPr lang="ar-DZ" sz="3600" dirty="0" smtClean="0">
                <a:latin typeface="Arabic Typesetting" panose="03020402040406030203" pitchFamily="66" charset="-78"/>
                <a:cs typeface="Arabic Typesetting" panose="03020402040406030203" pitchFamily="66" charset="-78"/>
              </a:rPr>
              <a:t>أن </a:t>
            </a:r>
            <a:r>
              <a:rPr lang="ar-DZ" sz="3600" dirty="0" err="1">
                <a:latin typeface="Arabic Typesetting" panose="03020402040406030203" pitchFamily="66" charset="-78"/>
                <a:cs typeface="Arabic Typesetting" panose="03020402040406030203" pitchFamily="66" charset="-78"/>
              </a:rPr>
              <a:t>یناقش</a:t>
            </a:r>
            <a:r>
              <a:rPr lang="ar-DZ" sz="3600" dirty="0">
                <a:latin typeface="Arabic Typesetting" panose="03020402040406030203" pitchFamily="66" charset="-78"/>
                <a:cs typeface="Arabic Typesetting" panose="03020402040406030203" pitchFamily="66" charset="-78"/>
              </a:rPr>
              <a:t> تلك الشروط أو أن </a:t>
            </a:r>
            <a:r>
              <a:rPr lang="ar-DZ" sz="3600" dirty="0" err="1">
                <a:latin typeface="Arabic Typesetting" panose="03020402040406030203" pitchFamily="66" charset="-78"/>
                <a:cs typeface="Arabic Typesetting" panose="03020402040406030203" pitchFamily="66" charset="-78"/>
              </a:rPr>
              <a:t>یدخل</a:t>
            </a:r>
            <a:r>
              <a:rPr lang="ar-DZ" sz="3600" dirty="0">
                <a:latin typeface="Arabic Typesetting" panose="03020402040406030203" pitchFamily="66" charset="-78"/>
                <a:cs typeface="Arabic Typesetting" panose="03020402040406030203" pitchFamily="66" charset="-78"/>
              </a:rPr>
              <a:t> </a:t>
            </a:r>
            <a:r>
              <a:rPr lang="ar-DZ" sz="3600" dirty="0" err="1">
                <a:latin typeface="Arabic Typesetting" panose="03020402040406030203" pitchFamily="66" charset="-78"/>
                <a:cs typeface="Arabic Typesetting" panose="03020402040406030203" pitchFamily="66" charset="-78"/>
              </a:rPr>
              <a:t>علیها</a:t>
            </a:r>
            <a:r>
              <a:rPr lang="ar-DZ" sz="3600" dirty="0">
                <a:latin typeface="Arabic Typesetting" panose="03020402040406030203" pitchFamily="66" charset="-78"/>
                <a:cs typeface="Arabic Typesetting" panose="03020402040406030203" pitchFamily="66" charset="-78"/>
              </a:rPr>
              <a:t> </a:t>
            </a:r>
            <a:r>
              <a:rPr lang="ar-DZ" sz="3600" dirty="0" err="1">
                <a:latin typeface="Arabic Typesetting" panose="03020402040406030203" pitchFamily="66" charset="-78"/>
                <a:cs typeface="Arabic Typesetting" panose="03020402040406030203" pitchFamily="66" charset="-78"/>
              </a:rPr>
              <a:t>تعدیلات</a:t>
            </a:r>
            <a:r>
              <a:rPr lang="ar-DZ" sz="3600" dirty="0">
                <a:latin typeface="Arabic Typesetting" panose="03020402040406030203" pitchFamily="66" charset="-78"/>
                <a:cs typeface="Arabic Typesetting" panose="03020402040406030203" pitchFamily="66" charset="-78"/>
              </a:rPr>
              <a:t>، ولا </a:t>
            </a:r>
            <a:r>
              <a:rPr lang="ar-DZ" sz="3600" dirty="0" err="1">
                <a:latin typeface="Arabic Typesetting" panose="03020402040406030203" pitchFamily="66" charset="-78"/>
                <a:cs typeface="Arabic Typesetting" panose="03020402040406030203" pitchFamily="66" charset="-78"/>
              </a:rPr>
              <a:t>یكون</a:t>
            </a:r>
            <a:r>
              <a:rPr lang="ar-DZ" sz="3600" dirty="0">
                <a:latin typeface="Arabic Typesetting" panose="03020402040406030203" pitchFamily="66" charset="-78"/>
                <a:cs typeface="Arabic Typesetting" panose="03020402040406030203" pitchFamily="66" charset="-78"/>
              </a:rPr>
              <a:t> أمامه إلا أن </a:t>
            </a:r>
            <a:r>
              <a:rPr lang="ar-DZ" sz="3600" dirty="0" err="1" smtClean="0">
                <a:latin typeface="Arabic Typesetting" panose="03020402040406030203" pitchFamily="66" charset="-78"/>
                <a:cs typeface="Arabic Typesetting" panose="03020402040406030203" pitchFamily="66" charset="-78"/>
              </a:rPr>
              <a:t>یقبلها</a:t>
            </a:r>
            <a:r>
              <a:rPr lang="ar-DZ" sz="3600" dirty="0" smtClean="0">
                <a:latin typeface="Arabic Typesetting" panose="03020402040406030203" pitchFamily="66" charset="-78"/>
                <a:cs typeface="Arabic Typesetting" panose="03020402040406030203" pitchFamily="66" charset="-78"/>
              </a:rPr>
              <a:t> جملة </a:t>
            </a:r>
            <a:r>
              <a:rPr lang="ar-DZ" sz="3600" dirty="0">
                <a:latin typeface="Arabic Typesetting" panose="03020402040406030203" pitchFamily="66" charset="-78"/>
                <a:cs typeface="Arabic Typesetting" panose="03020402040406030203" pitchFamily="66" charset="-78"/>
              </a:rPr>
              <a:t>أو </a:t>
            </a:r>
            <a:r>
              <a:rPr lang="ar-DZ" sz="3600" dirty="0" err="1">
                <a:latin typeface="Arabic Typesetting" panose="03020402040406030203" pitchFamily="66" charset="-78"/>
                <a:cs typeface="Arabic Typesetting" panose="03020402040406030203" pitchFamily="66" charset="-78"/>
              </a:rPr>
              <a:t>یرفضها</a:t>
            </a:r>
            <a:r>
              <a:rPr lang="ar-DZ" sz="3600" dirty="0">
                <a:latin typeface="Arabic Typesetting" panose="03020402040406030203" pitchFamily="66" charset="-78"/>
                <a:cs typeface="Arabic Typesetting" panose="03020402040406030203" pitchFamily="66" charset="-78"/>
              </a:rPr>
              <a:t> جملة، </a:t>
            </a:r>
            <a:r>
              <a:rPr lang="ar-DZ" sz="3600" dirty="0" err="1">
                <a:latin typeface="Arabic Typesetting" panose="03020402040406030203" pitchFamily="66" charset="-78"/>
                <a:cs typeface="Arabic Typesetting" panose="03020402040406030203" pitchFamily="66" charset="-78"/>
              </a:rPr>
              <a:t>ٕوان</a:t>
            </a:r>
            <a:r>
              <a:rPr lang="ar-DZ" sz="3600" dirty="0">
                <a:latin typeface="Arabic Typesetting" panose="03020402040406030203" pitchFamily="66" charset="-78"/>
                <a:cs typeface="Arabic Typesetting" panose="03020402040406030203" pitchFamily="66" charset="-78"/>
              </a:rPr>
              <a:t> كان في العادة </a:t>
            </a:r>
            <a:r>
              <a:rPr lang="ar-DZ" sz="3600" dirty="0" err="1">
                <a:latin typeface="Arabic Typesetting" panose="03020402040406030203" pitchFamily="66" charset="-78"/>
                <a:cs typeface="Arabic Typesetting" panose="03020402040406030203" pitchFamily="66" charset="-78"/>
              </a:rPr>
              <a:t>یقبلها</a:t>
            </a:r>
            <a:r>
              <a:rPr lang="ar-DZ" sz="3600" dirty="0">
                <a:latin typeface="Arabic Typesetting" panose="03020402040406030203" pitchFamily="66" charset="-78"/>
                <a:cs typeface="Arabic Typesetting" panose="03020402040406030203" pitchFamily="66" charset="-78"/>
              </a:rPr>
              <a:t> </a:t>
            </a:r>
            <a:r>
              <a:rPr lang="ar-DZ" sz="3600" dirty="0" err="1" smtClean="0">
                <a:latin typeface="Arabic Typesetting" panose="03020402040406030203" pitchFamily="66" charset="-78"/>
                <a:cs typeface="Arabic Typesetting" panose="03020402040406030203" pitchFamily="66" charset="-78"/>
              </a:rPr>
              <a:t>نظرالحاجته</a:t>
            </a:r>
            <a:r>
              <a:rPr lang="ar-DZ" sz="3600" dirty="0" smtClean="0">
                <a:latin typeface="Arabic Typesetting" panose="03020402040406030203" pitchFamily="66" charset="-78"/>
                <a:cs typeface="Arabic Typesetting" panose="03020402040406030203" pitchFamily="66" charset="-78"/>
              </a:rPr>
              <a:t> لمحلها" </a:t>
            </a:r>
            <a:r>
              <a:rPr lang="ar-DZ" dirty="0"/>
              <a:t/>
            </a:r>
            <a:br>
              <a:rPr lang="ar-DZ" dirty="0"/>
            </a:br>
            <a:endParaRPr lang="fr-FR" dirty="0"/>
          </a:p>
        </p:txBody>
      </p:sp>
    </p:spTree>
    <p:extLst>
      <p:ext uri="{BB962C8B-B14F-4D97-AF65-F5344CB8AC3E}">
        <p14:creationId xmlns:p14="http://schemas.microsoft.com/office/powerpoint/2010/main" xmlns="" val="37972736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6242EC1A-E055-4012-8F88-75A682223658}"/>
              </a:ext>
            </a:extLst>
          </p:cNvPr>
          <p:cNvSpPr txBox="1">
            <a:spLocks/>
          </p:cNvSpPr>
          <p:nvPr/>
        </p:nvSpPr>
        <p:spPr>
          <a:xfrm>
            <a:off x="8158350" y="335279"/>
            <a:ext cx="3512518" cy="789214"/>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r" rtl="1"/>
            <a:r>
              <a:rPr lang="ar-DZ" dirty="0" err="1">
                <a:latin typeface="Arabic Typesetting" panose="03020402040406030203" pitchFamily="66" charset="-78"/>
                <a:cs typeface="Arabic Typesetting" panose="03020402040406030203" pitchFamily="66" charset="-78"/>
              </a:rPr>
              <a:t>القیود</a:t>
            </a:r>
            <a:r>
              <a:rPr lang="ar-DZ" dirty="0">
                <a:latin typeface="Arabic Typesetting" panose="03020402040406030203" pitchFamily="66" charset="-78"/>
                <a:cs typeface="Arabic Typesetting" panose="03020402040406030203" pitchFamily="66" charset="-78"/>
              </a:rPr>
              <a:t> الواردة على </a:t>
            </a:r>
            <a:r>
              <a:rPr lang="ar-DZ" dirty="0" err="1">
                <a:latin typeface="Arabic Typesetting" panose="03020402040406030203" pitchFamily="66" charset="-78"/>
                <a:cs typeface="Arabic Typesetting" panose="03020402040406030203" pitchFamily="66" charset="-78"/>
              </a:rPr>
              <a:t>حریة</a:t>
            </a:r>
            <a:r>
              <a:rPr lang="ar-DZ" dirty="0">
                <a:latin typeface="Arabic Typesetting" panose="03020402040406030203" pitchFamily="66" charset="-78"/>
                <a:cs typeface="Arabic Typesetting" panose="03020402040406030203" pitchFamily="66" charset="-78"/>
              </a:rPr>
              <a:t> التعاقد </a:t>
            </a:r>
            <a:r>
              <a:rPr lang="ar-DZ" dirty="0" smtClean="0">
                <a:latin typeface="Arabic Typesetting" panose="03020402040406030203" pitchFamily="66" charset="-78"/>
                <a:cs typeface="Arabic Typesetting" panose="03020402040406030203" pitchFamily="66" charset="-78"/>
              </a:rPr>
              <a:t>:</a:t>
            </a:r>
            <a:endParaRPr lang="en-US" dirty="0">
              <a:solidFill>
                <a:schemeClr val="bg1"/>
              </a:solidFill>
              <a:latin typeface="Arabic Typesetting" panose="03020402040406030203" pitchFamily="66" charset="-78"/>
              <a:cs typeface="Arabic Typesetting" panose="03020402040406030203" pitchFamily="66" charset="-78"/>
            </a:endParaRPr>
          </a:p>
        </p:txBody>
      </p:sp>
      <p:sp>
        <p:nvSpPr>
          <p:cNvPr id="11" name="Rectangle à coins arrondis 10"/>
          <p:cNvSpPr/>
          <p:nvPr/>
        </p:nvSpPr>
        <p:spPr>
          <a:xfrm>
            <a:off x="354972" y="2628109"/>
            <a:ext cx="10603376" cy="213389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800" dirty="0">
                <a:solidFill>
                  <a:schemeClr val="tx1"/>
                </a:solidFill>
                <a:latin typeface="Arabic Typesetting" panose="03020402040406030203" pitchFamily="66" charset="-78"/>
                <a:cs typeface="Arabic Typesetting" panose="03020402040406030203" pitchFamily="66" charset="-78"/>
              </a:rPr>
              <a:t>المادة </a:t>
            </a:r>
            <a:r>
              <a:rPr lang="ar-DZ" sz="2800" dirty="0" smtClean="0">
                <a:solidFill>
                  <a:schemeClr val="tx1"/>
                </a:solidFill>
                <a:latin typeface="Arabic Typesetting" panose="03020402040406030203" pitchFamily="66" charset="-78"/>
                <a:cs typeface="Arabic Typesetting" panose="03020402040406030203" pitchFamily="66" charset="-78"/>
              </a:rPr>
              <a:t>15 : لا </a:t>
            </a:r>
            <a:r>
              <a:rPr lang="ar-DZ" sz="2800" dirty="0">
                <a:solidFill>
                  <a:schemeClr val="tx1"/>
                </a:solidFill>
                <a:latin typeface="Arabic Typesetting" panose="03020402040406030203" pitchFamily="66" charset="-78"/>
                <a:cs typeface="Arabic Typesetting" panose="03020402040406030203" pitchFamily="66" charset="-78"/>
              </a:rPr>
              <a:t>يمكن في أي حال من الأحوال أن يقل العمر الأدنى للتوظيف عن ست عشر سنة </a:t>
            </a:r>
            <a:r>
              <a:rPr lang="ar-DZ" sz="2800" dirty="0" smtClean="0">
                <a:solidFill>
                  <a:schemeClr val="tx1"/>
                </a:solidFill>
                <a:latin typeface="Arabic Typesetting" panose="03020402040406030203" pitchFamily="66" charset="-78"/>
                <a:cs typeface="Arabic Typesetting" panose="03020402040406030203" pitchFamily="66" charset="-78"/>
              </a:rPr>
              <a:t>(</a:t>
            </a:r>
            <a:r>
              <a:rPr lang="ar-DZ" sz="2800" dirty="0">
                <a:solidFill>
                  <a:schemeClr val="tx1"/>
                </a:solidFill>
                <a:latin typeface="Arabic Typesetting" panose="03020402040406030203" pitchFamily="66" charset="-78"/>
                <a:cs typeface="Arabic Typesetting" panose="03020402040406030203" pitchFamily="66" charset="-78"/>
              </a:rPr>
              <a:t>16</a:t>
            </a:r>
            <a:r>
              <a:rPr lang="ar-DZ" sz="2800" dirty="0" smtClean="0">
                <a:solidFill>
                  <a:schemeClr val="tx1"/>
                </a:solidFill>
                <a:latin typeface="Arabic Typesetting" panose="03020402040406030203" pitchFamily="66" charset="-78"/>
                <a:cs typeface="Arabic Typesetting" panose="03020402040406030203" pitchFamily="66" charset="-78"/>
              </a:rPr>
              <a:t>) إلا </a:t>
            </a:r>
            <a:r>
              <a:rPr lang="ar-DZ" sz="2800" dirty="0">
                <a:solidFill>
                  <a:schemeClr val="tx1"/>
                </a:solidFill>
                <a:latin typeface="Arabic Typesetting" panose="03020402040406030203" pitchFamily="66" charset="-78"/>
                <a:cs typeface="Arabic Typesetting" panose="03020402040406030203" pitchFamily="66" charset="-78"/>
              </a:rPr>
              <a:t>في </a:t>
            </a:r>
            <a:r>
              <a:rPr lang="ar-DZ" sz="2800" dirty="0" smtClean="0">
                <a:solidFill>
                  <a:schemeClr val="tx1"/>
                </a:solidFill>
                <a:latin typeface="Arabic Typesetting" panose="03020402040406030203" pitchFamily="66" charset="-78"/>
                <a:cs typeface="Arabic Typesetting" panose="03020402040406030203" pitchFamily="66" charset="-78"/>
              </a:rPr>
              <a:t>الحالات التي </a:t>
            </a:r>
            <a:r>
              <a:rPr lang="ar-DZ" sz="2800" dirty="0">
                <a:solidFill>
                  <a:schemeClr val="tx1"/>
                </a:solidFill>
                <a:latin typeface="Arabic Typesetting" panose="03020402040406030203" pitchFamily="66" charset="-78"/>
                <a:cs typeface="Arabic Typesetting" panose="03020402040406030203" pitchFamily="66" charset="-78"/>
              </a:rPr>
              <a:t>تدخل في إطار عقود التمهين، التي تعد وفقا للتشريع والتنظيم المعمول بهما. ولا يجوز توظيف القاصر إلا </a:t>
            </a:r>
            <a:r>
              <a:rPr lang="ar-DZ" sz="2800" dirty="0" err="1" smtClean="0">
                <a:solidFill>
                  <a:schemeClr val="tx1"/>
                </a:solidFill>
                <a:latin typeface="Arabic Typesetting" panose="03020402040406030203" pitchFamily="66" charset="-78"/>
                <a:cs typeface="Arabic Typesetting" panose="03020402040406030203" pitchFamily="66" charset="-78"/>
              </a:rPr>
              <a:t>بناءعلى</a:t>
            </a:r>
            <a:r>
              <a:rPr lang="ar-DZ" sz="2800" dirty="0" smtClean="0">
                <a:solidFill>
                  <a:schemeClr val="tx1"/>
                </a:solidFill>
                <a:latin typeface="Arabic Typesetting" panose="03020402040406030203" pitchFamily="66" charset="-78"/>
                <a:cs typeface="Arabic Typesetting" panose="03020402040406030203" pitchFamily="66" charset="-78"/>
              </a:rPr>
              <a:t> </a:t>
            </a:r>
            <a:r>
              <a:rPr lang="ar-DZ" sz="2800" dirty="0">
                <a:solidFill>
                  <a:schemeClr val="tx1"/>
                </a:solidFill>
                <a:latin typeface="Arabic Typesetting" panose="03020402040406030203" pitchFamily="66" charset="-78"/>
                <a:cs typeface="Arabic Typesetting" panose="03020402040406030203" pitchFamily="66" charset="-78"/>
              </a:rPr>
              <a:t>رخصة من وصيه الشرعي كما أنه لا يجوز استخدام العامل القاصر في الأشغال الخطيرة أو التي تنعدم </a:t>
            </a:r>
            <a:r>
              <a:rPr lang="ar-DZ" sz="2800" dirty="0" smtClean="0">
                <a:solidFill>
                  <a:schemeClr val="tx1"/>
                </a:solidFill>
                <a:latin typeface="Arabic Typesetting" panose="03020402040406030203" pitchFamily="66" charset="-78"/>
                <a:cs typeface="Arabic Typesetting" panose="03020402040406030203" pitchFamily="66" charset="-78"/>
              </a:rPr>
              <a:t>فيها النظافة </a:t>
            </a:r>
            <a:r>
              <a:rPr lang="ar-DZ" sz="2800" dirty="0">
                <a:solidFill>
                  <a:schemeClr val="tx1"/>
                </a:solidFill>
                <a:latin typeface="Arabic Typesetting" panose="03020402040406030203" pitchFamily="66" charset="-78"/>
                <a:cs typeface="Arabic Typesetting" panose="03020402040406030203" pitchFamily="66" charset="-78"/>
              </a:rPr>
              <a:t>أو تضر صحته أو نمس بأخلاقياته </a:t>
            </a:r>
            <a:r>
              <a:rPr lang="ar-DZ" dirty="0"/>
              <a:t/>
            </a:r>
            <a:br>
              <a:rPr lang="ar-DZ" dirty="0"/>
            </a:br>
            <a:endParaRPr lang="fr-FR" dirty="0"/>
          </a:p>
        </p:txBody>
      </p:sp>
      <p:sp>
        <p:nvSpPr>
          <p:cNvPr id="13" name="Rectangle à coins arrondis 12"/>
          <p:cNvSpPr/>
          <p:nvPr/>
        </p:nvSpPr>
        <p:spPr>
          <a:xfrm>
            <a:off x="7338951" y="1472540"/>
            <a:ext cx="3883231" cy="79564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285750" indent="-285750" algn="ctr" rtl="1">
              <a:buFont typeface="Wingdings" panose="05000000000000000000" pitchFamily="2" charset="2"/>
              <a:buChar char="Ø"/>
            </a:pPr>
            <a:r>
              <a:rPr lang="ar-DZ" sz="2800" b="1" dirty="0">
                <a:latin typeface="Arabic Typesetting" panose="03020402040406030203" pitchFamily="66" charset="-78"/>
                <a:cs typeface="Arabic Typesetting" panose="03020402040406030203" pitchFamily="66" charset="-78"/>
              </a:rPr>
              <a:t>احترام السن القانوني </a:t>
            </a:r>
            <a:r>
              <a:rPr lang="ar-DZ" sz="2800" b="1" dirty="0" err="1" smtClean="0">
                <a:latin typeface="Arabic Typesetting" panose="03020402040406030203" pitchFamily="66" charset="-78"/>
                <a:cs typeface="Arabic Typesetting" panose="03020402040406030203" pitchFamily="66" charset="-78"/>
              </a:rPr>
              <a:t>للتشغیل</a:t>
            </a:r>
            <a:r>
              <a:rPr lang="ar-DZ" sz="2800" b="1" dirty="0" smtClean="0">
                <a:latin typeface="Arabic Typesetting" panose="03020402040406030203" pitchFamily="66" charset="-78"/>
                <a:cs typeface="Arabic Typesetting" panose="03020402040406030203" pitchFamily="66" charset="-78"/>
              </a:rPr>
              <a:t>: </a:t>
            </a:r>
            <a:r>
              <a:rPr lang="ar-DZ" dirty="0"/>
              <a:t/>
            </a:r>
            <a:br>
              <a:rPr lang="ar-DZ" dirty="0"/>
            </a:br>
            <a:endParaRPr lang="fr-FR" dirty="0"/>
          </a:p>
        </p:txBody>
      </p:sp>
      <p:sp>
        <p:nvSpPr>
          <p:cNvPr id="14" name="Rectangle à coins arrondis 13"/>
          <p:cNvSpPr/>
          <p:nvPr/>
        </p:nvSpPr>
        <p:spPr>
          <a:xfrm>
            <a:off x="7338951" y="1507721"/>
            <a:ext cx="3883231" cy="79564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285750" indent="-285750" algn="ctr" rtl="1">
              <a:buFont typeface="Wingdings" panose="05000000000000000000" pitchFamily="2" charset="2"/>
              <a:buChar char="Ø"/>
            </a:pPr>
            <a:r>
              <a:rPr lang="ar-DZ" sz="2800" b="1" dirty="0">
                <a:latin typeface="Arabic Typesetting" panose="03020402040406030203" pitchFamily="66" charset="-78"/>
                <a:cs typeface="Arabic Typesetting" panose="03020402040406030203" pitchFamily="66" charset="-78"/>
              </a:rPr>
              <a:t>الخضوع للفحوصات </a:t>
            </a:r>
            <a:r>
              <a:rPr lang="ar-DZ" sz="2800" b="1" dirty="0" err="1">
                <a:latin typeface="Arabic Typesetting" panose="03020402040406030203" pitchFamily="66" charset="-78"/>
                <a:cs typeface="Arabic Typesetting" panose="03020402040406030203" pitchFamily="66" charset="-78"/>
              </a:rPr>
              <a:t>الطبیة</a:t>
            </a:r>
            <a:r>
              <a:rPr lang="ar-DZ" sz="4000" b="1" dirty="0">
                <a:latin typeface="Arabic Typesetting" panose="03020402040406030203" pitchFamily="66" charset="-78"/>
                <a:cs typeface="Arabic Typesetting" panose="03020402040406030203" pitchFamily="66" charset="-78"/>
              </a:rPr>
              <a:t> </a:t>
            </a:r>
            <a:r>
              <a:rPr lang="ar-DZ" sz="4000" b="1" dirty="0" smtClean="0">
                <a:latin typeface="Arabic Typesetting" panose="03020402040406030203" pitchFamily="66" charset="-78"/>
                <a:cs typeface="Arabic Typesetting" panose="03020402040406030203" pitchFamily="66" charset="-78"/>
              </a:rPr>
              <a:t>: </a:t>
            </a:r>
            <a:r>
              <a:rPr lang="ar-DZ" sz="2000" b="1" dirty="0"/>
              <a:t/>
            </a:r>
            <a:br>
              <a:rPr lang="ar-DZ" sz="2000" b="1" dirty="0"/>
            </a:br>
            <a:endParaRPr lang="fr-FR" sz="2000" b="1" dirty="0"/>
          </a:p>
        </p:txBody>
      </p:sp>
      <p:sp>
        <p:nvSpPr>
          <p:cNvPr id="15" name="Rectangle à coins arrondis 14"/>
          <p:cNvSpPr/>
          <p:nvPr/>
        </p:nvSpPr>
        <p:spPr>
          <a:xfrm>
            <a:off x="438099" y="2663290"/>
            <a:ext cx="10603376" cy="236150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3200" dirty="0" err="1">
                <a:latin typeface="Arabic Typesetting" panose="03020402040406030203" pitchFamily="66" charset="-78"/>
                <a:cs typeface="Arabic Typesetting" panose="03020402040406030203" pitchFamily="66" charset="-78"/>
              </a:rPr>
              <a:t>یعتبر</a:t>
            </a:r>
            <a:r>
              <a:rPr lang="ar-DZ" sz="3200" dirty="0">
                <a:latin typeface="Arabic Typesetting" panose="03020402040406030203" pitchFamily="66" charset="-78"/>
                <a:cs typeface="Arabic Typesetting" panose="03020402040406030203" pitchFamily="66" charset="-78"/>
              </a:rPr>
              <a:t> الخضوع للفحوصات </a:t>
            </a:r>
            <a:r>
              <a:rPr lang="ar-DZ" sz="3200" dirty="0" err="1">
                <a:latin typeface="Arabic Typesetting" panose="03020402040406030203" pitchFamily="66" charset="-78"/>
                <a:cs typeface="Arabic Typesetting" panose="03020402040406030203" pitchFamily="66" charset="-78"/>
              </a:rPr>
              <a:t>الطبیة</a:t>
            </a:r>
            <a:r>
              <a:rPr lang="ar-DZ" sz="3200" dirty="0">
                <a:latin typeface="Arabic Typesetting" panose="03020402040406030203" pitchFamily="66" charset="-78"/>
                <a:cs typeface="Arabic Typesetting" panose="03020402040406030203" pitchFamily="66" charset="-78"/>
              </a:rPr>
              <a:t> إجراء </a:t>
            </a:r>
            <a:r>
              <a:rPr lang="ar-DZ" sz="3200" dirty="0" err="1">
                <a:latin typeface="Arabic Typesetting" panose="03020402040406030203" pitchFamily="66" charset="-78"/>
                <a:cs typeface="Arabic Typesetting" panose="03020402040406030203" pitchFamily="66" charset="-78"/>
              </a:rPr>
              <a:t>إلزامیا</a:t>
            </a:r>
            <a:r>
              <a:rPr lang="ar-DZ" sz="3200" dirty="0">
                <a:latin typeface="Arabic Typesetting" panose="03020402040406030203" pitchFamily="66" charset="-78"/>
                <a:cs typeface="Arabic Typesetting" panose="03020402040406030203" pitchFamily="66" charset="-78"/>
              </a:rPr>
              <a:t> </a:t>
            </a:r>
            <a:r>
              <a:rPr lang="ar-DZ" sz="3200" dirty="0" err="1" smtClean="0">
                <a:latin typeface="Arabic Typesetting" panose="03020402040406030203" pitchFamily="66" charset="-78"/>
                <a:cs typeface="Arabic Typesetting" panose="03020402040406030203" pitchFamily="66" charset="-78"/>
              </a:rPr>
              <a:t>یهدف</a:t>
            </a:r>
            <a:r>
              <a:rPr lang="ar-DZ" sz="3200" dirty="0" smtClean="0">
                <a:latin typeface="Arabic Typesetting" panose="03020402040406030203" pitchFamily="66" charset="-78"/>
                <a:cs typeface="Arabic Typesetting" panose="03020402040406030203" pitchFamily="66" charset="-78"/>
              </a:rPr>
              <a:t> إلى </a:t>
            </a:r>
            <a:r>
              <a:rPr lang="ar-DZ" sz="3200" dirty="0">
                <a:latin typeface="Arabic Typesetting" panose="03020402040406030203" pitchFamily="66" charset="-78"/>
                <a:cs typeface="Arabic Typesetting" panose="03020402040406030203" pitchFamily="66" charset="-78"/>
              </a:rPr>
              <a:t>التأكد من سلامة المترشح لمنصب العمل وأنه مستعد </a:t>
            </a:r>
            <a:r>
              <a:rPr lang="ar-DZ" sz="3200" dirty="0" err="1">
                <a:latin typeface="Arabic Typesetting" panose="03020402040406030203" pitchFamily="66" charset="-78"/>
                <a:cs typeface="Arabic Typesetting" panose="03020402040406030203" pitchFamily="66" charset="-78"/>
              </a:rPr>
              <a:t>لتولیه</a:t>
            </a:r>
            <a:r>
              <a:rPr lang="ar-DZ" sz="3200" dirty="0">
                <a:latin typeface="Arabic Typesetting" panose="03020402040406030203" pitchFamily="66" charset="-78"/>
                <a:cs typeface="Arabic Typesetting" panose="03020402040406030203" pitchFamily="66" charset="-78"/>
              </a:rPr>
              <a:t> والتأكد من خلوه </a:t>
            </a:r>
            <a:r>
              <a:rPr lang="ar-DZ" sz="3200" dirty="0" smtClean="0">
                <a:latin typeface="Arabic Typesetting" panose="03020402040406030203" pitchFamily="66" charset="-78"/>
                <a:cs typeface="Arabic Typesetting" panose="03020402040406030203" pitchFamily="66" charset="-78"/>
              </a:rPr>
              <a:t>من أي </a:t>
            </a:r>
            <a:r>
              <a:rPr lang="ar-DZ" sz="3200" dirty="0">
                <a:latin typeface="Arabic Typesetting" panose="03020402040406030203" pitchFamily="66" charset="-78"/>
                <a:cs typeface="Arabic Typesetting" panose="03020402040406030203" pitchFamily="66" charset="-78"/>
              </a:rPr>
              <a:t>أمراض </a:t>
            </a:r>
            <a:r>
              <a:rPr lang="ar-DZ" sz="3200" dirty="0" err="1">
                <a:latin typeface="Arabic Typesetting" panose="03020402040406030203" pitchFamily="66" charset="-78"/>
                <a:cs typeface="Arabic Typesetting" panose="03020402040406030203" pitchFamily="66" charset="-78"/>
              </a:rPr>
              <a:t>معدیة</a:t>
            </a:r>
            <a:r>
              <a:rPr lang="ar-DZ" sz="3200" dirty="0">
                <a:latin typeface="Arabic Typesetting" panose="03020402040406030203" pitchFamily="66" charset="-78"/>
                <a:cs typeface="Arabic Typesetting" panose="03020402040406030203" pitchFamily="66" charset="-78"/>
              </a:rPr>
              <a:t> أو </a:t>
            </a:r>
            <a:r>
              <a:rPr lang="ar-DZ" sz="3200" dirty="0" err="1">
                <a:latin typeface="Arabic Typesetting" panose="03020402040406030203" pitchFamily="66" charset="-78"/>
                <a:cs typeface="Arabic Typesetting" panose="03020402040406030203" pitchFamily="66" charset="-78"/>
              </a:rPr>
              <a:t>خطیرة</a:t>
            </a:r>
            <a:r>
              <a:rPr lang="ar-DZ" sz="3200" dirty="0">
                <a:latin typeface="Arabic Typesetting" panose="03020402040406030203" pitchFamily="66" charset="-78"/>
                <a:cs typeface="Arabic Typesetting" panose="03020402040406030203" pitchFamily="66" charset="-78"/>
              </a:rPr>
              <a:t> قد تؤثر على </a:t>
            </a:r>
            <a:r>
              <a:rPr lang="ar-DZ" sz="3200" dirty="0" err="1">
                <a:latin typeface="Arabic Typesetting" panose="03020402040406030203" pitchFamily="66" charset="-78"/>
                <a:cs typeface="Arabic Typesetting" panose="03020402040406030203" pitchFamily="66" charset="-78"/>
              </a:rPr>
              <a:t>بقیة</a:t>
            </a:r>
            <a:r>
              <a:rPr lang="ar-DZ" sz="3200" dirty="0">
                <a:latin typeface="Arabic Typesetting" panose="03020402040406030203" pitchFamily="66" charset="-78"/>
                <a:cs typeface="Arabic Typesetting" panose="03020402040406030203" pitchFamily="66" charset="-78"/>
              </a:rPr>
              <a:t> العمال، </a:t>
            </a:r>
            <a:r>
              <a:rPr lang="ar-DZ" sz="3200" dirty="0" err="1">
                <a:latin typeface="Arabic Typesetting" panose="03020402040406030203" pitchFamily="66" charset="-78"/>
                <a:cs typeface="Arabic Typesetting" panose="03020402040406030203" pitchFamily="66" charset="-78"/>
              </a:rPr>
              <a:t>ویتابع</a:t>
            </a:r>
            <a:r>
              <a:rPr lang="ar-DZ" sz="3200" dirty="0">
                <a:latin typeface="Arabic Typesetting" panose="03020402040406030203" pitchFamily="66" charset="-78"/>
                <a:cs typeface="Arabic Typesetting" panose="03020402040406030203" pitchFamily="66" charset="-78"/>
              </a:rPr>
              <a:t> المستخدم الذي </a:t>
            </a:r>
            <a:r>
              <a:rPr lang="ar-DZ" sz="3200" dirty="0" err="1">
                <a:latin typeface="Arabic Typesetting" panose="03020402040406030203" pitchFamily="66" charset="-78"/>
                <a:cs typeface="Arabic Typesetting" panose="03020402040406030203" pitchFamily="66" charset="-78"/>
              </a:rPr>
              <a:t>یخالف</a:t>
            </a:r>
            <a:r>
              <a:rPr lang="ar-DZ" sz="3200" dirty="0">
                <a:latin typeface="Arabic Typesetting" panose="03020402040406030203" pitchFamily="66" charset="-78"/>
                <a:cs typeface="Arabic Typesetting" panose="03020402040406030203" pitchFamily="66" charset="-78"/>
              </a:rPr>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هذا الإجراء </a:t>
            </a:r>
            <a:r>
              <a:rPr lang="ar-DZ" sz="3200" dirty="0" err="1">
                <a:latin typeface="Arabic Typesetting" panose="03020402040406030203" pitchFamily="66" charset="-78"/>
                <a:cs typeface="Arabic Typesetting" panose="03020402040406030203" pitchFamily="66" charset="-78"/>
              </a:rPr>
              <a:t>جزائیا</a:t>
            </a:r>
            <a:r>
              <a:rPr lang="ar-DZ" sz="3200" dirty="0">
                <a:latin typeface="Arabic Typesetting" panose="03020402040406030203" pitchFamily="66" charset="-78"/>
                <a:cs typeface="Arabic Typesetting" panose="03020402040406030203" pitchFamily="66" charset="-78"/>
              </a:rPr>
              <a:t> حسب ما هو منصوص </a:t>
            </a:r>
            <a:r>
              <a:rPr lang="ar-DZ" sz="3200" dirty="0" err="1">
                <a:latin typeface="Arabic Typesetting" panose="03020402040406030203" pitchFamily="66" charset="-78"/>
                <a:cs typeface="Arabic Typesetting" panose="03020402040406030203" pitchFamily="66" charset="-78"/>
              </a:rPr>
              <a:t>علیه</a:t>
            </a:r>
            <a:r>
              <a:rPr lang="ar-DZ" sz="3200" dirty="0">
                <a:latin typeface="Arabic Typesetting" panose="03020402040406030203" pitchFamily="66" charset="-78"/>
                <a:cs typeface="Arabic Typesetting" panose="03020402040406030203" pitchFamily="66" charset="-78"/>
              </a:rPr>
              <a:t> في القانون</a:t>
            </a:r>
            <a:r>
              <a:rPr lang="ar-DZ" sz="4400" dirty="0">
                <a:latin typeface="Arabic Typesetting" panose="03020402040406030203" pitchFamily="66" charset="-78"/>
                <a:cs typeface="Arabic Typesetting" panose="03020402040406030203" pitchFamily="66" charset="-78"/>
              </a:rPr>
              <a:t> </a:t>
            </a:r>
            <a:r>
              <a:rPr lang="ar-DZ" dirty="0"/>
              <a:t/>
            </a:r>
            <a:br>
              <a:rPr lang="ar-DZ" dirty="0"/>
            </a:br>
            <a:endParaRPr lang="fr-FR" dirty="0"/>
          </a:p>
        </p:txBody>
      </p:sp>
      <p:sp>
        <p:nvSpPr>
          <p:cNvPr id="16" name="Rectangle à coins arrondis 15"/>
          <p:cNvSpPr/>
          <p:nvPr/>
        </p:nvSpPr>
        <p:spPr>
          <a:xfrm>
            <a:off x="7338950" y="1542902"/>
            <a:ext cx="3883231" cy="79564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285750" indent="-285750" algn="ctr" rtl="1">
              <a:buFont typeface="Wingdings" panose="05000000000000000000" pitchFamily="2" charset="2"/>
              <a:buChar char="Ø"/>
            </a:pPr>
            <a:r>
              <a:rPr lang="ar-DZ" sz="2800" b="1" dirty="0">
                <a:latin typeface="Arabic Typesetting" panose="03020402040406030203" pitchFamily="66" charset="-78"/>
                <a:cs typeface="Arabic Typesetting" panose="03020402040406030203" pitchFamily="66" charset="-78"/>
              </a:rPr>
              <a:t>اللجوء إلى الوكالة </a:t>
            </a:r>
            <a:r>
              <a:rPr lang="ar-DZ" sz="2800" b="1" dirty="0" err="1">
                <a:latin typeface="Arabic Typesetting" panose="03020402040406030203" pitchFamily="66" charset="-78"/>
                <a:cs typeface="Arabic Typesetting" panose="03020402040406030203" pitchFamily="66" charset="-78"/>
              </a:rPr>
              <a:t>الوطنیة</a:t>
            </a:r>
            <a:r>
              <a:rPr lang="ar-DZ" sz="2800" b="1" dirty="0">
                <a:latin typeface="Arabic Typesetting" panose="03020402040406030203" pitchFamily="66" charset="-78"/>
                <a:cs typeface="Arabic Typesetting" panose="03020402040406030203" pitchFamily="66" charset="-78"/>
              </a:rPr>
              <a:t> </a:t>
            </a:r>
            <a:r>
              <a:rPr lang="ar-DZ" sz="2800" b="1" dirty="0" err="1">
                <a:latin typeface="Arabic Typesetting" panose="03020402040406030203" pitchFamily="66" charset="-78"/>
                <a:cs typeface="Arabic Typesetting" panose="03020402040406030203" pitchFamily="66" charset="-78"/>
              </a:rPr>
              <a:t>للتشغیل</a:t>
            </a:r>
            <a:r>
              <a:rPr lang="ar-DZ" sz="4000" b="1" dirty="0">
                <a:latin typeface="Arabic Typesetting" panose="03020402040406030203" pitchFamily="66" charset="-78"/>
                <a:cs typeface="Arabic Typesetting" panose="03020402040406030203" pitchFamily="66" charset="-78"/>
              </a:rPr>
              <a:t> </a:t>
            </a:r>
            <a:r>
              <a:rPr lang="ar-DZ" sz="5400" b="1" dirty="0" smtClean="0">
                <a:latin typeface="Arabic Typesetting" panose="03020402040406030203" pitchFamily="66" charset="-78"/>
                <a:cs typeface="Arabic Typesetting" panose="03020402040406030203" pitchFamily="66" charset="-78"/>
              </a:rPr>
              <a:t>: </a:t>
            </a:r>
            <a:r>
              <a:rPr lang="ar-DZ" sz="2000" b="1" dirty="0"/>
              <a:t/>
            </a:r>
            <a:br>
              <a:rPr lang="ar-DZ" sz="2000" b="1" dirty="0"/>
            </a:br>
            <a:endParaRPr lang="fr-FR" sz="2000" b="1" dirty="0"/>
          </a:p>
        </p:txBody>
      </p:sp>
      <p:sp>
        <p:nvSpPr>
          <p:cNvPr id="17" name="Rectangle à coins arrondis 16"/>
          <p:cNvSpPr/>
          <p:nvPr/>
        </p:nvSpPr>
        <p:spPr>
          <a:xfrm>
            <a:off x="618805" y="2690058"/>
            <a:ext cx="10603376" cy="236150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3200" dirty="0" smtClean="0">
                <a:latin typeface="Arabic Typesetting" panose="03020402040406030203" pitchFamily="66" charset="-78"/>
                <a:cs typeface="Arabic Typesetting" panose="03020402040406030203" pitchFamily="66" charset="-78"/>
              </a:rPr>
              <a:t>منع </a:t>
            </a:r>
            <a:r>
              <a:rPr lang="ar-DZ" sz="3200" dirty="0">
                <a:latin typeface="Arabic Typesetting" panose="03020402040406030203" pitchFamily="66" charset="-78"/>
                <a:cs typeface="Arabic Typesetting" panose="03020402040406030203" pitchFamily="66" charset="-78"/>
              </a:rPr>
              <a:t>المشرع الجزائري التعاقد المباشر </a:t>
            </a:r>
            <a:r>
              <a:rPr lang="ar-DZ" sz="3200" dirty="0" err="1" smtClean="0">
                <a:latin typeface="Arabic Typesetting" panose="03020402040406030203" pitchFamily="66" charset="-78"/>
                <a:cs typeface="Arabic Typesetting" panose="03020402040406030203" pitchFamily="66" charset="-78"/>
              </a:rPr>
              <a:t>بین</a:t>
            </a:r>
            <a:r>
              <a:rPr lang="ar-DZ" sz="3200" dirty="0">
                <a:latin typeface="Arabic Typesetting" panose="03020402040406030203" pitchFamily="66" charset="-78"/>
                <a:cs typeface="Arabic Typesetting" panose="03020402040406030203" pitchFamily="66" charset="-78"/>
              </a:rPr>
              <a:t> </a:t>
            </a:r>
            <a:r>
              <a:rPr lang="ar-DZ" sz="3200" dirty="0" smtClean="0">
                <a:latin typeface="Arabic Typesetting" panose="03020402040406030203" pitchFamily="66" charset="-78"/>
                <a:cs typeface="Arabic Typesetting" panose="03020402040406030203" pitchFamily="66" charset="-78"/>
              </a:rPr>
              <a:t>طالب </a:t>
            </a:r>
            <a:r>
              <a:rPr lang="ar-DZ" sz="3200" dirty="0">
                <a:latin typeface="Arabic Typesetting" panose="03020402040406030203" pitchFamily="66" charset="-78"/>
                <a:cs typeface="Arabic Typesetting" panose="03020402040406030203" pitchFamily="66" charset="-78"/>
              </a:rPr>
              <a:t>العمل والمستخدم، وأوجب على </a:t>
            </a:r>
            <a:r>
              <a:rPr lang="ar-DZ" sz="3200" dirty="0" err="1">
                <a:latin typeface="Arabic Typesetting" panose="03020402040406030203" pitchFamily="66" charset="-78"/>
                <a:cs typeface="Arabic Typesetting" panose="03020402040406030203" pitchFamily="66" charset="-78"/>
              </a:rPr>
              <a:t>الهیئات</a:t>
            </a:r>
            <a:r>
              <a:rPr lang="ar-DZ" sz="3200" dirty="0">
                <a:latin typeface="Arabic Typesetting" panose="03020402040406030203" pitchFamily="66" charset="-78"/>
                <a:cs typeface="Arabic Typesetting" panose="03020402040406030203" pitchFamily="66" charset="-78"/>
              </a:rPr>
              <a:t> المستخدمة ضرورة اللجوء إلى </a:t>
            </a:r>
            <a:r>
              <a:rPr lang="ar-DZ" sz="3200" dirty="0" smtClean="0">
                <a:latin typeface="Arabic Typesetting" panose="03020402040406030203" pitchFamily="66" charset="-78"/>
                <a:cs typeface="Arabic Typesetting" panose="03020402040406030203" pitchFamily="66" charset="-78"/>
              </a:rPr>
              <a:t>وكالات </a:t>
            </a:r>
            <a:r>
              <a:rPr lang="ar-DZ" sz="3200" dirty="0" err="1" smtClean="0">
                <a:latin typeface="Arabic Typesetting" panose="03020402040406030203" pitchFamily="66" charset="-78"/>
                <a:cs typeface="Arabic Typesetting" panose="03020402040406030203" pitchFamily="66" charset="-78"/>
              </a:rPr>
              <a:t>التشغیل</a:t>
            </a:r>
            <a:r>
              <a:rPr lang="ar-DZ" sz="3200" dirty="0" smtClean="0">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من خلال </a:t>
            </a:r>
            <a:r>
              <a:rPr lang="ar-DZ" sz="3200" dirty="0" err="1">
                <a:latin typeface="Arabic Typesetting" panose="03020402040406030203" pitchFamily="66" charset="-78"/>
                <a:cs typeface="Arabic Typesetting" panose="03020402040406030203" pitchFamily="66" charset="-78"/>
              </a:rPr>
              <a:t>التصریح</a:t>
            </a:r>
            <a:r>
              <a:rPr lang="ar-DZ" sz="3200" dirty="0">
                <a:latin typeface="Arabic Typesetting" panose="03020402040406030203" pitchFamily="66" charset="-78"/>
                <a:cs typeface="Arabic Typesetting" panose="03020402040406030203" pitchFamily="66" charset="-78"/>
              </a:rPr>
              <a:t> </a:t>
            </a:r>
            <a:r>
              <a:rPr lang="ar-DZ" sz="3200" dirty="0" err="1">
                <a:latin typeface="Arabic Typesetting" panose="03020402040406030203" pitchFamily="66" charset="-78"/>
                <a:cs typeface="Arabic Typesetting" panose="03020402040406030203" pitchFamily="66" charset="-78"/>
              </a:rPr>
              <a:t>لدیها</a:t>
            </a:r>
            <a:r>
              <a:rPr lang="ar-DZ" sz="3200" dirty="0">
                <a:latin typeface="Arabic Typesetting" panose="03020402040406030203" pitchFamily="66" charset="-78"/>
                <a:cs typeface="Arabic Typesetting" panose="03020402040406030203" pitchFamily="66" charset="-78"/>
              </a:rPr>
              <a:t> بالمناصب الشاغرة لتقوم بعرض طالبي العمل </a:t>
            </a:r>
            <a:r>
              <a:rPr lang="ar-DZ" sz="3200" dirty="0" smtClean="0">
                <a:latin typeface="Arabic Typesetting" panose="03020402040406030203" pitchFamily="66" charset="-78"/>
                <a:cs typeface="Arabic Typesetting" panose="03020402040406030203" pitchFamily="66" charset="-78"/>
              </a:rPr>
              <a:t>وما على </a:t>
            </a:r>
            <a:r>
              <a:rPr lang="ar-DZ" sz="3200" dirty="0">
                <a:latin typeface="Arabic Typesetting" panose="03020402040406030203" pitchFamily="66" charset="-78"/>
                <a:cs typeface="Arabic Typesetting" panose="03020402040406030203" pitchFamily="66" charset="-78"/>
              </a:rPr>
              <a:t>المستخدم إلا </a:t>
            </a:r>
            <a:r>
              <a:rPr lang="ar-DZ" sz="3200" dirty="0" err="1">
                <a:latin typeface="Arabic Typesetting" panose="03020402040406030203" pitchFamily="66" charset="-78"/>
                <a:cs typeface="Arabic Typesetting" panose="03020402040406030203" pitchFamily="66" charset="-78"/>
              </a:rPr>
              <a:t>الاختیار</a:t>
            </a:r>
            <a:r>
              <a:rPr lang="ar-DZ" sz="3200" dirty="0">
                <a:latin typeface="Arabic Typesetting" panose="03020402040406030203" pitchFamily="66" charset="-78"/>
                <a:cs typeface="Arabic Typesetting" panose="03020402040406030203" pitchFamily="66" charset="-78"/>
              </a:rPr>
              <a:t> من </a:t>
            </a:r>
            <a:r>
              <a:rPr lang="ar-DZ" sz="3200" dirty="0" err="1">
                <a:latin typeface="Arabic Typesetting" panose="03020402040406030203" pitchFamily="66" charset="-78"/>
                <a:cs typeface="Arabic Typesetting" panose="03020402040406030203" pitchFamily="66" charset="-78"/>
              </a:rPr>
              <a:t>بینهم</a:t>
            </a:r>
            <a:r>
              <a:rPr lang="ar-DZ" sz="3200" dirty="0">
                <a:latin typeface="Arabic Typesetting" panose="03020402040406030203" pitchFamily="66" charset="-78"/>
                <a:cs typeface="Arabic Typesetting" panose="03020402040406030203" pitchFamily="66" charset="-78"/>
              </a:rPr>
              <a:t> من </a:t>
            </a:r>
            <a:r>
              <a:rPr lang="ar-DZ" sz="3200" dirty="0" err="1">
                <a:latin typeface="Arabic Typesetting" panose="03020402040406030203" pitchFamily="66" charset="-78"/>
                <a:cs typeface="Arabic Typesetting" panose="03020402040406030203" pitchFamily="66" charset="-78"/>
              </a:rPr>
              <a:t>یتعاقد</a:t>
            </a:r>
            <a:r>
              <a:rPr lang="ar-DZ" sz="3200" dirty="0">
                <a:latin typeface="Arabic Typesetting" panose="03020402040406030203" pitchFamily="66" charset="-78"/>
                <a:cs typeface="Arabic Typesetting" panose="03020402040406030203" pitchFamily="66" charset="-78"/>
              </a:rPr>
              <a:t> معه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
            </a:r>
            <a:br>
              <a:rPr lang="ar-DZ" sz="3200" dirty="0">
                <a:latin typeface="Arabic Typesetting" panose="03020402040406030203" pitchFamily="66" charset="-78"/>
                <a:cs typeface="Arabic Typesetting" panose="03020402040406030203" pitchFamily="66" charset="-78"/>
              </a:rPr>
            </a:br>
            <a:endParaRPr lang="fr-FR"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29507347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1000"/>
                                        <p:tgtEl>
                                          <p:spTgt spid="13"/>
                                        </p:tgtEl>
                                      </p:cBhvr>
                                    </p:animEffect>
                                    <p:anim calcmode="lin" valueType="num">
                                      <p:cBhvr>
                                        <p:cTn id="14" dur="1000" fill="hold"/>
                                        <p:tgtEl>
                                          <p:spTgt spid="13"/>
                                        </p:tgtEl>
                                        <p:attrNameLst>
                                          <p:attrName>ppt_x</p:attrName>
                                        </p:attrNameLst>
                                      </p:cBhvr>
                                      <p:tavLst>
                                        <p:tav tm="0">
                                          <p:val>
                                            <p:strVal val="#ppt_x"/>
                                          </p:val>
                                        </p:tav>
                                        <p:tav tm="100000">
                                          <p:val>
                                            <p:strVal val="#ppt_x"/>
                                          </p:val>
                                        </p:tav>
                                      </p:tavLst>
                                    </p:anim>
                                    <p:anim calcmode="lin" valueType="num">
                                      <p:cBhvr>
                                        <p:cTn id="1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additive="base">
                                        <p:cTn id="20" dur="500" fill="hold"/>
                                        <p:tgtEl>
                                          <p:spTgt spid="11"/>
                                        </p:tgtEl>
                                        <p:attrNameLst>
                                          <p:attrName>ppt_x</p:attrName>
                                        </p:attrNameLst>
                                      </p:cBhvr>
                                      <p:tavLst>
                                        <p:tav tm="0">
                                          <p:val>
                                            <p:strVal val="#ppt_x"/>
                                          </p:val>
                                        </p:tav>
                                        <p:tav tm="100000">
                                          <p:val>
                                            <p:strVal val="#ppt_x"/>
                                          </p:val>
                                        </p:tav>
                                      </p:tavLst>
                                    </p:anim>
                                    <p:anim calcmode="lin" valueType="num">
                                      <p:cBhvr additive="base">
                                        <p:cTn id="2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1000"/>
                                        <p:tgtEl>
                                          <p:spTgt spid="16"/>
                                        </p:tgtEl>
                                      </p:cBhvr>
                                    </p:animEffect>
                                    <p:anim calcmode="lin" valueType="num">
                                      <p:cBhvr>
                                        <p:cTn id="40" dur="1000" fill="hold"/>
                                        <p:tgtEl>
                                          <p:spTgt spid="16"/>
                                        </p:tgtEl>
                                        <p:attrNameLst>
                                          <p:attrName>ppt_x</p:attrName>
                                        </p:attrNameLst>
                                      </p:cBhvr>
                                      <p:tavLst>
                                        <p:tav tm="0">
                                          <p:val>
                                            <p:strVal val="#ppt_x"/>
                                          </p:val>
                                        </p:tav>
                                        <p:tav tm="100000">
                                          <p:val>
                                            <p:strVal val="#ppt_x"/>
                                          </p:val>
                                        </p:tav>
                                      </p:tavLst>
                                    </p:anim>
                                    <p:anim calcmode="lin" valueType="num">
                                      <p:cBhvr>
                                        <p:cTn id="4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 calcmode="lin" valueType="num">
                                      <p:cBhvr additive="base">
                                        <p:cTn id="46" dur="500" fill="hold"/>
                                        <p:tgtEl>
                                          <p:spTgt spid="17"/>
                                        </p:tgtEl>
                                        <p:attrNameLst>
                                          <p:attrName>ppt_x</p:attrName>
                                        </p:attrNameLst>
                                      </p:cBhvr>
                                      <p:tavLst>
                                        <p:tav tm="0">
                                          <p:val>
                                            <p:strVal val="#ppt_x"/>
                                          </p:val>
                                        </p:tav>
                                        <p:tav tm="100000">
                                          <p:val>
                                            <p:strVal val="#ppt_x"/>
                                          </p:val>
                                        </p:tav>
                                      </p:tavLst>
                                    </p:anim>
                                    <p:anim calcmode="lin" valueType="num">
                                      <p:cBhvr additive="base">
                                        <p:cTn id="4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4" grpId="0" animBg="1"/>
      <p:bldP spid="15" grpId="0" animBg="1"/>
      <p:bldP spid="16" grpId="0" animBg="1"/>
      <p:bldP spid="17"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{B9BA88EA-0726-44D4-B7E6-69773A70B3AB}tf02892315</Template>
  <TotalTime>1848</TotalTime>
  <Words>1505</Words>
  <Application>Microsoft Office PowerPoint</Application>
  <PresentationFormat>Personnalisé</PresentationFormat>
  <Paragraphs>90</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Wisp</vt:lpstr>
      <vt:lpstr>Diapositive 1</vt:lpstr>
      <vt:lpstr>Diapositive 2</vt:lpstr>
      <vt:lpstr>Diapositive 3</vt:lpstr>
      <vt:lpstr>تعريف عقد العمل :</vt:lpstr>
      <vt:lpstr>Diapositive 5</vt:lpstr>
      <vt:lpstr>أطراف عقد العمل :</vt:lpstr>
      <vt:lpstr>خصائص عقد العمل :</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bases de données</dc:title>
  <dc:creator>soufiane fouil</dc:creator>
  <cp:lastModifiedBy>client</cp:lastModifiedBy>
  <cp:revision>66</cp:revision>
  <dcterms:created xsi:type="dcterms:W3CDTF">2020-02-21T23:41:10Z</dcterms:created>
  <dcterms:modified xsi:type="dcterms:W3CDTF">2024-11-26T18:30:14Z</dcterms:modified>
</cp:coreProperties>
</file>