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 id="2147483785" r:id="rId2"/>
  </p:sldMasterIdLst>
  <p:notesMasterIdLst>
    <p:notesMasterId r:id="rId12"/>
  </p:notesMasterIdLst>
  <p:sldIdLst>
    <p:sldId id="285" r:id="rId3"/>
    <p:sldId id="284" r:id="rId4"/>
    <p:sldId id="286" r:id="rId5"/>
    <p:sldId id="287" r:id="rId6"/>
    <p:sldId id="288" r:id="rId7"/>
    <p:sldId id="289" r:id="rId8"/>
    <p:sldId id="290" r:id="rId9"/>
    <p:sldId id="421" r:id="rId10"/>
    <p:sldId id="42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9" autoAdjust="0"/>
  </p:normalViewPr>
  <p:slideViewPr>
    <p:cSldViewPr snapToGrid="0">
      <p:cViewPr varScale="1">
        <p:scale>
          <a:sx n="69" d="100"/>
          <a:sy n="69" d="100"/>
        </p:scale>
        <p:origin x="696" y="66"/>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DFF06-FF30-4FD6-8583-8A76508CBAFD}" type="datetimeFigureOut">
              <a:rPr lang="fr-FR" smtClean="0"/>
              <a:t>29/06/2024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36DC2-C8F2-411F-B92E-4262596CFE09}" type="slidenum">
              <a:rPr lang="fr-FR" smtClean="0"/>
              <a:t>‹N°›</a:t>
            </a:fld>
            <a:endParaRPr lang="fr-FR"/>
          </a:p>
        </p:txBody>
      </p:sp>
    </p:spTree>
    <p:extLst>
      <p:ext uri="{BB962C8B-B14F-4D97-AF65-F5344CB8AC3E}">
        <p14:creationId xmlns:p14="http://schemas.microsoft.com/office/powerpoint/2010/main" val="3658906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EA5AD7F-851F-4A2B-A3D3-A0EA5E67D0C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5684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8014FD-7EF4-41CE-9157-EFDCA2F1BCE9}"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1583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91702C3C-A9DA-41ED-BD00-56B90576126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42325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8B1A3F15-617A-4E0C-8E23-2AE79610A58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59840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A000DCE-D795-4BB8-96A4-3D9341E0AC88}"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2207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081236D-FE18-4E98-A27C-64193371C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64692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36D924B-B08C-4C9F-B003-771FCBB9679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4744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50B1846-CB8A-4060-A196-826908762399}"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7572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2CABBB0-E892-41CB-9978-66310D5B2785}"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74084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383D8-A294-4DE8-9A93-EC97898CE9C6}"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7956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80121F4-29AF-4F0D-9799-0153DFEE4403}"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91374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856ED76-DE8E-41C9-849C-6A4EF17A1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822995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6A5BFB7-91EE-4A6F-AAEA-B9C0A0DFCC30}"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5950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6F1A2FE-DE01-48BA-958F-ADA752F2E5B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8006969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E84F5B2-9FF8-486D-91CE-8F8AEC6201D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99767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CC38FF2-052A-4179-8761-EF2B484DD98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0655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674DE243-8A7D-4D4C-9706-312C34069F72}"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039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AF5076B-60B7-4F37-86E1-BF152961BC2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33960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3E10228-AFC6-46E5-A218-7FE6C68636B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3111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89BB7-A248-48BD-A8E4-AD16AB6C6E1E}"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6672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14D6E49-333C-40FC-BCEF-663FEF62AEA4}"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080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8F2130-C6D6-4E1C-AB1E-95BC5460EE2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75810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8AF15896-B64D-46F8-90F5-FF3F4993AB61}"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9" name="Slide Number Placeholder 8"/>
          <p:cNvSpPr>
            <a:spLocks noGrp="1"/>
          </p:cNvSpPr>
          <p:nvPr>
            <p:ph type="sldNum" sz="quarter" idx="12"/>
          </p:nvPr>
        </p:nvSpPr>
        <p:spPr/>
        <p:txBody>
          <a:bodyPr/>
          <a:lstStyle/>
          <a:p>
            <a:fld id="{1CBFE7BF-BE13-481A-9484-8F364B72A28E}"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5170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14D39D-0DB5-4A1B-BAB3-6863AFF12366}"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1350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47662-E01C-4820-B5B9-7AA555DAD673}"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54734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22F8237-CFB8-456A-83FC-9A33FC62BEEE}"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14769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03B60D8-E6CB-4F59-A4C3-C93049C670FD}"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04197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05308555-05B6-438B-A798-2BE686913D84}" type="datetime1">
              <a:rPr lang="fr-FR" smtClean="0"/>
              <a:t>29/06/2024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7758162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4DEFAD-47E4-45D0-BF90-8F6E46EAC347}" type="datetime1">
              <a:rPr lang="fr-FR" smtClean="0"/>
              <a:t>29/06/2024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171200614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F889B9DE-2AB9-441C-AB14-3B446E38A6A4}"/>
              </a:ext>
            </a:extLst>
          </p:cNvPr>
          <p:cNvSpPr>
            <a:spLocks noGrp="1"/>
          </p:cNvSpPr>
          <p:nvPr>
            <p:ph type="title"/>
          </p:nvPr>
        </p:nvSpPr>
        <p:spPr/>
        <p:txBody>
          <a:bodyPr/>
          <a:lstStyle/>
          <a:p>
            <a:r>
              <a:rPr lang="fr-FR" dirty="0"/>
              <a:t>Formulation des requêtes</a:t>
            </a:r>
          </a:p>
        </p:txBody>
      </p:sp>
      <p:sp>
        <p:nvSpPr>
          <p:cNvPr id="2" name="Espace réservé du texte 1">
            <a:extLst>
              <a:ext uri="{FF2B5EF4-FFF2-40B4-BE49-F238E27FC236}">
                <a16:creationId xmlns:a16="http://schemas.microsoft.com/office/drawing/2014/main" id="{F44134C9-AD85-4132-9C6E-99B18716B1E3}"/>
              </a:ext>
            </a:extLst>
          </p:cNvPr>
          <p:cNvSpPr>
            <a:spLocks noGrp="1"/>
          </p:cNvSpPr>
          <p:nvPr>
            <p:ph type="body" idx="1"/>
          </p:nvPr>
        </p:nvSpPr>
        <p:spPr/>
        <p:txBody>
          <a:bodyPr/>
          <a:lstStyle/>
          <a:p>
            <a:endParaRPr lang="fr-FR"/>
          </a:p>
        </p:txBody>
      </p:sp>
      <p:sp>
        <p:nvSpPr>
          <p:cNvPr id="5" name="Espace réservé du numéro de diapositive 4">
            <a:extLst>
              <a:ext uri="{FF2B5EF4-FFF2-40B4-BE49-F238E27FC236}">
                <a16:creationId xmlns:a16="http://schemas.microsoft.com/office/drawing/2014/main" id="{F79A90BB-AAD6-4C8D-B3AD-2DBE2DBC3CD9}"/>
              </a:ext>
            </a:extLst>
          </p:cNvPr>
          <p:cNvSpPr>
            <a:spLocks noGrp="1"/>
          </p:cNvSpPr>
          <p:nvPr>
            <p:ph type="sldNum" sz="quarter" idx="12"/>
          </p:nvPr>
        </p:nvSpPr>
        <p:spPr/>
        <p:txBody>
          <a:bodyPr/>
          <a:lstStyle/>
          <a:p>
            <a:fld id="{1CBFE7BF-BE13-481A-9484-8F364B72A28E}" type="slidenum">
              <a:rPr lang="fr-FR" smtClean="0"/>
              <a:t>1</a:t>
            </a:fld>
            <a:endParaRPr lang="fr-FR"/>
          </a:p>
        </p:txBody>
      </p:sp>
      <p:sp>
        <p:nvSpPr>
          <p:cNvPr id="3" name="Espace réservé du pied de page 2">
            <a:extLst>
              <a:ext uri="{FF2B5EF4-FFF2-40B4-BE49-F238E27FC236}">
                <a16:creationId xmlns:a16="http://schemas.microsoft.com/office/drawing/2014/main" id="{F32BE920-03CB-4A9D-9A9B-7C804923FF41}"/>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862125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1B03BF-B3B1-41C3-85AC-388DD5318D51}"/>
              </a:ext>
            </a:extLst>
          </p:cNvPr>
          <p:cNvSpPr>
            <a:spLocks noGrp="1"/>
          </p:cNvSpPr>
          <p:nvPr>
            <p:ph type="title"/>
          </p:nvPr>
        </p:nvSpPr>
        <p:spPr/>
        <p:txBody>
          <a:bodyPr/>
          <a:lstStyle/>
          <a:p>
            <a:r>
              <a:rPr lang="fr-FR" dirty="0"/>
              <a:t>Requêtes par mots clés</a:t>
            </a:r>
          </a:p>
        </p:txBody>
      </p:sp>
      <p:sp>
        <p:nvSpPr>
          <p:cNvPr id="3" name="Espace réservé du contenu 2">
            <a:extLst>
              <a:ext uri="{FF2B5EF4-FFF2-40B4-BE49-F238E27FC236}">
                <a16:creationId xmlns:a16="http://schemas.microsoft.com/office/drawing/2014/main" id="{0A636F09-7A30-4667-8B34-8DD344A06790}"/>
              </a:ext>
            </a:extLst>
          </p:cNvPr>
          <p:cNvSpPr>
            <a:spLocks noGrp="1"/>
          </p:cNvSpPr>
          <p:nvPr>
            <p:ph idx="1"/>
          </p:nvPr>
        </p:nvSpPr>
        <p:spPr/>
        <p:txBody>
          <a:bodyPr>
            <a:normAutofit fontScale="92500" lnSpcReduction="20000"/>
          </a:bodyPr>
          <a:lstStyle/>
          <a:p>
            <a:r>
              <a:rPr lang="fr-FR" dirty="0"/>
              <a:t>L'utilisateur exprime ses besoins d'information avec une liste de (au moins un) mots-clés (ou termes) visant à trouver des documents contenant certains (au moins un) ou tous les termes de la requête. </a:t>
            </a:r>
          </a:p>
          <a:p>
            <a:r>
              <a:rPr lang="fr-FR" dirty="0"/>
              <a:t>Les termes dans la liste sont supposés être connectés avec une version "douce" de l’ ET logique.</a:t>
            </a:r>
          </a:p>
          <a:p>
            <a:pPr marL="0" indent="0">
              <a:buNone/>
            </a:pPr>
            <a:br>
              <a:rPr lang="fr-FR" dirty="0"/>
            </a:br>
            <a:r>
              <a:rPr lang="fr-FR" dirty="0"/>
              <a:t>Par exemple, si l'on s'intéresse à la recherche d'informations sur 'Web </a:t>
            </a:r>
            <a:r>
              <a:rPr lang="fr-FR" dirty="0" err="1"/>
              <a:t>mining</a:t>
            </a:r>
            <a:r>
              <a:rPr lang="fr-FR" dirty="0"/>
              <a:t>, on peut émettre la requête « Web </a:t>
            </a:r>
            <a:r>
              <a:rPr lang="fr-FR" dirty="0" err="1"/>
              <a:t>mining</a:t>
            </a:r>
            <a:r>
              <a:rPr lang="fr-FR" dirty="0"/>
              <a:t> » sur un SRI. «Web </a:t>
            </a:r>
            <a:r>
              <a:rPr lang="fr-FR" dirty="0" err="1"/>
              <a:t>mining</a:t>
            </a:r>
            <a:r>
              <a:rPr lang="fr-FR" dirty="0"/>
              <a:t>» se retire en tant que «Web » et « </a:t>
            </a:r>
            <a:r>
              <a:rPr lang="fr-FR" dirty="0" err="1"/>
              <a:t>mining</a:t>
            </a:r>
            <a:r>
              <a:rPr lang="fr-FR" dirty="0"/>
              <a:t>». Le SRI trouve alors les documents susceptibles d'être pertinents  pour les présenter à l'utilisateur. </a:t>
            </a:r>
          </a:p>
          <a:p>
            <a:r>
              <a:rPr lang="fr-FR" dirty="0"/>
              <a:t>Notez qu'un document récupéré ne doit pas contenir tous les termes dans la requête.</a:t>
            </a:r>
          </a:p>
          <a:p>
            <a:r>
              <a:rPr lang="fr-FR" dirty="0"/>
              <a:t> Dans certains SRI, l’ordre des mots dans la requête est également significative et affectera les résultats de recherche.</a:t>
            </a:r>
          </a:p>
        </p:txBody>
      </p:sp>
      <p:sp>
        <p:nvSpPr>
          <p:cNvPr id="5" name="Espace réservé du numéro de diapositive 4">
            <a:extLst>
              <a:ext uri="{FF2B5EF4-FFF2-40B4-BE49-F238E27FC236}">
                <a16:creationId xmlns:a16="http://schemas.microsoft.com/office/drawing/2014/main" id="{5B32FBA4-0FB3-45C5-AB3D-56F6B977AFC9}"/>
              </a:ext>
            </a:extLst>
          </p:cNvPr>
          <p:cNvSpPr>
            <a:spLocks noGrp="1"/>
          </p:cNvSpPr>
          <p:nvPr>
            <p:ph type="sldNum" sz="quarter" idx="12"/>
          </p:nvPr>
        </p:nvSpPr>
        <p:spPr/>
        <p:txBody>
          <a:bodyPr/>
          <a:lstStyle/>
          <a:p>
            <a:fld id="{1CBFE7BF-BE13-481A-9484-8F364B72A28E}" type="slidenum">
              <a:rPr lang="fr-FR" smtClean="0"/>
              <a:t>2</a:t>
            </a:fld>
            <a:endParaRPr lang="fr-FR"/>
          </a:p>
        </p:txBody>
      </p:sp>
      <p:sp>
        <p:nvSpPr>
          <p:cNvPr id="6" name="Espace réservé du pied de page 5">
            <a:extLst>
              <a:ext uri="{FF2B5EF4-FFF2-40B4-BE49-F238E27FC236}">
                <a16:creationId xmlns:a16="http://schemas.microsoft.com/office/drawing/2014/main" id="{9E256CC8-119F-431B-B989-AECAC5F04CDF}"/>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312468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367867-40D2-428F-9777-CAD3DAC20D99}"/>
              </a:ext>
            </a:extLst>
          </p:cNvPr>
          <p:cNvSpPr>
            <a:spLocks noGrp="1"/>
          </p:cNvSpPr>
          <p:nvPr>
            <p:ph type="title"/>
          </p:nvPr>
        </p:nvSpPr>
        <p:spPr/>
        <p:txBody>
          <a:bodyPr/>
          <a:lstStyle/>
          <a:p>
            <a:r>
              <a:rPr lang="fr-FR" dirty="0"/>
              <a:t>Requêtes booléennes</a:t>
            </a:r>
          </a:p>
        </p:txBody>
      </p:sp>
      <p:sp>
        <p:nvSpPr>
          <p:cNvPr id="3" name="Espace réservé du contenu 2">
            <a:extLst>
              <a:ext uri="{FF2B5EF4-FFF2-40B4-BE49-F238E27FC236}">
                <a16:creationId xmlns:a16="http://schemas.microsoft.com/office/drawing/2014/main" id="{77E41234-A646-4B17-A020-9974EF2755A2}"/>
              </a:ext>
            </a:extLst>
          </p:cNvPr>
          <p:cNvSpPr>
            <a:spLocks noGrp="1"/>
          </p:cNvSpPr>
          <p:nvPr>
            <p:ph idx="1"/>
          </p:nvPr>
        </p:nvSpPr>
        <p:spPr/>
        <p:txBody>
          <a:bodyPr/>
          <a:lstStyle/>
          <a:p>
            <a:r>
              <a:rPr lang="fr-FR" dirty="0"/>
              <a:t>L'utilisateur peut utiliser les opérateurs booléens, AND, OR et NOT pour construire des requêtes complexes. Ainsi, ces requêtes se composent de termes et d'opérateurs booléens. Par exemple, 'data OR Web' est une requête booléenne, qui demande des documents contenant le mot 'data' ou 'Web.</a:t>
            </a:r>
          </a:p>
          <a:p>
            <a:r>
              <a:rPr lang="fr-FR" dirty="0"/>
              <a:t>Une page est renvoyée pour une requête booléenne si la requête est logiquement vraie dans la page (c.-à-d. Correspondance exacte). Bien que l'on puisse écrire des requêtes booléennes complexes à l'aide des trois opérateurs, les utilisateurs écrivent rarement de telles requêtes.</a:t>
            </a:r>
          </a:p>
          <a:p>
            <a:r>
              <a:rPr lang="fr-FR" dirty="0"/>
              <a:t>Les moteurs de recherche acceptent généralement une version restreinte des requêtes booléennes.</a:t>
            </a:r>
          </a:p>
        </p:txBody>
      </p:sp>
      <p:sp>
        <p:nvSpPr>
          <p:cNvPr id="5" name="Espace réservé du numéro de diapositive 4">
            <a:extLst>
              <a:ext uri="{FF2B5EF4-FFF2-40B4-BE49-F238E27FC236}">
                <a16:creationId xmlns:a16="http://schemas.microsoft.com/office/drawing/2014/main" id="{ADCFE931-D166-4197-B1AA-1A4A87EF36D7}"/>
              </a:ext>
            </a:extLst>
          </p:cNvPr>
          <p:cNvSpPr>
            <a:spLocks noGrp="1"/>
          </p:cNvSpPr>
          <p:nvPr>
            <p:ph type="sldNum" sz="quarter" idx="12"/>
          </p:nvPr>
        </p:nvSpPr>
        <p:spPr/>
        <p:txBody>
          <a:bodyPr/>
          <a:lstStyle/>
          <a:p>
            <a:fld id="{1CBFE7BF-BE13-481A-9484-8F364B72A28E}" type="slidenum">
              <a:rPr lang="fr-FR" smtClean="0"/>
              <a:t>3</a:t>
            </a:fld>
            <a:endParaRPr lang="fr-FR"/>
          </a:p>
        </p:txBody>
      </p:sp>
      <p:sp>
        <p:nvSpPr>
          <p:cNvPr id="6" name="Espace réservé du pied de page 5">
            <a:extLst>
              <a:ext uri="{FF2B5EF4-FFF2-40B4-BE49-F238E27FC236}">
                <a16:creationId xmlns:a16="http://schemas.microsoft.com/office/drawing/2014/main" id="{C4BF8480-7F40-4437-9E5A-A1F0240F7B3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184136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5A9279-29B7-473A-840F-3E2AF17BC3E7}"/>
              </a:ext>
            </a:extLst>
          </p:cNvPr>
          <p:cNvSpPr>
            <a:spLocks noGrp="1"/>
          </p:cNvSpPr>
          <p:nvPr>
            <p:ph type="title"/>
          </p:nvPr>
        </p:nvSpPr>
        <p:spPr/>
        <p:txBody>
          <a:bodyPr/>
          <a:lstStyle/>
          <a:p>
            <a:r>
              <a:rPr lang="fr-FR" dirty="0"/>
              <a:t>Requêtes par phrases</a:t>
            </a:r>
          </a:p>
        </p:txBody>
      </p:sp>
      <p:sp>
        <p:nvSpPr>
          <p:cNvPr id="3" name="Espace réservé du contenu 2">
            <a:extLst>
              <a:ext uri="{FF2B5EF4-FFF2-40B4-BE49-F238E27FC236}">
                <a16:creationId xmlns:a16="http://schemas.microsoft.com/office/drawing/2014/main" id="{3731C46E-63BD-4B27-9796-E38C2B73293D}"/>
              </a:ext>
            </a:extLst>
          </p:cNvPr>
          <p:cNvSpPr>
            <a:spLocks noGrp="1"/>
          </p:cNvSpPr>
          <p:nvPr>
            <p:ph idx="1"/>
          </p:nvPr>
        </p:nvSpPr>
        <p:spPr/>
        <p:txBody>
          <a:bodyPr/>
          <a:lstStyle/>
          <a:p>
            <a:r>
              <a:rPr lang="fr-FR" dirty="0"/>
              <a:t>Consiste en une séquence de mots qui constitue une phrase. </a:t>
            </a:r>
          </a:p>
          <a:p>
            <a:r>
              <a:rPr lang="fr-FR" dirty="0"/>
              <a:t>Chaque document retourné doit contenir au moins une instance de la phrase. </a:t>
            </a:r>
          </a:p>
          <a:p>
            <a:r>
              <a:rPr lang="fr-FR" dirty="0"/>
              <a:t>Dans un moteur de recherche, une requête de phrase est normalement incluse avec des guillemets. Par exemple, on peut émettre la requête de phrase suivante, "Web </a:t>
            </a:r>
            <a:r>
              <a:rPr lang="fr-FR" dirty="0" err="1"/>
              <a:t>mining</a:t>
            </a:r>
            <a:r>
              <a:rPr lang="fr-FR" dirty="0"/>
              <a:t> techniques and applications" pour trouver des documents contenant la phrase exacte.</a:t>
            </a:r>
          </a:p>
          <a:p>
            <a:endParaRPr lang="fr-FR" dirty="0"/>
          </a:p>
        </p:txBody>
      </p:sp>
      <p:sp>
        <p:nvSpPr>
          <p:cNvPr id="5" name="Espace réservé du numéro de diapositive 4">
            <a:extLst>
              <a:ext uri="{FF2B5EF4-FFF2-40B4-BE49-F238E27FC236}">
                <a16:creationId xmlns:a16="http://schemas.microsoft.com/office/drawing/2014/main" id="{606187AB-B87F-4143-8DB5-AA3CFC66073C}"/>
              </a:ext>
            </a:extLst>
          </p:cNvPr>
          <p:cNvSpPr>
            <a:spLocks noGrp="1"/>
          </p:cNvSpPr>
          <p:nvPr>
            <p:ph type="sldNum" sz="quarter" idx="12"/>
          </p:nvPr>
        </p:nvSpPr>
        <p:spPr/>
        <p:txBody>
          <a:bodyPr/>
          <a:lstStyle/>
          <a:p>
            <a:fld id="{1CBFE7BF-BE13-481A-9484-8F364B72A28E}" type="slidenum">
              <a:rPr lang="fr-FR" smtClean="0"/>
              <a:t>4</a:t>
            </a:fld>
            <a:endParaRPr lang="fr-FR"/>
          </a:p>
        </p:txBody>
      </p:sp>
      <p:sp>
        <p:nvSpPr>
          <p:cNvPr id="6" name="Espace réservé du pied de page 5">
            <a:extLst>
              <a:ext uri="{FF2B5EF4-FFF2-40B4-BE49-F238E27FC236}">
                <a16:creationId xmlns:a16="http://schemas.microsoft.com/office/drawing/2014/main" id="{20D5511D-5D70-4C61-A2AB-3FEBE6987B0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9201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4487ED-3D97-4EDC-B535-E623639FBB92}"/>
              </a:ext>
            </a:extLst>
          </p:cNvPr>
          <p:cNvSpPr>
            <a:spLocks noGrp="1"/>
          </p:cNvSpPr>
          <p:nvPr>
            <p:ph type="title"/>
          </p:nvPr>
        </p:nvSpPr>
        <p:spPr/>
        <p:txBody>
          <a:bodyPr/>
          <a:lstStyle/>
          <a:p>
            <a:r>
              <a:rPr lang="fr-FR" dirty="0"/>
              <a:t>Requêtes de proximité</a:t>
            </a:r>
          </a:p>
        </p:txBody>
      </p:sp>
      <p:sp>
        <p:nvSpPr>
          <p:cNvPr id="3" name="Espace réservé du contenu 2">
            <a:extLst>
              <a:ext uri="{FF2B5EF4-FFF2-40B4-BE49-F238E27FC236}">
                <a16:creationId xmlns:a16="http://schemas.microsoft.com/office/drawing/2014/main" id="{7652ACFF-9A54-4E84-9EDE-DD28ACD91650}"/>
              </a:ext>
            </a:extLst>
          </p:cNvPr>
          <p:cNvSpPr>
            <a:spLocks noGrp="1"/>
          </p:cNvSpPr>
          <p:nvPr>
            <p:ph idx="1"/>
          </p:nvPr>
        </p:nvSpPr>
        <p:spPr/>
        <p:txBody>
          <a:bodyPr>
            <a:normAutofit fontScale="85000" lnSpcReduction="20000"/>
          </a:bodyPr>
          <a:lstStyle/>
          <a:p>
            <a:pPr marL="0" indent="0">
              <a:buNone/>
            </a:pPr>
            <a:endParaRPr lang="fr-FR" dirty="0"/>
          </a:p>
          <a:p>
            <a:r>
              <a:rPr lang="fr-FR" dirty="0"/>
              <a:t>la requête de proximité est une version détendue de la requête par phrase et peut être considérée comme une combinaison de termes et de phrases. </a:t>
            </a:r>
          </a:p>
          <a:p>
            <a:r>
              <a:rPr lang="fr-FR" dirty="0"/>
              <a:t>Les requêtes de proximité recherchent les termes de la requête à proximité les uns des autres. La proximité est utilisée comme facteur de classement des documents ou des pages retournés.</a:t>
            </a:r>
            <a:br>
              <a:rPr lang="fr-FR" dirty="0"/>
            </a:br>
            <a:br>
              <a:rPr lang="fr-FR" dirty="0"/>
            </a:br>
            <a:r>
              <a:rPr lang="fr-FR" dirty="0"/>
              <a:t>Par exemple, un document contenant tous les termes de requête proches d'eux-mêmes est considéré comme plus pertinent qu'une page dans laquelle les termes de requête sont éloignés. </a:t>
            </a:r>
          </a:p>
          <a:p>
            <a:r>
              <a:rPr lang="fr-FR" dirty="0"/>
              <a:t>Certains systèmes permettent à l'utilisateur de spécifier la distance maximale autorisée entre les termes de la requête. </a:t>
            </a:r>
          </a:p>
          <a:p>
            <a:r>
              <a:rPr lang="fr-FR" dirty="0"/>
              <a:t>La plupart des moteurs de recherche considèrent à la fois la proximité à long terme et l’ordre des termes dans la recherche.</a:t>
            </a:r>
            <a:br>
              <a:rPr lang="fr-FR" dirty="0"/>
            </a:br>
            <a:br>
              <a:rPr lang="fr-FR" dirty="0"/>
            </a:br>
            <a:endParaRPr lang="fr-FR" dirty="0"/>
          </a:p>
          <a:p>
            <a:endParaRPr lang="fr-FR" dirty="0"/>
          </a:p>
        </p:txBody>
      </p:sp>
      <p:sp>
        <p:nvSpPr>
          <p:cNvPr id="5" name="Espace réservé du numéro de diapositive 4">
            <a:extLst>
              <a:ext uri="{FF2B5EF4-FFF2-40B4-BE49-F238E27FC236}">
                <a16:creationId xmlns:a16="http://schemas.microsoft.com/office/drawing/2014/main" id="{B03A6B54-DF83-4BCC-9E4B-6D94B05FA2C6}"/>
              </a:ext>
            </a:extLst>
          </p:cNvPr>
          <p:cNvSpPr>
            <a:spLocks noGrp="1"/>
          </p:cNvSpPr>
          <p:nvPr>
            <p:ph type="sldNum" sz="quarter" idx="12"/>
          </p:nvPr>
        </p:nvSpPr>
        <p:spPr/>
        <p:txBody>
          <a:bodyPr/>
          <a:lstStyle/>
          <a:p>
            <a:fld id="{1CBFE7BF-BE13-481A-9484-8F364B72A28E}" type="slidenum">
              <a:rPr lang="fr-FR" smtClean="0"/>
              <a:t>5</a:t>
            </a:fld>
            <a:endParaRPr lang="fr-FR"/>
          </a:p>
        </p:txBody>
      </p:sp>
      <p:sp>
        <p:nvSpPr>
          <p:cNvPr id="6" name="Espace réservé du pied de page 5">
            <a:extLst>
              <a:ext uri="{FF2B5EF4-FFF2-40B4-BE49-F238E27FC236}">
                <a16:creationId xmlns:a16="http://schemas.microsoft.com/office/drawing/2014/main" id="{AE41C304-DF37-4F47-8ABD-0E17670E63E6}"/>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33090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5BFDC-1E52-4910-936A-775BC463A30B}"/>
              </a:ext>
            </a:extLst>
          </p:cNvPr>
          <p:cNvSpPr>
            <a:spLocks noGrp="1"/>
          </p:cNvSpPr>
          <p:nvPr>
            <p:ph type="title"/>
          </p:nvPr>
        </p:nvSpPr>
        <p:spPr/>
        <p:txBody>
          <a:bodyPr/>
          <a:lstStyle/>
          <a:p>
            <a:r>
              <a:rPr lang="fr-FR" dirty="0"/>
              <a:t>Requêtes de documents complets</a:t>
            </a:r>
          </a:p>
        </p:txBody>
      </p:sp>
      <p:sp>
        <p:nvSpPr>
          <p:cNvPr id="3" name="Espace réservé du contenu 2">
            <a:extLst>
              <a:ext uri="{FF2B5EF4-FFF2-40B4-BE49-F238E27FC236}">
                <a16:creationId xmlns:a16="http://schemas.microsoft.com/office/drawing/2014/main" id="{F5921243-1227-4037-B909-92B80348181D}"/>
              </a:ext>
            </a:extLst>
          </p:cNvPr>
          <p:cNvSpPr>
            <a:spLocks noGrp="1"/>
          </p:cNvSpPr>
          <p:nvPr>
            <p:ph idx="1"/>
          </p:nvPr>
        </p:nvSpPr>
        <p:spPr/>
        <p:txBody>
          <a:bodyPr/>
          <a:lstStyle/>
          <a:p>
            <a:r>
              <a:rPr lang="fr-FR" dirty="0"/>
              <a:t> L'utilisateur souhaite trouver d'autres documents similaires à ceux du document de requête.</a:t>
            </a:r>
          </a:p>
          <a:p>
            <a:r>
              <a:rPr lang="fr-FR" dirty="0"/>
              <a:t>Certains moteurs de recherche (par exemple, Google) permettent à l'utilisateur d'émettre une telle requête en fournissant l'URL d'une page de requête. </a:t>
            </a:r>
          </a:p>
          <a:p>
            <a:r>
              <a:rPr lang="fr-FR" dirty="0"/>
              <a:t>En outre, dans les résultats renvoyés d'un moteur de recherche, chaque extrait peut avoir un lien appelé «plus comme ceci» ou «pages similaires». Lorsque l'utilisateur clique sur le lien, un ensemble de pages similaires à la page de l'extrait est renvoyé .</a:t>
            </a:r>
          </a:p>
          <a:p>
            <a:endParaRPr lang="fr-FR" dirty="0"/>
          </a:p>
        </p:txBody>
      </p:sp>
      <p:sp>
        <p:nvSpPr>
          <p:cNvPr id="5" name="Espace réservé du numéro de diapositive 4">
            <a:extLst>
              <a:ext uri="{FF2B5EF4-FFF2-40B4-BE49-F238E27FC236}">
                <a16:creationId xmlns:a16="http://schemas.microsoft.com/office/drawing/2014/main" id="{62082340-6146-49F9-9D6E-7F7177B4AEFE}"/>
              </a:ext>
            </a:extLst>
          </p:cNvPr>
          <p:cNvSpPr>
            <a:spLocks noGrp="1"/>
          </p:cNvSpPr>
          <p:nvPr>
            <p:ph type="sldNum" sz="quarter" idx="12"/>
          </p:nvPr>
        </p:nvSpPr>
        <p:spPr/>
        <p:txBody>
          <a:bodyPr/>
          <a:lstStyle/>
          <a:p>
            <a:fld id="{1CBFE7BF-BE13-481A-9484-8F364B72A28E}" type="slidenum">
              <a:rPr lang="fr-FR" smtClean="0"/>
              <a:t>6</a:t>
            </a:fld>
            <a:endParaRPr lang="fr-FR"/>
          </a:p>
        </p:txBody>
      </p:sp>
      <p:sp>
        <p:nvSpPr>
          <p:cNvPr id="6" name="Espace réservé du pied de page 5">
            <a:extLst>
              <a:ext uri="{FF2B5EF4-FFF2-40B4-BE49-F238E27FC236}">
                <a16:creationId xmlns:a16="http://schemas.microsoft.com/office/drawing/2014/main" id="{2D538264-EEDD-4C91-9BFB-4886DBF4A9C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470901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6440F-936E-48B6-B3A6-71600CF9D108}"/>
              </a:ext>
            </a:extLst>
          </p:cNvPr>
          <p:cNvSpPr>
            <a:spLocks noGrp="1"/>
          </p:cNvSpPr>
          <p:nvPr>
            <p:ph type="title"/>
          </p:nvPr>
        </p:nvSpPr>
        <p:spPr/>
        <p:txBody>
          <a:bodyPr/>
          <a:lstStyle/>
          <a:p>
            <a:r>
              <a:rPr lang="fr-FR" dirty="0"/>
              <a:t>Questions en langage naturel</a:t>
            </a:r>
          </a:p>
        </p:txBody>
      </p:sp>
      <p:sp>
        <p:nvSpPr>
          <p:cNvPr id="3" name="Espace réservé du contenu 2">
            <a:extLst>
              <a:ext uri="{FF2B5EF4-FFF2-40B4-BE49-F238E27FC236}">
                <a16:creationId xmlns:a16="http://schemas.microsoft.com/office/drawing/2014/main" id="{779F5E44-9D34-4BFF-8A72-A03BD2EE698A}"/>
              </a:ext>
            </a:extLst>
          </p:cNvPr>
          <p:cNvSpPr>
            <a:spLocks noGrp="1"/>
          </p:cNvSpPr>
          <p:nvPr>
            <p:ph idx="1"/>
          </p:nvPr>
        </p:nvSpPr>
        <p:spPr>
          <a:xfrm>
            <a:off x="2589212" y="1696278"/>
            <a:ext cx="8915400" cy="4214944"/>
          </a:xfrm>
        </p:spPr>
        <p:txBody>
          <a:bodyPr>
            <a:noAutofit/>
          </a:bodyPr>
          <a:lstStyle/>
          <a:p>
            <a:r>
              <a:rPr lang="fr-FR" sz="1600" dirty="0"/>
              <a:t>Le cas le plus complexe et l’idéal.</a:t>
            </a:r>
          </a:p>
          <a:p>
            <a:r>
              <a:rPr lang="fr-FR" sz="1600" dirty="0"/>
              <a:t>L'utilisateur exprime son besoin d'information en tant que question en langage naturel.  Le système trouve alors la réponse. </a:t>
            </a:r>
          </a:p>
          <a:p>
            <a:r>
              <a:rPr lang="fr-FR" sz="1600" dirty="0"/>
              <a:t>Cependant, ces questions sont encore difficiles à gérer en raison de la difficulté de la compréhension du langage naturel. </a:t>
            </a:r>
          </a:p>
          <a:p>
            <a:r>
              <a:rPr lang="fr-FR" sz="1600" dirty="0"/>
              <a:t>Néanmoins, il s'agit d'un domaine de recherche actif, appelé question de réponse.</a:t>
            </a:r>
          </a:p>
          <a:p>
            <a:r>
              <a:rPr lang="fr-FR" sz="1600" dirty="0"/>
              <a:t>Certains systèmes de recherche commencent à fournir des services de réponse aux questions sur certains types de questions spécifiques,</a:t>
            </a:r>
          </a:p>
          <a:p>
            <a:pPr marL="0" indent="0">
              <a:buNone/>
            </a:pPr>
            <a:r>
              <a:rPr lang="fr-FR" sz="1600" dirty="0"/>
              <a:t>Par exemple, questions de définition, qui demandent des définitions de termes techniques. Les questions de définition sont généralement plus faciles à répondre parce qu'il existe des modèles linguistiques forts indiquant des phrases de définition, par exemple, "défini comme", "se réfère à", etc. Les définitions peuvent généralement être extraites hors ligne,</a:t>
            </a:r>
          </a:p>
        </p:txBody>
      </p:sp>
      <p:sp>
        <p:nvSpPr>
          <p:cNvPr id="5" name="Espace réservé du numéro de diapositive 4">
            <a:extLst>
              <a:ext uri="{FF2B5EF4-FFF2-40B4-BE49-F238E27FC236}">
                <a16:creationId xmlns:a16="http://schemas.microsoft.com/office/drawing/2014/main" id="{1A3BBFE2-7692-4169-A247-2B12EB793D40}"/>
              </a:ext>
            </a:extLst>
          </p:cNvPr>
          <p:cNvSpPr>
            <a:spLocks noGrp="1"/>
          </p:cNvSpPr>
          <p:nvPr>
            <p:ph type="sldNum" sz="quarter" idx="12"/>
          </p:nvPr>
        </p:nvSpPr>
        <p:spPr/>
        <p:txBody>
          <a:bodyPr/>
          <a:lstStyle/>
          <a:p>
            <a:fld id="{1CBFE7BF-BE13-481A-9484-8F364B72A28E}" type="slidenum">
              <a:rPr lang="fr-FR" smtClean="0"/>
              <a:t>7</a:t>
            </a:fld>
            <a:endParaRPr lang="fr-FR" dirty="0"/>
          </a:p>
        </p:txBody>
      </p:sp>
      <p:sp>
        <p:nvSpPr>
          <p:cNvPr id="6" name="Espace réservé du pied de page 5">
            <a:extLst>
              <a:ext uri="{FF2B5EF4-FFF2-40B4-BE49-F238E27FC236}">
                <a16:creationId xmlns:a16="http://schemas.microsoft.com/office/drawing/2014/main" id="{2A44D115-C1DD-4B56-A078-EF2493AB6B6E}"/>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89608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BEBAA7-98B2-4D77-BB47-7D02ED3382B1}"/>
              </a:ext>
            </a:extLst>
          </p:cNvPr>
          <p:cNvSpPr>
            <a:spLocks noGrp="1"/>
          </p:cNvSpPr>
          <p:nvPr>
            <p:ph type="title"/>
          </p:nvPr>
        </p:nvSpPr>
        <p:spPr/>
        <p:txBody>
          <a:bodyPr/>
          <a:lstStyle/>
          <a:p>
            <a:r>
              <a:rPr lang="fr-FR" dirty="0"/>
              <a:t>Moteur de recherche: Principe de fonctionnement</a:t>
            </a:r>
          </a:p>
        </p:txBody>
      </p:sp>
      <p:sp>
        <p:nvSpPr>
          <p:cNvPr id="3" name="Espace réservé du contenu 2">
            <a:extLst>
              <a:ext uri="{FF2B5EF4-FFF2-40B4-BE49-F238E27FC236}">
                <a16:creationId xmlns:a16="http://schemas.microsoft.com/office/drawing/2014/main" id="{9A96C60B-FD6D-4909-86FD-204EBEAC1661}"/>
              </a:ext>
            </a:extLst>
          </p:cNvPr>
          <p:cNvSpPr>
            <a:spLocks noGrp="1"/>
          </p:cNvSpPr>
          <p:nvPr>
            <p:ph idx="1"/>
          </p:nvPr>
        </p:nvSpPr>
        <p:spPr/>
        <p:txBody>
          <a:bodyPr/>
          <a:lstStyle/>
          <a:p>
            <a:endParaRPr lang="fr-FR" dirty="0"/>
          </a:p>
        </p:txBody>
      </p:sp>
      <p:sp>
        <p:nvSpPr>
          <p:cNvPr id="4" name="Espace réservé du pied de page 3">
            <a:extLst>
              <a:ext uri="{FF2B5EF4-FFF2-40B4-BE49-F238E27FC236}">
                <a16:creationId xmlns:a16="http://schemas.microsoft.com/office/drawing/2014/main" id="{8A56E964-6E3D-4B07-9EBC-FC3C2DEF75C9}"/>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80774BA6-5653-46BF-B30F-3B0D732C40AF}"/>
              </a:ext>
            </a:extLst>
          </p:cNvPr>
          <p:cNvSpPr>
            <a:spLocks noGrp="1"/>
          </p:cNvSpPr>
          <p:nvPr>
            <p:ph type="sldNum" sz="quarter" idx="12"/>
          </p:nvPr>
        </p:nvSpPr>
        <p:spPr/>
        <p:txBody>
          <a:bodyPr/>
          <a:lstStyle/>
          <a:p>
            <a:fld id="{1CBFE7BF-BE13-481A-9484-8F364B72A28E}" type="slidenum">
              <a:rPr lang="fr-FR" smtClean="0"/>
              <a:t>8</a:t>
            </a:fld>
            <a:endParaRPr lang="fr-FR"/>
          </a:p>
        </p:txBody>
      </p:sp>
      <p:pic>
        <p:nvPicPr>
          <p:cNvPr id="6" name="Image 5">
            <a:extLst>
              <a:ext uri="{FF2B5EF4-FFF2-40B4-BE49-F238E27FC236}">
                <a16:creationId xmlns:a16="http://schemas.microsoft.com/office/drawing/2014/main" id="{27A20D37-7F36-4951-A204-1CAF36BEE36F}"/>
              </a:ext>
            </a:extLst>
          </p:cNvPr>
          <p:cNvPicPr>
            <a:picLocks noChangeAspect="1"/>
          </p:cNvPicPr>
          <p:nvPr/>
        </p:nvPicPr>
        <p:blipFill>
          <a:blip r:embed="rId2"/>
          <a:stretch>
            <a:fillRect/>
          </a:stretch>
        </p:blipFill>
        <p:spPr>
          <a:xfrm>
            <a:off x="2589212" y="2156239"/>
            <a:ext cx="8915400" cy="3754983"/>
          </a:xfrm>
          <a:prstGeom prst="rect">
            <a:avLst/>
          </a:prstGeom>
        </p:spPr>
      </p:pic>
    </p:spTree>
    <p:extLst>
      <p:ext uri="{BB962C8B-B14F-4D97-AF65-F5344CB8AC3E}">
        <p14:creationId xmlns:p14="http://schemas.microsoft.com/office/powerpoint/2010/main" val="336431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1CC3B9-5084-4E6F-80D3-7CAD7C795F9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8B0F970-BC1B-4A2F-8AEE-8E5CFD91EF8B}"/>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B16AB1C2-A999-4CB9-8C50-0874BCAFFDCA}"/>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D21A0BF-E6F0-4419-A67E-4418C8E03178}"/>
              </a:ext>
            </a:extLst>
          </p:cNvPr>
          <p:cNvSpPr>
            <a:spLocks noGrp="1"/>
          </p:cNvSpPr>
          <p:nvPr>
            <p:ph type="sldNum" sz="quarter" idx="12"/>
          </p:nvPr>
        </p:nvSpPr>
        <p:spPr/>
        <p:txBody>
          <a:bodyPr/>
          <a:lstStyle/>
          <a:p>
            <a:fld id="{1CBFE7BF-BE13-481A-9484-8F364B72A28E}" type="slidenum">
              <a:rPr lang="fr-FR" smtClean="0"/>
              <a:t>9</a:t>
            </a:fld>
            <a:endParaRPr lang="fr-FR"/>
          </a:p>
        </p:txBody>
      </p:sp>
    </p:spTree>
    <p:extLst>
      <p:ext uri="{BB962C8B-B14F-4D97-AF65-F5344CB8AC3E}">
        <p14:creationId xmlns:p14="http://schemas.microsoft.com/office/powerpoint/2010/main" val="2417997301"/>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Template>
  <TotalTime>63020</TotalTime>
  <Words>815</Words>
  <Application>Microsoft Office PowerPoint</Application>
  <PresentationFormat>Grand écran</PresentationFormat>
  <Paragraphs>51</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9</vt:i4>
      </vt:variant>
    </vt:vector>
  </HeadingPairs>
  <TitlesOfParts>
    <vt:vector size="17" baseType="lpstr">
      <vt:lpstr>Arial</vt:lpstr>
      <vt:lpstr>Calibri</vt:lpstr>
      <vt:lpstr>Calibri Light</vt:lpstr>
      <vt:lpstr>Century Gothic</vt:lpstr>
      <vt:lpstr>Wingdings 2</vt:lpstr>
      <vt:lpstr>Wingdings 3</vt:lpstr>
      <vt:lpstr>HDOfficeLightV0</vt:lpstr>
      <vt:lpstr>Brin</vt:lpstr>
      <vt:lpstr>Formulation des requêtes</vt:lpstr>
      <vt:lpstr>Requêtes par mots clés</vt:lpstr>
      <vt:lpstr>Requêtes booléennes</vt:lpstr>
      <vt:lpstr>Requêtes par phrases</vt:lpstr>
      <vt:lpstr>Requêtes de proximité</vt:lpstr>
      <vt:lpstr>Requêtes de documents complets</vt:lpstr>
      <vt:lpstr>Questions en langage naturel</vt:lpstr>
      <vt:lpstr>Moteur de recherche: Principe de fonctionnement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d’information</dc:title>
  <dc:creator>Nadjib MEADI</dc:creator>
  <cp:lastModifiedBy>Nadjib MEADI</cp:lastModifiedBy>
  <cp:revision>228</cp:revision>
  <dcterms:created xsi:type="dcterms:W3CDTF">2017-09-26T20:54:56Z</dcterms:created>
  <dcterms:modified xsi:type="dcterms:W3CDTF">2024-06-29T22:07:42Z</dcterms:modified>
</cp:coreProperties>
</file>