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9" r:id="rId2"/>
    <p:sldId id="290" r:id="rId3"/>
    <p:sldId id="291" r:id="rId4"/>
    <p:sldId id="321" r:id="rId5"/>
    <p:sldId id="309" r:id="rId6"/>
    <p:sldId id="312" r:id="rId7"/>
    <p:sldId id="326" r:id="rId8"/>
    <p:sldId id="281" r:id="rId9"/>
    <p:sldId id="313" r:id="rId10"/>
    <p:sldId id="325" r:id="rId11"/>
    <p:sldId id="311" r:id="rId12"/>
    <p:sldId id="314" r:id="rId13"/>
    <p:sldId id="327" r:id="rId14"/>
    <p:sldId id="315" r:id="rId15"/>
    <p:sldId id="316" r:id="rId16"/>
    <p:sldId id="328" r:id="rId17"/>
    <p:sldId id="292" r:id="rId18"/>
    <p:sldId id="317" r:id="rId19"/>
    <p:sldId id="318" r:id="rId20"/>
    <p:sldId id="319" r:id="rId21"/>
    <p:sldId id="320" r:id="rId22"/>
    <p:sldId id="329" r:id="rId23"/>
    <p:sldId id="293" r:id="rId24"/>
    <p:sldId id="322" r:id="rId25"/>
    <p:sldId id="323" r:id="rId26"/>
    <p:sldId id="31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E4F00"/>
    <a:srgbClr val="B0D5EE"/>
    <a:srgbClr val="4A4662"/>
    <a:srgbClr val="FFDF79"/>
    <a:srgbClr val="69638B"/>
    <a:srgbClr val="445467"/>
    <a:srgbClr val="27405F"/>
    <a:srgbClr val="3E6798"/>
    <a:srgbClr val="DDEDFB"/>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07" autoAdjust="0"/>
  </p:normalViewPr>
  <p:slideViewPr>
    <p:cSldViewPr snapToGrid="0">
      <p:cViewPr varScale="1">
        <p:scale>
          <a:sx n="69" d="100"/>
          <a:sy n="69" d="100"/>
        </p:scale>
        <p:origin x="-768" y="-90"/>
      </p:cViewPr>
      <p:guideLst>
        <p:guide orient="horz" pos="2160"/>
        <p:guide pos="3840"/>
      </p:guideLst>
    </p:cSldViewPr>
  </p:slideViewPr>
  <p:notesTextViewPr>
    <p:cViewPr>
      <p:scale>
        <a:sx n="1" d="1"/>
        <a:sy n="1" d="1"/>
      </p:scale>
      <p:origin x="0" y="0"/>
    </p:cViewPr>
  </p:notesTextViewPr>
  <p:sorterViewPr>
    <p:cViewPr>
      <p:scale>
        <a:sx n="68" d="100"/>
        <a:sy n="68" d="100"/>
      </p:scale>
      <p:origin x="0" y="-1032"/>
    </p:cViewPr>
  </p:sorterViewPr>
  <p:notesViewPr>
    <p:cSldViewPr snapToGrid="0">
      <p:cViewPr varScale="1">
        <p:scale>
          <a:sx n="53" d="100"/>
          <a:sy n="53" d="100"/>
        </p:scale>
        <p:origin x="284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8318B49-4960-4A6F-AE06-70359FDF70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xmlns="" id="{8203E57C-1544-4EA7-B36A-2EFB54CEF5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773A07-98A1-4A6A-B21B-B6A892FF86E9}" type="datetimeFigureOut">
              <a:rPr lang="fr-FR" smtClean="0"/>
              <a:pPr/>
              <a:t>10/01/2024</a:t>
            </a:fld>
            <a:endParaRPr lang="fr-FR"/>
          </a:p>
        </p:txBody>
      </p:sp>
      <p:sp>
        <p:nvSpPr>
          <p:cNvPr id="4" name="Footer Placeholder 3">
            <a:extLst>
              <a:ext uri="{FF2B5EF4-FFF2-40B4-BE49-F238E27FC236}">
                <a16:creationId xmlns:a16="http://schemas.microsoft.com/office/drawing/2014/main" xmlns="" id="{D682F6D0-9DB3-433E-A1E9-89C6BB6258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xmlns="" id="{ABE8C6BF-F953-4BE7-A74E-1582071705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7B4315-0798-4787-8277-7B5AB1C19B70}" type="slidenum">
              <a:rPr lang="fr-FR" smtClean="0"/>
              <a:pPr/>
              <a:t>‹N°›</a:t>
            </a:fld>
            <a:endParaRPr lang="fr-FR"/>
          </a:p>
        </p:txBody>
      </p:sp>
    </p:spTree>
    <p:extLst>
      <p:ext uri="{BB962C8B-B14F-4D97-AF65-F5344CB8AC3E}">
        <p14:creationId xmlns:p14="http://schemas.microsoft.com/office/powerpoint/2010/main" xmlns="" val="3624272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pPr/>
              <a:t>10/01/2024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pPr/>
              <a:t>‹N°›</a:t>
            </a:fld>
            <a:endParaRPr lang="fr-FR"/>
          </a:p>
        </p:txBody>
      </p:sp>
    </p:spTree>
    <p:extLst>
      <p:ext uri="{BB962C8B-B14F-4D97-AF65-F5344CB8AC3E}">
        <p14:creationId xmlns:p14="http://schemas.microsoft.com/office/powerpoint/2010/main" xmlns=""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4</a:t>
            </a:fld>
            <a:endParaRPr lang="fr-FR"/>
          </a:p>
        </p:txBody>
      </p:sp>
    </p:spTree>
    <p:extLst>
      <p:ext uri="{BB962C8B-B14F-4D97-AF65-F5344CB8AC3E}">
        <p14:creationId xmlns:p14="http://schemas.microsoft.com/office/powerpoint/2010/main" xmlns="" val="231223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8</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9</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11</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12</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14</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pPr/>
              <a:t>15</a:t>
            </a:fld>
            <a:endParaRPr lang="fr-FR"/>
          </a:p>
        </p:txBody>
      </p:sp>
    </p:spTree>
    <p:extLst>
      <p:ext uri="{BB962C8B-B14F-4D97-AF65-F5344CB8AC3E}">
        <p14:creationId xmlns:p14="http://schemas.microsoft.com/office/powerpoint/2010/main" xmlns="" val="299710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6dc4b734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6dc4b734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xmlns=""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xmlns="" id="{8951FC37-4B27-4BA9-AD20-DA8C4BC5AF16}"/>
              </a:ext>
            </a:extLst>
          </p:cNvPr>
          <p:cNvSpPr>
            <a:spLocks noGrp="1"/>
          </p:cNvSpPr>
          <p:nvPr>
            <p:ph type="dt" sz="half" idx="10"/>
          </p:nvPr>
        </p:nvSpPr>
        <p:spPr/>
        <p:txBody>
          <a:bodyPr/>
          <a:lstStyle/>
          <a:p>
            <a:fld id="{50C9BA4B-2665-43AF-924D-33D39E081787}" type="datetime1">
              <a:rPr lang="fr-FR" smtClean="0"/>
              <a:pPr/>
              <a:t>10/01/2024</a:t>
            </a:fld>
            <a:endParaRPr lang="fr-FR"/>
          </a:p>
        </p:txBody>
      </p:sp>
      <p:sp>
        <p:nvSpPr>
          <p:cNvPr id="5" name="Footer Placeholder 4">
            <a:extLst>
              <a:ext uri="{FF2B5EF4-FFF2-40B4-BE49-F238E27FC236}">
                <a16:creationId xmlns:a16="http://schemas.microsoft.com/office/drawing/2014/main" xmlns=""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3D5647D9-D1E2-433D-8479-DD8CD3F3B032}"/>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47A7316A-F806-436E-ADD8-A66553953C4E}"/>
              </a:ext>
            </a:extLst>
          </p:cNvPr>
          <p:cNvSpPr>
            <a:spLocks noGrp="1"/>
          </p:cNvSpPr>
          <p:nvPr>
            <p:ph type="dt" sz="half" idx="10"/>
          </p:nvPr>
        </p:nvSpPr>
        <p:spPr/>
        <p:txBody>
          <a:bodyPr/>
          <a:lstStyle/>
          <a:p>
            <a:fld id="{9C3F6244-5025-461E-878B-3ECA368D59B1}" type="datetime1">
              <a:rPr lang="fr-FR" smtClean="0"/>
              <a:pPr/>
              <a:t>10/01/2024</a:t>
            </a:fld>
            <a:endParaRPr lang="fr-FR"/>
          </a:p>
        </p:txBody>
      </p:sp>
      <p:sp>
        <p:nvSpPr>
          <p:cNvPr id="5" name="Footer Placeholder 4">
            <a:extLst>
              <a:ext uri="{FF2B5EF4-FFF2-40B4-BE49-F238E27FC236}">
                <a16:creationId xmlns:a16="http://schemas.microsoft.com/office/drawing/2014/main" xmlns=""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3638B17D-BA75-47CC-8B3C-08027324EE6B}"/>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xmlns=""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BA9A978A-D527-49B5-B262-4B2AF16D7CA4}"/>
              </a:ext>
            </a:extLst>
          </p:cNvPr>
          <p:cNvSpPr>
            <a:spLocks noGrp="1"/>
          </p:cNvSpPr>
          <p:nvPr>
            <p:ph type="dt" sz="half" idx="10"/>
          </p:nvPr>
        </p:nvSpPr>
        <p:spPr/>
        <p:txBody>
          <a:bodyPr/>
          <a:lstStyle/>
          <a:p>
            <a:fld id="{B9B02D6C-B97B-4C9E-920B-D3DD00BA469C}" type="datetime1">
              <a:rPr lang="fr-FR" smtClean="0"/>
              <a:pPr/>
              <a:t>10/01/2024</a:t>
            </a:fld>
            <a:endParaRPr lang="fr-FR"/>
          </a:p>
        </p:txBody>
      </p:sp>
      <p:sp>
        <p:nvSpPr>
          <p:cNvPr id="5" name="Footer Placeholder 4">
            <a:extLst>
              <a:ext uri="{FF2B5EF4-FFF2-40B4-BE49-F238E27FC236}">
                <a16:creationId xmlns:a16="http://schemas.microsoft.com/office/drawing/2014/main" xmlns=""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44297A62-10F2-44B8-B049-D70E1D12B155}"/>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119980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10/01/2024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493977" y="593367"/>
            <a:ext cx="11280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93" name="Google Shape;93;p11"/>
          <p:cNvSpPr txBox="1">
            <a:spLocks noGrp="1"/>
          </p:cNvSpPr>
          <p:nvPr>
            <p:ph type="body" idx="1"/>
          </p:nvPr>
        </p:nvSpPr>
        <p:spPr>
          <a:xfrm>
            <a:off x="493967" y="1797867"/>
            <a:ext cx="51884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
        <p:nvSpPr>
          <p:cNvPr id="94" name="Google Shape;94;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grpSp>
        <p:nvGrpSpPr>
          <p:cNvPr id="2" name="Google Shape;95;p11"/>
          <p:cNvGrpSpPr/>
          <p:nvPr/>
        </p:nvGrpSpPr>
        <p:grpSpPr>
          <a:xfrm rot="-5400000">
            <a:off x="-63534" y="929169"/>
            <a:ext cx="866287" cy="92000"/>
            <a:chOff x="684763" y="3506750"/>
            <a:chExt cx="3536825" cy="69000"/>
          </a:xfrm>
        </p:grpSpPr>
        <p:sp>
          <p:nvSpPr>
            <p:cNvPr id="96" name="Google Shape;96;p1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8" name="Google Shape;98;p1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9" name="Google Shape;99;p1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00" name="Google Shape;100;p11"/>
          <p:cNvSpPr txBox="1">
            <a:spLocks noGrp="1"/>
          </p:cNvSpPr>
          <p:nvPr>
            <p:ph type="subTitle" idx="2"/>
          </p:nvPr>
        </p:nvSpPr>
        <p:spPr>
          <a:xfrm>
            <a:off x="493977" y="1255367"/>
            <a:ext cx="112800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1" name="Google Shape;101;p11"/>
          <p:cNvSpPr txBox="1">
            <a:spLocks noGrp="1"/>
          </p:cNvSpPr>
          <p:nvPr>
            <p:ph type="body" idx="3"/>
          </p:nvPr>
        </p:nvSpPr>
        <p:spPr>
          <a:xfrm>
            <a:off x="6108200" y="1797867"/>
            <a:ext cx="51884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00D1FE58-D18A-4381-8AAF-AF9A0B5C29EE}"/>
              </a:ext>
            </a:extLst>
          </p:cNvPr>
          <p:cNvSpPr>
            <a:spLocks noGrp="1"/>
          </p:cNvSpPr>
          <p:nvPr>
            <p:ph type="dt" sz="half" idx="10"/>
          </p:nvPr>
        </p:nvSpPr>
        <p:spPr/>
        <p:txBody>
          <a:bodyPr/>
          <a:lstStyle/>
          <a:p>
            <a:fld id="{D4DB88D4-25ED-4281-BA26-745929DE7A1E}" type="datetime1">
              <a:rPr lang="fr-FR" smtClean="0"/>
              <a:pPr/>
              <a:t>10/01/2024</a:t>
            </a:fld>
            <a:endParaRPr lang="fr-FR"/>
          </a:p>
        </p:txBody>
      </p:sp>
      <p:sp>
        <p:nvSpPr>
          <p:cNvPr id="5" name="Footer Placeholder 4">
            <a:extLst>
              <a:ext uri="{FF2B5EF4-FFF2-40B4-BE49-F238E27FC236}">
                <a16:creationId xmlns:a16="http://schemas.microsoft.com/office/drawing/2014/main" xmlns=""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xmlns="" id="{F6A85AF3-0172-4DA1-815B-25ADC489F068}"/>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8EC0E404-6A6B-48DA-B010-4AD5000BFBFD}"/>
              </a:ext>
            </a:extLst>
          </p:cNvPr>
          <p:cNvSpPr>
            <a:spLocks noGrp="1"/>
          </p:cNvSpPr>
          <p:nvPr>
            <p:ph type="pic" sz="quarter" idx="10"/>
          </p:nvPr>
        </p:nvSpPr>
        <p:spPr>
          <a:xfrm>
            <a:off x="4153832" y="0"/>
            <a:ext cx="8038169" cy="6858000"/>
          </a:xfrm>
          <a:custGeom>
            <a:avLst/>
            <a:gdLst>
              <a:gd name="connsiteX0" fmla="*/ 0 w 8038169"/>
              <a:gd name="connsiteY0" fmla="*/ 0 h 6858000"/>
              <a:gd name="connsiteX1" fmla="*/ 8038169 w 8038169"/>
              <a:gd name="connsiteY1" fmla="*/ 0 h 6858000"/>
              <a:gd name="connsiteX2" fmla="*/ 8038169 w 8038169"/>
              <a:gd name="connsiteY2" fmla="*/ 6858000 h 6858000"/>
              <a:gd name="connsiteX3" fmla="*/ 2958235 w 80381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38169" h="6858000">
                <a:moveTo>
                  <a:pt x="0" y="0"/>
                </a:moveTo>
                <a:lnTo>
                  <a:pt x="8038169" y="0"/>
                </a:lnTo>
                <a:lnTo>
                  <a:pt x="8038169" y="6858000"/>
                </a:lnTo>
                <a:lnTo>
                  <a:pt x="2958235" y="6858000"/>
                </a:lnTo>
                <a:close/>
              </a:path>
            </a:pathLst>
          </a:custGeom>
        </p:spPr>
        <p:txBody>
          <a:bodyPr wrap="square">
            <a:noAutofit/>
          </a:bodyPr>
          <a:lstStyle/>
          <a:p>
            <a:endParaRPr lang="fr-FR"/>
          </a:p>
        </p:txBody>
      </p:sp>
    </p:spTree>
    <p:extLst>
      <p:ext uri="{BB962C8B-B14F-4D97-AF65-F5344CB8AC3E}">
        <p14:creationId xmlns:p14="http://schemas.microsoft.com/office/powerpoint/2010/main" xmlns=""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58C13AE7-0C83-43FE-9155-7C85A1088FD0}"/>
              </a:ext>
            </a:extLst>
          </p:cNvPr>
          <p:cNvSpPr>
            <a:spLocks noGrp="1"/>
          </p:cNvSpPr>
          <p:nvPr>
            <p:ph type="pic" sz="quarter" idx="10"/>
          </p:nvPr>
        </p:nvSpPr>
        <p:spPr>
          <a:xfrm>
            <a:off x="6096000" y="0"/>
            <a:ext cx="6096000" cy="6858000"/>
          </a:xfrm>
        </p:spPr>
        <p:txBody>
          <a:bodyPr/>
          <a:lstStyle/>
          <a:p>
            <a:endParaRPr lang="fr-FR"/>
          </a:p>
        </p:txBody>
      </p:sp>
    </p:spTree>
    <p:extLst>
      <p:ext uri="{BB962C8B-B14F-4D97-AF65-F5344CB8AC3E}">
        <p14:creationId xmlns:p14="http://schemas.microsoft.com/office/powerpoint/2010/main" xmlns=""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D1E6EFF-3218-4055-B3B1-9453A0199164}"/>
              </a:ext>
            </a:extLst>
          </p:cNvPr>
          <p:cNvSpPr>
            <a:spLocks noGrp="1"/>
          </p:cNvSpPr>
          <p:nvPr>
            <p:ph type="pic" sz="quarter" idx="10"/>
          </p:nvPr>
        </p:nvSpPr>
        <p:spPr>
          <a:xfrm>
            <a:off x="6809695" y="865187"/>
            <a:ext cx="1517650" cy="5127625"/>
          </a:xfrm>
        </p:spPr>
        <p:txBody>
          <a:bodyPr/>
          <a:lstStyle/>
          <a:p>
            <a:endParaRPr lang="fr-FR"/>
          </a:p>
        </p:txBody>
      </p:sp>
      <p:sp>
        <p:nvSpPr>
          <p:cNvPr id="12" name="Picture Placeholder 10">
            <a:extLst>
              <a:ext uri="{FF2B5EF4-FFF2-40B4-BE49-F238E27FC236}">
                <a16:creationId xmlns:a16="http://schemas.microsoft.com/office/drawing/2014/main" xmlns="" id="{4084F5BF-369F-4AF6-B225-CB838CB76633}"/>
              </a:ext>
            </a:extLst>
          </p:cNvPr>
          <p:cNvSpPr>
            <a:spLocks noGrp="1"/>
          </p:cNvSpPr>
          <p:nvPr>
            <p:ph type="pic" sz="quarter" idx="11"/>
          </p:nvPr>
        </p:nvSpPr>
        <p:spPr>
          <a:xfrm>
            <a:off x="8594952" y="865187"/>
            <a:ext cx="1517650" cy="5127625"/>
          </a:xfrm>
        </p:spPr>
        <p:txBody>
          <a:bodyPr/>
          <a:lstStyle/>
          <a:p>
            <a:endParaRPr lang="fr-FR"/>
          </a:p>
        </p:txBody>
      </p:sp>
      <p:sp>
        <p:nvSpPr>
          <p:cNvPr id="13" name="Picture Placeholder 10">
            <a:extLst>
              <a:ext uri="{FF2B5EF4-FFF2-40B4-BE49-F238E27FC236}">
                <a16:creationId xmlns:a16="http://schemas.microsoft.com/office/drawing/2014/main" xmlns="" id="{BFC5CD4A-0FD2-405E-A71E-85195193B83B}"/>
              </a:ext>
            </a:extLst>
          </p:cNvPr>
          <p:cNvSpPr>
            <a:spLocks noGrp="1"/>
          </p:cNvSpPr>
          <p:nvPr>
            <p:ph type="pic" sz="quarter" idx="12"/>
          </p:nvPr>
        </p:nvSpPr>
        <p:spPr>
          <a:xfrm>
            <a:off x="10380209" y="865187"/>
            <a:ext cx="1517650" cy="5127625"/>
          </a:xfrm>
        </p:spPr>
        <p:txBody>
          <a:bodyPr/>
          <a:lstStyle/>
          <a:p>
            <a:endParaRPr lang="fr-FR"/>
          </a:p>
        </p:txBody>
      </p:sp>
    </p:spTree>
    <p:extLst>
      <p:ext uri="{BB962C8B-B14F-4D97-AF65-F5344CB8AC3E}">
        <p14:creationId xmlns:p14="http://schemas.microsoft.com/office/powerpoint/2010/main" xmlns=""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FC9F1471-95CC-4B99-AC34-2F90FC6AD2BC}"/>
              </a:ext>
            </a:extLst>
          </p:cNvPr>
          <p:cNvSpPr>
            <a:spLocks noGrp="1"/>
          </p:cNvSpPr>
          <p:nvPr>
            <p:ph type="pic" sz="quarter" idx="10"/>
          </p:nvPr>
        </p:nvSpPr>
        <p:spPr>
          <a:xfrm>
            <a:off x="1859478" y="1310739"/>
            <a:ext cx="4236522" cy="4236522"/>
          </a:xfrm>
          <a:custGeom>
            <a:avLst/>
            <a:gdLst>
              <a:gd name="connsiteX0" fmla="*/ 2118262 w 4236522"/>
              <a:gd name="connsiteY0" fmla="*/ 0 h 4236522"/>
              <a:gd name="connsiteX1" fmla="*/ 4225588 w 4236522"/>
              <a:gd name="connsiteY1" fmla="*/ 1901682 h 4236522"/>
              <a:gd name="connsiteX2" fmla="*/ 4236522 w 4236522"/>
              <a:gd name="connsiteY2" fmla="*/ 2118222 h 4236522"/>
              <a:gd name="connsiteX3" fmla="*/ 4236522 w 4236522"/>
              <a:gd name="connsiteY3" fmla="*/ 2118302 h 4236522"/>
              <a:gd name="connsiteX4" fmla="*/ 4225588 w 4236522"/>
              <a:gd name="connsiteY4" fmla="*/ 2334842 h 4236522"/>
              <a:gd name="connsiteX5" fmla="*/ 2334842 w 4236522"/>
              <a:gd name="connsiteY5" fmla="*/ 4225588 h 4236522"/>
              <a:gd name="connsiteX6" fmla="*/ 2118302 w 4236522"/>
              <a:gd name="connsiteY6" fmla="*/ 4236522 h 4236522"/>
              <a:gd name="connsiteX7" fmla="*/ 2118222 w 4236522"/>
              <a:gd name="connsiteY7" fmla="*/ 4236522 h 4236522"/>
              <a:gd name="connsiteX8" fmla="*/ 1901682 w 4236522"/>
              <a:gd name="connsiteY8" fmla="*/ 4225588 h 4236522"/>
              <a:gd name="connsiteX9" fmla="*/ 0 w 4236522"/>
              <a:gd name="connsiteY9" fmla="*/ 2118262 h 4236522"/>
              <a:gd name="connsiteX10" fmla="*/ 2118262 w 4236522"/>
              <a:gd name="connsiteY10" fmla="*/ 0 h 42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522" h="4236522">
                <a:moveTo>
                  <a:pt x="2118262" y="0"/>
                </a:moveTo>
                <a:cubicBezTo>
                  <a:pt x="3215028" y="0"/>
                  <a:pt x="4117112" y="833536"/>
                  <a:pt x="4225588" y="1901682"/>
                </a:cubicBezTo>
                <a:lnTo>
                  <a:pt x="4236522" y="2118222"/>
                </a:lnTo>
                <a:lnTo>
                  <a:pt x="4236522" y="2118302"/>
                </a:lnTo>
                <a:lnTo>
                  <a:pt x="4225588" y="2334842"/>
                </a:lnTo>
                <a:cubicBezTo>
                  <a:pt x="4124343" y="3331779"/>
                  <a:pt x="3331779" y="4124344"/>
                  <a:pt x="2334842" y="4225588"/>
                </a:cubicBezTo>
                <a:lnTo>
                  <a:pt x="2118302" y="4236522"/>
                </a:lnTo>
                <a:lnTo>
                  <a:pt x="2118222" y="4236522"/>
                </a:lnTo>
                <a:lnTo>
                  <a:pt x="1901682" y="4225588"/>
                </a:lnTo>
                <a:cubicBezTo>
                  <a:pt x="833536" y="4117112"/>
                  <a:pt x="0" y="3215029"/>
                  <a:pt x="0" y="2118262"/>
                </a:cubicBezTo>
                <a:cubicBezTo>
                  <a:pt x="0" y="948378"/>
                  <a:pt x="948378" y="0"/>
                  <a:pt x="2118262" y="0"/>
                </a:cubicBezTo>
                <a:close/>
              </a:path>
            </a:pathLst>
          </a:custGeom>
        </p:spPr>
        <p:txBody>
          <a:bodyPr wrap="square">
            <a:noAutofit/>
          </a:bodyPr>
          <a:lstStyle/>
          <a:p>
            <a:endParaRPr lang="fr-FR" dirty="0"/>
          </a:p>
        </p:txBody>
      </p:sp>
    </p:spTree>
    <p:extLst>
      <p:ext uri="{BB962C8B-B14F-4D97-AF65-F5344CB8AC3E}">
        <p14:creationId xmlns:p14="http://schemas.microsoft.com/office/powerpoint/2010/main" xmlns=""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D6DE5B15-254D-49EA-BFAE-7A60DECFF5B4}"/>
              </a:ext>
            </a:extLst>
          </p:cNvPr>
          <p:cNvSpPr>
            <a:spLocks noGrp="1"/>
          </p:cNvSpPr>
          <p:nvPr>
            <p:ph type="pic" sz="quarter" idx="10"/>
          </p:nvPr>
        </p:nvSpPr>
        <p:spPr>
          <a:xfrm>
            <a:off x="8601083"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0" name="Picture Placeholder 9">
            <a:extLst>
              <a:ext uri="{FF2B5EF4-FFF2-40B4-BE49-F238E27FC236}">
                <a16:creationId xmlns:a16="http://schemas.microsoft.com/office/drawing/2014/main" xmlns="" id="{DA51FBA3-FE89-41BC-96F7-79EBDF081F36}"/>
              </a:ext>
            </a:extLst>
          </p:cNvPr>
          <p:cNvSpPr>
            <a:spLocks noGrp="1"/>
          </p:cNvSpPr>
          <p:nvPr>
            <p:ph type="pic" sz="quarter" idx="11"/>
          </p:nvPr>
        </p:nvSpPr>
        <p:spPr>
          <a:xfrm>
            <a:off x="4772326"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
        <p:nvSpPr>
          <p:cNvPr id="11" name="Picture Placeholder 10">
            <a:extLst>
              <a:ext uri="{FF2B5EF4-FFF2-40B4-BE49-F238E27FC236}">
                <a16:creationId xmlns:a16="http://schemas.microsoft.com/office/drawing/2014/main" xmlns="" id="{BB23E4D4-C689-4866-A592-3C832E8F72F1}"/>
              </a:ext>
            </a:extLst>
          </p:cNvPr>
          <p:cNvSpPr>
            <a:spLocks noGrp="1"/>
          </p:cNvSpPr>
          <p:nvPr>
            <p:ph type="pic" sz="quarter" idx="12"/>
          </p:nvPr>
        </p:nvSpPr>
        <p:spPr>
          <a:xfrm>
            <a:off x="943569" y="2400747"/>
            <a:ext cx="2675483" cy="2675483"/>
          </a:xfrm>
          <a:custGeom>
            <a:avLst/>
            <a:gdLst>
              <a:gd name="connsiteX0" fmla="*/ 1337742 w 2675483"/>
              <a:gd name="connsiteY0" fmla="*/ 0 h 2675483"/>
              <a:gd name="connsiteX1" fmla="*/ 2668578 w 2675483"/>
              <a:gd name="connsiteY1" fmla="*/ 1200966 h 2675483"/>
              <a:gd name="connsiteX2" fmla="*/ 2675483 w 2675483"/>
              <a:gd name="connsiteY2" fmla="*/ 1337722 h 2675483"/>
              <a:gd name="connsiteX3" fmla="*/ 2675483 w 2675483"/>
              <a:gd name="connsiteY3" fmla="*/ 1337762 h 2675483"/>
              <a:gd name="connsiteX4" fmla="*/ 2668578 w 2675483"/>
              <a:gd name="connsiteY4" fmla="*/ 1474519 h 2675483"/>
              <a:gd name="connsiteX5" fmla="*/ 1474519 w 2675483"/>
              <a:gd name="connsiteY5" fmla="*/ 2668578 h 2675483"/>
              <a:gd name="connsiteX6" fmla="*/ 1337762 w 2675483"/>
              <a:gd name="connsiteY6" fmla="*/ 2675483 h 2675483"/>
              <a:gd name="connsiteX7" fmla="*/ 1337723 w 2675483"/>
              <a:gd name="connsiteY7" fmla="*/ 2675483 h 2675483"/>
              <a:gd name="connsiteX8" fmla="*/ 1200966 w 2675483"/>
              <a:gd name="connsiteY8" fmla="*/ 2668578 h 2675483"/>
              <a:gd name="connsiteX9" fmla="*/ 0 w 2675483"/>
              <a:gd name="connsiteY9" fmla="*/ 1337742 h 2675483"/>
              <a:gd name="connsiteX10" fmla="*/ 1337742 w 2675483"/>
              <a:gd name="connsiteY10" fmla="*/ 0 h 267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483" h="2675483">
                <a:moveTo>
                  <a:pt x="1337742" y="0"/>
                </a:moveTo>
                <a:cubicBezTo>
                  <a:pt x="2030381" y="0"/>
                  <a:pt x="2600072" y="526401"/>
                  <a:pt x="2668578" y="1200966"/>
                </a:cubicBezTo>
                <a:lnTo>
                  <a:pt x="2675483" y="1337722"/>
                </a:lnTo>
                <a:lnTo>
                  <a:pt x="2675483" y="1337762"/>
                </a:lnTo>
                <a:lnTo>
                  <a:pt x="2668578" y="1474519"/>
                </a:lnTo>
                <a:cubicBezTo>
                  <a:pt x="2604639" y="2104113"/>
                  <a:pt x="2104113" y="2604639"/>
                  <a:pt x="1474519" y="2668578"/>
                </a:cubicBezTo>
                <a:lnTo>
                  <a:pt x="1337762" y="2675483"/>
                </a:lnTo>
                <a:lnTo>
                  <a:pt x="1337723" y="2675483"/>
                </a:lnTo>
                <a:lnTo>
                  <a:pt x="1200966" y="2668578"/>
                </a:lnTo>
                <a:cubicBezTo>
                  <a:pt x="526401" y="2600072"/>
                  <a:pt x="0" y="2030381"/>
                  <a:pt x="0" y="1337742"/>
                </a:cubicBezTo>
                <a:cubicBezTo>
                  <a:pt x="0" y="598927"/>
                  <a:pt x="598927" y="0"/>
                  <a:pt x="1337742" y="0"/>
                </a:cubicBezTo>
                <a:close/>
              </a:path>
            </a:pathLst>
          </a:custGeom>
        </p:spPr>
        <p:txBody>
          <a:bodyPr wrap="square">
            <a:noAutofit/>
          </a:bodyPr>
          <a:lstStyle/>
          <a:p>
            <a:endParaRPr lang="fr-FR"/>
          </a:p>
        </p:txBody>
      </p:sp>
    </p:spTree>
    <p:extLst>
      <p:ext uri="{BB962C8B-B14F-4D97-AF65-F5344CB8AC3E}">
        <p14:creationId xmlns:p14="http://schemas.microsoft.com/office/powerpoint/2010/main" xmlns=""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xmlns=""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xmlns=""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6DEAA0A-B49F-4FE5-98AF-5FEA800481B9}"/>
              </a:ext>
            </a:extLst>
          </p:cNvPr>
          <p:cNvSpPr>
            <a:spLocks noGrp="1"/>
          </p:cNvSpPr>
          <p:nvPr>
            <p:ph type="dt" sz="half" idx="10"/>
          </p:nvPr>
        </p:nvSpPr>
        <p:spPr/>
        <p:txBody>
          <a:bodyPr/>
          <a:lstStyle/>
          <a:p>
            <a:fld id="{175A83D3-966B-400D-A439-3A5592584D0F}" type="datetime1">
              <a:rPr lang="fr-FR" smtClean="0"/>
              <a:pPr/>
              <a:t>10/01/2024</a:t>
            </a:fld>
            <a:endParaRPr lang="fr-FR"/>
          </a:p>
        </p:txBody>
      </p:sp>
      <p:sp>
        <p:nvSpPr>
          <p:cNvPr id="6" name="Footer Placeholder 5">
            <a:extLst>
              <a:ext uri="{FF2B5EF4-FFF2-40B4-BE49-F238E27FC236}">
                <a16:creationId xmlns:a16="http://schemas.microsoft.com/office/drawing/2014/main" xmlns=""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3ABB8298-6EC3-4C52-AD76-94E000F751B5}"/>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xmlns=""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xmlns=""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C27328F-A020-48AF-96DA-C426EF70CF12}"/>
              </a:ext>
            </a:extLst>
          </p:cNvPr>
          <p:cNvSpPr>
            <a:spLocks noGrp="1"/>
          </p:cNvSpPr>
          <p:nvPr>
            <p:ph type="dt" sz="half" idx="10"/>
          </p:nvPr>
        </p:nvSpPr>
        <p:spPr/>
        <p:txBody>
          <a:bodyPr/>
          <a:lstStyle/>
          <a:p>
            <a:fld id="{88E9786D-0F31-4C56-B23C-672F56F9D7EF}" type="datetime1">
              <a:rPr lang="fr-FR" smtClean="0"/>
              <a:pPr/>
              <a:t>10/01/2024</a:t>
            </a:fld>
            <a:endParaRPr lang="fr-FR"/>
          </a:p>
        </p:txBody>
      </p:sp>
      <p:sp>
        <p:nvSpPr>
          <p:cNvPr id="6" name="Footer Placeholder 5">
            <a:extLst>
              <a:ext uri="{FF2B5EF4-FFF2-40B4-BE49-F238E27FC236}">
                <a16:creationId xmlns:a16="http://schemas.microsoft.com/office/drawing/2014/main" xmlns=""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xmlns="" id="{665A5063-46B6-492D-AE1A-B6405AF2F7D4}"/>
              </a:ext>
            </a:extLst>
          </p:cNvPr>
          <p:cNvSpPr>
            <a:spLocks noGrp="1"/>
          </p:cNvSpPr>
          <p:nvPr>
            <p:ph type="sldNum" sz="quarter" idx="12"/>
          </p:nvPr>
        </p:nvSpPr>
        <p:spPr/>
        <p:txBody>
          <a:bodyPr/>
          <a:lstStyle/>
          <a:p>
            <a:fld id="{55566DE6-6023-4F1B-83B8-5B1409609C05}" type="slidenum">
              <a:rPr lang="fr-FR" smtClean="0"/>
              <a:pPr/>
              <a:t>‹N°›</a:t>
            </a:fld>
            <a:endParaRPr lang="fr-FR"/>
          </a:p>
        </p:txBody>
      </p:sp>
    </p:spTree>
    <p:extLst>
      <p:ext uri="{BB962C8B-B14F-4D97-AF65-F5344CB8AC3E}">
        <p14:creationId xmlns:p14="http://schemas.microsoft.com/office/powerpoint/2010/main" xmlns=""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presentation-powerpoint.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xmlns=""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xmlns=""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pPr/>
              <a:t>10/01/2024</a:t>
            </a:fld>
            <a:endParaRPr lang="fr-FR"/>
          </a:p>
        </p:txBody>
      </p:sp>
      <p:sp>
        <p:nvSpPr>
          <p:cNvPr id="5" name="Footer Placeholder 4">
            <a:extLst>
              <a:ext uri="{FF2B5EF4-FFF2-40B4-BE49-F238E27FC236}">
                <a16:creationId xmlns:a16="http://schemas.microsoft.com/office/drawing/2014/main" xmlns=""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xmlns=""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pPr/>
              <a:t>‹N°›</a:t>
            </a:fld>
            <a:endParaRPr lang="fr-FR"/>
          </a:p>
        </p:txBody>
      </p:sp>
      <p:sp>
        <p:nvSpPr>
          <p:cNvPr id="7" name="TextBox 6">
            <a:extLst>
              <a:ext uri="{FF2B5EF4-FFF2-40B4-BE49-F238E27FC236}">
                <a16:creationId xmlns:a16="http://schemas.microsoft.com/office/drawing/2014/main" xmlns="" id="{727577C4-EF18-4263-8E50-F315728DE8F4}"/>
              </a:ext>
            </a:extLst>
          </p:cNvPr>
          <p:cNvSpPr txBox="1"/>
          <p:nvPr userDrawn="1"/>
        </p:nvSpPr>
        <p:spPr>
          <a:xfrm>
            <a:off x="0" y="7042484"/>
            <a:ext cx="4038600" cy="369332"/>
          </a:xfrm>
          <a:prstGeom prst="rect">
            <a:avLst/>
          </a:prstGeom>
          <a:noFill/>
        </p:spPr>
        <p:txBody>
          <a:bodyPr wrap="square" rtlCol="0">
            <a:spAutoFit/>
          </a:bodyPr>
          <a:lstStyle/>
          <a:p>
            <a:r>
              <a:rPr lang="fr-FR" dirty="0">
                <a:hlinkClick r:id="rId15"/>
              </a:rPr>
              <a:t>www.presentation-powerpoint.com</a:t>
            </a:r>
            <a:endParaRPr lang="fr-FR" dirty="0"/>
          </a:p>
        </p:txBody>
      </p:sp>
    </p:spTree>
    <p:extLst>
      <p:ext uri="{BB962C8B-B14F-4D97-AF65-F5344CB8AC3E}">
        <p14:creationId xmlns:p14="http://schemas.microsoft.com/office/powerpoint/2010/main" xmlns=""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mailto:Me.biskra@univ-biskra.dz"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45467"/>
        </a:solidFill>
        <a:effectLst/>
      </p:bgPr>
    </p:bg>
    <p:spTree>
      <p:nvGrpSpPr>
        <p:cNvPr id="1" name="Shape 118"/>
        <p:cNvGrpSpPr/>
        <p:nvPr/>
      </p:nvGrpSpPr>
      <p:grpSpPr>
        <a:xfrm>
          <a:off x="0" y="0"/>
          <a:ext cx="0" cy="0"/>
          <a:chOff x="0" y="0"/>
          <a:chExt cx="0" cy="0"/>
        </a:xfrm>
      </p:grpSpPr>
      <p:sp>
        <p:nvSpPr>
          <p:cNvPr id="119" name="Google Shape;119;p15"/>
          <p:cNvSpPr txBox="1">
            <a:spLocks noGrp="1"/>
          </p:cNvSpPr>
          <p:nvPr>
            <p:ph type="ctrTitle"/>
          </p:nvPr>
        </p:nvSpPr>
        <p:spPr>
          <a:xfrm>
            <a:off x="2546260" y="2112560"/>
            <a:ext cx="5952661" cy="2222000"/>
          </a:xfrm>
          <a:prstGeom prst="rect">
            <a:avLst/>
          </a:prstGeom>
        </p:spPr>
        <p:txBody>
          <a:bodyPr spcFirstLastPara="1" wrap="square" lIns="121897" tIns="121897" rIns="121897" bIns="121897" anchor="b" anchorCtr="0">
            <a:noAutofit/>
          </a:bodyPr>
          <a:lstStyle/>
          <a:p>
            <a:pPr algn="r" rtl="1"/>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السنة الأولى </a:t>
            </a:r>
            <a:r>
              <a:rPr lang="ar-SA" sz="48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ماستر</a:t>
            </a: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a:r>
            <a:b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b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تخصص ريادة الأعمال</a:t>
            </a:r>
            <a:b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br>
            <a:r>
              <a:rPr lang="ar-SA" sz="48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مقياس الاستراتيجية الدولية</a:t>
            </a:r>
            <a:endParaRPr lang="fr-FR" sz="48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20" name="Google Shape;120;p15"/>
          <p:cNvSpPr txBox="1">
            <a:spLocks noGrp="1"/>
          </p:cNvSpPr>
          <p:nvPr>
            <p:ph type="subTitle" idx="1"/>
          </p:nvPr>
        </p:nvSpPr>
        <p:spPr>
          <a:xfrm>
            <a:off x="2507636" y="4087220"/>
            <a:ext cx="9684364" cy="786259"/>
          </a:xfrm>
          <a:prstGeom prst="rect">
            <a:avLst/>
          </a:prstGeom>
        </p:spPr>
        <p:txBody>
          <a:bodyPr spcFirstLastPara="1" wrap="square" lIns="121897" tIns="121897" rIns="121897" bIns="121897" anchor="t" anchorCtr="0">
            <a:noAutofit/>
          </a:bodyPr>
          <a:lstStyle/>
          <a:p>
            <a:pPr algn="ctr" rtl="1"/>
            <a:r>
              <a:rPr lang="ar-SA" sz="4300" b="1" dirty="0"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الأستاذة: </a:t>
            </a:r>
            <a:r>
              <a:rPr lang="ar-SA" sz="4300" b="1" dirty="0" err="1"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سلاف</a:t>
            </a:r>
            <a:r>
              <a:rPr lang="ar-SA" sz="4300" b="1" dirty="0" smtClean="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rPr>
              <a:t> رحال</a:t>
            </a:r>
            <a:endParaRPr lang="fr-FR" sz="4300" b="1" dirty="0">
              <a:solidFill>
                <a:schemeClr val="accent1">
                  <a:lumMod val="25000"/>
                  <a:lumOff val="7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4" name="Rectangle 3"/>
          <p:cNvSpPr/>
          <p:nvPr/>
        </p:nvSpPr>
        <p:spPr>
          <a:xfrm>
            <a:off x="4943872" y="452670"/>
            <a:ext cx="6096000" cy="1369602"/>
          </a:xfrm>
          <a:prstGeom prst="rect">
            <a:avLst/>
          </a:prstGeom>
        </p:spPr>
        <p:txBody>
          <a:bodyPr lIns="121917" tIns="60958" rIns="121917" bIns="60958">
            <a:spAutoFit/>
          </a:bodyPr>
          <a:lstStyle/>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جامعة محمد </a:t>
            </a:r>
            <a:r>
              <a:rPr lang="ar-SA" sz="2700" b="1" dirty="0" err="1"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خيضر</a:t>
            </a:r>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 بسكرة </a:t>
            </a:r>
          </a:p>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كلية العلوم الاقتصادية والتجارية وعلوم التسيير</a:t>
            </a:r>
          </a:p>
          <a:p>
            <a:pPr algn="ctr" rtl="1"/>
            <a:r>
              <a:rPr lang="ar-SA" sz="2700" b="1" dirty="0" smtClean="0">
                <a:solidFill>
                  <a:srgbClr val="F9D80F"/>
                </a:solidFill>
                <a:effectLst>
                  <a:outerShdw blurRad="38100" dist="38100" dir="2700000" algn="tl">
                    <a:srgbClr val="000000">
                      <a:alpha val="43137"/>
                    </a:srgbClr>
                  </a:outerShdw>
                </a:effectLst>
                <a:latin typeface="Sakkal Majalla" pitchFamily="2" charset="-78"/>
                <a:cs typeface="Sakkal Majalla" pitchFamily="2" charset="-78"/>
              </a:rPr>
              <a:t>قسم علوم التسيير</a:t>
            </a:r>
            <a:endParaRPr lang="fr-FR" sz="2700" b="1" dirty="0">
              <a:solidFill>
                <a:srgbClr val="F9D80F"/>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6" name="ZoneTexte 5"/>
          <p:cNvSpPr txBox="1"/>
          <p:nvPr/>
        </p:nvSpPr>
        <p:spPr>
          <a:xfrm>
            <a:off x="8304245" y="6117300"/>
            <a:ext cx="2880320" cy="615553"/>
          </a:xfrm>
          <a:prstGeom prst="rect">
            <a:avLst/>
          </a:prstGeom>
          <a:solidFill>
            <a:srgbClr val="E6AF00"/>
          </a:solidFill>
        </p:spPr>
        <p:txBody>
          <a:bodyPr wrap="square" lIns="121917" tIns="60958" rIns="121917" bIns="60958" rtlCol="0">
            <a:spAutoFit/>
          </a:bodyPr>
          <a:lstStyle/>
          <a:p>
            <a:pPr algn="ct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2024/2023</a:t>
            </a:r>
            <a:endParaRPr lang="fr-FR" sz="32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 name="Image 9" descr="9782340033900-475x500-1.jpg"/>
          <p:cNvPicPr>
            <a:picLocks noChangeAspect="1"/>
          </p:cNvPicPr>
          <p:nvPr/>
        </p:nvPicPr>
        <p:blipFill>
          <a:blip r:embed="rId3" cstate="print"/>
          <a:stretch>
            <a:fillRect/>
          </a:stretch>
        </p:blipFill>
        <p:spPr>
          <a:xfrm>
            <a:off x="41543" y="0"/>
            <a:ext cx="2467840" cy="3283527"/>
          </a:xfrm>
          <a:prstGeom prst="rect">
            <a:avLst/>
          </a:prstGeom>
        </p:spPr>
      </p:pic>
      <p:sp>
        <p:nvSpPr>
          <p:cNvPr id="11" name="Rectangle 10"/>
          <p:cNvSpPr/>
          <p:nvPr/>
        </p:nvSpPr>
        <p:spPr>
          <a:xfrm>
            <a:off x="1" y="4904509"/>
            <a:ext cx="12191999" cy="623455"/>
          </a:xfrm>
          <a:prstGeom prst="rect">
            <a:avLst/>
          </a:prstGeom>
          <a:solidFill>
            <a:srgbClr val="B0D5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10</a:t>
            </a:fld>
            <a:endParaRPr lang="fr-BE"/>
          </a:p>
        </p:txBody>
      </p:sp>
      <p:pic>
        <p:nvPicPr>
          <p:cNvPr id="69634" name="Picture 2" descr="Global Marketing Strategy Definition Tutor2u"/>
          <p:cNvPicPr>
            <a:picLocks noChangeAspect="1" noChangeArrowheads="1"/>
          </p:cNvPicPr>
          <p:nvPr/>
        </p:nvPicPr>
        <p:blipFill>
          <a:blip r:embed="rId2" cstate="print"/>
          <a:srcRect/>
          <a:stretch>
            <a:fillRect/>
          </a:stretch>
        </p:blipFill>
        <p:spPr bwMode="auto">
          <a:xfrm>
            <a:off x="1773382" y="1386464"/>
            <a:ext cx="8312728" cy="4917354"/>
          </a:xfrm>
          <a:prstGeom prst="rect">
            <a:avLst/>
          </a:prstGeom>
          <a:noFill/>
        </p:spPr>
      </p:pic>
      <p:sp>
        <p:nvSpPr>
          <p:cNvPr id="4" name="ZoneTexte 3"/>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4"/>
          <p:cNvSpPr/>
          <p:nvPr/>
        </p:nvSpPr>
        <p:spPr>
          <a:xfrm>
            <a:off x="2964873" y="541661"/>
            <a:ext cx="6417063"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2/الاستراتيجية الشاملة</a:t>
            </a:r>
            <a:endParaRPr lang="ar-DZ" sz="4800" b="1" cap="all" dirty="0">
              <a:solidFill>
                <a:schemeClr val="bg1"/>
              </a:solidFill>
              <a:latin typeface="Sakkal Majalla" pitchFamily="2" charset="-78"/>
              <a:ea typeface="+mj-ea"/>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2840183" y="195298"/>
            <a:ext cx="8079608"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3/الإستراتيجية العابرة للحدود الوطنية</a:t>
            </a:r>
            <a:endParaRPr lang="ar-DZ" sz="4800" b="1" cap="all" dirty="0">
              <a:solidFill>
                <a:schemeClr val="bg1"/>
              </a:solidFill>
              <a:latin typeface="Sakkal Majalla" pitchFamily="2" charset="-78"/>
              <a:ea typeface="+mj-ea"/>
              <a:cs typeface="Sakkal Majalla" pitchFamily="2" charset="-78"/>
            </a:endParaRPr>
          </a:p>
        </p:txBody>
      </p:sp>
      <p:sp>
        <p:nvSpPr>
          <p:cNvPr id="14" name="Rectangle 13"/>
          <p:cNvSpPr/>
          <p:nvPr/>
        </p:nvSpPr>
        <p:spPr>
          <a:xfrm>
            <a:off x="4544291" y="1536809"/>
            <a:ext cx="6776878" cy="4401205"/>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هي </a:t>
            </a:r>
            <a:r>
              <a:rPr lang="ar-SA" sz="2800" b="1" dirty="0" smtClean="0">
                <a:solidFill>
                  <a:srgbClr val="C00000"/>
                </a:solidFill>
                <a:latin typeface="Sakkal Majalla" pitchFamily="2" charset="-78"/>
                <a:cs typeface="Sakkal Majalla" pitchFamily="2" charset="-78"/>
              </a:rPr>
              <a:t>إستراتيجية هجينة </a:t>
            </a:r>
            <a:r>
              <a:rPr lang="ar-SA" sz="2800" b="1" dirty="0" smtClean="0">
                <a:latin typeface="Sakkal Majalla" pitchFamily="2" charset="-78"/>
                <a:cs typeface="Sakkal Majalla" pitchFamily="2" charset="-78"/>
              </a:rPr>
              <a:t>تهدف المؤسسة من خلالها إلى أن تكون </a:t>
            </a:r>
            <a:r>
              <a:rPr lang="ar-SA" sz="2800" b="1" dirty="0" smtClean="0">
                <a:solidFill>
                  <a:srgbClr val="C00000"/>
                </a:solidFill>
                <a:latin typeface="Sakkal Majalla" pitchFamily="2" charset="-78"/>
                <a:cs typeface="Sakkal Majalla" pitchFamily="2" charset="-78"/>
              </a:rPr>
              <a:t>عالمية ومحلية في نفس </a:t>
            </a:r>
            <a:r>
              <a:rPr lang="ar-SA" sz="2800" b="1" dirty="0" err="1" smtClean="0">
                <a:solidFill>
                  <a:srgbClr val="C00000"/>
                </a:solidFill>
                <a:latin typeface="Sakkal Majalla" pitchFamily="2" charset="-78"/>
                <a:cs typeface="Sakkal Majalla" pitchFamily="2" charset="-78"/>
              </a:rPr>
              <a:t>الوقت</a:t>
            </a:r>
            <a:r>
              <a:rPr lang="ar-SA" sz="2800" b="1" dirty="0" err="1" smtClean="0">
                <a:latin typeface="Sakkal Majalla" pitchFamily="2" charset="-78"/>
                <a:cs typeface="Sakkal Majalla" pitchFamily="2" charset="-78"/>
              </a:rPr>
              <a:t>.</a:t>
            </a:r>
            <a:r>
              <a:rPr lang="ar-SA" sz="2800" b="1" dirty="0" smtClean="0">
                <a:latin typeface="Sakkal Majalla" pitchFamily="2" charset="-78"/>
                <a:cs typeface="Sakkal Majalla" pitchFamily="2" charset="-78"/>
              </a:rPr>
              <a:t> ومع ذلك، نظرا لأنه غالبا ما يكون من المستحيل تكييف المنتجات وتوحيد معاييرها في نفس الوقت، يجب على المؤسسات التي تتبنى الإستراتيجية عبر الوطنية إجراء </a:t>
            </a:r>
            <a:r>
              <a:rPr lang="ar-SA" sz="2800" b="1" dirty="0" err="1" smtClean="0">
                <a:latin typeface="Sakkal Majalla" pitchFamily="2" charset="-78"/>
                <a:cs typeface="Sakkal Majalla" pitchFamily="2" charset="-78"/>
              </a:rPr>
              <a:t>مقايضات.</a:t>
            </a:r>
            <a:r>
              <a:rPr lang="ar-SA" sz="2800" b="1" dirty="0" smtClean="0">
                <a:latin typeface="Sakkal Majalla" pitchFamily="2" charset="-78"/>
                <a:cs typeface="Sakkal Majalla" pitchFamily="2" charset="-78"/>
              </a:rPr>
              <a:t> على سبيل المثال، يجب عليهم </a:t>
            </a:r>
            <a:r>
              <a:rPr lang="ar-SA" sz="2800" b="1" dirty="0" smtClean="0">
                <a:solidFill>
                  <a:srgbClr val="C00000"/>
                </a:solidFill>
                <a:latin typeface="Sakkal Majalla" pitchFamily="2" charset="-78"/>
                <a:cs typeface="Sakkal Majalla" pitchFamily="2" charset="-78"/>
              </a:rPr>
              <a:t>تنفيذ هياكل تنظيمية معقدة لتشجيع الأفكار القادمة من العمليات المحلية </a:t>
            </a:r>
            <a:r>
              <a:rPr lang="ar-SA" sz="2800" b="1" dirty="0" smtClean="0">
                <a:latin typeface="Sakkal Majalla" pitchFamily="2" charset="-78"/>
                <a:cs typeface="Sakkal Majalla" pitchFamily="2" charset="-78"/>
              </a:rPr>
              <a:t>ومن ثم </a:t>
            </a:r>
            <a:r>
              <a:rPr lang="ar-SA" sz="2800" b="1" dirty="0" smtClean="0">
                <a:solidFill>
                  <a:srgbClr val="C00000"/>
                </a:solidFill>
                <a:latin typeface="Sakkal Majalla" pitchFamily="2" charset="-78"/>
                <a:cs typeface="Sakkal Majalla" pitchFamily="2" charset="-78"/>
              </a:rPr>
              <a:t>دمجها في المعايير العالمية  </a:t>
            </a:r>
            <a:r>
              <a:rPr lang="ar-SA" sz="2800" b="1" dirty="0" smtClean="0">
                <a:latin typeface="Sakkal Majalla" pitchFamily="2" charset="-78"/>
                <a:cs typeface="Sakkal Majalla" pitchFamily="2" charset="-78"/>
              </a:rPr>
              <a:t>مثل النهج المحلي المتعدد.</a:t>
            </a:r>
          </a:p>
          <a:p>
            <a:pPr algn="just" rtl="1"/>
            <a:r>
              <a:rPr lang="ar-SA" sz="2800" b="1" dirty="0" smtClean="0">
                <a:latin typeface="Sakkal Majalla" pitchFamily="2" charset="-78"/>
                <a:cs typeface="Sakkal Majalla" pitchFamily="2" charset="-78"/>
              </a:rPr>
              <a:t> تتيح الإستراتيجية عبر الوطنية للشركات التابعة حرية التصرف والاستقلالية للتكيف والتخصيص </a:t>
            </a:r>
            <a:r>
              <a:rPr lang="ar-SA" sz="2800" b="1" dirty="0" err="1" smtClean="0">
                <a:latin typeface="Sakkal Majalla" pitchFamily="2" charset="-78"/>
                <a:cs typeface="Sakkal Majalla" pitchFamily="2" charset="-78"/>
              </a:rPr>
              <a:t>محليا.</a:t>
            </a:r>
            <a:r>
              <a:rPr lang="ar-SA" sz="2800" b="1" dirty="0" smtClean="0">
                <a:latin typeface="Sakkal Majalla" pitchFamily="2" charset="-78"/>
                <a:cs typeface="Sakkal Majalla" pitchFamily="2" charset="-78"/>
              </a:rPr>
              <a:t> </a:t>
            </a:r>
            <a:endParaRPr lang="ar-SA" sz="2800" b="1" dirty="0">
              <a:latin typeface="Sakkal Majalla" pitchFamily="2" charset="-78"/>
              <a:cs typeface="Sakkal Majalla" pitchFamily="2" charset="-78"/>
            </a:endParaRPr>
          </a:p>
        </p:txBody>
      </p:sp>
      <p:pic>
        <p:nvPicPr>
          <p:cNvPr id="20482" name="Picture 2" descr="What is Transnational Strategy in International Business? - Super Heuristics"/>
          <p:cNvPicPr>
            <a:picLocks noChangeAspect="1" noChangeArrowheads="1"/>
          </p:cNvPicPr>
          <p:nvPr/>
        </p:nvPicPr>
        <p:blipFill>
          <a:blip r:embed="rId3" cstate="print"/>
          <a:srcRect/>
          <a:stretch>
            <a:fillRect/>
          </a:stretch>
        </p:blipFill>
        <p:spPr bwMode="auto">
          <a:xfrm>
            <a:off x="0" y="1713057"/>
            <a:ext cx="4322618" cy="3943350"/>
          </a:xfrm>
          <a:prstGeom prst="rect">
            <a:avLst/>
          </a:prstGeom>
          <a:noFill/>
        </p:spPr>
      </p:pic>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2840183" y="195298"/>
            <a:ext cx="8079608"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3/الإستراتيجية العابرة للحدود الوطنية</a:t>
            </a:r>
            <a:endParaRPr lang="ar-DZ" sz="4800" b="1" cap="all" dirty="0">
              <a:solidFill>
                <a:schemeClr val="bg1"/>
              </a:solidFill>
              <a:latin typeface="Sakkal Majalla" pitchFamily="2" charset="-78"/>
              <a:ea typeface="+mj-ea"/>
              <a:cs typeface="Sakkal Majalla" pitchFamily="2" charset="-78"/>
            </a:endParaRPr>
          </a:p>
        </p:txBody>
      </p:sp>
      <p:sp>
        <p:nvSpPr>
          <p:cNvPr id="14" name="Rectangle 13"/>
          <p:cNvSpPr/>
          <p:nvPr/>
        </p:nvSpPr>
        <p:spPr>
          <a:xfrm>
            <a:off x="4544291" y="1536809"/>
            <a:ext cx="6776878" cy="5262979"/>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على عكس ما هو الحال في الاستراتيجية الشاملة التي تحقق التكامل من خلال </a:t>
            </a:r>
            <a:r>
              <a:rPr lang="ar-SA" sz="2800" b="1" dirty="0" smtClean="0">
                <a:latin typeface="Sakkal Majalla" pitchFamily="2" charset="-78"/>
                <a:cs typeface="Sakkal Majalla" pitchFamily="2" charset="-78"/>
              </a:rPr>
              <a:t>القرارات </a:t>
            </a:r>
            <a:r>
              <a:rPr lang="ar-SA" sz="2800" b="1" dirty="0" smtClean="0">
                <a:latin typeface="Sakkal Majalla" pitchFamily="2" charset="-78"/>
                <a:cs typeface="Sakkal Majalla" pitchFamily="2" charset="-78"/>
              </a:rPr>
              <a:t>التي يتخذها المقر الرئيسي في الغالب، فإن التكامل في منظمة عبر وطنية يحدث عندما تتخذ  الشركات التابعة المختلفة التي تقوم بالتنسيق وتبادل المعلومات قرارات أكثر </a:t>
            </a:r>
            <a:r>
              <a:rPr lang="ar-SA" sz="2800" b="1" dirty="0" err="1" smtClean="0">
                <a:latin typeface="Sakkal Majalla" pitchFamily="2" charset="-78"/>
                <a:cs typeface="Sakkal Majalla" pitchFamily="2" charset="-78"/>
              </a:rPr>
              <a:t>استنارة.</a:t>
            </a:r>
            <a:r>
              <a:rPr lang="ar-SA" sz="2800" b="1" dirty="0" smtClean="0">
                <a:latin typeface="Sakkal Majalla" pitchFamily="2" charset="-78"/>
                <a:cs typeface="Sakkal Majalla" pitchFamily="2" charset="-78"/>
              </a:rPr>
              <a:t> تمزج الاستراتيجيات العابرة للحدود الوطنية من أعلى إلى أسفل من المقر الرئيسي إلى الشركات التابعة كما هو </a:t>
            </a:r>
            <a:r>
              <a:rPr lang="ar-SA" sz="2800" b="1" dirty="0" smtClean="0">
                <a:latin typeface="Sakkal Majalla" pitchFamily="2" charset="-78"/>
                <a:cs typeface="Sakkal Majalla" pitchFamily="2" charset="-78"/>
              </a:rPr>
              <a:t>ال</a:t>
            </a:r>
            <a:r>
              <a:rPr lang="ar-SA" sz="2800" b="1" dirty="0" smtClean="0">
                <a:latin typeface="Sakkal Majalla" pitchFamily="2" charset="-78"/>
                <a:cs typeface="Sakkal Majalla" pitchFamily="2" charset="-78"/>
              </a:rPr>
              <a:t>ح</a:t>
            </a:r>
            <a:r>
              <a:rPr lang="ar-SA" sz="2800" b="1" dirty="0" smtClean="0">
                <a:latin typeface="Sakkal Majalla" pitchFamily="2" charset="-78"/>
                <a:cs typeface="Sakkal Majalla" pitchFamily="2" charset="-78"/>
              </a:rPr>
              <a:t>ال </a:t>
            </a:r>
            <a:r>
              <a:rPr lang="ar-SA" sz="2800" b="1" dirty="0" smtClean="0">
                <a:latin typeface="Sakkal Majalla" pitchFamily="2" charset="-78"/>
                <a:cs typeface="Sakkal Majalla" pitchFamily="2" charset="-78"/>
              </a:rPr>
              <a:t>في الإستراتيجية الشاملة ومن القاعدة من الشركة التابعة الأجنبية إلى المقر الرئيسي كما هو </a:t>
            </a:r>
            <a:r>
              <a:rPr lang="ar-SA" sz="2800" b="1" dirty="0" smtClean="0">
                <a:latin typeface="Sakkal Majalla" pitchFamily="2" charset="-78"/>
                <a:cs typeface="Sakkal Majalla" pitchFamily="2" charset="-78"/>
              </a:rPr>
              <a:t>الحال </a:t>
            </a:r>
            <a:r>
              <a:rPr lang="ar-SA" sz="2800" b="1" dirty="0" smtClean="0">
                <a:latin typeface="Sakkal Majalla" pitchFamily="2" charset="-78"/>
                <a:cs typeface="Sakkal Majalla" pitchFamily="2" charset="-78"/>
              </a:rPr>
              <a:t>في الإستراتيجية المحلية </a:t>
            </a:r>
            <a:r>
              <a:rPr lang="ar-SA" sz="2800" b="1" dirty="0" err="1" smtClean="0">
                <a:latin typeface="Sakkal Majalla" pitchFamily="2" charset="-78"/>
                <a:cs typeface="Sakkal Majalla" pitchFamily="2" charset="-78"/>
              </a:rPr>
              <a:t>المتعددة.</a:t>
            </a:r>
            <a:r>
              <a:rPr lang="ar-SA" sz="2800" b="1" dirty="0" smtClean="0">
                <a:latin typeface="Sakkal Majalla" pitchFamily="2" charset="-78"/>
                <a:cs typeface="Sakkal Majalla" pitchFamily="2" charset="-78"/>
              </a:rPr>
              <a:t> تعمل هذه </a:t>
            </a:r>
            <a:r>
              <a:rPr lang="ar-SA" sz="2800" b="1" dirty="0" err="1" smtClean="0">
                <a:latin typeface="Sakkal Majalla" pitchFamily="2" charset="-78"/>
                <a:cs typeface="Sakkal Majalla" pitchFamily="2" charset="-78"/>
              </a:rPr>
              <a:t>الإستراتيحية</a:t>
            </a:r>
            <a:r>
              <a:rPr lang="ar-SA" sz="2800" b="1" dirty="0" smtClean="0">
                <a:latin typeface="Sakkal Majalla" pitchFamily="2" charset="-78"/>
                <a:cs typeface="Sakkal Majalla" pitchFamily="2" charset="-78"/>
              </a:rPr>
              <a:t> على تعزيز التنسيق من جميع أنحاء المؤسسة في محاولة للحصول على الأفضل في كل سوق عالمية والاستفادة منه في جميع أنحاء العالم بغض النظر عن مصدر الأفكار.</a:t>
            </a:r>
            <a:endParaRPr lang="ar-SA" sz="2800" b="1" dirty="0">
              <a:latin typeface="Sakkal Majalla" pitchFamily="2" charset="-78"/>
              <a:cs typeface="Sakkal Majalla" pitchFamily="2" charset="-78"/>
            </a:endParaRPr>
          </a:p>
        </p:txBody>
      </p:sp>
      <p:pic>
        <p:nvPicPr>
          <p:cNvPr id="7" name="Picture 2" descr="What is Transnational Strategy in International Business? - Super Heuristics"/>
          <p:cNvPicPr>
            <a:picLocks noChangeAspect="1" noChangeArrowheads="1"/>
          </p:cNvPicPr>
          <p:nvPr/>
        </p:nvPicPr>
        <p:blipFill>
          <a:blip r:embed="rId3" cstate="print"/>
          <a:srcRect/>
          <a:stretch>
            <a:fillRect/>
          </a:stretch>
        </p:blipFill>
        <p:spPr bwMode="auto">
          <a:xfrm>
            <a:off x="0" y="1726912"/>
            <a:ext cx="4322618" cy="3943350"/>
          </a:xfrm>
          <a:prstGeom prst="rect">
            <a:avLst/>
          </a:prstGeom>
          <a:noFill/>
        </p:spPr>
      </p:pic>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13</a:t>
            </a:fld>
            <a:endParaRPr lang="fr-BE"/>
          </a:p>
        </p:txBody>
      </p:sp>
      <p:pic>
        <p:nvPicPr>
          <p:cNvPr id="70658" name="Picture 2" descr="Assessing Internationalisation - Revision Cards in A Level and IB Business"/>
          <p:cNvPicPr>
            <a:picLocks noChangeAspect="1" noChangeArrowheads="1"/>
          </p:cNvPicPr>
          <p:nvPr/>
        </p:nvPicPr>
        <p:blipFill>
          <a:blip r:embed="rId2" cstate="print"/>
          <a:srcRect/>
          <a:stretch>
            <a:fillRect/>
          </a:stretch>
        </p:blipFill>
        <p:spPr bwMode="auto">
          <a:xfrm>
            <a:off x="2136775" y="581891"/>
            <a:ext cx="7672243" cy="5158942"/>
          </a:xfrm>
          <a:prstGeom prst="rect">
            <a:avLst/>
          </a:prstGeom>
          <a:noFill/>
        </p:spPr>
      </p:pic>
      <p:sp>
        <p:nvSpPr>
          <p:cNvPr id="4" name="ZoneTexte 3"/>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2840183" y="195298"/>
            <a:ext cx="8079608"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3/الإستراتيجية العابرة للحدود الوطنية</a:t>
            </a:r>
            <a:endParaRPr lang="ar-DZ" sz="4800" b="1" cap="all" dirty="0">
              <a:solidFill>
                <a:schemeClr val="bg1"/>
              </a:solidFill>
              <a:latin typeface="Sakkal Majalla" pitchFamily="2" charset="-78"/>
              <a:ea typeface="+mj-ea"/>
              <a:cs typeface="Sakkal Majalla" pitchFamily="2" charset="-78"/>
            </a:endParaRPr>
          </a:p>
        </p:txBody>
      </p:sp>
      <p:sp>
        <p:nvSpPr>
          <p:cNvPr id="14" name="Rectangle 13"/>
          <p:cNvSpPr/>
          <p:nvPr/>
        </p:nvSpPr>
        <p:spPr>
          <a:xfrm>
            <a:off x="4544291" y="1938591"/>
            <a:ext cx="6776878" cy="2677656"/>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تهدف شركة </a:t>
            </a:r>
            <a:r>
              <a:rPr lang="ar-SA" sz="2800" b="1" dirty="0" err="1" smtClean="0">
                <a:latin typeface="Sakkal Majalla" pitchFamily="2" charset="-78"/>
                <a:cs typeface="Sakkal Majalla" pitchFamily="2" charset="-78"/>
              </a:rPr>
              <a:t>ستاربكس</a:t>
            </a:r>
            <a:r>
              <a:rPr lang="ar-SA" sz="2800" b="1" dirty="0" smtClean="0">
                <a:latin typeface="Sakkal Majalla" pitchFamily="2" charset="-78"/>
                <a:cs typeface="Sakkal Majalla" pitchFamily="2" charset="-78"/>
              </a:rPr>
              <a:t> على سبيل المثال إلى إنشاء  علامة تجارية عالمية مع تكييف العروض في الوقت نفسه مع أذواق السوق </a:t>
            </a:r>
            <a:r>
              <a:rPr lang="ar-SA" sz="2800" b="1" dirty="0" err="1" smtClean="0">
                <a:latin typeface="Sakkal Majalla" pitchFamily="2" charset="-78"/>
                <a:cs typeface="Sakkal Majalla" pitchFamily="2" charset="-78"/>
              </a:rPr>
              <a:t>المحلية.</a:t>
            </a:r>
            <a:r>
              <a:rPr lang="ar-SA" sz="2800" b="1" dirty="0" smtClean="0">
                <a:latin typeface="Sakkal Majalla" pitchFamily="2" charset="-78"/>
                <a:cs typeface="Sakkal Majalla" pitchFamily="2" charset="-78"/>
              </a:rPr>
              <a:t> على سبيل المثال، بينما تسعى الشركة إلى توحيد أجواء المتاجر عبر الأسواق العالمية، تغيرت المنتجات المعروضة في المتاجر بناء على </a:t>
            </a:r>
            <a:r>
              <a:rPr lang="ar-SA" sz="2800" b="1" dirty="0" err="1" smtClean="0">
                <a:latin typeface="Sakkal Majalla" pitchFamily="2" charset="-78"/>
                <a:cs typeface="Sakkal Majalla" pitchFamily="2" charset="-78"/>
              </a:rPr>
              <a:t>التفضيلات</a:t>
            </a:r>
            <a:r>
              <a:rPr lang="ar-SA" sz="2800" b="1" dirty="0" smtClean="0">
                <a:latin typeface="Sakkal Majalla" pitchFamily="2" charset="-78"/>
                <a:cs typeface="Sakkal Majalla" pitchFamily="2" charset="-78"/>
              </a:rPr>
              <a:t> </a:t>
            </a:r>
            <a:r>
              <a:rPr lang="ar-SA" sz="2800" b="1" dirty="0" err="1" smtClean="0">
                <a:latin typeface="Sakkal Majalla" pitchFamily="2" charset="-78"/>
                <a:cs typeface="Sakkal Majalla" pitchFamily="2" charset="-78"/>
              </a:rPr>
              <a:t>المحلية.</a:t>
            </a:r>
            <a:r>
              <a:rPr lang="ar-SA" sz="2800" b="1" dirty="0" smtClean="0">
                <a:latin typeface="Sakkal Majalla" pitchFamily="2" charset="-78"/>
                <a:cs typeface="Sakkal Majalla" pitchFamily="2" charset="-78"/>
              </a:rPr>
              <a:t> في الصينـ يمكن للعملاء الحصول على شاي </a:t>
            </a:r>
            <a:r>
              <a:rPr lang="ar-SA" sz="2800" b="1" dirty="0" err="1" smtClean="0">
                <a:latin typeface="Sakkal Majalla" pitchFamily="2" charset="-78"/>
                <a:cs typeface="Sakkal Majalla" pitchFamily="2" charset="-78"/>
              </a:rPr>
              <a:t>لاتيه</a:t>
            </a:r>
            <a:r>
              <a:rPr lang="ar-SA" sz="2800" b="1" dirty="0" smtClean="0">
                <a:latin typeface="Sakkal Majalla" pitchFamily="2" charset="-78"/>
                <a:cs typeface="Sakkal Majalla" pitchFamily="2" charset="-78"/>
              </a:rPr>
              <a:t> أخضر مع كعكة الفاصوليا </a:t>
            </a:r>
            <a:r>
              <a:rPr lang="ar-SA" sz="2800" b="1" dirty="0" err="1" smtClean="0">
                <a:latin typeface="Sakkal Majalla" pitchFamily="2" charset="-78"/>
                <a:cs typeface="Sakkal Majalla" pitchFamily="2" charset="-78"/>
              </a:rPr>
              <a:t>الحمراء.</a:t>
            </a:r>
            <a:r>
              <a:rPr lang="ar-SA" sz="2800" b="1" dirty="0" smtClean="0">
                <a:latin typeface="Sakkal Majalla" pitchFamily="2" charset="-78"/>
                <a:cs typeface="Sakkal Majalla" pitchFamily="2" charset="-78"/>
              </a:rPr>
              <a:t>  </a:t>
            </a:r>
            <a:endParaRPr lang="ar-SA" sz="2800" b="1" dirty="0">
              <a:latin typeface="Sakkal Majalla" pitchFamily="2" charset="-78"/>
              <a:cs typeface="Sakkal Majalla" pitchFamily="2" charset="-78"/>
            </a:endParaRPr>
          </a:p>
        </p:txBody>
      </p:sp>
      <p:pic>
        <p:nvPicPr>
          <p:cNvPr id="7" name="Picture 2" descr="What is Transnational Strategy in International Business? - Super Heuristics"/>
          <p:cNvPicPr>
            <a:picLocks noChangeAspect="1" noChangeArrowheads="1"/>
          </p:cNvPicPr>
          <p:nvPr/>
        </p:nvPicPr>
        <p:blipFill>
          <a:blip r:embed="rId3" cstate="print"/>
          <a:srcRect/>
          <a:stretch>
            <a:fillRect/>
          </a:stretch>
        </p:blipFill>
        <p:spPr bwMode="auto">
          <a:xfrm>
            <a:off x="0" y="1713057"/>
            <a:ext cx="4322618" cy="3943350"/>
          </a:xfrm>
          <a:prstGeom prst="rect">
            <a:avLst/>
          </a:prstGeom>
          <a:noFill/>
        </p:spPr>
      </p:pic>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3" name="Rectangle 12"/>
          <p:cNvSpPr/>
          <p:nvPr/>
        </p:nvSpPr>
        <p:spPr>
          <a:xfrm>
            <a:off x="2840183" y="195298"/>
            <a:ext cx="8079608"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3/الإستراتيجية العابرة للحدود الوطنية</a:t>
            </a:r>
            <a:endParaRPr lang="ar-DZ" sz="4800" b="1" cap="all" dirty="0">
              <a:solidFill>
                <a:schemeClr val="bg1"/>
              </a:solidFill>
              <a:latin typeface="Sakkal Majalla" pitchFamily="2" charset="-78"/>
              <a:ea typeface="+mj-ea"/>
              <a:cs typeface="Sakkal Majalla" pitchFamily="2" charset="-78"/>
            </a:endParaRPr>
          </a:p>
        </p:txBody>
      </p:sp>
      <p:sp>
        <p:nvSpPr>
          <p:cNvPr id="14" name="Rectangle 13"/>
          <p:cNvSpPr/>
          <p:nvPr/>
        </p:nvSpPr>
        <p:spPr>
          <a:xfrm>
            <a:off x="4544291" y="1536809"/>
            <a:ext cx="6776878" cy="3108543"/>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إن اتخاذ قرار بشأن ما إذا كان ينبغي لمؤسستك اتباع استراتيجية عابرة للحدود الوطنية بدلا من استراتيجية شاملة أو متعددة الجنسيات يعتمد في المقام الأول على أهدافك وعلى احتياجاتك المتصورة لتوحيد العمليات أو تكييفها عبر الحدود.</a:t>
            </a:r>
          </a:p>
          <a:p>
            <a:pPr algn="just" rtl="1"/>
            <a:r>
              <a:rPr lang="ar-SA" sz="2800" b="1" dirty="0" smtClean="0">
                <a:latin typeface="Sakkal Majalla" pitchFamily="2" charset="-78"/>
                <a:cs typeface="Sakkal Majalla" pitchFamily="2" charset="-78"/>
              </a:rPr>
              <a:t>وبغض النظر عن ذلك، ستساعد الاستراتيجيات المذكورة جميعها على إدارة </a:t>
            </a:r>
            <a:r>
              <a:rPr lang="ar-SA" sz="2800" b="1" dirty="0" err="1" smtClean="0">
                <a:latin typeface="Sakkal Majalla" pitchFamily="2" charset="-78"/>
                <a:cs typeface="Sakkal Majalla" pitchFamily="2" charset="-78"/>
              </a:rPr>
              <a:t>الإختلافات</a:t>
            </a:r>
            <a:r>
              <a:rPr lang="ar-SA" sz="2800" b="1" dirty="0" smtClean="0">
                <a:latin typeface="Sakkal Majalla" pitchFamily="2" charset="-78"/>
                <a:cs typeface="Sakkal Majalla" pitchFamily="2" charset="-78"/>
              </a:rPr>
              <a:t> التي تنشأ عبر الحدود بشكل أكثر فعالية.</a:t>
            </a:r>
            <a:endParaRPr lang="ar-SA" sz="2800" b="1" dirty="0">
              <a:latin typeface="Sakkal Majalla" pitchFamily="2" charset="-78"/>
              <a:cs typeface="Sakkal Majalla" pitchFamily="2" charset="-78"/>
            </a:endParaRPr>
          </a:p>
        </p:txBody>
      </p:sp>
      <p:pic>
        <p:nvPicPr>
          <p:cNvPr id="7" name="Picture 2" descr="What is Transnational Strategy in International Business? - Super Heuristics"/>
          <p:cNvPicPr>
            <a:picLocks noChangeAspect="1" noChangeArrowheads="1"/>
          </p:cNvPicPr>
          <p:nvPr/>
        </p:nvPicPr>
        <p:blipFill>
          <a:blip r:embed="rId3" cstate="print"/>
          <a:srcRect/>
          <a:stretch>
            <a:fillRect/>
          </a:stretch>
        </p:blipFill>
        <p:spPr bwMode="auto">
          <a:xfrm>
            <a:off x="0" y="1713057"/>
            <a:ext cx="4322618" cy="3943350"/>
          </a:xfrm>
          <a:prstGeom prst="rect">
            <a:avLst/>
          </a:prstGeom>
          <a:noFill/>
        </p:spPr>
      </p:pic>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xmlns="" id="{6E2744D7-D910-4994-BEAB-08F75DD05F52}"/>
              </a:ext>
            </a:extLst>
          </p:cNvPr>
          <p:cNvSpPr/>
          <p:nvPr/>
        </p:nvSpPr>
        <p:spPr>
          <a:xfrm>
            <a:off x="1" y="0"/>
            <a:ext cx="7102929" cy="6858000"/>
          </a:xfrm>
          <a:custGeom>
            <a:avLst/>
            <a:gdLst>
              <a:gd name="connsiteX0" fmla="*/ 0 w 3657600"/>
              <a:gd name="connsiteY0" fmla="*/ 0 h 6858000"/>
              <a:gd name="connsiteX1" fmla="*/ 3657600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3657600"/>
              <a:gd name="connsiteY0" fmla="*/ 0 h 6858000"/>
              <a:gd name="connsiteX1" fmla="*/ 1959429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7102929"/>
              <a:gd name="connsiteY0" fmla="*/ 0 h 6858000"/>
              <a:gd name="connsiteX1" fmla="*/ 1959429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96443 w 7102929"/>
              <a:gd name="connsiteY1" fmla="*/ 16329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80115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929" h="6858000">
                <a:moveTo>
                  <a:pt x="0" y="0"/>
                </a:moveTo>
                <a:lnTo>
                  <a:pt x="4180115" y="0"/>
                </a:lnTo>
                <a:lnTo>
                  <a:pt x="7102929" y="6858000"/>
                </a:lnTo>
                <a:lnTo>
                  <a:pt x="0" y="6858000"/>
                </a:lnTo>
                <a:lnTo>
                  <a:pt x="0" y="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reeform: Shape 15">
            <a:extLst>
              <a:ext uri="{FF2B5EF4-FFF2-40B4-BE49-F238E27FC236}">
                <a16:creationId xmlns:a16="http://schemas.microsoft.com/office/drawing/2014/main" xmlns="" id="{7E80DB80-FA73-4E37-BAAD-8479A21EB34E}"/>
              </a:ext>
            </a:extLst>
          </p:cNvPr>
          <p:cNvSpPr/>
          <p:nvPr/>
        </p:nvSpPr>
        <p:spPr>
          <a:xfrm rot="20210450">
            <a:off x="4931841" y="-568578"/>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pic>
        <p:nvPicPr>
          <p:cNvPr id="9" name="Picture 4" descr="27 Major Reasons for Going International Business - Googlesir"/>
          <p:cNvPicPr>
            <a:picLocks noChangeAspect="1" noChangeArrowheads="1"/>
          </p:cNvPicPr>
          <p:nvPr/>
        </p:nvPicPr>
        <p:blipFill>
          <a:blip r:embed="rId2" cstate="print"/>
          <a:srcRect/>
          <a:stretch>
            <a:fillRect/>
          </a:stretch>
        </p:blipFill>
        <p:spPr bwMode="auto">
          <a:xfrm>
            <a:off x="4045527" y="1219200"/>
            <a:ext cx="7481456" cy="4336471"/>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927" y="527807"/>
            <a:ext cx="9337964" cy="769441"/>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400" b="1" cap="all" dirty="0" err="1" smtClean="0">
                <a:solidFill>
                  <a:schemeClr val="bg1"/>
                </a:solidFill>
                <a:latin typeface="Sakkal Majalla" pitchFamily="2" charset="-78"/>
                <a:ea typeface="+mj-ea"/>
                <a:cs typeface="Sakkal Majalla" pitchFamily="2" charset="-78"/>
              </a:rPr>
              <a:t>ثالثا </a:t>
            </a:r>
            <a:r>
              <a:rPr lang="ar-SA" sz="4400" b="1" cap="all" dirty="0" smtClean="0">
                <a:solidFill>
                  <a:schemeClr val="bg1"/>
                </a:solidFill>
                <a:latin typeface="Sakkal Majalla" pitchFamily="2" charset="-78"/>
                <a:ea typeface="+mj-ea"/>
                <a:cs typeface="Sakkal Majalla" pitchFamily="2" charset="-78"/>
              </a:rPr>
              <a:t>/الأسباب التي تدفع الشركات إلى اتخاذ قرار التدويل</a:t>
            </a:r>
            <a:endParaRPr lang="ar-DZ" sz="4400" b="1" cap="all" dirty="0">
              <a:solidFill>
                <a:schemeClr val="bg1"/>
              </a:solidFill>
              <a:latin typeface="Sakkal Majalla" pitchFamily="2" charset="-78"/>
              <a:ea typeface="+mj-ea"/>
              <a:cs typeface="Sakkal Majalla" pitchFamily="2" charset="-78"/>
            </a:endParaRPr>
          </a:p>
        </p:txBody>
      </p:sp>
      <p:sp>
        <p:nvSpPr>
          <p:cNvPr id="15" name="Freeform: Shape 2">
            <a:extLst>
              <a:ext uri="{FF2B5EF4-FFF2-40B4-BE49-F238E27FC236}">
                <a16:creationId xmlns:a16="http://schemas.microsoft.com/office/drawing/2014/main" xmlns="" id="{C4646DD0-F8B3-4E0D-8F1C-E4372E2479FF}"/>
              </a:ext>
            </a:extLst>
          </p:cNvPr>
          <p:cNvSpPr/>
          <p:nvPr/>
        </p:nvSpPr>
        <p:spPr>
          <a:xfrm>
            <a:off x="1" y="0"/>
            <a:ext cx="25907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ZoneTexte 16"/>
          <p:cNvSpPr txBox="1"/>
          <p:nvPr/>
        </p:nvSpPr>
        <p:spPr>
          <a:xfrm>
            <a:off x="3976255" y="1756403"/>
            <a:ext cx="7492200" cy="3908762"/>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1/ زيادة حجم السوق</a:t>
            </a:r>
          </a:p>
          <a:p>
            <a:pPr algn="just" rtl="1"/>
            <a:r>
              <a:rPr lang="ar-SA" sz="2400" b="1" dirty="0" smtClean="0">
                <a:latin typeface="Sakkal Majalla" pitchFamily="2" charset="-78"/>
                <a:cs typeface="Sakkal Majalla" pitchFamily="2" charset="-78"/>
              </a:rPr>
              <a:t>تقرر المؤسسة في مرحلة ما أن أصبحت </a:t>
            </a:r>
            <a:r>
              <a:rPr lang="ar-SA" sz="2400" b="1" dirty="0" smtClean="0">
                <a:solidFill>
                  <a:schemeClr val="accent1">
                    <a:lumMod val="50000"/>
                    <a:lumOff val="50000"/>
                  </a:schemeClr>
                </a:solidFill>
                <a:latin typeface="Sakkal Majalla" pitchFamily="2" charset="-78"/>
                <a:cs typeface="Sakkal Majalla" pitchFamily="2" charset="-78"/>
              </a:rPr>
              <a:t>السوق المحلية صغيرة جدا</a:t>
            </a:r>
            <a:r>
              <a:rPr lang="ar-SA" sz="2400" b="1" dirty="0" smtClean="0">
                <a:latin typeface="Sakkal Majalla" pitchFamily="2" charset="-78"/>
                <a:cs typeface="Sakkal Majalla" pitchFamily="2" charset="-78"/>
              </a:rPr>
              <a:t> أو أن </a:t>
            </a:r>
            <a:r>
              <a:rPr lang="ar-SA" sz="2400" b="1" dirty="0" smtClean="0">
                <a:solidFill>
                  <a:schemeClr val="accent1">
                    <a:lumMod val="50000"/>
                    <a:lumOff val="50000"/>
                  </a:schemeClr>
                </a:solidFill>
                <a:latin typeface="Sakkal Majalla" pitchFamily="2" charset="-78"/>
                <a:cs typeface="Sakkal Majalla" pitchFamily="2" charset="-78"/>
              </a:rPr>
              <a:t>فرص النمو محدودة</a:t>
            </a:r>
            <a:r>
              <a:rPr lang="ar-SA" sz="2400" b="1" dirty="0" smtClean="0">
                <a:latin typeface="Sakkal Majalla" pitchFamily="2" charset="-78"/>
                <a:cs typeface="Sakkal Majalla" pitchFamily="2" charset="-78"/>
              </a:rPr>
              <a:t>، لذا </a:t>
            </a:r>
            <a:r>
              <a:rPr lang="ar-SA" sz="2400" b="1" dirty="0" smtClean="0">
                <a:solidFill>
                  <a:schemeClr val="accent1">
                    <a:lumMod val="50000"/>
                    <a:lumOff val="50000"/>
                  </a:schemeClr>
                </a:solidFill>
                <a:latin typeface="Sakkal Majalla" pitchFamily="2" charset="-78"/>
                <a:cs typeface="Sakkal Majalla" pitchFamily="2" charset="-78"/>
              </a:rPr>
              <a:t>توفر الأسواق الدولية </a:t>
            </a:r>
            <a:r>
              <a:rPr lang="ar-SA" sz="2400" b="1" dirty="0" smtClean="0">
                <a:solidFill>
                  <a:srgbClr val="0070C0"/>
                </a:solidFill>
                <a:latin typeface="Sakkal Majalla" pitchFamily="2" charset="-78"/>
                <a:cs typeface="Sakkal Majalla" pitchFamily="2" charset="-78"/>
              </a:rPr>
              <a:t>فرصة</a:t>
            </a:r>
            <a:r>
              <a:rPr lang="ar-SA" sz="2400" b="1" dirty="0" smtClean="0">
                <a:latin typeface="Sakkal Majalla" pitchFamily="2" charset="-78"/>
                <a:cs typeface="Sakkal Majalla" pitchFamily="2" charset="-78"/>
              </a:rPr>
              <a:t> لتوسيع الوصول إلى </a:t>
            </a:r>
            <a:r>
              <a:rPr lang="ar-SA" sz="2400" b="1" dirty="0" smtClean="0">
                <a:solidFill>
                  <a:schemeClr val="accent1">
                    <a:lumMod val="50000"/>
                    <a:lumOff val="50000"/>
                  </a:schemeClr>
                </a:solidFill>
                <a:latin typeface="Sakkal Majalla" pitchFamily="2" charset="-78"/>
                <a:cs typeface="Sakkal Majalla" pitchFamily="2" charset="-78"/>
              </a:rPr>
              <a:t>عملاء جدد </a:t>
            </a:r>
            <a:r>
              <a:rPr lang="ar-SA" sz="2400" b="1" dirty="0" smtClean="0">
                <a:latin typeface="Sakkal Majalla" pitchFamily="2" charset="-78"/>
                <a:cs typeface="Sakkal Majalla" pitchFamily="2" charset="-78"/>
              </a:rPr>
              <a:t>ولكنها أيضا </a:t>
            </a:r>
            <a:r>
              <a:rPr lang="ar-SA" sz="2400" b="1" dirty="0" smtClean="0">
                <a:solidFill>
                  <a:schemeClr val="accent1">
                    <a:lumMod val="50000"/>
                    <a:lumOff val="50000"/>
                  </a:schemeClr>
                </a:solidFill>
                <a:latin typeface="Sakkal Majalla" pitchFamily="2" charset="-78"/>
                <a:cs typeface="Sakkal Majalla" pitchFamily="2" charset="-78"/>
              </a:rPr>
              <a:t>فرصة لتمديد دورة حياة المنتجات</a:t>
            </a:r>
            <a:r>
              <a:rPr lang="ar-SA" sz="2400" b="1" dirty="0" smtClean="0">
                <a:latin typeface="Sakkal Majalla" pitchFamily="2" charset="-78"/>
                <a:cs typeface="Sakkal Majalla" pitchFamily="2" charset="-78"/>
              </a:rPr>
              <a:t>، ربما في السوق المحلية تقترب دورة حياة المنتج من نهايتها أو هو الوصول إلى مرحلة الاستقرار والفارق الزمني في سلوك المستهلك الذي نراه على </a:t>
            </a:r>
            <a:r>
              <a:rPr lang="ar-SA" sz="2400" b="1" dirty="0" smtClean="0">
                <a:solidFill>
                  <a:srgbClr val="DE4F00"/>
                </a:solidFill>
                <a:latin typeface="Sakkal Majalla" pitchFamily="2" charset="-78"/>
                <a:cs typeface="Sakkal Majalla" pitchFamily="2" charset="-78"/>
              </a:rPr>
              <a:t>سبيل المثال </a:t>
            </a:r>
            <a:r>
              <a:rPr lang="ar-SA" sz="2400" b="1" dirty="0" smtClean="0">
                <a:latin typeface="Sakkal Majalla" pitchFamily="2" charset="-78"/>
                <a:cs typeface="Sakkal Majalla" pitchFamily="2" charset="-78"/>
              </a:rPr>
              <a:t>بين الولايات المتحدة ومن ثم الأسواق الناشئة والأسواق الأوروبية والأسواق الناشئة هو أمر يمكن الشركات الاستفادة منه أيضا وقد تكون هناك مجالات حيث أن المنتج المحدد لا توجد شركة متاحة بعد، وبالتالي هناك طلب غير مرضي في بعض البلدان التي يمكن للمؤسسة الاستفادة منها وبالتالي زيادة حجم السوق.</a:t>
            </a:r>
          </a:p>
        </p:txBody>
      </p:sp>
      <p:pic>
        <p:nvPicPr>
          <p:cNvPr id="47106" name="Picture 2" descr="Quản trị chiến lược quốc tế (International strategic management) là gì?"/>
          <p:cNvPicPr>
            <a:picLocks noChangeAspect="1" noChangeArrowheads="1"/>
          </p:cNvPicPr>
          <p:nvPr/>
        </p:nvPicPr>
        <p:blipFill>
          <a:blip r:embed="rId2" cstate="print"/>
          <a:srcRect/>
          <a:stretch>
            <a:fillRect/>
          </a:stretch>
        </p:blipFill>
        <p:spPr bwMode="auto">
          <a:xfrm>
            <a:off x="581891" y="1970376"/>
            <a:ext cx="3200400" cy="275402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927" y="527807"/>
            <a:ext cx="8880765" cy="769441"/>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400" b="1" cap="all" dirty="0" smtClean="0">
                <a:solidFill>
                  <a:schemeClr val="bg1"/>
                </a:solidFill>
                <a:latin typeface="Sakkal Majalla" pitchFamily="2" charset="-78"/>
                <a:ea typeface="+mj-ea"/>
                <a:cs typeface="Sakkal Majalla" pitchFamily="2" charset="-78"/>
              </a:rPr>
              <a:t>2/الأسباب التي تدفع الشركات إلى اتخاذ قرار التدويل</a:t>
            </a:r>
            <a:endParaRPr lang="ar-DZ" sz="4400" b="1" cap="all" dirty="0">
              <a:solidFill>
                <a:schemeClr val="bg1"/>
              </a:solidFill>
              <a:latin typeface="Sakkal Majalla" pitchFamily="2" charset="-78"/>
              <a:ea typeface="+mj-ea"/>
              <a:cs typeface="Sakkal Majalla" pitchFamily="2" charset="-78"/>
            </a:endParaRPr>
          </a:p>
        </p:txBody>
      </p:sp>
      <p:sp>
        <p:nvSpPr>
          <p:cNvPr id="15" name="Freeform: Shape 2">
            <a:extLst>
              <a:ext uri="{FF2B5EF4-FFF2-40B4-BE49-F238E27FC236}">
                <a16:creationId xmlns:a16="http://schemas.microsoft.com/office/drawing/2014/main" xmlns="" id="{C4646DD0-F8B3-4E0D-8F1C-E4372E2479FF}"/>
              </a:ext>
            </a:extLst>
          </p:cNvPr>
          <p:cNvSpPr/>
          <p:nvPr/>
        </p:nvSpPr>
        <p:spPr>
          <a:xfrm>
            <a:off x="1"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ZoneTexte 16"/>
          <p:cNvSpPr txBox="1"/>
          <p:nvPr/>
        </p:nvSpPr>
        <p:spPr>
          <a:xfrm>
            <a:off x="3976255" y="1756404"/>
            <a:ext cx="7492200" cy="2431435"/>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2/العائد على الاستثمار</a:t>
            </a:r>
          </a:p>
          <a:p>
            <a:pPr algn="just" rtl="1"/>
            <a:r>
              <a:rPr lang="ar-SA" sz="2400" b="1" dirty="0" smtClean="0">
                <a:latin typeface="Sakkal Majalla" pitchFamily="2" charset="-78"/>
                <a:cs typeface="Sakkal Majalla" pitchFamily="2" charset="-78"/>
              </a:rPr>
              <a:t>تقرر المؤسسة </a:t>
            </a:r>
            <a:r>
              <a:rPr lang="ar-SA" sz="2400" b="1" dirty="0" smtClean="0">
                <a:solidFill>
                  <a:schemeClr val="accent1">
                    <a:lumMod val="50000"/>
                    <a:lumOff val="50000"/>
                  </a:schemeClr>
                </a:solidFill>
                <a:latin typeface="Sakkal Majalla" pitchFamily="2" charset="-78"/>
                <a:cs typeface="Sakkal Majalla" pitchFamily="2" charset="-78"/>
              </a:rPr>
              <a:t>تدويل أنشطتها </a:t>
            </a:r>
            <a:r>
              <a:rPr lang="ar-SA" sz="2400" b="1" dirty="0" smtClean="0">
                <a:latin typeface="Sakkal Majalla" pitchFamily="2" charset="-78"/>
                <a:cs typeface="Sakkal Majalla" pitchFamily="2" charset="-78"/>
              </a:rPr>
              <a:t>لأنه في حالات كثيرة فإن </a:t>
            </a:r>
            <a:r>
              <a:rPr lang="ar-SA" sz="2400" b="1" dirty="0" smtClean="0">
                <a:solidFill>
                  <a:schemeClr val="accent1">
                    <a:lumMod val="50000"/>
                    <a:lumOff val="50000"/>
                  </a:schemeClr>
                </a:solidFill>
                <a:latin typeface="Sakkal Majalla" pitchFamily="2" charset="-78"/>
                <a:cs typeface="Sakkal Majalla" pitchFamily="2" charset="-78"/>
              </a:rPr>
              <a:t>الاستثمارات الكبيرة</a:t>
            </a:r>
            <a:r>
              <a:rPr lang="ar-SA" sz="2400" b="1" dirty="0" smtClean="0">
                <a:latin typeface="Sakkal Majalla" pitchFamily="2" charset="-78"/>
                <a:cs typeface="Sakkal Majalla" pitchFamily="2" charset="-78"/>
              </a:rPr>
              <a:t> على </a:t>
            </a:r>
            <a:r>
              <a:rPr lang="ar-SA" sz="2400" b="1" dirty="0" smtClean="0">
                <a:solidFill>
                  <a:srgbClr val="DE4F00"/>
                </a:solidFill>
                <a:latin typeface="Sakkal Majalla" pitchFamily="2" charset="-78"/>
                <a:cs typeface="Sakkal Majalla" pitchFamily="2" charset="-78"/>
              </a:rPr>
              <a:t>سبيل المثال </a:t>
            </a:r>
            <a:r>
              <a:rPr lang="ar-SA" sz="2400" b="1" dirty="0" smtClean="0">
                <a:latin typeface="Sakkal Majalla" pitchFamily="2" charset="-78"/>
                <a:cs typeface="Sakkal Majalla" pitchFamily="2" charset="-78"/>
              </a:rPr>
              <a:t>في خطط البحث في المنتجات الجديدة تأتي بتكلفة ثابتة معينة، لأن </a:t>
            </a:r>
            <a:r>
              <a:rPr lang="ar-SA" sz="2400" b="1" dirty="0" smtClean="0">
                <a:solidFill>
                  <a:schemeClr val="accent1">
                    <a:lumMod val="50000"/>
                    <a:lumOff val="50000"/>
                  </a:schemeClr>
                </a:solidFill>
                <a:latin typeface="Sakkal Majalla" pitchFamily="2" charset="-78"/>
                <a:cs typeface="Sakkal Majalla" pitchFamily="2" charset="-78"/>
              </a:rPr>
              <a:t>حجم السوق المتزايد </a:t>
            </a:r>
            <a:r>
              <a:rPr lang="ar-SA" sz="2400" b="1" dirty="0" smtClean="0">
                <a:latin typeface="Sakkal Majalla" pitchFamily="2" charset="-78"/>
                <a:cs typeface="Sakkal Majalla" pitchFamily="2" charset="-78"/>
              </a:rPr>
              <a:t>يعطي </a:t>
            </a:r>
            <a:r>
              <a:rPr lang="ar-SA" sz="2400" b="1" dirty="0" smtClean="0">
                <a:solidFill>
                  <a:schemeClr val="accent1">
                    <a:lumMod val="50000"/>
                    <a:lumOff val="50000"/>
                  </a:schemeClr>
                </a:solidFill>
                <a:latin typeface="Sakkal Majalla" pitchFamily="2" charset="-78"/>
                <a:cs typeface="Sakkal Majalla" pitchFamily="2" charset="-78"/>
              </a:rPr>
              <a:t>الفرصة</a:t>
            </a:r>
            <a:r>
              <a:rPr lang="ar-SA" sz="2400" b="1" dirty="0" smtClean="0">
                <a:latin typeface="Sakkal Majalla" pitchFamily="2" charset="-78"/>
                <a:cs typeface="Sakkal Majalla" pitchFamily="2" charset="-78"/>
              </a:rPr>
              <a:t> </a:t>
            </a:r>
            <a:r>
              <a:rPr lang="ar-SA" sz="2400" b="1" dirty="0" smtClean="0">
                <a:solidFill>
                  <a:schemeClr val="accent1">
                    <a:lumMod val="50000"/>
                    <a:lumOff val="50000"/>
                  </a:schemeClr>
                </a:solidFill>
                <a:latin typeface="Sakkal Majalla" pitchFamily="2" charset="-78"/>
                <a:cs typeface="Sakkal Majalla" pitchFamily="2" charset="-78"/>
              </a:rPr>
              <a:t>لنشر</a:t>
            </a:r>
            <a:r>
              <a:rPr lang="ar-SA" sz="2400" b="1" dirty="0" smtClean="0">
                <a:latin typeface="Sakkal Majalla" pitchFamily="2" charset="-78"/>
                <a:cs typeface="Sakkal Majalla" pitchFamily="2" charset="-78"/>
              </a:rPr>
              <a:t> هذه </a:t>
            </a:r>
            <a:r>
              <a:rPr lang="ar-SA" sz="2400" b="1" dirty="0" smtClean="0">
                <a:solidFill>
                  <a:schemeClr val="accent1">
                    <a:lumMod val="50000"/>
                    <a:lumOff val="50000"/>
                  </a:schemeClr>
                </a:solidFill>
                <a:latin typeface="Sakkal Majalla" pitchFamily="2" charset="-78"/>
                <a:cs typeface="Sakkal Majalla" pitchFamily="2" charset="-78"/>
              </a:rPr>
              <a:t>التكلفة الثابتة </a:t>
            </a:r>
            <a:r>
              <a:rPr lang="ar-SA" sz="2400" b="1" dirty="0" smtClean="0">
                <a:latin typeface="Sakkal Majalla" pitchFamily="2" charset="-78"/>
                <a:cs typeface="Sakkal Majalla" pitchFamily="2" charset="-78"/>
              </a:rPr>
              <a:t>على سوق أكبر وعلى كميات إنتاج أكبر، وعلى كميات إنتاج أكبر وبالتالي هناك </a:t>
            </a:r>
            <a:r>
              <a:rPr lang="ar-SA" sz="2400" b="1" dirty="0" smtClean="0">
                <a:solidFill>
                  <a:srgbClr val="0070C0"/>
                </a:solidFill>
                <a:latin typeface="Sakkal Majalla" pitchFamily="2" charset="-78"/>
                <a:cs typeface="Sakkal Majalla" pitchFamily="2" charset="-78"/>
              </a:rPr>
              <a:t>عوائد أعلى على الاستثمار </a:t>
            </a:r>
            <a:r>
              <a:rPr lang="ar-SA" sz="2400" b="1" dirty="0" smtClean="0">
                <a:latin typeface="Sakkal Majalla" pitchFamily="2" charset="-78"/>
                <a:cs typeface="Sakkal Majalla" pitchFamily="2" charset="-78"/>
              </a:rPr>
              <a:t>إذا كان من الممكن بيع المنتجات في سوق أكبر أو في سوق عالمية.</a:t>
            </a:r>
          </a:p>
        </p:txBody>
      </p:sp>
      <p:pic>
        <p:nvPicPr>
          <p:cNvPr id="7" name="Picture 2" descr="Quản trị chiến lược quốc tế (International strategic management) là gì?"/>
          <p:cNvPicPr>
            <a:picLocks noChangeAspect="1" noChangeArrowheads="1"/>
          </p:cNvPicPr>
          <p:nvPr/>
        </p:nvPicPr>
        <p:blipFill>
          <a:blip r:embed="rId2" cstate="print"/>
          <a:srcRect/>
          <a:stretch>
            <a:fillRect/>
          </a:stretch>
        </p:blipFill>
        <p:spPr bwMode="auto">
          <a:xfrm>
            <a:off x="581891" y="1970376"/>
            <a:ext cx="3200400" cy="275402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927" y="527807"/>
            <a:ext cx="8880765" cy="769441"/>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400" b="1" cap="all" dirty="0" smtClean="0">
                <a:solidFill>
                  <a:schemeClr val="bg1"/>
                </a:solidFill>
                <a:latin typeface="Sakkal Majalla" pitchFamily="2" charset="-78"/>
                <a:ea typeface="+mj-ea"/>
                <a:cs typeface="Sakkal Majalla" pitchFamily="2" charset="-78"/>
              </a:rPr>
              <a:t>2/الأسباب التي تدفع الشركات إلى اتخاذ قرار التدويل</a:t>
            </a:r>
            <a:endParaRPr lang="ar-DZ" sz="4400" b="1" cap="all" dirty="0">
              <a:solidFill>
                <a:schemeClr val="bg1"/>
              </a:solidFill>
              <a:latin typeface="Sakkal Majalla" pitchFamily="2" charset="-78"/>
              <a:ea typeface="+mj-ea"/>
              <a:cs typeface="Sakkal Majalla" pitchFamily="2" charset="-78"/>
            </a:endParaRPr>
          </a:p>
        </p:txBody>
      </p:sp>
      <p:sp>
        <p:nvSpPr>
          <p:cNvPr id="15" name="Freeform: Shape 2">
            <a:extLst>
              <a:ext uri="{FF2B5EF4-FFF2-40B4-BE49-F238E27FC236}">
                <a16:creationId xmlns:a16="http://schemas.microsoft.com/office/drawing/2014/main" xmlns="" id="{C4646DD0-F8B3-4E0D-8F1C-E4372E2479FF}"/>
              </a:ext>
            </a:extLst>
          </p:cNvPr>
          <p:cNvSpPr/>
          <p:nvPr/>
        </p:nvSpPr>
        <p:spPr>
          <a:xfrm>
            <a:off x="1"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ZoneTexte 16"/>
          <p:cNvSpPr txBox="1"/>
          <p:nvPr/>
        </p:nvSpPr>
        <p:spPr>
          <a:xfrm>
            <a:off x="3976255" y="1756404"/>
            <a:ext cx="7492200" cy="3908762"/>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3/الاقتصاديات السلمية</a:t>
            </a:r>
          </a:p>
          <a:p>
            <a:pPr algn="just" rtl="1"/>
            <a:r>
              <a:rPr lang="ar-SA" sz="2400" b="1" dirty="0" smtClean="0">
                <a:latin typeface="Sakkal Majalla" pitchFamily="2" charset="-78"/>
                <a:cs typeface="Sakkal Majalla" pitchFamily="2" charset="-78"/>
              </a:rPr>
              <a:t>ما يجب الاشارة اليه هو أن </a:t>
            </a:r>
            <a:r>
              <a:rPr lang="ar-SA" sz="2400" b="1" dirty="0" smtClean="0">
                <a:solidFill>
                  <a:schemeClr val="accent1">
                    <a:lumMod val="50000"/>
                    <a:lumOff val="50000"/>
                  </a:schemeClr>
                </a:solidFill>
                <a:latin typeface="Sakkal Majalla" pitchFamily="2" charset="-78"/>
                <a:cs typeface="Sakkal Majalla" pitchFamily="2" charset="-78"/>
              </a:rPr>
              <a:t>كل</a:t>
            </a:r>
            <a:r>
              <a:rPr lang="ar-SA" sz="2400" b="1" dirty="0" smtClean="0">
                <a:latin typeface="Sakkal Majalla" pitchFamily="2" charset="-78"/>
                <a:cs typeface="Sakkal Majalla" pitchFamily="2" charset="-78"/>
              </a:rPr>
              <a:t> هذه </a:t>
            </a:r>
            <a:r>
              <a:rPr lang="ar-SA" sz="2400" b="1" dirty="0" smtClean="0">
                <a:solidFill>
                  <a:schemeClr val="accent1">
                    <a:lumMod val="50000"/>
                    <a:lumOff val="50000"/>
                  </a:schemeClr>
                </a:solidFill>
                <a:latin typeface="Sakkal Majalla" pitchFamily="2" charset="-78"/>
                <a:cs typeface="Sakkal Majalla" pitchFamily="2" charset="-78"/>
              </a:rPr>
              <a:t>العوامل</a:t>
            </a:r>
            <a:r>
              <a:rPr lang="ar-SA" sz="2400" b="1" dirty="0" smtClean="0">
                <a:latin typeface="Sakkal Majalla" pitchFamily="2" charset="-78"/>
                <a:cs typeface="Sakkal Majalla" pitchFamily="2" charset="-78"/>
              </a:rPr>
              <a:t> </a:t>
            </a:r>
            <a:r>
              <a:rPr lang="ar-SA" sz="2400" b="1" dirty="0" smtClean="0">
                <a:solidFill>
                  <a:schemeClr val="accent1">
                    <a:lumMod val="50000"/>
                    <a:lumOff val="50000"/>
                  </a:schemeClr>
                </a:solidFill>
                <a:latin typeface="Sakkal Majalla" pitchFamily="2" charset="-78"/>
                <a:cs typeface="Sakkal Majalla" pitchFamily="2" charset="-78"/>
              </a:rPr>
              <a:t>مرتبطة</a:t>
            </a:r>
            <a:r>
              <a:rPr lang="ar-SA" sz="2400" b="1" dirty="0" smtClean="0">
                <a:latin typeface="Sakkal Majalla" pitchFamily="2" charset="-78"/>
                <a:cs typeface="Sakkal Majalla" pitchFamily="2" charset="-78"/>
              </a:rPr>
              <a:t> بطريقة أو بأخرى </a:t>
            </a:r>
            <a:r>
              <a:rPr lang="ar-SA" sz="2400" b="1" dirty="0" err="1" smtClean="0">
                <a:solidFill>
                  <a:schemeClr val="accent1">
                    <a:lumMod val="50000"/>
                    <a:lumOff val="50000"/>
                  </a:schemeClr>
                </a:solidFill>
                <a:latin typeface="Sakkal Majalla" pitchFamily="2" charset="-78"/>
                <a:cs typeface="Sakkal Majalla" pitchFamily="2" charset="-78"/>
              </a:rPr>
              <a:t>بوفورات</a:t>
            </a:r>
            <a:r>
              <a:rPr lang="ar-SA" sz="2400" b="1" dirty="0" smtClean="0">
                <a:solidFill>
                  <a:schemeClr val="accent1">
                    <a:lumMod val="50000"/>
                    <a:lumOff val="50000"/>
                  </a:schemeClr>
                </a:solidFill>
                <a:latin typeface="Sakkal Majalla" pitchFamily="2" charset="-78"/>
                <a:cs typeface="Sakkal Majalla" pitchFamily="2" charset="-78"/>
              </a:rPr>
              <a:t> الحجم</a:t>
            </a:r>
            <a:r>
              <a:rPr lang="ar-SA" sz="2400" b="1" dirty="0" smtClean="0">
                <a:latin typeface="Sakkal Majalla" pitchFamily="2" charset="-78"/>
                <a:cs typeface="Sakkal Majalla" pitchFamily="2" charset="-78"/>
              </a:rPr>
              <a:t>، لذلك مع </a:t>
            </a:r>
            <a:r>
              <a:rPr lang="ar-SA" sz="2400" b="1" dirty="0" smtClean="0">
                <a:solidFill>
                  <a:schemeClr val="accent1">
                    <a:lumMod val="50000"/>
                    <a:lumOff val="50000"/>
                  </a:schemeClr>
                </a:solidFill>
                <a:latin typeface="Sakkal Majalla" pitchFamily="2" charset="-78"/>
                <a:cs typeface="Sakkal Majalla" pitchFamily="2" charset="-78"/>
              </a:rPr>
              <a:t>زيادة الإنتاج </a:t>
            </a:r>
            <a:r>
              <a:rPr lang="ar-SA" sz="2400" b="1" dirty="0" smtClean="0">
                <a:latin typeface="Sakkal Majalla" pitchFamily="2" charset="-78"/>
                <a:cs typeface="Sakkal Majalla" pitchFamily="2" charset="-78"/>
              </a:rPr>
              <a:t>يأتي </a:t>
            </a:r>
            <a:r>
              <a:rPr lang="ar-SA" sz="2400" b="1" dirty="0" smtClean="0">
                <a:solidFill>
                  <a:schemeClr val="accent1">
                    <a:lumMod val="50000"/>
                    <a:lumOff val="50000"/>
                  </a:schemeClr>
                </a:solidFill>
                <a:latin typeface="Sakkal Majalla" pitchFamily="2" charset="-78"/>
                <a:cs typeface="Sakkal Majalla" pitchFamily="2" charset="-78"/>
              </a:rPr>
              <a:t>انخفاض</a:t>
            </a:r>
            <a:r>
              <a:rPr lang="ar-SA" sz="2400" b="1" dirty="0" smtClean="0">
                <a:latin typeface="Sakkal Majalla" pitchFamily="2" charset="-78"/>
                <a:cs typeface="Sakkal Majalla" pitchFamily="2" charset="-78"/>
              </a:rPr>
              <a:t> في </a:t>
            </a:r>
            <a:r>
              <a:rPr lang="ar-SA" sz="2400" b="1" dirty="0" smtClean="0">
                <a:solidFill>
                  <a:schemeClr val="accent1">
                    <a:lumMod val="50000"/>
                    <a:lumOff val="50000"/>
                  </a:schemeClr>
                </a:solidFill>
                <a:latin typeface="Sakkal Majalla" pitchFamily="2" charset="-78"/>
                <a:cs typeface="Sakkal Majalla" pitchFamily="2" charset="-78"/>
              </a:rPr>
              <a:t>التكلفة الوحدوية </a:t>
            </a:r>
            <a:r>
              <a:rPr lang="ar-SA" sz="2400" b="1" dirty="0" smtClean="0">
                <a:latin typeface="Sakkal Majalla" pitchFamily="2" charset="-78"/>
                <a:cs typeface="Sakkal Majalla" pitchFamily="2" charset="-78"/>
              </a:rPr>
              <a:t>عادة، من خلال زيادة استخدام القدرات للمرافق الحالية، وأيضا فرصة دمج بعض العمليات على نطاق عالمي ومن الأمثلة على ذلك شركة </a:t>
            </a:r>
            <a:r>
              <a:rPr lang="ar-SA" sz="2400" b="1" dirty="0" err="1" smtClean="0">
                <a:solidFill>
                  <a:srgbClr val="DE4F00"/>
                </a:solidFill>
                <a:latin typeface="Sakkal Majalla" pitchFamily="2" charset="-78"/>
                <a:cs typeface="Sakkal Majalla" pitchFamily="2" charset="-78"/>
              </a:rPr>
              <a:t>إيرباص</a:t>
            </a:r>
            <a:r>
              <a:rPr lang="ar-SA" sz="2400" b="1" dirty="0" smtClean="0">
                <a:solidFill>
                  <a:srgbClr val="DE4F00"/>
                </a:solidFill>
                <a:latin typeface="Sakkal Majalla" pitchFamily="2" charset="-78"/>
                <a:cs typeface="Sakkal Majalla" pitchFamily="2" charset="-78"/>
              </a:rPr>
              <a:t> على سبيل المثال </a:t>
            </a:r>
            <a:r>
              <a:rPr lang="ar-SA" sz="2400" b="1" dirty="0" smtClean="0">
                <a:latin typeface="Sakkal Majalla" pitchFamily="2" charset="-78"/>
                <a:cs typeface="Sakkal Majalla" pitchFamily="2" charset="-78"/>
              </a:rPr>
              <a:t>حيث يتم تقسيم قاعدة الإنتاج بشكل أساسي عبر العديد من البلدان ويتم تصنيع الأجزاء ثم جمعها معا لتجميع الطائرة النهائية أو مثال آخر بالطبع هو شركة</a:t>
            </a:r>
            <a:r>
              <a:rPr lang="ar-SA" sz="2400" b="1" dirty="0" smtClean="0">
                <a:solidFill>
                  <a:srgbClr val="DE4F00"/>
                </a:solidFill>
                <a:latin typeface="Sakkal Majalla" pitchFamily="2" charset="-78"/>
                <a:cs typeface="Sakkal Majalla" pitchFamily="2" charset="-78"/>
              </a:rPr>
              <a:t> أبل </a:t>
            </a:r>
            <a:r>
              <a:rPr lang="ar-SA" sz="2400" b="1" dirty="0" smtClean="0">
                <a:latin typeface="Sakkal Majalla" pitchFamily="2" charset="-78"/>
                <a:cs typeface="Sakkal Majalla" pitchFamily="2" charset="-78"/>
              </a:rPr>
              <a:t>نلاحظ أنه على الجزء الخلفي من جهاز أيفون مكتوب عليه مصمم في كاليفورنيا ولكنه تم إنتاجه أو صنعه في الصين، لذا فإن </a:t>
            </a:r>
            <a:r>
              <a:rPr lang="ar-SA" sz="2400" b="1" dirty="0" smtClean="0">
                <a:solidFill>
                  <a:srgbClr val="DE4F00"/>
                </a:solidFill>
                <a:latin typeface="Sakkal Majalla" pitchFamily="2" charset="-78"/>
                <a:cs typeface="Sakkal Majalla" pitchFamily="2" charset="-78"/>
              </a:rPr>
              <a:t>أبل</a:t>
            </a:r>
            <a:r>
              <a:rPr lang="ar-SA" sz="2400" b="1" dirty="0" smtClean="0">
                <a:latin typeface="Sakkal Majalla" pitchFamily="2" charset="-78"/>
                <a:cs typeface="Sakkal Majalla" pitchFamily="2" charset="-78"/>
              </a:rPr>
              <a:t> هي شركة تستخدم </a:t>
            </a:r>
            <a:r>
              <a:rPr lang="ar-SA" sz="2400" b="1" dirty="0" err="1" smtClean="0">
                <a:latin typeface="Sakkal Majalla" pitchFamily="2" charset="-78"/>
                <a:cs typeface="Sakkal Majalla" pitchFamily="2" charset="-78"/>
              </a:rPr>
              <a:t>وفورات</a:t>
            </a:r>
            <a:r>
              <a:rPr lang="ar-SA" sz="2400" b="1" dirty="0" smtClean="0">
                <a:latin typeface="Sakkal Majalla" pitchFamily="2" charset="-78"/>
                <a:cs typeface="Sakkal Majalla" pitchFamily="2" charset="-78"/>
              </a:rPr>
              <a:t> الحجم والعمليات العالمية ومزايا التكلفة العالمية لصالحها.</a:t>
            </a:r>
          </a:p>
        </p:txBody>
      </p:sp>
      <p:pic>
        <p:nvPicPr>
          <p:cNvPr id="7" name="Picture 2" descr="Quản trị chiến lược quốc tế (International strategic management) là gì?"/>
          <p:cNvPicPr>
            <a:picLocks noChangeAspect="1" noChangeArrowheads="1"/>
          </p:cNvPicPr>
          <p:nvPr/>
        </p:nvPicPr>
        <p:blipFill>
          <a:blip r:embed="rId2" cstate="print"/>
          <a:srcRect/>
          <a:stretch>
            <a:fillRect/>
          </a:stretch>
        </p:blipFill>
        <p:spPr bwMode="auto">
          <a:xfrm>
            <a:off x="581891" y="1970376"/>
            <a:ext cx="3200400" cy="275402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3" y="260649"/>
            <a:ext cx="7415364"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DZ" sz="4800" b="1" cap="all" dirty="0" smtClean="0">
                <a:solidFill>
                  <a:schemeClr val="bg1"/>
                </a:solidFill>
                <a:latin typeface="Sakkal Majalla" pitchFamily="2" charset="-78"/>
                <a:ea typeface="+mj-ea"/>
                <a:cs typeface="Sakkal Majalla" pitchFamily="2" charset="-78"/>
              </a:rPr>
              <a:t>محتوى المحاضرة</a:t>
            </a:r>
            <a:endParaRPr lang="ar-DZ" sz="4800" b="1" cap="all" dirty="0">
              <a:solidFill>
                <a:schemeClr val="bg1"/>
              </a:solidFill>
              <a:latin typeface="Sakkal Majalla" pitchFamily="2" charset="-78"/>
              <a:ea typeface="+mj-ea"/>
              <a:cs typeface="Sakkal Majalla" pitchFamily="2" charset="-78"/>
            </a:endParaRPr>
          </a:p>
        </p:txBody>
      </p:sp>
      <p:pic>
        <p:nvPicPr>
          <p:cNvPr id="3" name="Picture 3" descr="C:\Users\seven\Pictures\qqqd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456374" y="1988840"/>
            <a:ext cx="2543605" cy="39604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riangle isocèle 3"/>
          <p:cNvSpPr/>
          <p:nvPr/>
        </p:nvSpPr>
        <p:spPr>
          <a:xfrm>
            <a:off x="0" y="1484784"/>
            <a:ext cx="8159267" cy="5184576"/>
          </a:xfrm>
          <a:prstGeom prst="triangle">
            <a:avLst/>
          </a:prstGeom>
          <a:solidFill>
            <a:srgbClr val="D6A3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5" name="Groupe 4"/>
          <p:cNvGrpSpPr/>
          <p:nvPr/>
        </p:nvGrpSpPr>
        <p:grpSpPr>
          <a:xfrm>
            <a:off x="2831639" y="2913046"/>
            <a:ext cx="7008777" cy="587962"/>
            <a:chOff x="1794110" y="408565"/>
            <a:chExt cx="4398585" cy="659970"/>
          </a:xfrm>
          <a:scene3d>
            <a:camera prst="orthographicFront"/>
            <a:lightRig rig="threePt" dir="t">
              <a:rot lat="0" lon="0" rev="7500000"/>
            </a:lightRig>
          </a:scene3d>
        </p:grpSpPr>
        <p:sp>
          <p:nvSpPr>
            <p:cNvPr id="6" name="Rectangle à coins arrondis 5"/>
            <p:cNvSpPr/>
            <p:nvPr/>
          </p:nvSpPr>
          <p:spPr>
            <a:xfrm>
              <a:off x="2376275" y="408565"/>
              <a:ext cx="3816420" cy="659970"/>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1794110" y="440782"/>
              <a:ext cx="4366369" cy="471839"/>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algn="ctr" rtl="1"/>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أنواع الاستراتيجيات الدولية</a:t>
              </a:r>
              <a:endParaRPr lang="ar-DZ"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9" name="Rectangle à coins arrondis 8"/>
          <p:cNvSpPr/>
          <p:nvPr/>
        </p:nvSpPr>
        <p:spPr>
          <a:xfrm>
            <a:off x="4655840" y="2132856"/>
            <a:ext cx="4896544" cy="504056"/>
          </a:xfrm>
          <a:prstGeom prst="round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مقدمة</a:t>
            </a:r>
            <a:endParaRPr lang="fr-FR"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nvGrpSpPr>
          <p:cNvPr id="8" name="Groupe 10"/>
          <p:cNvGrpSpPr/>
          <p:nvPr/>
        </p:nvGrpSpPr>
        <p:grpSpPr>
          <a:xfrm>
            <a:off x="2159563" y="3789040"/>
            <a:ext cx="8064896" cy="1080120"/>
            <a:chOff x="2189397" y="-618619"/>
            <a:chExt cx="4824536" cy="728081"/>
          </a:xfrm>
          <a:scene3d>
            <a:camera prst="orthographicFront"/>
            <a:lightRig rig="threePt" dir="t">
              <a:rot lat="0" lon="0" rev="7500000"/>
            </a:lightRig>
          </a:scene3d>
        </p:grpSpPr>
        <p:sp>
          <p:nvSpPr>
            <p:cNvPr id="12" name="Rectangle à coins arrondis 11"/>
            <p:cNvSpPr/>
            <p:nvPr/>
          </p:nvSpPr>
          <p:spPr>
            <a:xfrm>
              <a:off x="2189397" y="-618619"/>
              <a:ext cx="4824536" cy="728081"/>
            </a:xfrm>
            <a:prstGeom prst="roundRect">
              <a:avLst/>
            </a:prstGeom>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2648877" y="-521542"/>
              <a:ext cx="4206794" cy="52005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الأسباب التي تدفع الشركات إلى اتخاذ قرار التدويل </a:t>
              </a:r>
              <a:endParaRPr lang="ar-DZ"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8" name="Rectangle à coins arrondis 17"/>
          <p:cNvSpPr/>
          <p:nvPr/>
        </p:nvSpPr>
        <p:spPr>
          <a:xfrm>
            <a:off x="2159563" y="5085184"/>
            <a:ext cx="7968885" cy="504056"/>
          </a:xfrm>
          <a:prstGeom prst="roundRect">
            <a:avLst/>
          </a:pr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ar-SA"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أنواع المخاطر للعمليات الدولية</a:t>
            </a:r>
            <a:endParaRPr lang="fr-FR" sz="2800" b="1" cap="all" dirty="0" smtClean="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amond(in)">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6945" y="527807"/>
            <a:ext cx="8977747" cy="769441"/>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400" b="1" cap="all" dirty="0" smtClean="0">
                <a:solidFill>
                  <a:schemeClr val="bg1"/>
                </a:solidFill>
                <a:latin typeface="Sakkal Majalla" pitchFamily="2" charset="-78"/>
                <a:ea typeface="+mj-ea"/>
                <a:cs typeface="Sakkal Majalla" pitchFamily="2" charset="-78"/>
              </a:rPr>
              <a:t>2/الأسباب التي تدفع الشركات إلى اتخاذ قرار التدويل</a:t>
            </a:r>
            <a:endParaRPr lang="ar-DZ" sz="4400" b="1" cap="all" dirty="0">
              <a:solidFill>
                <a:schemeClr val="bg1"/>
              </a:solidFill>
              <a:latin typeface="Sakkal Majalla" pitchFamily="2" charset="-78"/>
              <a:ea typeface="+mj-ea"/>
              <a:cs typeface="Sakkal Majalla" pitchFamily="2" charset="-78"/>
            </a:endParaRPr>
          </a:p>
        </p:txBody>
      </p:sp>
      <p:pic>
        <p:nvPicPr>
          <p:cNvPr id="23558" name="Picture 6" descr="Tribune] E-commerçants : 4 grands principes pour surfer sur les  marketplaces pour vendre à l'international?"/>
          <p:cNvPicPr>
            <a:picLocks noChangeAspect="1" noChangeArrowheads="1"/>
          </p:cNvPicPr>
          <p:nvPr/>
        </p:nvPicPr>
        <p:blipFill>
          <a:blip r:embed="rId2" cstate="print"/>
          <a:srcRect/>
          <a:stretch>
            <a:fillRect/>
          </a:stretch>
        </p:blipFill>
        <p:spPr bwMode="auto">
          <a:xfrm>
            <a:off x="1414073" y="2313710"/>
            <a:ext cx="2312800" cy="2232282"/>
          </a:xfrm>
          <a:prstGeom prst="ellipse">
            <a:avLst/>
          </a:prstGeom>
          <a:ln>
            <a:noFill/>
          </a:ln>
          <a:effectLst>
            <a:softEdge rad="112500"/>
          </a:effectLst>
        </p:spPr>
      </p:pic>
      <p:sp>
        <p:nvSpPr>
          <p:cNvPr id="15" name="Freeform: Shape 2">
            <a:extLst>
              <a:ext uri="{FF2B5EF4-FFF2-40B4-BE49-F238E27FC236}">
                <a16:creationId xmlns:a16="http://schemas.microsoft.com/office/drawing/2014/main" xmlns="" id="{C4646DD0-F8B3-4E0D-8F1C-E4372E2479FF}"/>
              </a:ext>
            </a:extLst>
          </p:cNvPr>
          <p:cNvSpPr/>
          <p:nvPr/>
        </p:nvSpPr>
        <p:spPr>
          <a:xfrm>
            <a:off x="1" y="0"/>
            <a:ext cx="2784763"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ZoneTexte 16"/>
          <p:cNvSpPr txBox="1"/>
          <p:nvPr/>
        </p:nvSpPr>
        <p:spPr>
          <a:xfrm>
            <a:off x="3976255" y="1756404"/>
            <a:ext cx="7492200" cy="4278094"/>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4/التعلم</a:t>
            </a:r>
          </a:p>
          <a:p>
            <a:pPr algn="just" rtl="1"/>
            <a:r>
              <a:rPr lang="ar-SA" sz="2400" b="1" dirty="0" smtClean="0">
                <a:latin typeface="Sakkal Majalla" pitchFamily="2" charset="-78"/>
                <a:cs typeface="Sakkal Majalla" pitchFamily="2" charset="-78"/>
              </a:rPr>
              <a:t>يختلف هذا السبب عن الدوافع السابقة قليلا وهو التعلم، لذلك تقرر الشركات أحيانا </a:t>
            </a:r>
            <a:r>
              <a:rPr lang="ar-SA" sz="2400" b="1" dirty="0" smtClean="0">
                <a:solidFill>
                  <a:schemeClr val="accent1">
                    <a:lumMod val="50000"/>
                    <a:lumOff val="50000"/>
                  </a:schemeClr>
                </a:solidFill>
                <a:latin typeface="Sakkal Majalla" pitchFamily="2" charset="-78"/>
                <a:cs typeface="Sakkal Majalla" pitchFamily="2" charset="-78"/>
              </a:rPr>
              <a:t>الخروج من أسواقها المحلية للتعرف على اتجاهات المستهلكين الجديدة وفرص جديدة</a:t>
            </a:r>
            <a:r>
              <a:rPr lang="ar-SA" sz="2400" b="1" dirty="0" smtClean="0">
                <a:latin typeface="Sakkal Majalla" pitchFamily="2" charset="-78"/>
                <a:cs typeface="Sakkal Majalla" pitchFamily="2" charset="-78"/>
              </a:rPr>
              <a:t>، </a:t>
            </a:r>
            <a:r>
              <a:rPr lang="ar-SA" sz="2400" b="1" dirty="0" smtClean="0">
                <a:solidFill>
                  <a:schemeClr val="accent1">
                    <a:lumMod val="50000"/>
                    <a:lumOff val="50000"/>
                  </a:schemeClr>
                </a:solidFill>
                <a:latin typeface="Sakkal Majalla" pitchFamily="2" charset="-78"/>
                <a:cs typeface="Sakkal Majalla" pitchFamily="2" charset="-78"/>
              </a:rPr>
              <a:t>وللتعرف على التقنيات الجديدة</a:t>
            </a:r>
            <a:r>
              <a:rPr lang="ar-SA" sz="2400" b="1" dirty="0" smtClean="0">
                <a:latin typeface="Sakkal Majalla" pitchFamily="2" charset="-78"/>
                <a:cs typeface="Sakkal Majalla" pitchFamily="2" charset="-78"/>
              </a:rPr>
              <a:t> المتطورة في الأسواق العالمية وما إلى </a:t>
            </a:r>
            <a:r>
              <a:rPr lang="ar-SA" sz="2400" b="1" dirty="0" err="1" smtClean="0">
                <a:latin typeface="Sakkal Majalla" pitchFamily="2" charset="-78"/>
                <a:cs typeface="Sakkal Majalla" pitchFamily="2" charset="-78"/>
              </a:rPr>
              <a:t>ذلك.</a:t>
            </a:r>
            <a:r>
              <a:rPr lang="ar-SA" sz="2400" b="1" dirty="0" smtClean="0">
                <a:latin typeface="Sakkal Majalla" pitchFamily="2" charset="-78"/>
                <a:cs typeface="Sakkal Majalla" pitchFamily="2" charset="-78"/>
              </a:rPr>
              <a:t> </a:t>
            </a:r>
            <a:r>
              <a:rPr lang="ar-SA" sz="2400" b="1" dirty="0" smtClean="0">
                <a:solidFill>
                  <a:srgbClr val="DE4F00"/>
                </a:solidFill>
                <a:latin typeface="Sakkal Majalla" pitchFamily="2" charset="-78"/>
                <a:cs typeface="Sakkal Majalla" pitchFamily="2" charset="-78"/>
              </a:rPr>
              <a:t>ومن الأمثلة </a:t>
            </a:r>
            <a:r>
              <a:rPr lang="ar-SA" sz="2400" b="1" dirty="0" smtClean="0">
                <a:latin typeface="Sakkal Majalla" pitchFamily="2" charset="-78"/>
                <a:cs typeface="Sakkal Majalla" pitchFamily="2" charset="-78"/>
              </a:rPr>
              <a:t>على ذلك قطاع الاتصالات، في أوائل العقد الأول من القرن الواحد والعشرين، ذهبت بعض الشركات الأوروبية التي غامرت بالفعل خارج أوروبا إلى اليابان وكوريا، ومن الواضح جدا أنها لن تتاح لها فرصة للحصول على حصة سوقية كبيرة في تلك البلدان ولكنها استغلت الفرصة أن تكون في تلك البلدان وأن تتعلم من القائمين على الوظائف ومن المستهلكين حول الاتجاهات الجديدة ومن ثم جلب تلك الاتجاهات وتلك التقنيات وإلى أوروبا، لذا فإن </a:t>
            </a:r>
            <a:r>
              <a:rPr lang="ar-SA" sz="2400" b="1" dirty="0" smtClean="0">
                <a:solidFill>
                  <a:schemeClr val="accent1">
                    <a:lumMod val="50000"/>
                    <a:lumOff val="50000"/>
                  </a:schemeClr>
                </a:solidFill>
                <a:latin typeface="Sakkal Majalla" pitchFamily="2" charset="-78"/>
                <a:cs typeface="Sakkal Majalla" pitchFamily="2" charset="-78"/>
              </a:rPr>
              <a:t>التعلم يعد بالتأكيد عاملا مهما عندما تفكر الشركات في التدويل</a:t>
            </a:r>
            <a:r>
              <a:rPr lang="ar-SA" sz="2400" b="1" dirty="0" smtClean="0">
                <a:latin typeface="Sakkal Majalla" pitchFamily="2" charset="-78"/>
                <a:cs typeface="Sakkal Majalla" pitchFamily="2"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927" y="527807"/>
            <a:ext cx="8880765" cy="769441"/>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400" b="1" cap="all" dirty="0" smtClean="0">
                <a:solidFill>
                  <a:schemeClr val="bg1"/>
                </a:solidFill>
                <a:latin typeface="Sakkal Majalla" pitchFamily="2" charset="-78"/>
                <a:ea typeface="+mj-ea"/>
                <a:cs typeface="Sakkal Majalla" pitchFamily="2" charset="-78"/>
              </a:rPr>
              <a:t>2/الأسباب التي تدفع الشركات إلى اتخاذ قرار التدويل</a:t>
            </a:r>
            <a:endParaRPr lang="ar-DZ" sz="4400" b="1" cap="all" dirty="0">
              <a:solidFill>
                <a:schemeClr val="bg1"/>
              </a:solidFill>
              <a:latin typeface="Sakkal Majalla" pitchFamily="2" charset="-78"/>
              <a:ea typeface="+mj-ea"/>
              <a:cs typeface="Sakkal Majalla" pitchFamily="2" charset="-78"/>
            </a:endParaRPr>
          </a:p>
        </p:txBody>
      </p:sp>
      <p:pic>
        <p:nvPicPr>
          <p:cNvPr id="23558" name="Picture 6" descr="Tribune] E-commerçants : 4 grands principes pour surfer sur les  marketplaces pour vendre à l'international?"/>
          <p:cNvPicPr>
            <a:picLocks noChangeAspect="1" noChangeArrowheads="1"/>
          </p:cNvPicPr>
          <p:nvPr/>
        </p:nvPicPr>
        <p:blipFill>
          <a:blip r:embed="rId2" cstate="print"/>
          <a:srcRect/>
          <a:stretch>
            <a:fillRect/>
          </a:stretch>
        </p:blipFill>
        <p:spPr bwMode="auto">
          <a:xfrm>
            <a:off x="1441782" y="2341419"/>
            <a:ext cx="2312800" cy="2232282"/>
          </a:xfrm>
          <a:prstGeom prst="ellipse">
            <a:avLst/>
          </a:prstGeom>
          <a:ln>
            <a:noFill/>
          </a:ln>
          <a:effectLst>
            <a:softEdge rad="112500"/>
          </a:effectLst>
        </p:spPr>
      </p:pic>
      <p:sp>
        <p:nvSpPr>
          <p:cNvPr id="15" name="Freeform: Shape 2">
            <a:extLst>
              <a:ext uri="{FF2B5EF4-FFF2-40B4-BE49-F238E27FC236}">
                <a16:creationId xmlns:a16="http://schemas.microsoft.com/office/drawing/2014/main" xmlns="" id="{C4646DD0-F8B3-4E0D-8F1C-E4372E2479FF}"/>
              </a:ext>
            </a:extLst>
          </p:cNvPr>
          <p:cNvSpPr/>
          <p:nvPr/>
        </p:nvSpPr>
        <p:spPr>
          <a:xfrm>
            <a:off x="1" y="0"/>
            <a:ext cx="2784763"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ZoneTexte 1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7" name="ZoneTexte 16"/>
          <p:cNvSpPr txBox="1"/>
          <p:nvPr/>
        </p:nvSpPr>
        <p:spPr>
          <a:xfrm>
            <a:off x="3976255" y="1756404"/>
            <a:ext cx="7492200" cy="2431435"/>
          </a:xfrm>
          <a:prstGeom prst="rect">
            <a:avLst/>
          </a:prstGeom>
          <a:noFill/>
        </p:spPr>
        <p:txBody>
          <a:bodyPr wrap="square" rtlCol="0">
            <a:spAutoFit/>
          </a:bodyPr>
          <a:lstStyle/>
          <a:p>
            <a:pPr algn="just" rtl="1"/>
            <a:r>
              <a:rPr lang="ar-SA" sz="3200" b="1" dirty="0" smtClean="0">
                <a:solidFill>
                  <a:srgbClr val="D81A62"/>
                </a:solidFill>
                <a:latin typeface="Sakkal Majalla" pitchFamily="2" charset="-78"/>
                <a:cs typeface="Sakkal Majalla" pitchFamily="2" charset="-78"/>
              </a:rPr>
              <a:t>5/مزايا الموقع</a:t>
            </a:r>
          </a:p>
          <a:p>
            <a:pPr algn="just" rtl="1"/>
            <a:r>
              <a:rPr lang="ar-SA" sz="2400" b="1" dirty="0" smtClean="0">
                <a:latin typeface="Sakkal Majalla" pitchFamily="2" charset="-78"/>
                <a:cs typeface="Sakkal Majalla" pitchFamily="2" charset="-78"/>
              </a:rPr>
              <a:t>إن </a:t>
            </a:r>
            <a:r>
              <a:rPr lang="ar-SA" sz="2400" b="1" dirty="0" smtClean="0">
                <a:solidFill>
                  <a:schemeClr val="accent1">
                    <a:lumMod val="50000"/>
                    <a:lumOff val="50000"/>
                  </a:schemeClr>
                </a:solidFill>
                <a:latin typeface="Sakkal Majalla" pitchFamily="2" charset="-78"/>
                <a:cs typeface="Sakkal Majalla" pitchFamily="2" charset="-78"/>
              </a:rPr>
              <a:t>بعض المواقع </a:t>
            </a:r>
            <a:r>
              <a:rPr lang="ar-SA" sz="2400" b="1" dirty="0" smtClean="0">
                <a:latin typeface="Sakkal Majalla" pitchFamily="2" charset="-78"/>
                <a:cs typeface="Sakkal Majalla" pitchFamily="2" charset="-78"/>
              </a:rPr>
              <a:t>تكون </a:t>
            </a:r>
            <a:r>
              <a:rPr lang="ar-SA" sz="2400" b="1" dirty="0" smtClean="0">
                <a:solidFill>
                  <a:schemeClr val="accent1">
                    <a:lumMod val="50000"/>
                    <a:lumOff val="50000"/>
                  </a:schemeClr>
                </a:solidFill>
                <a:latin typeface="Sakkal Majalla" pitchFamily="2" charset="-78"/>
                <a:cs typeface="Sakkal Majalla" pitchFamily="2" charset="-78"/>
              </a:rPr>
              <a:t>أقل تكلفة</a:t>
            </a:r>
            <a:r>
              <a:rPr lang="ar-SA" sz="2400" b="1" dirty="0" smtClean="0">
                <a:latin typeface="Sakkal Majalla" pitchFamily="2" charset="-78"/>
                <a:cs typeface="Sakkal Majalla" pitchFamily="2" charset="-78"/>
              </a:rPr>
              <a:t>، </a:t>
            </a:r>
            <a:r>
              <a:rPr lang="ar-SA" sz="2400" b="1" dirty="0" smtClean="0">
                <a:solidFill>
                  <a:srgbClr val="DE4F00"/>
                </a:solidFill>
                <a:latin typeface="Sakkal Majalla" pitchFamily="2" charset="-78"/>
                <a:cs typeface="Sakkal Majalla" pitchFamily="2" charset="-78"/>
              </a:rPr>
              <a:t>على سبيل المثال</a:t>
            </a:r>
            <a:r>
              <a:rPr lang="ar-SA" sz="2400" b="1" dirty="0" smtClean="0">
                <a:latin typeface="Sakkal Majalla" pitchFamily="2" charset="-78"/>
                <a:cs typeface="Sakkal Majalla" pitchFamily="2" charset="-78"/>
              </a:rPr>
              <a:t> انخفاض تكلفة العمالة ولكن ربما أيضا </a:t>
            </a:r>
            <a:r>
              <a:rPr lang="ar-SA" sz="2400" b="1" dirty="0" smtClean="0">
                <a:solidFill>
                  <a:srgbClr val="DE4F00"/>
                </a:solidFill>
                <a:latin typeface="Sakkal Majalla" pitchFamily="2" charset="-78"/>
                <a:cs typeface="Sakkal Majalla" pitchFamily="2" charset="-78"/>
              </a:rPr>
              <a:t>انخفاض تكلفة المواد الخام</a:t>
            </a:r>
            <a:r>
              <a:rPr lang="ar-SA" sz="2400" b="1" dirty="0" smtClean="0">
                <a:latin typeface="Sakkal Majalla" pitchFamily="2" charset="-78"/>
                <a:cs typeface="Sakkal Majalla" pitchFamily="2" charset="-78"/>
              </a:rPr>
              <a:t>، </a:t>
            </a:r>
            <a:r>
              <a:rPr lang="ar-SA" sz="2400" b="1" dirty="0" smtClean="0">
                <a:solidFill>
                  <a:srgbClr val="DE4F00"/>
                </a:solidFill>
                <a:latin typeface="Sakkal Majalla" pitchFamily="2" charset="-78"/>
                <a:cs typeface="Sakkal Majalla" pitchFamily="2" charset="-78"/>
              </a:rPr>
              <a:t>وسهولة الوصول إلى المواد </a:t>
            </a:r>
            <a:r>
              <a:rPr lang="ar-SA" sz="2400" b="1" dirty="0" err="1" smtClean="0">
                <a:solidFill>
                  <a:srgbClr val="DE4F00"/>
                </a:solidFill>
                <a:latin typeface="Sakkal Majalla" pitchFamily="2" charset="-78"/>
                <a:cs typeface="Sakkal Majalla" pitchFamily="2" charset="-78"/>
              </a:rPr>
              <a:t>الخام</a:t>
            </a:r>
            <a:r>
              <a:rPr lang="ar-SA" sz="2400" b="1" dirty="0" err="1" smtClean="0">
                <a:latin typeface="Sakkal Majalla" pitchFamily="2" charset="-78"/>
                <a:cs typeface="Sakkal Majalla" pitchFamily="2" charset="-78"/>
              </a:rPr>
              <a:t>.</a:t>
            </a:r>
            <a:r>
              <a:rPr lang="ar-SA" sz="2400" b="1" dirty="0" smtClean="0">
                <a:latin typeface="Sakkal Majalla" pitchFamily="2" charset="-78"/>
                <a:cs typeface="Sakkal Majalla" pitchFamily="2" charset="-78"/>
              </a:rPr>
              <a:t> في بعض الأحيان تقوم الشركات بالتدويل لأن قاعدة التوريد الخاصة </a:t>
            </a:r>
            <a:r>
              <a:rPr lang="ar-SA" sz="2400" b="1" dirty="0" err="1" smtClean="0">
                <a:latin typeface="Sakkal Majalla" pitchFamily="2" charset="-78"/>
                <a:cs typeface="Sakkal Majalla" pitchFamily="2" charset="-78"/>
              </a:rPr>
              <a:t>بها</a:t>
            </a:r>
            <a:r>
              <a:rPr lang="ar-SA" sz="2400" b="1" dirty="0" smtClean="0">
                <a:latin typeface="Sakkal Majalla" pitchFamily="2" charset="-78"/>
                <a:cs typeface="Sakkal Majalla" pitchFamily="2" charset="-78"/>
              </a:rPr>
              <a:t> موجودة بالفعل، لذا فهم يرون </a:t>
            </a:r>
            <a:r>
              <a:rPr lang="ar-SA" sz="2400" b="1" dirty="0" smtClean="0">
                <a:solidFill>
                  <a:schemeClr val="accent1">
                    <a:lumMod val="50000"/>
                    <a:lumOff val="50000"/>
                  </a:schemeClr>
                </a:solidFill>
                <a:latin typeface="Sakkal Majalla" pitchFamily="2" charset="-78"/>
                <a:cs typeface="Sakkal Majalla" pitchFamily="2" charset="-78"/>
              </a:rPr>
              <a:t>الفرصة لمتابعة مورديهم</a:t>
            </a:r>
            <a:r>
              <a:rPr lang="ar-SA" sz="2400" b="1" dirty="0" smtClean="0">
                <a:latin typeface="Sakkal Majalla" pitchFamily="2" charset="-78"/>
                <a:cs typeface="Sakkal Majalla" pitchFamily="2" charset="-78"/>
              </a:rPr>
              <a:t>، والسبب الكبير كما ذكرنا سابقا هو أيضا الوصول للمستهلكين في الأسواق الناشئة </a:t>
            </a:r>
            <a:r>
              <a:rPr lang="ar-SA" sz="2400" b="1" dirty="0" err="1" smtClean="0">
                <a:latin typeface="Sakkal Majalla" pitchFamily="2" charset="-78"/>
                <a:cs typeface="Sakkal Majalla" pitchFamily="2" charset="-78"/>
              </a:rPr>
              <a:t>خاصة.</a:t>
            </a:r>
            <a:r>
              <a:rPr lang="ar-SA" sz="2400" b="1" dirty="0" smtClean="0">
                <a:latin typeface="Sakkal Majalla" pitchFamily="2" charset="-78"/>
                <a:cs typeface="Sakkal Majalla" pitchFamily="2" charset="-78"/>
              </a:rPr>
              <a:t> </a:t>
            </a:r>
          </a:p>
        </p:txBody>
      </p:sp>
      <p:sp>
        <p:nvSpPr>
          <p:cNvPr id="6146" name="AutoShape 2" descr="How to effectively mitigate risks in international busin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22</a:t>
            </a:fld>
            <a:endParaRPr lang="fr-BE"/>
          </a:p>
        </p:txBody>
      </p:sp>
      <p:pic>
        <p:nvPicPr>
          <p:cNvPr id="74754" name="Picture 2" descr="Premium Photo | International business"/>
          <p:cNvPicPr>
            <a:picLocks noChangeAspect="1" noChangeArrowheads="1"/>
          </p:cNvPicPr>
          <p:nvPr/>
        </p:nvPicPr>
        <p:blipFill>
          <a:blip r:embed="rId2" cstate="print"/>
          <a:srcRect/>
          <a:stretch>
            <a:fillRect/>
          </a:stretch>
        </p:blipFill>
        <p:spPr bwMode="auto">
          <a:xfrm>
            <a:off x="1" y="0"/>
            <a:ext cx="12192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43746" y="282709"/>
            <a:ext cx="7622005"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أنواع المخاطر للعمليات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7" name="ZoneTexte 6"/>
          <p:cNvSpPr txBox="1"/>
          <p:nvPr/>
        </p:nvSpPr>
        <p:spPr>
          <a:xfrm>
            <a:off x="7703129" y="1019023"/>
            <a:ext cx="3524882" cy="584775"/>
          </a:xfrm>
          <a:prstGeom prst="rect">
            <a:avLst/>
          </a:prstGeom>
          <a:solidFill>
            <a:srgbClr val="B0D5EE"/>
          </a:solidFill>
        </p:spPr>
        <p:txBody>
          <a:bodyPr wrap="square" rtlCol="0">
            <a:spAutoFit/>
          </a:bodyPr>
          <a:lstStyle/>
          <a:p>
            <a:pPr algn="just" rtl="1"/>
            <a:r>
              <a:rPr lang="ar-SA" sz="3200" b="1" dirty="0" smtClean="0">
                <a:latin typeface="Sakkal Majalla" pitchFamily="2" charset="-78"/>
                <a:cs typeface="Sakkal Majalla" pitchFamily="2" charset="-78"/>
              </a:rPr>
              <a:t>المخاطر السياسية</a:t>
            </a:r>
          </a:p>
        </p:txBody>
      </p:sp>
      <p:sp>
        <p:nvSpPr>
          <p:cNvPr id="5" name="Freeform: Shape 2">
            <a:extLst>
              <a:ext uri="{FF2B5EF4-FFF2-40B4-BE49-F238E27FC236}">
                <a16:creationId xmlns:a16="http://schemas.microsoft.com/office/drawing/2014/main" xmlns="" id="{C4646DD0-F8B3-4E0D-8F1C-E4372E2479FF}"/>
              </a:ext>
            </a:extLst>
          </p:cNvPr>
          <p:cNvSpPr/>
          <p:nvPr/>
        </p:nvSpPr>
        <p:spPr>
          <a:xfrm>
            <a:off x="0"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ZoneTexte 7"/>
          <p:cNvSpPr txBox="1"/>
          <p:nvPr/>
        </p:nvSpPr>
        <p:spPr>
          <a:xfrm>
            <a:off x="3754582" y="1595021"/>
            <a:ext cx="7758546" cy="5262979"/>
          </a:xfrm>
          <a:prstGeom prst="rect">
            <a:avLst/>
          </a:prstGeom>
          <a:noFill/>
        </p:spPr>
        <p:txBody>
          <a:bodyPr wrap="square" rtlCol="0">
            <a:spAutoFit/>
          </a:bodyPr>
          <a:lstStyle/>
          <a:p>
            <a:pPr algn="just" rtl="1"/>
            <a:r>
              <a:rPr lang="ar-SA" sz="2800" b="1" dirty="0" smtClean="0">
                <a:solidFill>
                  <a:srgbClr val="4A4662"/>
                </a:solidFill>
                <a:latin typeface="Sakkal Majalla" pitchFamily="2" charset="-78"/>
                <a:cs typeface="Sakkal Majalla" pitchFamily="2" charset="-78"/>
              </a:rPr>
              <a:t>من الواضح أنه إذا دخلت منطقة جغرافية جديدة فالمؤسسة بحاجة إلى التأكد من أن البلد مستقر سياسيا، فهناك </a:t>
            </a:r>
            <a:r>
              <a:rPr lang="ar-SA" sz="2800" b="1" dirty="0" smtClean="0">
                <a:solidFill>
                  <a:srgbClr val="7030A0"/>
                </a:solidFill>
                <a:latin typeface="Sakkal Majalla" pitchFamily="2" charset="-78"/>
                <a:cs typeface="Sakkal Majalla" pitchFamily="2" charset="-78"/>
              </a:rPr>
              <a:t>خطر الحرب </a:t>
            </a:r>
            <a:r>
              <a:rPr lang="ar-SA" sz="2800" b="1" dirty="0" smtClean="0">
                <a:solidFill>
                  <a:srgbClr val="4A4662"/>
                </a:solidFill>
                <a:latin typeface="Sakkal Majalla" pitchFamily="2" charset="-78"/>
                <a:cs typeface="Sakkal Majalla" pitchFamily="2" charset="-78"/>
              </a:rPr>
              <a:t>والاشتباكات العسكرية، حيث النتائج غير معروفة في حال كانت هناك صراعات محلية بين الأطراف المختلفة، وإذا كانت هناك احتجاجات سياسية أو عدم استقرار سياسي، ويمكن أن يشكل ذلك كله تهديدا أمنيا، وهذا بالتأكيد شيء تحتاج الشركات إلى مراقبته وتحتاج إلى توخي الحذر بشأنه عندما تستثمر الأموال في سوق أجنبي كما هو الحال مع اللوائح، فقد </a:t>
            </a:r>
            <a:r>
              <a:rPr lang="ar-SA" sz="2800" b="1" dirty="0" smtClean="0">
                <a:solidFill>
                  <a:srgbClr val="7030A0"/>
                </a:solidFill>
                <a:latin typeface="Sakkal Majalla" pitchFamily="2" charset="-78"/>
                <a:cs typeface="Sakkal Majalla" pitchFamily="2" charset="-78"/>
              </a:rPr>
              <a:t>تتغير اللوائح</a:t>
            </a:r>
            <a:r>
              <a:rPr lang="ar-SA" sz="2800" b="1" dirty="0" smtClean="0">
                <a:solidFill>
                  <a:srgbClr val="4A4662"/>
                </a:solidFill>
                <a:latin typeface="Sakkal Majalla" pitchFamily="2" charset="-78"/>
                <a:cs typeface="Sakkal Majalla" pitchFamily="2" charset="-78"/>
              </a:rPr>
              <a:t>، حيث تكون هناك اتجاهات سياسية </a:t>
            </a:r>
            <a:r>
              <a:rPr lang="ar-SA" sz="2800" b="1" dirty="0" err="1" smtClean="0">
                <a:solidFill>
                  <a:srgbClr val="4A4662"/>
                </a:solidFill>
                <a:latin typeface="Sakkal Majalla" pitchFamily="2" charset="-78"/>
                <a:cs typeface="Sakkal Majalla" pitchFamily="2" charset="-78"/>
              </a:rPr>
              <a:t>حمائية</a:t>
            </a:r>
            <a:r>
              <a:rPr lang="ar-SA" sz="2800" b="1" dirty="0" smtClean="0">
                <a:solidFill>
                  <a:srgbClr val="4A4662"/>
                </a:solidFill>
                <a:latin typeface="Sakkal Majalla" pitchFamily="2" charset="-78"/>
                <a:cs typeface="Sakkal Majalla" pitchFamily="2" charset="-78"/>
              </a:rPr>
              <a:t>، </a:t>
            </a:r>
            <a:r>
              <a:rPr lang="ar-SA" sz="2800" b="1" dirty="0" smtClean="0">
                <a:solidFill>
                  <a:srgbClr val="DE4F00"/>
                </a:solidFill>
                <a:latin typeface="Sakkal Majalla" pitchFamily="2" charset="-78"/>
                <a:cs typeface="Sakkal Majalla" pitchFamily="2" charset="-78"/>
              </a:rPr>
              <a:t>على سبيل المثال</a:t>
            </a:r>
            <a:r>
              <a:rPr lang="ar-SA" sz="2800" b="1" dirty="0" smtClean="0">
                <a:solidFill>
                  <a:srgbClr val="4A4662"/>
                </a:solidFill>
                <a:latin typeface="Sakkal Majalla" pitchFamily="2" charset="-78"/>
                <a:cs typeface="Sakkal Majalla" pitchFamily="2" charset="-78"/>
              </a:rPr>
              <a:t>، قد تقرر </a:t>
            </a:r>
            <a:r>
              <a:rPr lang="ar-SA" sz="2800" b="1" dirty="0" smtClean="0">
                <a:solidFill>
                  <a:srgbClr val="DE4F00"/>
                </a:solidFill>
                <a:latin typeface="Sakkal Majalla" pitchFamily="2" charset="-78"/>
                <a:cs typeface="Sakkal Majalla" pitchFamily="2" charset="-78"/>
              </a:rPr>
              <a:t>الحكومة</a:t>
            </a:r>
            <a:r>
              <a:rPr lang="ar-SA" sz="2800" b="1" dirty="0" smtClean="0">
                <a:solidFill>
                  <a:srgbClr val="4A4662"/>
                </a:solidFill>
                <a:latin typeface="Sakkal Majalla" pitchFamily="2" charset="-78"/>
                <a:cs typeface="Sakkal Majalla" pitchFamily="2" charset="-78"/>
              </a:rPr>
              <a:t> </a:t>
            </a:r>
            <a:r>
              <a:rPr lang="ar-SA" sz="2800" b="1" dirty="0" smtClean="0">
                <a:solidFill>
                  <a:srgbClr val="DE4F00"/>
                </a:solidFill>
                <a:latin typeface="Sakkal Majalla" pitchFamily="2" charset="-78"/>
                <a:cs typeface="Sakkal Majalla" pitchFamily="2" charset="-78"/>
              </a:rPr>
              <a:t>حظر</a:t>
            </a:r>
            <a:r>
              <a:rPr lang="ar-SA" sz="2800" b="1" dirty="0" smtClean="0">
                <a:solidFill>
                  <a:srgbClr val="4A4662"/>
                </a:solidFill>
                <a:latin typeface="Sakkal Majalla" pitchFamily="2" charset="-78"/>
                <a:cs typeface="Sakkal Majalla" pitchFamily="2" charset="-78"/>
              </a:rPr>
              <a:t> الشركات </a:t>
            </a:r>
            <a:r>
              <a:rPr lang="ar-SA" sz="2800" b="1" dirty="0" smtClean="0">
                <a:solidFill>
                  <a:srgbClr val="DE4F00"/>
                </a:solidFill>
                <a:latin typeface="Sakkal Majalla" pitchFamily="2" charset="-78"/>
                <a:cs typeface="Sakkal Majalla" pitchFamily="2" charset="-78"/>
              </a:rPr>
              <a:t>الأجنبية</a:t>
            </a:r>
            <a:r>
              <a:rPr lang="ar-SA" sz="2800" b="1" dirty="0" smtClean="0">
                <a:solidFill>
                  <a:srgbClr val="4A4662"/>
                </a:solidFill>
                <a:latin typeface="Sakkal Majalla" pitchFamily="2" charset="-78"/>
                <a:cs typeface="Sakkal Majalla" pitchFamily="2" charset="-78"/>
              </a:rPr>
              <a:t> من القيام بأنشطة معينة أو </a:t>
            </a:r>
            <a:r>
              <a:rPr lang="ar-SA" sz="2800" b="1" dirty="0" smtClean="0">
                <a:solidFill>
                  <a:srgbClr val="DE4F00"/>
                </a:solidFill>
                <a:latin typeface="Sakkal Majalla" pitchFamily="2" charset="-78"/>
                <a:cs typeface="Sakkal Majalla" pitchFamily="2" charset="-78"/>
              </a:rPr>
              <a:t>استعادة</a:t>
            </a:r>
            <a:r>
              <a:rPr lang="ar-SA" sz="2800" b="1" dirty="0" smtClean="0">
                <a:solidFill>
                  <a:srgbClr val="4A4662"/>
                </a:solidFill>
                <a:latin typeface="Sakkal Majalla" pitchFamily="2" charset="-78"/>
                <a:cs typeface="Sakkal Majalla" pitchFamily="2" charset="-78"/>
              </a:rPr>
              <a:t> بعض الأصول التي تمتلكها الشركات الأجنبية، لذا عليها دائما أن تدرك أن هذا خطر تتعرض له وأن </a:t>
            </a:r>
            <a:r>
              <a:rPr lang="ar-SA" sz="2800" b="1" dirty="0" smtClean="0">
                <a:solidFill>
                  <a:srgbClr val="7030A0"/>
                </a:solidFill>
                <a:latin typeface="Sakkal Majalla" pitchFamily="2" charset="-78"/>
                <a:cs typeface="Sakkal Majalla" pitchFamily="2" charset="-78"/>
              </a:rPr>
              <a:t>تغييرات القانون </a:t>
            </a:r>
            <a:r>
              <a:rPr lang="ar-SA" sz="2800" b="1" dirty="0" smtClean="0">
                <a:solidFill>
                  <a:srgbClr val="4A4662"/>
                </a:solidFill>
                <a:latin typeface="Sakkal Majalla" pitchFamily="2" charset="-78"/>
                <a:cs typeface="Sakkal Majalla" pitchFamily="2" charset="-78"/>
              </a:rPr>
              <a:t>يمكن أن تحدث دائما مرة أخرى مثل تأميم الأصول باعتباره خطرا رئيسيا.</a:t>
            </a:r>
          </a:p>
        </p:txBody>
      </p:sp>
      <p:pic>
        <p:nvPicPr>
          <p:cNvPr id="46082" name="Picture 2" descr="Political Risk Analysis: where International Relations meet Business -  Marbella International University Centre"/>
          <p:cNvPicPr>
            <a:picLocks noChangeAspect="1" noChangeArrowheads="1"/>
          </p:cNvPicPr>
          <p:nvPr/>
        </p:nvPicPr>
        <p:blipFill>
          <a:blip r:embed="rId2" cstate="print"/>
          <a:srcRect/>
          <a:stretch>
            <a:fillRect/>
          </a:stretch>
        </p:blipFill>
        <p:spPr bwMode="auto">
          <a:xfrm>
            <a:off x="955964" y="2646218"/>
            <a:ext cx="2652856" cy="1600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43746" y="282709"/>
            <a:ext cx="7622005"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أنواع المخاطر للعمليات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7" name="ZoneTexte 6"/>
          <p:cNvSpPr txBox="1"/>
          <p:nvPr/>
        </p:nvSpPr>
        <p:spPr>
          <a:xfrm>
            <a:off x="7703129" y="1019023"/>
            <a:ext cx="3524882" cy="584775"/>
          </a:xfrm>
          <a:prstGeom prst="rect">
            <a:avLst/>
          </a:prstGeom>
          <a:solidFill>
            <a:srgbClr val="B0D5EE"/>
          </a:solidFill>
        </p:spPr>
        <p:txBody>
          <a:bodyPr wrap="square" rtlCol="0">
            <a:spAutoFit/>
          </a:bodyPr>
          <a:lstStyle/>
          <a:p>
            <a:pPr algn="just" rtl="1"/>
            <a:r>
              <a:rPr lang="ar-SA" sz="3200" b="1" dirty="0" smtClean="0">
                <a:latin typeface="Sakkal Majalla" pitchFamily="2" charset="-78"/>
                <a:cs typeface="Sakkal Majalla" pitchFamily="2" charset="-78"/>
              </a:rPr>
              <a:t>المخاطر الاقتصادية</a:t>
            </a:r>
          </a:p>
        </p:txBody>
      </p:sp>
      <p:sp>
        <p:nvSpPr>
          <p:cNvPr id="5" name="Freeform: Shape 2">
            <a:extLst>
              <a:ext uri="{FF2B5EF4-FFF2-40B4-BE49-F238E27FC236}">
                <a16:creationId xmlns:a16="http://schemas.microsoft.com/office/drawing/2014/main" xmlns="" id="{C4646DD0-F8B3-4E0D-8F1C-E4372E2479FF}"/>
              </a:ext>
            </a:extLst>
          </p:cNvPr>
          <p:cNvSpPr/>
          <p:nvPr/>
        </p:nvSpPr>
        <p:spPr>
          <a:xfrm>
            <a:off x="0"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ZoneTexte 7"/>
          <p:cNvSpPr txBox="1"/>
          <p:nvPr/>
        </p:nvSpPr>
        <p:spPr>
          <a:xfrm>
            <a:off x="3449782" y="1595021"/>
            <a:ext cx="8063346" cy="5262979"/>
          </a:xfrm>
          <a:prstGeom prst="rect">
            <a:avLst/>
          </a:prstGeom>
          <a:noFill/>
        </p:spPr>
        <p:txBody>
          <a:bodyPr wrap="square" rtlCol="0">
            <a:spAutoFit/>
          </a:bodyPr>
          <a:lstStyle/>
          <a:p>
            <a:pPr algn="just" rtl="1"/>
            <a:r>
              <a:rPr lang="ar-SA" sz="2800" b="1" dirty="0" smtClean="0">
                <a:solidFill>
                  <a:srgbClr val="4A4662"/>
                </a:solidFill>
                <a:latin typeface="Sakkal Majalla" pitchFamily="2" charset="-78"/>
                <a:cs typeface="Sakkal Majalla" pitchFamily="2" charset="-78"/>
              </a:rPr>
              <a:t>إن مخاطر </a:t>
            </a:r>
            <a:r>
              <a:rPr lang="ar-SA" sz="2800" b="1" dirty="0" smtClean="0">
                <a:solidFill>
                  <a:srgbClr val="7030A0"/>
                </a:solidFill>
                <a:latin typeface="Sakkal Majalla" pitchFamily="2" charset="-78"/>
                <a:cs typeface="Sakkal Majalla" pitchFamily="2" charset="-78"/>
              </a:rPr>
              <a:t>الاقتصاد الكلي</a:t>
            </a:r>
            <a:r>
              <a:rPr lang="ar-SA" sz="2800" b="1" dirty="0" smtClean="0">
                <a:solidFill>
                  <a:srgbClr val="4A4662"/>
                </a:solidFill>
                <a:latin typeface="Sakkal Majalla" pitchFamily="2" charset="-78"/>
                <a:cs typeface="Sakkal Majalla" pitchFamily="2" charset="-78"/>
              </a:rPr>
              <a:t>، </a:t>
            </a:r>
            <a:r>
              <a:rPr lang="ar-SA" sz="2800" b="1" dirty="0" smtClean="0">
                <a:solidFill>
                  <a:srgbClr val="DE4F00"/>
                </a:solidFill>
                <a:latin typeface="Sakkal Majalla" pitchFamily="2" charset="-78"/>
                <a:cs typeface="Sakkal Majalla" pitchFamily="2" charset="-78"/>
              </a:rPr>
              <a:t>على سبيل المثال </a:t>
            </a:r>
            <a:r>
              <a:rPr lang="ar-SA" sz="2800" b="1" dirty="0" smtClean="0">
                <a:solidFill>
                  <a:srgbClr val="4A4662"/>
                </a:solidFill>
                <a:latin typeface="Sakkal Majalla" pitchFamily="2" charset="-78"/>
                <a:cs typeface="Sakkal Majalla" pitchFamily="2" charset="-78"/>
              </a:rPr>
              <a:t>يمكن أن تلعب </a:t>
            </a:r>
            <a:r>
              <a:rPr lang="ar-SA" sz="2800" b="1" dirty="0" smtClean="0">
                <a:solidFill>
                  <a:schemeClr val="accent1">
                    <a:lumMod val="50000"/>
                    <a:lumOff val="50000"/>
                  </a:schemeClr>
                </a:solidFill>
                <a:latin typeface="Sakkal Majalla" pitchFamily="2" charset="-78"/>
                <a:cs typeface="Sakkal Majalla" pitchFamily="2" charset="-78"/>
              </a:rPr>
              <a:t>مستويات</a:t>
            </a:r>
            <a:r>
              <a:rPr lang="ar-SA" sz="2800" b="1" dirty="0" smtClean="0">
                <a:solidFill>
                  <a:srgbClr val="4A4662"/>
                </a:solidFill>
                <a:latin typeface="Sakkal Majalla" pitchFamily="2" charset="-78"/>
                <a:cs typeface="Sakkal Majalla" pitchFamily="2" charset="-78"/>
              </a:rPr>
              <a:t> </a:t>
            </a:r>
            <a:r>
              <a:rPr lang="ar-SA" sz="2800" b="1" dirty="0" smtClean="0">
                <a:solidFill>
                  <a:schemeClr val="accent1">
                    <a:lumMod val="50000"/>
                    <a:lumOff val="50000"/>
                  </a:schemeClr>
                </a:solidFill>
                <a:latin typeface="Sakkal Majalla" pitchFamily="2" charset="-78"/>
                <a:cs typeface="Sakkal Majalla" pitchFamily="2" charset="-78"/>
              </a:rPr>
              <a:t>الديون</a:t>
            </a:r>
            <a:r>
              <a:rPr lang="ar-SA" sz="2800" b="1" dirty="0" smtClean="0">
                <a:solidFill>
                  <a:srgbClr val="4A4662"/>
                </a:solidFill>
                <a:latin typeface="Sakkal Majalla" pitchFamily="2" charset="-78"/>
                <a:cs typeface="Sakkal Majalla" pitchFamily="2" charset="-78"/>
              </a:rPr>
              <a:t> دورا هنا، يمكن أن تكون </a:t>
            </a:r>
            <a:r>
              <a:rPr lang="ar-SA" sz="2800" b="1" u="sng" dirty="0" smtClean="0">
                <a:solidFill>
                  <a:srgbClr val="4A4662"/>
                </a:solidFill>
                <a:latin typeface="Sakkal Majalla" pitchFamily="2" charset="-78"/>
                <a:cs typeface="Sakkal Majalla" pitchFamily="2" charset="-78"/>
              </a:rPr>
              <a:t>الأسعار متقلبة </a:t>
            </a:r>
            <a:r>
              <a:rPr lang="ar-SA" sz="2800" b="1" dirty="0" smtClean="0">
                <a:solidFill>
                  <a:srgbClr val="4A4662"/>
                </a:solidFill>
                <a:latin typeface="Sakkal Majalla" pitchFamily="2" charset="-78"/>
                <a:cs typeface="Sakkal Majalla" pitchFamily="2" charset="-78"/>
              </a:rPr>
              <a:t>وهناك </a:t>
            </a:r>
            <a:r>
              <a:rPr lang="ar-SA" sz="2800" b="1" u="sng" dirty="0" smtClean="0">
                <a:solidFill>
                  <a:srgbClr val="4A4662"/>
                </a:solidFill>
                <a:latin typeface="Sakkal Majalla" pitchFamily="2" charset="-78"/>
                <a:cs typeface="Sakkal Majalla" pitchFamily="2" charset="-78"/>
              </a:rPr>
              <a:t>خطر التضخم</a:t>
            </a:r>
            <a:r>
              <a:rPr lang="ar-SA" sz="2800" b="1" dirty="0" smtClean="0">
                <a:solidFill>
                  <a:srgbClr val="4A4662"/>
                </a:solidFill>
                <a:latin typeface="Sakkal Majalla" pitchFamily="2" charset="-78"/>
                <a:cs typeface="Sakkal Majalla" pitchFamily="2" charset="-78"/>
              </a:rPr>
              <a:t>، و</a:t>
            </a:r>
            <a:r>
              <a:rPr lang="ar-SA" sz="2800" b="1" u="sng" dirty="0" smtClean="0">
                <a:solidFill>
                  <a:srgbClr val="4A4662"/>
                </a:solidFill>
                <a:latin typeface="Sakkal Majalla" pitchFamily="2" charset="-78"/>
                <a:cs typeface="Sakkal Majalla" pitchFamily="2" charset="-78"/>
              </a:rPr>
              <a:t>مخاطر العملة </a:t>
            </a:r>
            <a:r>
              <a:rPr lang="ar-SA" sz="2800" b="1" dirty="0" smtClean="0">
                <a:solidFill>
                  <a:srgbClr val="4A4662"/>
                </a:solidFill>
                <a:latin typeface="Sakkal Majalla" pitchFamily="2" charset="-78"/>
                <a:cs typeface="Sakkal Majalla" pitchFamily="2" charset="-78"/>
              </a:rPr>
              <a:t>هي المخاطر الثانية التي يجب أن تكون المؤسسة على دراية </a:t>
            </a:r>
            <a:r>
              <a:rPr lang="ar-SA" sz="2800" b="1" dirty="0" err="1" smtClean="0">
                <a:solidFill>
                  <a:srgbClr val="4A4662"/>
                </a:solidFill>
                <a:latin typeface="Sakkal Majalla" pitchFamily="2" charset="-78"/>
                <a:cs typeface="Sakkal Majalla" pitchFamily="2" charset="-78"/>
              </a:rPr>
              <a:t>بها</a:t>
            </a:r>
            <a:r>
              <a:rPr lang="ar-SA" sz="2800" b="1" dirty="0" smtClean="0">
                <a:solidFill>
                  <a:srgbClr val="4A4662"/>
                </a:solidFill>
                <a:latin typeface="Sakkal Majalla" pitchFamily="2" charset="-78"/>
                <a:cs typeface="Sakkal Majalla" pitchFamily="2" charset="-78"/>
              </a:rPr>
              <a:t> خاصة إذا </a:t>
            </a:r>
            <a:r>
              <a:rPr lang="ar-SA" sz="2800" b="1" dirty="0" smtClean="0">
                <a:solidFill>
                  <a:schemeClr val="accent1">
                    <a:lumMod val="50000"/>
                    <a:lumOff val="50000"/>
                  </a:schemeClr>
                </a:solidFill>
                <a:latin typeface="Sakkal Majalla" pitchFamily="2" charset="-78"/>
                <a:cs typeface="Sakkal Majalla" pitchFamily="2" charset="-78"/>
              </a:rPr>
              <a:t>اكتسب السوق أهمية </a:t>
            </a:r>
            <a:r>
              <a:rPr lang="ar-SA" sz="2800" b="1" dirty="0" smtClean="0">
                <a:solidFill>
                  <a:srgbClr val="4A4662"/>
                </a:solidFill>
                <a:latin typeface="Sakkal Majalla" pitchFamily="2" charset="-78"/>
                <a:cs typeface="Sakkal Majalla" pitchFamily="2" charset="-78"/>
              </a:rPr>
              <a:t>ولكن بعد ذلك تتقلب العملة بشكل كبير، وهذا يعني أيضا أن البلد الأصلي الذي يتداول إجمالي أرباح المؤسسة وفقا لذلك يتأثر بتقلب العملة، وهذا شيء يجب أن تكون  المؤسسة على دراية </a:t>
            </a:r>
            <a:r>
              <a:rPr lang="ar-SA" sz="2800" b="1" dirty="0" err="1" smtClean="0">
                <a:solidFill>
                  <a:srgbClr val="4A4662"/>
                </a:solidFill>
                <a:latin typeface="Sakkal Majalla" pitchFamily="2" charset="-78"/>
                <a:cs typeface="Sakkal Majalla" pitchFamily="2" charset="-78"/>
              </a:rPr>
              <a:t>به</a:t>
            </a:r>
            <a:r>
              <a:rPr lang="ar-SA" sz="2800" b="1" dirty="0" smtClean="0">
                <a:solidFill>
                  <a:srgbClr val="4A4662"/>
                </a:solidFill>
                <a:latin typeface="Sakkal Majalla" pitchFamily="2" charset="-78"/>
                <a:cs typeface="Sakkal Majalla" pitchFamily="2" charset="-78"/>
              </a:rPr>
              <a:t> أيضا لإدارة </a:t>
            </a:r>
            <a:r>
              <a:rPr lang="ar-SA" sz="2800" b="1" dirty="0" smtClean="0">
                <a:solidFill>
                  <a:schemeClr val="accent1">
                    <a:lumMod val="50000"/>
                    <a:lumOff val="50000"/>
                  </a:schemeClr>
                </a:solidFill>
                <a:latin typeface="Sakkal Majalla" pitchFamily="2" charset="-78"/>
                <a:cs typeface="Sakkal Majalla" pitchFamily="2" charset="-78"/>
              </a:rPr>
              <a:t>اتفاقيات التجارة </a:t>
            </a:r>
            <a:r>
              <a:rPr lang="ar-SA" sz="2800" b="1" dirty="0" smtClean="0">
                <a:solidFill>
                  <a:srgbClr val="4A4662"/>
                </a:solidFill>
                <a:latin typeface="Sakkal Majalla" pitchFamily="2" charset="-78"/>
                <a:cs typeface="Sakkal Majalla" pitchFamily="2" charset="-78"/>
              </a:rPr>
              <a:t>بعناية قد تلعب دورا، لذلك في بعض الأحيان قد تختفي المزايا التي قد تحصل عليها من خلال البلد المحلي إذا أبرمت الدولة اتفاقية تجارية مع دولة أخرى ومن ثم يصبح تصدير واستيراد البضائع بشكل أساسي بدون رسوم جمركية، لذلك يكون خاليا من أي رسوم أو أي تكاليف تجارية كبيرة، وقد </a:t>
            </a:r>
            <a:r>
              <a:rPr lang="ar-SA" sz="2800" b="1" dirty="0" smtClean="0">
                <a:solidFill>
                  <a:schemeClr val="accent1">
                    <a:lumMod val="50000"/>
                    <a:lumOff val="50000"/>
                  </a:schemeClr>
                </a:solidFill>
                <a:latin typeface="Sakkal Majalla" pitchFamily="2" charset="-78"/>
                <a:cs typeface="Sakkal Majalla" pitchFamily="2" charset="-78"/>
              </a:rPr>
              <a:t>يغير</a:t>
            </a:r>
            <a:r>
              <a:rPr lang="ar-SA" sz="2800" b="1" dirty="0" smtClean="0">
                <a:solidFill>
                  <a:srgbClr val="4A4662"/>
                </a:solidFill>
                <a:latin typeface="Sakkal Majalla" pitchFamily="2" charset="-78"/>
                <a:cs typeface="Sakkal Majalla" pitchFamily="2" charset="-78"/>
              </a:rPr>
              <a:t> ذلك </a:t>
            </a:r>
            <a:r>
              <a:rPr lang="ar-SA" sz="2800" b="1" dirty="0" smtClean="0">
                <a:solidFill>
                  <a:schemeClr val="accent1">
                    <a:lumMod val="50000"/>
                    <a:lumOff val="50000"/>
                  </a:schemeClr>
                </a:solidFill>
                <a:latin typeface="Sakkal Majalla" pitchFamily="2" charset="-78"/>
                <a:cs typeface="Sakkal Majalla" pitchFamily="2" charset="-78"/>
              </a:rPr>
              <a:t>اقتصاديات الصناعات</a:t>
            </a:r>
            <a:r>
              <a:rPr lang="ar-SA" sz="2800" b="1" dirty="0" smtClean="0">
                <a:solidFill>
                  <a:srgbClr val="4A4662"/>
                </a:solidFill>
                <a:latin typeface="Sakkal Majalla" pitchFamily="2" charset="-78"/>
                <a:cs typeface="Sakkal Majalla" pitchFamily="2" charset="-78"/>
              </a:rPr>
              <a:t> </a:t>
            </a:r>
            <a:r>
              <a:rPr lang="ar-SA" sz="2800" b="1" dirty="0" err="1" smtClean="0">
                <a:solidFill>
                  <a:srgbClr val="4A4662"/>
                </a:solidFill>
                <a:latin typeface="Sakkal Majalla" pitchFamily="2" charset="-78"/>
                <a:cs typeface="Sakkal Majalla" pitchFamily="2" charset="-78"/>
              </a:rPr>
              <a:t>تماما.</a:t>
            </a:r>
            <a:r>
              <a:rPr lang="ar-SA" sz="2800" b="1" dirty="0" smtClean="0">
                <a:solidFill>
                  <a:srgbClr val="4A4662"/>
                </a:solidFill>
                <a:latin typeface="Sakkal Majalla" pitchFamily="2" charset="-78"/>
                <a:cs typeface="Sakkal Majalla" pitchFamily="2" charset="-78"/>
              </a:rPr>
              <a:t> هناك أيضا </a:t>
            </a:r>
            <a:r>
              <a:rPr lang="ar-SA" sz="2800" b="1" dirty="0" smtClean="0">
                <a:solidFill>
                  <a:schemeClr val="accent1">
                    <a:lumMod val="50000"/>
                    <a:lumOff val="50000"/>
                  </a:schemeClr>
                </a:solidFill>
                <a:latin typeface="Sakkal Majalla" pitchFamily="2" charset="-78"/>
                <a:cs typeface="Sakkal Majalla" pitchFamily="2" charset="-78"/>
              </a:rPr>
              <a:t>خطر المنتجات المقلدة </a:t>
            </a:r>
            <a:r>
              <a:rPr lang="ar-SA" sz="2800" b="1" dirty="0" err="1" smtClean="0">
                <a:solidFill>
                  <a:srgbClr val="4A4662"/>
                </a:solidFill>
                <a:latin typeface="Sakkal Majalla" pitchFamily="2" charset="-78"/>
                <a:cs typeface="Sakkal Majalla" pitchFamily="2" charset="-78"/>
              </a:rPr>
              <a:t>ومكافحتها.</a:t>
            </a:r>
            <a:r>
              <a:rPr lang="ar-SA" sz="2800" b="1" dirty="0" smtClean="0">
                <a:solidFill>
                  <a:srgbClr val="4A4662"/>
                </a:solidFill>
                <a:latin typeface="Sakkal Majalla" pitchFamily="2" charset="-78"/>
                <a:cs typeface="Sakkal Majalla" pitchFamily="2" charset="-78"/>
              </a:rPr>
              <a:t> </a:t>
            </a:r>
          </a:p>
        </p:txBody>
      </p:sp>
      <p:pic>
        <p:nvPicPr>
          <p:cNvPr id="3074" name="Picture 2" descr="What is economic risk? - YouTube"/>
          <p:cNvPicPr>
            <a:picLocks noChangeAspect="1" noChangeArrowheads="1"/>
          </p:cNvPicPr>
          <p:nvPr/>
        </p:nvPicPr>
        <p:blipFill>
          <a:blip r:embed="rId2" cstate="print"/>
          <a:srcRect/>
          <a:stretch>
            <a:fillRect/>
          </a:stretch>
        </p:blipFill>
        <p:spPr bwMode="auto">
          <a:xfrm>
            <a:off x="775855" y="2715491"/>
            <a:ext cx="2507672" cy="193963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43746" y="282709"/>
            <a:ext cx="7622005" cy="646331"/>
          </a:xfrm>
          <a:prstGeom prst="rect">
            <a:avLst/>
          </a:prstGeom>
          <a:solidFill>
            <a:srgbClr val="4A4662"/>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3/ أنواع المخاطر للعمليات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7" name="ZoneTexte 6"/>
          <p:cNvSpPr txBox="1"/>
          <p:nvPr/>
        </p:nvSpPr>
        <p:spPr>
          <a:xfrm>
            <a:off x="7703129" y="1019023"/>
            <a:ext cx="3524882" cy="584775"/>
          </a:xfrm>
          <a:prstGeom prst="rect">
            <a:avLst/>
          </a:prstGeom>
          <a:solidFill>
            <a:srgbClr val="B0D5EE"/>
          </a:solidFill>
        </p:spPr>
        <p:txBody>
          <a:bodyPr wrap="square" rtlCol="0">
            <a:spAutoFit/>
          </a:bodyPr>
          <a:lstStyle/>
          <a:p>
            <a:pPr algn="just" rtl="1"/>
            <a:r>
              <a:rPr lang="ar-SA" sz="3200" b="1" dirty="0" smtClean="0">
                <a:latin typeface="Sakkal Majalla" pitchFamily="2" charset="-78"/>
                <a:cs typeface="Sakkal Majalla" pitchFamily="2" charset="-78"/>
              </a:rPr>
              <a:t>المخاطر الاقتصادية</a:t>
            </a:r>
          </a:p>
        </p:txBody>
      </p:sp>
      <p:sp>
        <p:nvSpPr>
          <p:cNvPr id="5" name="Freeform: Shape 2">
            <a:extLst>
              <a:ext uri="{FF2B5EF4-FFF2-40B4-BE49-F238E27FC236}">
                <a16:creationId xmlns:a16="http://schemas.microsoft.com/office/drawing/2014/main" xmlns="" id="{C4646DD0-F8B3-4E0D-8F1C-E4372E2479FF}"/>
              </a:ext>
            </a:extLst>
          </p:cNvPr>
          <p:cNvSpPr/>
          <p:nvPr/>
        </p:nvSpPr>
        <p:spPr>
          <a:xfrm>
            <a:off x="0" y="0"/>
            <a:ext cx="3505199" cy="6858000"/>
          </a:xfrm>
          <a:custGeom>
            <a:avLst/>
            <a:gdLst>
              <a:gd name="connsiteX0" fmla="*/ 0 w 6857087"/>
              <a:gd name="connsiteY0" fmla="*/ 0 h 6858000"/>
              <a:gd name="connsiteX1" fmla="*/ 6857086 w 6857087"/>
              <a:gd name="connsiteY1" fmla="*/ 0 h 6858000"/>
              <a:gd name="connsiteX2" fmla="*/ 4125994 w 6857087"/>
              <a:gd name="connsiteY2" fmla="*/ 2731092 h 6858000"/>
              <a:gd name="connsiteX3" fmla="*/ 4125994 w 6857087"/>
              <a:gd name="connsiteY3" fmla="*/ 4126908 h 6858000"/>
              <a:gd name="connsiteX4" fmla="*/ 6857087 w 6857087"/>
              <a:gd name="connsiteY4" fmla="*/ 6858000 h 6858000"/>
              <a:gd name="connsiteX5" fmla="*/ 0 w 685708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7087" h="6858000">
                <a:moveTo>
                  <a:pt x="0" y="0"/>
                </a:moveTo>
                <a:lnTo>
                  <a:pt x="6857086" y="0"/>
                </a:lnTo>
                <a:lnTo>
                  <a:pt x="4125994" y="2731092"/>
                </a:lnTo>
                <a:cubicBezTo>
                  <a:pt x="3740551" y="3116536"/>
                  <a:pt x="3740551" y="3741464"/>
                  <a:pt x="4125994" y="4126908"/>
                </a:cubicBezTo>
                <a:lnTo>
                  <a:pt x="6857087" y="6858000"/>
                </a:lnTo>
                <a:lnTo>
                  <a:pt x="0" y="685800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ZoneTexte 9"/>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8" name="ZoneTexte 7"/>
          <p:cNvSpPr txBox="1"/>
          <p:nvPr/>
        </p:nvSpPr>
        <p:spPr>
          <a:xfrm>
            <a:off x="3879272" y="1982948"/>
            <a:ext cx="7758546" cy="1384995"/>
          </a:xfrm>
          <a:prstGeom prst="rect">
            <a:avLst/>
          </a:prstGeom>
          <a:noFill/>
        </p:spPr>
        <p:txBody>
          <a:bodyPr wrap="square" rtlCol="0">
            <a:spAutoFit/>
          </a:bodyPr>
          <a:lstStyle/>
          <a:p>
            <a:pPr algn="just" rtl="1"/>
            <a:r>
              <a:rPr lang="ar-SA" sz="2800" b="1" dirty="0" smtClean="0">
                <a:solidFill>
                  <a:srgbClr val="4A4662"/>
                </a:solidFill>
                <a:latin typeface="Sakkal Majalla" pitchFamily="2" charset="-78"/>
                <a:cs typeface="Sakkal Majalla" pitchFamily="2" charset="-78"/>
              </a:rPr>
              <a:t>المخاطر المالية، حيث واجهت الشركات الأزمة المالية لعام 2008 التي أثرت على الأسواق العالمية أو أزمة الائتمان وعدم الاستقرار المالي التي جاءت معها  </a:t>
            </a:r>
          </a:p>
        </p:txBody>
      </p:sp>
      <p:sp>
        <p:nvSpPr>
          <p:cNvPr id="2050" name="AutoShape 2" descr="Nature and causes of business risks pgp |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Nature and causes of business risks pgp |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Nature and causes of business risks pgp |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6" name="AutoShape 8" descr="Nature and causes of business risks pg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Picture 2" descr="What is economic risk? - YouTube"/>
          <p:cNvPicPr>
            <a:picLocks noChangeAspect="1" noChangeArrowheads="1"/>
          </p:cNvPicPr>
          <p:nvPr/>
        </p:nvPicPr>
        <p:blipFill>
          <a:blip r:embed="rId2" cstate="print"/>
          <a:srcRect/>
          <a:stretch>
            <a:fillRect/>
          </a:stretch>
        </p:blipFill>
        <p:spPr bwMode="auto">
          <a:xfrm>
            <a:off x="775855" y="2715491"/>
            <a:ext cx="2507672" cy="193963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pic>
        <p:nvPicPr>
          <p:cNvPr id="878" name="Google Shape;878;p65" descr="MacBook-Pro-mockup.png"/>
          <p:cNvPicPr preferRelativeResize="0"/>
          <p:nvPr/>
        </p:nvPicPr>
        <p:blipFill rotWithShape="1">
          <a:blip r:embed="rId3" cstate="print">
            <a:alphaModFix/>
          </a:blip>
          <a:srcRect l="9213" t="5258" r="11156"/>
          <a:stretch/>
        </p:blipFill>
        <p:spPr>
          <a:xfrm>
            <a:off x="2" y="1892830"/>
            <a:ext cx="6407468" cy="4573867"/>
          </a:xfrm>
          <a:prstGeom prst="rect">
            <a:avLst/>
          </a:prstGeom>
          <a:noFill/>
          <a:ln>
            <a:noFill/>
          </a:ln>
        </p:spPr>
      </p:pic>
      <p:grpSp>
        <p:nvGrpSpPr>
          <p:cNvPr id="2" name="Google Shape;899;p65"/>
          <p:cNvGrpSpPr/>
          <p:nvPr/>
        </p:nvGrpSpPr>
        <p:grpSpPr>
          <a:xfrm rot="5400000">
            <a:off x="11521647" y="548258"/>
            <a:ext cx="370869" cy="461091"/>
            <a:chOff x="0" y="46600"/>
            <a:chExt cx="3121800" cy="5004600"/>
          </a:xfrm>
        </p:grpSpPr>
        <p:sp>
          <p:nvSpPr>
            <p:cNvPr id="900" name="Google Shape;900;p6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2" name="Google Shape;902;p65"/>
            <p:cNvSpPr/>
            <p:nvPr/>
          </p:nvSpPr>
          <p:spPr>
            <a:xfrm rot="5400000">
              <a:off x="-1450150" y="1671525"/>
              <a:ext cx="4647600" cy="1747200"/>
            </a:xfrm>
            <a:prstGeom prst="triangle">
              <a:avLst>
                <a:gd name="adj" fmla="val 50126"/>
              </a:avLst>
            </a:prstGeom>
            <a:solidFill>
              <a:srgbClr val="D81A62">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903" name="Google Shape;903;p65"/>
          <p:cNvSpPr/>
          <p:nvPr/>
        </p:nvSpPr>
        <p:spPr>
          <a:xfrm>
            <a:off x="911424" y="2468893"/>
            <a:ext cx="4655600" cy="2978400"/>
          </a:xfrm>
          <a:prstGeom prst="rect">
            <a:avLst/>
          </a:prstGeom>
          <a:solidFill>
            <a:srgbClr val="648DC6">
              <a:alpha val="3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97;p34"/>
          <p:cNvSpPr txBox="1">
            <a:spLocks noGrp="1"/>
          </p:cNvSpPr>
          <p:nvPr>
            <p:ph type="title"/>
          </p:nvPr>
        </p:nvSpPr>
        <p:spPr>
          <a:xfrm>
            <a:off x="623392" y="548680"/>
            <a:ext cx="11168779"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434343"/>
                </a:solidFill>
              </a:rPr>
              <a:t>Contact</a:t>
            </a:r>
            <a:r>
              <a:rPr lang="en" dirty="0" smtClean="0"/>
              <a:t> </a:t>
            </a:r>
            <a:r>
              <a:rPr lang="en" b="1" dirty="0" smtClean="0">
                <a:solidFill>
                  <a:srgbClr val="D81A62"/>
                </a:solidFill>
              </a:rPr>
              <a:t>Info</a:t>
            </a:r>
            <a:endParaRPr b="1" dirty="0">
              <a:solidFill>
                <a:srgbClr val="D81A62"/>
              </a:solidFill>
            </a:endParaRPr>
          </a:p>
        </p:txBody>
      </p:sp>
      <p:sp>
        <p:nvSpPr>
          <p:cNvPr id="34" name="Rectangle 33"/>
          <p:cNvSpPr/>
          <p:nvPr/>
        </p:nvSpPr>
        <p:spPr>
          <a:xfrm>
            <a:off x="6768077" y="2756926"/>
            <a:ext cx="3417923" cy="369332"/>
          </a:xfrm>
          <a:prstGeom prst="rect">
            <a:avLst/>
          </a:prstGeom>
          <a:noFill/>
        </p:spPr>
        <p:txBody>
          <a:bodyPr wrap="none">
            <a:spAutoFit/>
          </a:bodyPr>
          <a:lstStyle/>
          <a:p>
            <a:r>
              <a:rPr lang="fr-FR" b="1" u="sng" dirty="0" smtClean="0">
                <a:solidFill>
                  <a:srgbClr val="FB3A05"/>
                </a:solidFill>
                <a:latin typeface="Comic Sans MS" pitchFamily="66" charset="0"/>
                <a:hlinkClick r:id="rId4"/>
              </a:rPr>
              <a:t> soulef.rahal@univ-biskra.dz</a:t>
            </a:r>
            <a:endParaRPr lang="fr-FR" dirty="0">
              <a:solidFill>
                <a:srgbClr val="FB3A05"/>
              </a:solidFill>
            </a:endParaRPr>
          </a:p>
        </p:txBody>
      </p:sp>
      <p:sp>
        <p:nvSpPr>
          <p:cNvPr id="36" name="Google Shape;503;p34"/>
          <p:cNvSpPr txBox="1"/>
          <p:nvPr/>
        </p:nvSpPr>
        <p:spPr>
          <a:xfrm>
            <a:off x="6768075" y="3352243"/>
            <a:ext cx="2556400" cy="460800"/>
          </a:xfrm>
          <a:prstGeom prst="rect">
            <a:avLst/>
          </a:prstGeom>
          <a:noFill/>
          <a:ln>
            <a:noFill/>
          </a:ln>
        </p:spPr>
        <p:txBody>
          <a:bodyPr spcFirstLastPara="1" wrap="square" lIns="91425" tIns="91425" rIns="91425" bIns="91425" anchor="t" anchorCtr="0">
            <a:noAutofit/>
          </a:bodyPr>
          <a:lstStyle/>
          <a:p>
            <a:pPr lvl="0"/>
            <a:r>
              <a:rPr lang="ar-SA" b="1" dirty="0" smtClean="0">
                <a:solidFill>
                  <a:srgbClr val="434343"/>
                </a:solidFill>
                <a:latin typeface="Open Sans"/>
                <a:ea typeface="Open Sans"/>
                <a:cs typeface="Open Sans"/>
                <a:sym typeface="Open Sans"/>
              </a:rPr>
              <a:t>0776457125</a:t>
            </a:r>
          </a:p>
        </p:txBody>
      </p:sp>
      <p:grpSp>
        <p:nvGrpSpPr>
          <p:cNvPr id="3" name="Google Shape;508;p34"/>
          <p:cNvGrpSpPr/>
          <p:nvPr/>
        </p:nvGrpSpPr>
        <p:grpSpPr>
          <a:xfrm>
            <a:off x="6192013" y="4101077"/>
            <a:ext cx="556969" cy="556969"/>
            <a:chOff x="5122875" y="3525086"/>
            <a:chExt cx="572700" cy="572700"/>
          </a:xfrm>
        </p:grpSpPr>
        <p:sp>
          <p:nvSpPr>
            <p:cNvPr id="38" name="Google Shape;509;p34"/>
            <p:cNvSpPr/>
            <p:nvPr/>
          </p:nvSpPr>
          <p:spPr>
            <a:xfrm>
              <a:off x="5122875" y="3525086"/>
              <a:ext cx="572700" cy="572700"/>
            </a:xfrm>
            <a:custGeom>
              <a:avLst/>
              <a:gdLst/>
              <a:ahLst/>
              <a:cxnLst/>
              <a:rect l="l" t="t" r="r" b="b"/>
              <a:pathLst>
                <a:path w="120000" h="120000" extrusionOk="0">
                  <a:moveTo>
                    <a:pt x="59955" y="4981"/>
                  </a:moveTo>
                  <a:cubicBezTo>
                    <a:pt x="90378" y="4981"/>
                    <a:pt x="114929" y="29621"/>
                    <a:pt x="114929" y="59955"/>
                  </a:cubicBezTo>
                  <a:cubicBezTo>
                    <a:pt x="114929" y="90378"/>
                    <a:pt x="90378" y="114929"/>
                    <a:pt x="59955" y="114929"/>
                  </a:cubicBezTo>
                  <a:cubicBezTo>
                    <a:pt x="29621" y="114929"/>
                    <a:pt x="4981" y="90378"/>
                    <a:pt x="4981" y="59955"/>
                  </a:cubicBezTo>
                  <a:cubicBezTo>
                    <a:pt x="4714" y="29621"/>
                    <a:pt x="29621" y="4981"/>
                    <a:pt x="59955" y="4981"/>
                  </a:cubicBezTo>
                  <a:moveTo>
                    <a:pt x="59955" y="0"/>
                  </a:moveTo>
                  <a:cubicBezTo>
                    <a:pt x="26864" y="0"/>
                    <a:pt x="0" y="26864"/>
                    <a:pt x="0" y="59955"/>
                  </a:cubicBezTo>
                  <a:cubicBezTo>
                    <a:pt x="0" y="93135"/>
                    <a:pt x="26864" y="120000"/>
                    <a:pt x="59955" y="120000"/>
                  </a:cubicBezTo>
                  <a:cubicBezTo>
                    <a:pt x="93135" y="120000"/>
                    <a:pt x="120000" y="93135"/>
                    <a:pt x="120000" y="59955"/>
                  </a:cubicBezTo>
                  <a:cubicBezTo>
                    <a:pt x="120000" y="26864"/>
                    <a:pt x="93135" y="0"/>
                    <a:pt x="59955" y="0"/>
                  </a:cubicBezTo>
                  <a:lnTo>
                    <a:pt x="59955" y="0"/>
                  </a:lnTo>
                  <a:close/>
                </a:path>
              </a:pathLst>
            </a:custGeom>
            <a:solidFill>
              <a:srgbClr val="3C5B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 name="Google Shape;510;p34"/>
            <p:cNvSpPr/>
            <p:nvPr/>
          </p:nvSpPr>
          <p:spPr>
            <a:xfrm>
              <a:off x="5326942" y="3640825"/>
              <a:ext cx="164700" cy="335100"/>
            </a:xfrm>
            <a:custGeom>
              <a:avLst/>
              <a:gdLst/>
              <a:ahLst/>
              <a:cxnLst/>
              <a:rect l="l" t="t" r="r" b="b"/>
              <a:pathLst>
                <a:path w="120000" h="120000" extrusionOk="0">
                  <a:moveTo>
                    <a:pt x="27786" y="120000"/>
                  </a:moveTo>
                  <a:lnTo>
                    <a:pt x="77557" y="120000"/>
                  </a:lnTo>
                  <a:lnTo>
                    <a:pt x="77557" y="60075"/>
                  </a:lnTo>
                  <a:lnTo>
                    <a:pt x="115725" y="60075"/>
                  </a:lnTo>
                  <a:lnTo>
                    <a:pt x="120000" y="38988"/>
                  </a:lnTo>
                  <a:lnTo>
                    <a:pt x="76946" y="38988"/>
                  </a:lnTo>
                  <a:lnTo>
                    <a:pt x="76946" y="25790"/>
                  </a:lnTo>
                  <a:cubicBezTo>
                    <a:pt x="76946" y="21087"/>
                    <a:pt x="81221" y="20632"/>
                    <a:pt x="85496" y="20632"/>
                  </a:cubicBezTo>
                  <a:lnTo>
                    <a:pt x="119083" y="20632"/>
                  </a:lnTo>
                  <a:lnTo>
                    <a:pt x="119083" y="0"/>
                  </a:lnTo>
                  <a:lnTo>
                    <a:pt x="79389" y="0"/>
                  </a:lnTo>
                  <a:cubicBezTo>
                    <a:pt x="35419" y="0"/>
                    <a:pt x="27786" y="15474"/>
                    <a:pt x="27786" y="24879"/>
                  </a:cubicBezTo>
                  <a:lnTo>
                    <a:pt x="27786" y="38533"/>
                  </a:lnTo>
                  <a:lnTo>
                    <a:pt x="0" y="38533"/>
                  </a:lnTo>
                  <a:lnTo>
                    <a:pt x="0" y="59620"/>
                  </a:lnTo>
                  <a:lnTo>
                    <a:pt x="27786" y="59620"/>
                  </a:lnTo>
                  <a:lnTo>
                    <a:pt x="27786" y="120000"/>
                  </a:lnTo>
                  <a:close/>
                </a:path>
              </a:pathLst>
            </a:custGeom>
            <a:solidFill>
              <a:srgbClr val="3C5B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40" name="Rectangle 39"/>
          <p:cNvSpPr/>
          <p:nvPr/>
        </p:nvSpPr>
        <p:spPr>
          <a:xfrm>
            <a:off x="6960096" y="4197086"/>
            <a:ext cx="1510350" cy="369332"/>
          </a:xfrm>
          <a:prstGeom prst="rect">
            <a:avLst/>
          </a:prstGeom>
          <a:noFill/>
        </p:spPr>
        <p:txBody>
          <a:bodyPr wrap="none">
            <a:spAutoFit/>
          </a:bodyPr>
          <a:lstStyle/>
          <a:p>
            <a:r>
              <a:rPr lang="en-US" b="1" u="sng" dirty="0" err="1" smtClean="0">
                <a:solidFill>
                  <a:srgbClr val="00808E"/>
                </a:solidFill>
                <a:latin typeface="Comic Sans MS" pitchFamily="66" charset="0"/>
              </a:rPr>
              <a:t>soulef</a:t>
            </a:r>
            <a:r>
              <a:rPr lang="fr-FR" b="1" u="sng" dirty="0" smtClean="0">
                <a:solidFill>
                  <a:srgbClr val="00808E"/>
                </a:solidFill>
                <a:latin typeface="Comic Sans MS" pitchFamily="66" charset="0"/>
              </a:rPr>
              <a:t>.</a:t>
            </a:r>
            <a:r>
              <a:rPr lang="fr-FR" b="1" u="sng" dirty="0" err="1" smtClean="0">
                <a:solidFill>
                  <a:srgbClr val="00808E"/>
                </a:solidFill>
                <a:latin typeface="Comic Sans MS" pitchFamily="66" charset="0"/>
              </a:rPr>
              <a:t>rahal</a:t>
            </a:r>
            <a:endParaRPr lang="fr-FR" u="sng" dirty="0">
              <a:solidFill>
                <a:srgbClr val="00808E"/>
              </a:solidFill>
            </a:endParaRPr>
          </a:p>
        </p:txBody>
      </p:sp>
      <p:pic>
        <p:nvPicPr>
          <p:cNvPr id="41" name="Picture 5" descr="C:\Users\Amira Informatique\Downloads\instagram.jpg"/>
          <p:cNvPicPr>
            <a:picLocks noChangeAspect="1" noChangeArrowheads="1"/>
          </p:cNvPicPr>
          <p:nvPr/>
        </p:nvPicPr>
        <p:blipFill>
          <a:blip r:embed="rId5" cstate="print"/>
          <a:srcRect/>
          <a:stretch>
            <a:fillRect/>
          </a:stretch>
        </p:blipFill>
        <p:spPr bwMode="auto">
          <a:xfrm>
            <a:off x="6288021" y="4773151"/>
            <a:ext cx="576064" cy="522709"/>
          </a:xfrm>
          <a:prstGeom prst="rect">
            <a:avLst/>
          </a:prstGeom>
          <a:noFill/>
        </p:spPr>
      </p:pic>
      <p:sp>
        <p:nvSpPr>
          <p:cNvPr id="42" name="Google Shape;1212;p74"/>
          <p:cNvSpPr/>
          <p:nvPr/>
        </p:nvSpPr>
        <p:spPr>
          <a:xfrm>
            <a:off x="6096000" y="3417043"/>
            <a:ext cx="396000" cy="396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00808E"/>
          </a:solidFill>
          <a:ln>
            <a:solidFill>
              <a:schemeClr val="accent5">
                <a:lumMod val="75000"/>
              </a:schemeClr>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808E"/>
              </a:solidFill>
              <a:latin typeface="Calibri"/>
              <a:ea typeface="Calibri"/>
              <a:cs typeface="Calibri"/>
              <a:sym typeface="Calibri"/>
            </a:endParaRPr>
          </a:p>
        </p:txBody>
      </p:sp>
      <p:grpSp>
        <p:nvGrpSpPr>
          <p:cNvPr id="4" name="Google Shape;957;p67"/>
          <p:cNvGrpSpPr/>
          <p:nvPr/>
        </p:nvGrpSpPr>
        <p:grpSpPr>
          <a:xfrm>
            <a:off x="5999991" y="2660917"/>
            <a:ext cx="776943" cy="781489"/>
            <a:chOff x="3440247" y="1295900"/>
            <a:chExt cx="582707" cy="586117"/>
          </a:xfrm>
        </p:grpSpPr>
        <p:sp>
          <p:nvSpPr>
            <p:cNvPr id="44" name="Google Shape;958;p67"/>
            <p:cNvSpPr/>
            <p:nvPr/>
          </p:nvSpPr>
          <p:spPr>
            <a:xfrm>
              <a:off x="3450253" y="1309317"/>
              <a:ext cx="572700" cy="5727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59;p67"/>
            <p:cNvSpPr/>
            <p:nvPr/>
          </p:nvSpPr>
          <p:spPr>
            <a:xfrm>
              <a:off x="3440247" y="1295900"/>
              <a:ext cx="548700" cy="548700"/>
            </a:xfrm>
            <a:prstGeom prst="ellipse">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6" name="Google Shape;960;p67"/>
            <p:cNvSpPr/>
            <p:nvPr/>
          </p:nvSpPr>
          <p:spPr>
            <a:xfrm>
              <a:off x="3520500" y="1428500"/>
              <a:ext cx="388200" cy="283500"/>
            </a:xfrm>
            <a:custGeom>
              <a:avLst/>
              <a:gdLst/>
              <a:ahLst/>
              <a:cxnLst/>
              <a:rect l="l" t="t" r="r" b="b"/>
              <a:pathLst>
                <a:path w="120000" h="120000" extrusionOk="0">
                  <a:moveTo>
                    <a:pt x="109073" y="0"/>
                  </a:moveTo>
                  <a:lnTo>
                    <a:pt x="10829" y="0"/>
                  </a:lnTo>
                  <a:cubicBezTo>
                    <a:pt x="4834" y="0"/>
                    <a:pt x="0" y="6769"/>
                    <a:pt x="0" y="15000"/>
                  </a:cubicBezTo>
                  <a:lnTo>
                    <a:pt x="0" y="105000"/>
                  </a:lnTo>
                  <a:cubicBezTo>
                    <a:pt x="0" y="113230"/>
                    <a:pt x="4834" y="120000"/>
                    <a:pt x="10829" y="120000"/>
                  </a:cubicBezTo>
                  <a:lnTo>
                    <a:pt x="109073" y="120000"/>
                  </a:lnTo>
                  <a:cubicBezTo>
                    <a:pt x="115165" y="120000"/>
                    <a:pt x="120000" y="113230"/>
                    <a:pt x="120000" y="105000"/>
                  </a:cubicBezTo>
                  <a:lnTo>
                    <a:pt x="120000" y="15000"/>
                  </a:lnTo>
                  <a:cubicBezTo>
                    <a:pt x="120000" y="6769"/>
                    <a:pt x="115165" y="0"/>
                    <a:pt x="109073" y="0"/>
                  </a:cubicBezTo>
                  <a:close/>
                  <a:moveTo>
                    <a:pt x="10829" y="7566"/>
                  </a:moveTo>
                  <a:lnTo>
                    <a:pt x="109073" y="7566"/>
                  </a:lnTo>
                  <a:cubicBezTo>
                    <a:pt x="109653" y="7566"/>
                    <a:pt x="110523" y="7566"/>
                    <a:pt x="111007" y="7964"/>
                  </a:cubicBezTo>
                  <a:lnTo>
                    <a:pt x="63819" y="72743"/>
                  </a:lnTo>
                  <a:cubicBezTo>
                    <a:pt x="62755" y="74203"/>
                    <a:pt x="61595" y="75000"/>
                    <a:pt x="59951" y="75000"/>
                  </a:cubicBezTo>
                  <a:cubicBezTo>
                    <a:pt x="58597" y="75000"/>
                    <a:pt x="57244" y="74203"/>
                    <a:pt x="56180" y="72743"/>
                  </a:cubicBezTo>
                  <a:lnTo>
                    <a:pt x="8992" y="7964"/>
                  </a:lnTo>
                  <a:cubicBezTo>
                    <a:pt x="9476" y="7566"/>
                    <a:pt x="10346" y="7566"/>
                    <a:pt x="10829" y="7566"/>
                  </a:cubicBezTo>
                  <a:close/>
                  <a:moveTo>
                    <a:pt x="5414" y="105000"/>
                  </a:moveTo>
                  <a:lnTo>
                    <a:pt x="5414" y="15000"/>
                  </a:lnTo>
                  <a:lnTo>
                    <a:pt x="5414" y="13938"/>
                  </a:lnTo>
                  <a:lnTo>
                    <a:pt x="38968" y="60000"/>
                  </a:lnTo>
                  <a:lnTo>
                    <a:pt x="5414" y="106061"/>
                  </a:lnTo>
                  <a:lnTo>
                    <a:pt x="5414" y="105000"/>
                  </a:lnTo>
                  <a:close/>
                  <a:moveTo>
                    <a:pt x="109073" y="112433"/>
                  </a:moveTo>
                  <a:lnTo>
                    <a:pt x="10829" y="112433"/>
                  </a:lnTo>
                  <a:cubicBezTo>
                    <a:pt x="10346" y="112433"/>
                    <a:pt x="9476" y="112433"/>
                    <a:pt x="8992" y="112035"/>
                  </a:cubicBezTo>
                  <a:lnTo>
                    <a:pt x="43029" y="65309"/>
                  </a:lnTo>
                  <a:lnTo>
                    <a:pt x="52312" y="77920"/>
                  </a:lnTo>
                  <a:cubicBezTo>
                    <a:pt x="54536" y="80973"/>
                    <a:pt x="57244" y="82168"/>
                    <a:pt x="59951" y="82168"/>
                  </a:cubicBezTo>
                  <a:cubicBezTo>
                    <a:pt x="62755" y="82168"/>
                    <a:pt x="65463" y="80575"/>
                    <a:pt x="67590" y="77920"/>
                  </a:cubicBezTo>
                  <a:lnTo>
                    <a:pt x="76873" y="65309"/>
                  </a:lnTo>
                  <a:lnTo>
                    <a:pt x="111007" y="112035"/>
                  </a:lnTo>
                  <a:cubicBezTo>
                    <a:pt x="110523" y="112433"/>
                    <a:pt x="109653" y="112433"/>
                    <a:pt x="109073" y="112433"/>
                  </a:cubicBezTo>
                  <a:close/>
                  <a:moveTo>
                    <a:pt x="114585" y="105000"/>
                  </a:moveTo>
                  <a:lnTo>
                    <a:pt x="114585" y="106061"/>
                  </a:lnTo>
                  <a:lnTo>
                    <a:pt x="81031" y="60000"/>
                  </a:lnTo>
                  <a:lnTo>
                    <a:pt x="114585" y="13938"/>
                  </a:lnTo>
                  <a:lnTo>
                    <a:pt x="114585" y="15000"/>
                  </a:lnTo>
                  <a:lnTo>
                    <a:pt x="114585" y="105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 name="Rectangle 20"/>
          <p:cNvSpPr/>
          <p:nvPr/>
        </p:nvSpPr>
        <p:spPr>
          <a:xfrm>
            <a:off x="7056107" y="4869161"/>
            <a:ext cx="1510350" cy="369332"/>
          </a:xfrm>
          <a:prstGeom prst="rect">
            <a:avLst/>
          </a:prstGeom>
          <a:noFill/>
        </p:spPr>
        <p:txBody>
          <a:bodyPr wrap="none">
            <a:spAutoFit/>
          </a:bodyPr>
          <a:lstStyle/>
          <a:p>
            <a:r>
              <a:rPr lang="en-US" b="1" u="sng" dirty="0" err="1" smtClean="0">
                <a:solidFill>
                  <a:srgbClr val="00808E"/>
                </a:solidFill>
                <a:latin typeface="Comic Sans MS" pitchFamily="66" charset="0"/>
              </a:rPr>
              <a:t>soulef</a:t>
            </a:r>
            <a:r>
              <a:rPr lang="fr-FR" b="1" u="sng" dirty="0" smtClean="0">
                <a:solidFill>
                  <a:srgbClr val="00808E"/>
                </a:solidFill>
                <a:latin typeface="Comic Sans MS" pitchFamily="66" charset="0"/>
              </a:rPr>
              <a:t>.</a:t>
            </a:r>
            <a:r>
              <a:rPr lang="fr-FR" b="1" u="sng" dirty="0" err="1" smtClean="0">
                <a:solidFill>
                  <a:srgbClr val="00808E"/>
                </a:solidFill>
                <a:latin typeface="Comic Sans MS" pitchFamily="66" charset="0"/>
              </a:rPr>
              <a:t>rahal</a:t>
            </a:r>
            <a:endParaRPr lang="fr-FR" u="sng" dirty="0">
              <a:solidFill>
                <a:srgbClr val="00808E"/>
              </a:solidFill>
            </a:endParaRPr>
          </a:p>
        </p:txBody>
      </p:sp>
      <p:pic>
        <p:nvPicPr>
          <p:cNvPr id="24" name="Picture 2" descr="Stratégies d'internationalisation - Livre et ebook Stratégie d'entreprise  de Jean-Paul Lemaire - Dunod"/>
          <p:cNvPicPr>
            <a:picLocks noChangeAspect="1" noChangeArrowheads="1"/>
          </p:cNvPicPr>
          <p:nvPr/>
        </p:nvPicPr>
        <p:blipFill>
          <a:blip r:embed="rId6" cstate="print"/>
          <a:srcRect/>
          <a:stretch>
            <a:fillRect/>
          </a:stretch>
        </p:blipFill>
        <p:spPr bwMode="auto">
          <a:xfrm>
            <a:off x="6820320" y="318655"/>
            <a:ext cx="2112235" cy="2071655"/>
          </a:xfrm>
          <a:prstGeom prst="rect">
            <a:avLst/>
          </a:prstGeom>
          <a:noFill/>
        </p:spPr>
      </p:pic>
      <p:pic>
        <p:nvPicPr>
          <p:cNvPr id="25" name="Picture 4" descr="Amazon.fr - Strategies d'Internationalisation des Entreprises Menaces et  Opportunites - Buigues, Pierre, Lacoste, Denis - Livres"/>
          <p:cNvPicPr>
            <a:picLocks noChangeAspect="1" noChangeArrowheads="1"/>
          </p:cNvPicPr>
          <p:nvPr/>
        </p:nvPicPr>
        <p:blipFill>
          <a:blip r:embed="rId7" cstate="print"/>
          <a:srcRect/>
          <a:stretch>
            <a:fillRect/>
          </a:stretch>
        </p:blipFill>
        <p:spPr bwMode="auto">
          <a:xfrm>
            <a:off x="9149373" y="332509"/>
            <a:ext cx="2183045" cy="2111545"/>
          </a:xfrm>
          <a:prstGeom prst="rect">
            <a:avLst/>
          </a:prstGeom>
          <a:noFill/>
        </p:spPr>
      </p:pic>
      <p:sp>
        <p:nvSpPr>
          <p:cNvPr id="26" name="ZoneTexte 2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3554" name="Picture 2" descr="International Strategy: Context, Concepts and Implications | Wiley"/>
          <p:cNvPicPr>
            <a:picLocks noChangeAspect="1" noChangeArrowheads="1"/>
          </p:cNvPicPr>
          <p:nvPr/>
        </p:nvPicPr>
        <p:blipFill>
          <a:blip r:embed="rId8" cstate="print"/>
          <a:srcRect/>
          <a:stretch>
            <a:fillRect/>
          </a:stretch>
        </p:blipFill>
        <p:spPr bwMode="auto">
          <a:xfrm>
            <a:off x="4738254" y="304800"/>
            <a:ext cx="1960129" cy="19534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ox(i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ox(i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5527" y="1484785"/>
            <a:ext cx="7578437" cy="1815882"/>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الغرض من اتباع استراتيجية دولية هو إدارة الاختلافات التي تنشأ عند العمل عبر حدود جغرافية وثقافية </a:t>
            </a:r>
            <a:r>
              <a:rPr lang="ar-SA" sz="2800" b="1" dirty="0" err="1" smtClean="0">
                <a:latin typeface="Sakkal Majalla" pitchFamily="2" charset="-78"/>
                <a:cs typeface="Sakkal Majalla" pitchFamily="2" charset="-78"/>
              </a:rPr>
              <a:t>متعددة.</a:t>
            </a:r>
            <a:r>
              <a:rPr lang="ar-SA" sz="2800" b="1" dirty="0" smtClean="0">
                <a:latin typeface="Sakkal Majalla" pitchFamily="2" charset="-78"/>
                <a:cs typeface="Sakkal Majalla" pitchFamily="2" charset="-78"/>
              </a:rPr>
              <a:t> من المرجح أن يتبنى </a:t>
            </a:r>
            <a:r>
              <a:rPr lang="ar-SA" sz="2800" b="1" dirty="0" smtClean="0">
                <a:solidFill>
                  <a:srgbClr val="7030A0"/>
                </a:solidFill>
                <a:latin typeface="Sakkal Majalla" pitchFamily="2" charset="-78"/>
                <a:cs typeface="Sakkal Majalla" pitchFamily="2" charset="-78"/>
              </a:rPr>
              <a:t>المديرون العالميون </a:t>
            </a:r>
            <a:r>
              <a:rPr lang="ar-SA" sz="2800" b="1" dirty="0" smtClean="0">
                <a:latin typeface="Sakkal Majalla" pitchFamily="2" charset="-78"/>
                <a:cs typeface="Sakkal Majalla" pitchFamily="2" charset="-78"/>
              </a:rPr>
              <a:t>واحدة من الاستراتيجيات الدولية المتميزة: استراتيجية محلية متعددة، أو شاملة، أو عبر الوطنية.</a:t>
            </a:r>
          </a:p>
        </p:txBody>
      </p:sp>
      <p:sp>
        <p:nvSpPr>
          <p:cNvPr id="6" name="ZoneTexte 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4"/>
          <p:cNvSpPr/>
          <p:nvPr/>
        </p:nvSpPr>
        <p:spPr>
          <a:xfrm>
            <a:off x="5389418" y="195298"/>
            <a:ext cx="5530372"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أولا/ مقدمة</a:t>
            </a:r>
            <a:endParaRPr lang="ar-DZ" sz="4800" b="1" cap="all" dirty="0">
              <a:solidFill>
                <a:schemeClr val="bg1"/>
              </a:solidFill>
              <a:latin typeface="Sakkal Majalla" pitchFamily="2" charset="-78"/>
              <a:ea typeface="+mj-ea"/>
              <a:cs typeface="Sakkal Majalla" pitchFamily="2" charset="-78"/>
            </a:endParaRPr>
          </a:p>
        </p:txBody>
      </p:sp>
      <p:sp>
        <p:nvSpPr>
          <p:cNvPr id="7" name="Rectangle 6"/>
          <p:cNvSpPr/>
          <p:nvPr/>
        </p:nvSpPr>
        <p:spPr>
          <a:xfrm>
            <a:off x="3726873" y="3815201"/>
            <a:ext cx="7938656" cy="1200329"/>
          </a:xfrm>
          <a:prstGeom prst="rect">
            <a:avLst/>
          </a:prstGeom>
          <a:solidFill>
            <a:srgbClr val="FFDF79"/>
          </a:solidFill>
          <a:ln>
            <a:solidFill>
              <a:srgbClr val="FFC000"/>
            </a:solidFill>
          </a:ln>
        </p:spPr>
        <p:txBody>
          <a:bodyPr wrap="square">
            <a:spAutoFit/>
          </a:bodyPr>
          <a:lstStyle/>
          <a:p>
            <a:pPr lvl="0" algn="just" rtl="1"/>
            <a:r>
              <a:rPr lang="ar-SA" sz="3600" b="1" dirty="0"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rPr>
              <a:t>كل هذا يساعد المؤسسة على تحقيق نمو وربح في السوق </a:t>
            </a:r>
            <a:r>
              <a:rPr lang="ar-SA" sz="3600" b="1" dirty="0" err="1"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rPr>
              <a:t>العالمية.</a:t>
            </a:r>
            <a:r>
              <a:rPr lang="ar-SA" sz="3600" b="1" dirty="0"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rPr>
              <a:t> إذا كيف تختلف هذه </a:t>
            </a:r>
            <a:r>
              <a:rPr lang="ar-SA" sz="3600" b="1" dirty="0" err="1"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rPr>
              <a:t>الإستراتيجيات؟</a:t>
            </a:r>
            <a:endParaRPr lang="ar-SA" sz="3600" b="1" dirty="0" smtClean="0">
              <a:solidFill>
                <a:srgbClr val="4A4662"/>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50178" name="Picture 2" descr="International Business Strategy: Explanation and Examples - Parsadi"/>
          <p:cNvPicPr>
            <a:picLocks noChangeAspect="1" noChangeArrowheads="1"/>
          </p:cNvPicPr>
          <p:nvPr/>
        </p:nvPicPr>
        <p:blipFill>
          <a:blip r:embed="rId2" cstate="print"/>
          <a:srcRect/>
          <a:stretch>
            <a:fillRect/>
          </a:stretch>
        </p:blipFill>
        <p:spPr bwMode="auto">
          <a:xfrm>
            <a:off x="0" y="1468583"/>
            <a:ext cx="3311235"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xmlns="" id="{F05CC194-4120-4F87-91F9-4AB9857B49C9}"/>
              </a:ext>
            </a:extLst>
          </p:cNvPr>
          <p:cNvPicPr>
            <a:picLocks noGrp="1" noChangeAspect="1"/>
          </p:cNvPicPr>
          <p:nvPr>
            <p:ph type="pic" sz="quarter" idx="10"/>
          </p:nvPr>
        </p:nvPicPr>
        <p:blipFill>
          <a:blip r:embed="rId3" cstate="print"/>
          <a:stretch>
            <a:fillRect/>
          </a:stretch>
        </p:blipFill>
        <p:spPr>
          <a:xfrm>
            <a:off x="4129548" y="1413387"/>
            <a:ext cx="8062453" cy="4031226"/>
          </a:xfrm>
        </p:spPr>
      </p:pic>
      <p:sp>
        <p:nvSpPr>
          <p:cNvPr id="17" name="Freeform: Shape 16">
            <a:extLst>
              <a:ext uri="{FF2B5EF4-FFF2-40B4-BE49-F238E27FC236}">
                <a16:creationId xmlns:a16="http://schemas.microsoft.com/office/drawing/2014/main" xmlns="" id="{D1055B14-E08E-4A85-9E06-83C5F7D799D9}"/>
              </a:ext>
            </a:extLst>
          </p:cNvPr>
          <p:cNvSpPr/>
          <p:nvPr/>
        </p:nvSpPr>
        <p:spPr>
          <a:xfrm rot="20210450">
            <a:off x="4941344" y="-575600"/>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sp>
        <p:nvSpPr>
          <p:cNvPr id="16" name="Freeform: Shape 15">
            <a:extLst>
              <a:ext uri="{FF2B5EF4-FFF2-40B4-BE49-F238E27FC236}">
                <a16:creationId xmlns:a16="http://schemas.microsoft.com/office/drawing/2014/main" xmlns="" id="{7E80DB80-FA73-4E37-BAAD-8479A21EB34E}"/>
              </a:ext>
            </a:extLst>
          </p:cNvPr>
          <p:cNvSpPr/>
          <p:nvPr/>
        </p:nvSpPr>
        <p:spPr>
          <a:xfrm rot="20210450">
            <a:off x="4613186" y="-575599"/>
            <a:ext cx="1286043" cy="8009198"/>
          </a:xfrm>
          <a:custGeom>
            <a:avLst/>
            <a:gdLst>
              <a:gd name="connsiteX0" fmla="*/ 0 w 1286043"/>
              <a:gd name="connsiteY0" fmla="*/ 0 h 8009198"/>
              <a:gd name="connsiteX1" fmla="*/ 1286043 w 1286043"/>
              <a:gd name="connsiteY1" fmla="*/ 550114 h 8009198"/>
              <a:gd name="connsiteX2" fmla="*/ 1286043 w 1286043"/>
              <a:gd name="connsiteY2" fmla="*/ 8009198 h 8009198"/>
              <a:gd name="connsiteX3" fmla="*/ 0 w 1286043"/>
              <a:gd name="connsiteY3" fmla="*/ 7459084 h 8009198"/>
            </a:gdLst>
            <a:ahLst/>
            <a:cxnLst>
              <a:cxn ang="0">
                <a:pos x="connsiteX0" y="connsiteY0"/>
              </a:cxn>
              <a:cxn ang="0">
                <a:pos x="connsiteX1" y="connsiteY1"/>
              </a:cxn>
              <a:cxn ang="0">
                <a:pos x="connsiteX2" y="connsiteY2"/>
              </a:cxn>
              <a:cxn ang="0">
                <a:pos x="connsiteX3" y="connsiteY3"/>
              </a:cxn>
            </a:cxnLst>
            <a:rect l="l" t="t" r="r" b="b"/>
            <a:pathLst>
              <a:path w="1286043" h="8009198">
                <a:moveTo>
                  <a:pt x="0" y="0"/>
                </a:moveTo>
                <a:lnTo>
                  <a:pt x="1286043" y="550114"/>
                </a:lnTo>
                <a:lnTo>
                  <a:pt x="1286043" y="8009198"/>
                </a:lnTo>
                <a:lnTo>
                  <a:pt x="0" y="7459084"/>
                </a:lnTo>
                <a:close/>
              </a:path>
            </a:pathLst>
          </a:custGeom>
          <a:solidFill>
            <a:srgbClr val="445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endParaRPr lang="fr-FR" dirty="0"/>
          </a:p>
        </p:txBody>
      </p:sp>
      <p:sp>
        <p:nvSpPr>
          <p:cNvPr id="10" name="Rectangle 1">
            <a:extLst>
              <a:ext uri="{FF2B5EF4-FFF2-40B4-BE49-F238E27FC236}">
                <a16:creationId xmlns:a16="http://schemas.microsoft.com/office/drawing/2014/main" xmlns="" id="{6E2744D7-D910-4994-BEAB-08F75DD05F52}"/>
              </a:ext>
            </a:extLst>
          </p:cNvPr>
          <p:cNvSpPr/>
          <p:nvPr/>
        </p:nvSpPr>
        <p:spPr>
          <a:xfrm>
            <a:off x="1" y="0"/>
            <a:ext cx="7102929" cy="6858000"/>
          </a:xfrm>
          <a:custGeom>
            <a:avLst/>
            <a:gdLst>
              <a:gd name="connsiteX0" fmla="*/ 0 w 3657600"/>
              <a:gd name="connsiteY0" fmla="*/ 0 h 6858000"/>
              <a:gd name="connsiteX1" fmla="*/ 3657600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3657600"/>
              <a:gd name="connsiteY0" fmla="*/ 0 h 6858000"/>
              <a:gd name="connsiteX1" fmla="*/ 1959429 w 3657600"/>
              <a:gd name="connsiteY1" fmla="*/ 0 h 6858000"/>
              <a:gd name="connsiteX2" fmla="*/ 3657600 w 3657600"/>
              <a:gd name="connsiteY2" fmla="*/ 6858000 h 6858000"/>
              <a:gd name="connsiteX3" fmla="*/ 0 w 3657600"/>
              <a:gd name="connsiteY3" fmla="*/ 6858000 h 6858000"/>
              <a:gd name="connsiteX4" fmla="*/ 0 w 3657600"/>
              <a:gd name="connsiteY4" fmla="*/ 0 h 6858000"/>
              <a:gd name="connsiteX0" fmla="*/ 0 w 7102929"/>
              <a:gd name="connsiteY0" fmla="*/ 0 h 6858000"/>
              <a:gd name="connsiteX1" fmla="*/ 1959429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96443 w 7102929"/>
              <a:gd name="connsiteY1" fmla="*/ 16329 h 6858000"/>
              <a:gd name="connsiteX2" fmla="*/ 7102929 w 7102929"/>
              <a:gd name="connsiteY2" fmla="*/ 6858000 h 6858000"/>
              <a:gd name="connsiteX3" fmla="*/ 0 w 7102929"/>
              <a:gd name="connsiteY3" fmla="*/ 6858000 h 6858000"/>
              <a:gd name="connsiteX4" fmla="*/ 0 w 7102929"/>
              <a:gd name="connsiteY4" fmla="*/ 0 h 6858000"/>
              <a:gd name="connsiteX0" fmla="*/ 0 w 7102929"/>
              <a:gd name="connsiteY0" fmla="*/ 0 h 6858000"/>
              <a:gd name="connsiteX1" fmla="*/ 4180115 w 7102929"/>
              <a:gd name="connsiteY1" fmla="*/ 0 h 6858000"/>
              <a:gd name="connsiteX2" fmla="*/ 7102929 w 7102929"/>
              <a:gd name="connsiteY2" fmla="*/ 6858000 h 6858000"/>
              <a:gd name="connsiteX3" fmla="*/ 0 w 7102929"/>
              <a:gd name="connsiteY3" fmla="*/ 6858000 h 6858000"/>
              <a:gd name="connsiteX4" fmla="*/ 0 w 710292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929" h="6858000">
                <a:moveTo>
                  <a:pt x="0" y="0"/>
                </a:moveTo>
                <a:lnTo>
                  <a:pt x="4180115" y="0"/>
                </a:lnTo>
                <a:lnTo>
                  <a:pt x="7102929" y="6858000"/>
                </a:lnTo>
                <a:lnTo>
                  <a:pt x="0" y="6858000"/>
                </a:lnTo>
                <a:lnTo>
                  <a:pt x="0" y="0"/>
                </a:lnTo>
                <a:close/>
              </a:path>
            </a:pathLst>
          </a:custGeom>
          <a:solidFill>
            <a:srgbClr val="44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lide Number Placeholder 17">
            <a:extLst>
              <a:ext uri="{FF2B5EF4-FFF2-40B4-BE49-F238E27FC236}">
                <a16:creationId xmlns:a16="http://schemas.microsoft.com/office/drawing/2014/main" xmlns="" id="{5EF440A9-650C-465C-B75D-22C3EABE6E82}"/>
              </a:ext>
            </a:extLst>
          </p:cNvPr>
          <p:cNvSpPr txBox="1">
            <a:spLocks/>
          </p:cNvSpPr>
          <p:nvPr/>
        </p:nvSpPr>
        <p:spPr>
          <a:xfrm>
            <a:off x="11379199" y="140462"/>
            <a:ext cx="626400" cy="625022"/>
          </a:xfrm>
          <a:prstGeom prst="ellipse">
            <a:avLst/>
          </a:prstGeom>
          <a:solidFill>
            <a:srgbClr val="CB4D3C"/>
          </a:solidFill>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2000" b="1" smtClean="0">
                <a:solidFill>
                  <a:schemeClr val="bg1"/>
                </a:solidFill>
                <a:ea typeface="Open Sans" panose="020B0606030504020204" pitchFamily="34" charset="0"/>
                <a:cs typeface="Open Sans" panose="020B0606030504020204" pitchFamily="34" charset="0"/>
              </a:rPr>
              <a:pPr algn="ctr"/>
              <a:t>4</a:t>
            </a:fld>
            <a:endParaRPr lang="fr-FR" b="1" dirty="0">
              <a:solidFill>
                <a:schemeClr val="bg1"/>
              </a:solidFill>
              <a:ea typeface="Open Sans" panose="020B0606030504020204" pitchFamily="34" charset="0"/>
              <a:cs typeface="Open Sans" panose="020B0606030504020204" pitchFamily="34" charset="0"/>
            </a:endParaRPr>
          </a:p>
        </p:txBody>
      </p:sp>
      <p:grpSp>
        <p:nvGrpSpPr>
          <p:cNvPr id="2" name="Group 3">
            <a:extLst>
              <a:ext uri="{FF2B5EF4-FFF2-40B4-BE49-F238E27FC236}">
                <a16:creationId xmlns:a16="http://schemas.microsoft.com/office/drawing/2014/main" xmlns="" id="{AF88AA49-24C7-4FF6-8CEF-D80CB4620BAA}"/>
              </a:ext>
            </a:extLst>
          </p:cNvPr>
          <p:cNvGrpSpPr/>
          <p:nvPr/>
        </p:nvGrpSpPr>
        <p:grpSpPr>
          <a:xfrm>
            <a:off x="347263" y="3094892"/>
            <a:ext cx="5554773" cy="1053711"/>
            <a:chOff x="294510" y="4432268"/>
            <a:chExt cx="3773875" cy="1053711"/>
          </a:xfrm>
        </p:grpSpPr>
        <p:sp>
          <p:nvSpPr>
            <p:cNvPr id="5" name="Rectangle 4">
              <a:extLst>
                <a:ext uri="{FF2B5EF4-FFF2-40B4-BE49-F238E27FC236}">
                  <a16:creationId xmlns:a16="http://schemas.microsoft.com/office/drawing/2014/main" xmlns="" id="{CA5E2DB9-B9D4-48C3-BB7B-44B231003AD4}"/>
                </a:ext>
              </a:extLst>
            </p:cNvPr>
            <p:cNvSpPr/>
            <p:nvPr/>
          </p:nvSpPr>
          <p:spPr>
            <a:xfrm>
              <a:off x="294510" y="4432268"/>
              <a:ext cx="3773875" cy="62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5400" b="1" dirty="0" smtClean="0">
                  <a:latin typeface="Sakkal Majalla" pitchFamily="2" charset="-78"/>
                  <a:cs typeface="Sakkal Majalla" pitchFamily="2" charset="-78"/>
                </a:rPr>
                <a:t>ثانيا/أنواع الاستراتيجيات الدولية</a:t>
              </a:r>
              <a:endParaRPr lang="fr-FR" sz="5400" dirty="0">
                <a:latin typeface="Sakkal Majalla" pitchFamily="2" charset="-78"/>
                <a:cs typeface="Sakkal Majalla" pitchFamily="2" charset="-78"/>
              </a:endParaRPr>
            </a:p>
          </p:txBody>
        </p:sp>
        <p:cxnSp>
          <p:nvCxnSpPr>
            <p:cNvPr id="6" name="Straight Connector 5">
              <a:extLst>
                <a:ext uri="{FF2B5EF4-FFF2-40B4-BE49-F238E27FC236}">
                  <a16:creationId xmlns:a16="http://schemas.microsoft.com/office/drawing/2014/main" xmlns="" id="{B214D124-0C00-4342-9523-B0B57A9146E8}"/>
                </a:ext>
              </a:extLst>
            </p:cNvPr>
            <p:cNvCxnSpPr/>
            <p:nvPr/>
          </p:nvCxnSpPr>
          <p:spPr>
            <a:xfrm>
              <a:off x="2020989" y="5485979"/>
              <a:ext cx="1730828"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xmlns="" val="1868014556"/>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91478" y="476673"/>
            <a:ext cx="9409045" cy="646331"/>
          </a:xfrm>
          <a:prstGeom prst="rect">
            <a:avLst/>
          </a:prstGeom>
          <a:solidFill>
            <a:srgbClr val="69638B"/>
          </a:solidFill>
          <a:effectLst>
            <a:outerShdw blurRad="50800" dist="165100" dir="18900000" algn="bl" rotWithShape="0">
              <a:prstClr val="black">
                <a:alpha val="40000"/>
              </a:prstClr>
            </a:outerShdw>
          </a:effectLst>
        </p:spPr>
        <p:txBody>
          <a:bodyPr wrap="square" rtlCol="0">
            <a:spAutoFit/>
          </a:bodyPr>
          <a:lstStyle/>
          <a:p>
            <a:pPr algn="ctr" rtl="1"/>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rPr>
              <a:t>5/ الاستراتيجيات الدولية</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itchFamily="2" charset="-78"/>
              <a:cs typeface="Sakkal Majalla" pitchFamily="2" charset="-78"/>
            </a:endParaRPr>
          </a:p>
        </p:txBody>
      </p:sp>
      <p:sp>
        <p:nvSpPr>
          <p:cNvPr id="5" name="ZoneTexte 4"/>
          <p:cNvSpPr txBox="1"/>
          <p:nvPr/>
        </p:nvSpPr>
        <p:spPr>
          <a:xfrm>
            <a:off x="2447595" y="1268761"/>
            <a:ext cx="8256917" cy="584775"/>
          </a:xfrm>
          <a:prstGeom prst="rect">
            <a:avLst/>
          </a:prstGeom>
          <a:noFill/>
        </p:spPr>
        <p:txBody>
          <a:bodyPr wrap="square" rtlCol="0">
            <a:spAutoFit/>
          </a:bodyPr>
          <a:lstStyle/>
          <a:p>
            <a:pPr algn="ctr" rtl="1"/>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أنواع استراتيجيات </a:t>
            </a:r>
            <a:r>
              <a:rPr lang="ar-SA" sz="3200" b="1" dirty="0" err="1"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التدويل </a:t>
            </a:r>
            <a:r>
              <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(أمثلة</a:t>
            </a:r>
            <a:r>
              <a:rPr lang="ar-SA" sz="3200" b="1" dirty="0" err="1"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rPr>
              <a:t>)</a:t>
            </a:r>
            <a:endParaRPr lang="ar-SA" sz="3200" b="1" dirty="0" smtClean="0">
              <a:solidFill>
                <a:srgbClr val="D81A62"/>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45058" name="Picture 2" descr="Global Strategy - Chipotle Analysis"/>
          <p:cNvPicPr>
            <a:picLocks noChangeAspect="1" noChangeArrowheads="1"/>
          </p:cNvPicPr>
          <p:nvPr/>
        </p:nvPicPr>
        <p:blipFill>
          <a:blip r:embed="rId2" cstate="print"/>
          <a:srcRect/>
          <a:stretch>
            <a:fillRect/>
          </a:stretch>
        </p:blipFill>
        <p:spPr bwMode="auto">
          <a:xfrm>
            <a:off x="1871531" y="2060848"/>
            <a:ext cx="8640960" cy="4176464"/>
          </a:xfrm>
          <a:prstGeom prst="rect">
            <a:avLst/>
          </a:prstGeom>
          <a:noFill/>
        </p:spPr>
      </p:pic>
      <p:sp>
        <p:nvSpPr>
          <p:cNvPr id="7" name="ZoneTexte 6"/>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728" y="2260638"/>
            <a:ext cx="6776878" cy="4401205"/>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تقوم الشركة التي تتبع إستراتيجية محلية متعددة بتخصيص المنتجات والخدمات حتى تتمكن من </a:t>
            </a:r>
            <a:r>
              <a:rPr lang="ar-SA" sz="2800" b="1" dirty="0" smtClean="0">
                <a:solidFill>
                  <a:srgbClr val="7030A0"/>
                </a:solidFill>
                <a:latin typeface="Sakkal Majalla" pitchFamily="2" charset="-78"/>
                <a:cs typeface="Sakkal Majalla" pitchFamily="2" charset="-78"/>
              </a:rPr>
              <a:t>الاستجابة للعملاء والموظفين في كل البلدان</a:t>
            </a:r>
            <a:r>
              <a:rPr lang="ar-SA" sz="2800" b="1" dirty="0" smtClean="0">
                <a:latin typeface="Sakkal Majalla" pitchFamily="2" charset="-78"/>
                <a:cs typeface="Sakkal Majalla" pitchFamily="2" charset="-78"/>
              </a:rPr>
              <a:t> التي تعمل </a:t>
            </a:r>
            <a:r>
              <a:rPr lang="ar-SA" sz="2800" b="1" dirty="0" err="1" smtClean="0">
                <a:latin typeface="Sakkal Majalla" pitchFamily="2" charset="-78"/>
                <a:cs typeface="Sakkal Majalla" pitchFamily="2" charset="-78"/>
              </a:rPr>
              <a:t>فيها.</a:t>
            </a:r>
            <a:r>
              <a:rPr lang="ar-SA" sz="2800" b="1" dirty="0" smtClean="0">
                <a:latin typeface="Sakkal Majalla" pitchFamily="2" charset="-78"/>
                <a:cs typeface="Sakkal Majalla" pitchFamily="2" charset="-78"/>
              </a:rPr>
              <a:t> في الواقع، تصبح الشركة مجموعة من الشركات التابعة التي </a:t>
            </a:r>
            <a:r>
              <a:rPr lang="ar-SA" sz="2800" b="1" dirty="0" smtClean="0">
                <a:solidFill>
                  <a:srgbClr val="7030A0"/>
                </a:solidFill>
                <a:latin typeface="Sakkal Majalla" pitchFamily="2" charset="-78"/>
                <a:cs typeface="Sakkal Majalla" pitchFamily="2" charset="-78"/>
              </a:rPr>
              <a:t>تركز</a:t>
            </a:r>
            <a:r>
              <a:rPr lang="ar-SA" sz="2800" b="1" dirty="0" smtClean="0">
                <a:latin typeface="Sakkal Majalla" pitchFamily="2" charset="-78"/>
                <a:cs typeface="Sakkal Majalla" pitchFamily="2" charset="-78"/>
              </a:rPr>
              <a:t> على المستوى </a:t>
            </a:r>
            <a:r>
              <a:rPr lang="ar-SA" sz="2800" b="1" dirty="0" smtClean="0">
                <a:solidFill>
                  <a:srgbClr val="7030A0"/>
                </a:solidFill>
                <a:latin typeface="Sakkal Majalla" pitchFamily="2" charset="-78"/>
                <a:cs typeface="Sakkal Majalla" pitchFamily="2" charset="-78"/>
              </a:rPr>
              <a:t>المحلي</a:t>
            </a:r>
            <a:r>
              <a:rPr lang="ar-SA" sz="2800" b="1" dirty="0" smtClean="0">
                <a:latin typeface="Sakkal Majalla" pitchFamily="2" charset="-78"/>
                <a:cs typeface="Sakkal Majalla" pitchFamily="2" charset="-78"/>
              </a:rPr>
              <a:t> والتي تعمل </a:t>
            </a:r>
            <a:r>
              <a:rPr lang="ar-SA" sz="2800" b="1" dirty="0" smtClean="0">
                <a:solidFill>
                  <a:srgbClr val="7030A0"/>
                </a:solidFill>
                <a:latin typeface="Sakkal Majalla" pitchFamily="2" charset="-78"/>
                <a:cs typeface="Sakkal Majalla" pitchFamily="2" charset="-78"/>
              </a:rPr>
              <a:t>بشكل مستقل </a:t>
            </a:r>
            <a:r>
              <a:rPr lang="ar-SA" sz="2800" b="1" dirty="0" smtClean="0">
                <a:latin typeface="Sakkal Majalla" pitchFamily="2" charset="-78"/>
                <a:cs typeface="Sakkal Majalla" pitchFamily="2" charset="-78"/>
              </a:rPr>
              <a:t>مثل الشركات المحلية التي تقرر كيفية تصميم المنتج وتصنيعه وتوزيعه وتسويقه في أسواقها المحلية.</a:t>
            </a:r>
          </a:p>
          <a:p>
            <a:pPr algn="just" rtl="1"/>
            <a:r>
              <a:rPr lang="ar-SA" sz="2800" b="1" dirty="0" smtClean="0">
                <a:latin typeface="Sakkal Majalla" pitchFamily="2" charset="-78"/>
                <a:cs typeface="Sakkal Majalla" pitchFamily="2" charset="-78"/>
              </a:rPr>
              <a:t>وبالتالي </a:t>
            </a:r>
            <a:r>
              <a:rPr lang="ar-SA" sz="2800" b="1" dirty="0" smtClean="0">
                <a:solidFill>
                  <a:srgbClr val="7030A0"/>
                </a:solidFill>
                <a:latin typeface="Sakkal Majalla" pitchFamily="2" charset="-78"/>
                <a:cs typeface="Sakkal Majalla" pitchFamily="2" charset="-78"/>
              </a:rPr>
              <a:t>لا تركز </a:t>
            </a:r>
            <a:r>
              <a:rPr lang="ar-SA" sz="2800" b="1" dirty="0" smtClean="0">
                <a:latin typeface="Sakkal Majalla" pitchFamily="2" charset="-78"/>
                <a:cs typeface="Sakkal Majalla" pitchFamily="2" charset="-78"/>
              </a:rPr>
              <a:t>الشركات التي تعتمد الاستراتيجية متعددة المحليات </a:t>
            </a:r>
            <a:r>
              <a:rPr lang="ar-SA" sz="2800" b="1" dirty="0" smtClean="0">
                <a:solidFill>
                  <a:srgbClr val="7030A0"/>
                </a:solidFill>
                <a:latin typeface="Sakkal Majalla" pitchFamily="2" charset="-78"/>
                <a:cs typeface="Sakkal Majalla" pitchFamily="2" charset="-78"/>
              </a:rPr>
              <a:t>على التكلفة والكفاءة</a:t>
            </a:r>
            <a:r>
              <a:rPr lang="ar-SA" sz="2800" b="1" dirty="0" smtClean="0">
                <a:latin typeface="Sakkal Majalla" pitchFamily="2" charset="-78"/>
                <a:cs typeface="Sakkal Majalla" pitchFamily="2" charset="-78"/>
              </a:rPr>
              <a:t>،ولكنها </a:t>
            </a:r>
            <a:r>
              <a:rPr lang="ar-SA" sz="2800" b="1" dirty="0" smtClean="0">
                <a:solidFill>
                  <a:srgbClr val="7030A0"/>
                </a:solidFill>
                <a:latin typeface="Sakkal Majalla" pitchFamily="2" charset="-78"/>
                <a:cs typeface="Sakkal Majalla" pitchFamily="2" charset="-78"/>
              </a:rPr>
              <a:t>تركز</a:t>
            </a:r>
            <a:r>
              <a:rPr lang="ar-SA" sz="2800" b="1" dirty="0" smtClean="0">
                <a:latin typeface="Sakkal Majalla" pitchFamily="2" charset="-78"/>
                <a:cs typeface="Sakkal Majalla" pitchFamily="2" charset="-78"/>
              </a:rPr>
              <a:t> وتؤكد على </a:t>
            </a:r>
            <a:r>
              <a:rPr lang="ar-SA" sz="2800" b="1" dirty="0" smtClean="0">
                <a:solidFill>
                  <a:srgbClr val="7030A0"/>
                </a:solidFill>
                <a:latin typeface="Sakkal Majalla" pitchFamily="2" charset="-78"/>
                <a:cs typeface="Sakkal Majalla" pitchFamily="2" charset="-78"/>
              </a:rPr>
              <a:t>الاستجابة</a:t>
            </a:r>
            <a:r>
              <a:rPr lang="ar-SA" sz="2800" b="1" dirty="0" smtClean="0">
                <a:latin typeface="Sakkal Majalla" pitchFamily="2" charset="-78"/>
                <a:cs typeface="Sakkal Majalla" pitchFamily="2" charset="-78"/>
              </a:rPr>
              <a:t> للمتطلبات </a:t>
            </a:r>
            <a:r>
              <a:rPr lang="ar-SA" sz="2800" b="1" dirty="0" smtClean="0">
                <a:solidFill>
                  <a:srgbClr val="7030A0"/>
                </a:solidFill>
                <a:latin typeface="Sakkal Majalla" pitchFamily="2" charset="-78"/>
                <a:cs typeface="Sakkal Majalla" pitchFamily="2" charset="-78"/>
              </a:rPr>
              <a:t>المحلية</a:t>
            </a:r>
            <a:r>
              <a:rPr lang="ar-SA" sz="2800" b="1" dirty="0" smtClean="0">
                <a:latin typeface="Sakkal Majalla" pitchFamily="2" charset="-78"/>
                <a:cs typeface="Sakkal Majalla" pitchFamily="2" charset="-78"/>
              </a:rPr>
              <a:t> داخل كل سوق من أسواقها</a:t>
            </a:r>
          </a:p>
        </p:txBody>
      </p:sp>
      <p:sp>
        <p:nvSpPr>
          <p:cNvPr id="6" name="ZoneTexte 5"/>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4"/>
          <p:cNvSpPr/>
          <p:nvPr/>
        </p:nvSpPr>
        <p:spPr>
          <a:xfrm>
            <a:off x="4959927" y="832607"/>
            <a:ext cx="6417063"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1/الاستراتيجية متعددة المحليات</a:t>
            </a:r>
            <a:endParaRPr lang="ar-DZ" sz="4800" b="1" cap="all" dirty="0">
              <a:solidFill>
                <a:schemeClr val="bg1"/>
              </a:solidFill>
              <a:latin typeface="Sakkal Majalla" pitchFamily="2" charset="-78"/>
              <a:ea typeface="+mj-ea"/>
              <a:cs typeface="Sakkal Majalla" pitchFamily="2" charset="-78"/>
            </a:endParaRPr>
          </a:p>
        </p:txBody>
      </p:sp>
      <p:sp>
        <p:nvSpPr>
          <p:cNvPr id="18434" name="AutoShape 2" descr="Conceptual Business Illustration Words Multidomestic Strategy Stock  Illustration 1035183121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descr="Conceptual Business Illustration Words Multidomestic Strategy Stock  Illustration 1035183121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descr="Conceptual Business Illustration Words Multidomestic Strategy Stock  Illustration 1035183121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8440" name="Picture 8" descr="What Is a Multidomestic Strategy"/>
          <p:cNvPicPr>
            <a:picLocks noChangeAspect="1" noChangeArrowheads="1"/>
          </p:cNvPicPr>
          <p:nvPr/>
        </p:nvPicPr>
        <p:blipFill>
          <a:blip r:embed="rId2" cstate="print"/>
          <a:srcRect/>
          <a:stretch>
            <a:fillRect/>
          </a:stretch>
        </p:blipFill>
        <p:spPr bwMode="auto">
          <a:xfrm>
            <a:off x="266410" y="671512"/>
            <a:ext cx="3515881" cy="54106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7</a:t>
            </a:fld>
            <a:endParaRPr lang="fr-BE"/>
          </a:p>
        </p:txBody>
      </p:sp>
      <p:pic>
        <p:nvPicPr>
          <p:cNvPr id="71682" name="Picture 2" descr="Assessing Internationalisation - Revision Cards in A Level and IB Business"/>
          <p:cNvPicPr>
            <a:picLocks noChangeAspect="1" noChangeArrowheads="1"/>
          </p:cNvPicPr>
          <p:nvPr/>
        </p:nvPicPr>
        <p:blipFill>
          <a:blip r:embed="rId2" cstate="print"/>
          <a:srcRect/>
          <a:stretch>
            <a:fillRect/>
          </a:stretch>
        </p:blipFill>
        <p:spPr bwMode="auto">
          <a:xfrm>
            <a:off x="2774083" y="928255"/>
            <a:ext cx="7575262" cy="5560725"/>
          </a:xfrm>
          <a:prstGeom prst="rect">
            <a:avLst/>
          </a:prstGeom>
          <a:noFill/>
        </p:spPr>
      </p:pic>
      <p:sp>
        <p:nvSpPr>
          <p:cNvPr id="4" name="ZoneTexte 3"/>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4"/>
          <p:cNvSpPr/>
          <p:nvPr/>
        </p:nvSpPr>
        <p:spPr>
          <a:xfrm>
            <a:off x="3297382" y="389262"/>
            <a:ext cx="6417063"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1/الاستراتيجية متعددة المحليات</a:t>
            </a:r>
            <a:endParaRPr lang="ar-DZ" sz="4800" b="1" cap="all" dirty="0">
              <a:solidFill>
                <a:schemeClr val="bg1"/>
              </a:solidFill>
              <a:latin typeface="Sakkal Majalla" pitchFamily="2" charset="-78"/>
              <a:ea typeface="+mj-ea"/>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13"/>
          <p:cNvSpPr/>
          <p:nvPr/>
        </p:nvSpPr>
        <p:spPr>
          <a:xfrm>
            <a:off x="3422073" y="1164134"/>
            <a:ext cx="8174182" cy="5693866"/>
          </a:xfrm>
          <a:prstGeom prst="rect">
            <a:avLst/>
          </a:prstGeom>
        </p:spPr>
        <p:txBody>
          <a:bodyPr wrap="square">
            <a:spAutoFit/>
          </a:bodyPr>
          <a:lstStyle/>
          <a:p>
            <a:pPr algn="just" rtl="1"/>
            <a:r>
              <a:rPr lang="ar-SA" sz="2800" b="1" dirty="0" smtClean="0">
                <a:solidFill>
                  <a:srgbClr val="7030A0"/>
                </a:solidFill>
                <a:latin typeface="Sakkal Majalla" pitchFamily="2" charset="-78"/>
                <a:cs typeface="Sakkal Majalla" pitchFamily="2" charset="-78"/>
              </a:rPr>
              <a:t>	تركز</a:t>
            </a:r>
            <a:r>
              <a:rPr lang="ar-SA" sz="2800" b="1" dirty="0" smtClean="0">
                <a:latin typeface="Sakkal Majalla" pitchFamily="2" charset="-78"/>
                <a:cs typeface="Sakkal Majalla" pitchFamily="2" charset="-78"/>
              </a:rPr>
              <a:t> هذه الاستراتيجية على جني </a:t>
            </a:r>
            <a:r>
              <a:rPr lang="ar-SA" sz="2800" b="1" dirty="0" smtClean="0">
                <a:solidFill>
                  <a:srgbClr val="7030A0"/>
                </a:solidFill>
                <a:latin typeface="Sakkal Majalla" pitchFamily="2" charset="-78"/>
                <a:cs typeface="Sakkal Majalla" pitchFamily="2" charset="-78"/>
              </a:rPr>
              <a:t>تخفيضات من وفوات الحجم </a:t>
            </a:r>
            <a:r>
              <a:rPr lang="ar-SA" sz="2800" b="1" dirty="0" smtClean="0">
                <a:latin typeface="Sakkal Majalla" pitchFamily="2" charset="-78"/>
                <a:cs typeface="Sakkal Majalla" pitchFamily="2" charset="-78"/>
              </a:rPr>
              <a:t>وغيرها من كفاءات </a:t>
            </a:r>
            <a:r>
              <a:rPr lang="ar-SA" sz="2800" b="1" dirty="0" smtClean="0">
                <a:solidFill>
                  <a:srgbClr val="7030A0"/>
                </a:solidFill>
                <a:latin typeface="Sakkal Majalla" pitchFamily="2" charset="-78"/>
                <a:cs typeface="Sakkal Majalla" pitchFamily="2" charset="-78"/>
              </a:rPr>
              <a:t>التكامل </a:t>
            </a:r>
            <a:r>
              <a:rPr lang="ar-SA" sz="2800" b="1" dirty="0" err="1" smtClean="0">
                <a:solidFill>
                  <a:srgbClr val="7030A0"/>
                </a:solidFill>
                <a:latin typeface="Sakkal Majalla" pitchFamily="2" charset="-78"/>
                <a:cs typeface="Sakkal Majalla" pitchFamily="2" charset="-78"/>
              </a:rPr>
              <a:t>العالمي</a:t>
            </a:r>
            <a:r>
              <a:rPr lang="ar-SA" sz="2800" b="1" dirty="0" err="1" smtClean="0">
                <a:latin typeface="Sakkal Majalla" pitchFamily="2" charset="-78"/>
                <a:cs typeface="Sakkal Majalla" pitchFamily="2" charset="-78"/>
              </a:rPr>
              <a:t>.</a:t>
            </a:r>
            <a:r>
              <a:rPr lang="ar-SA" sz="2800" b="1" dirty="0" smtClean="0">
                <a:latin typeface="Sakkal Majalla" pitchFamily="2" charset="-78"/>
                <a:cs typeface="Sakkal Majalla" pitchFamily="2" charset="-78"/>
              </a:rPr>
              <a:t> يقوم </a:t>
            </a:r>
            <a:r>
              <a:rPr lang="ar-SA" sz="2800" b="1" dirty="0" smtClean="0">
                <a:solidFill>
                  <a:srgbClr val="7030A0"/>
                </a:solidFill>
                <a:latin typeface="Sakkal Majalla" pitchFamily="2" charset="-78"/>
                <a:cs typeface="Sakkal Majalla" pitchFamily="2" charset="-78"/>
              </a:rPr>
              <a:t>المديرون</a:t>
            </a:r>
            <a:r>
              <a:rPr lang="ar-SA" sz="2800" b="1" dirty="0" smtClean="0">
                <a:latin typeface="Sakkal Majalla" pitchFamily="2" charset="-78"/>
                <a:cs typeface="Sakkal Majalla" pitchFamily="2" charset="-78"/>
              </a:rPr>
              <a:t> في المقر الرئيسي بإنشاء منتجات للسوق العالمية، وتصنيعها على </a:t>
            </a:r>
            <a:r>
              <a:rPr lang="ar-SA" sz="2800" b="1" dirty="0" smtClean="0">
                <a:solidFill>
                  <a:srgbClr val="7030A0"/>
                </a:solidFill>
                <a:latin typeface="Sakkal Majalla" pitchFamily="2" charset="-78"/>
                <a:cs typeface="Sakkal Majalla" pitchFamily="2" charset="-78"/>
              </a:rPr>
              <a:t>نطاق عالمي </a:t>
            </a:r>
            <a:r>
              <a:rPr lang="ar-SA" sz="2800" b="1" dirty="0" smtClean="0">
                <a:latin typeface="Sakkal Majalla" pitchFamily="2" charset="-78"/>
                <a:cs typeface="Sakkal Majalla" pitchFamily="2" charset="-78"/>
              </a:rPr>
              <a:t>في عدد قليل من المصانع عالية الكفاءة، وتسويقها من خلال عدد قليل من قنوات التوزيع الرئيسية.</a:t>
            </a:r>
          </a:p>
          <a:p>
            <a:pPr algn="just" rtl="1"/>
            <a:r>
              <a:rPr lang="ar-SA" sz="2800" b="1" dirty="0" smtClean="0">
                <a:latin typeface="Sakkal Majalla" pitchFamily="2" charset="-78"/>
                <a:cs typeface="Sakkal Majalla" pitchFamily="2" charset="-78"/>
              </a:rPr>
              <a:t>	 </a:t>
            </a:r>
            <a:r>
              <a:rPr lang="ar-SA" sz="2800" b="1" dirty="0" smtClean="0">
                <a:solidFill>
                  <a:srgbClr val="7030A0"/>
                </a:solidFill>
                <a:latin typeface="Sakkal Majalla" pitchFamily="2" charset="-78"/>
                <a:cs typeface="Sakkal Majalla" pitchFamily="2" charset="-78"/>
              </a:rPr>
              <a:t>تتطلب</a:t>
            </a:r>
            <a:r>
              <a:rPr lang="ar-SA" sz="2800" b="1" dirty="0" smtClean="0">
                <a:latin typeface="Sakkal Majalla" pitchFamily="2" charset="-78"/>
                <a:cs typeface="Sakkal Majalla" pitchFamily="2" charset="-78"/>
              </a:rPr>
              <a:t> هذه الاستراتيجية أن </a:t>
            </a:r>
            <a:r>
              <a:rPr lang="ar-SA" sz="2800" b="1" dirty="0" smtClean="0">
                <a:solidFill>
                  <a:srgbClr val="7030A0"/>
                </a:solidFill>
                <a:latin typeface="Sakkal Majalla" pitchFamily="2" charset="-78"/>
                <a:cs typeface="Sakkal Majalla" pitchFamily="2" charset="-78"/>
              </a:rPr>
              <a:t>تستغل المؤسسات</a:t>
            </a:r>
            <a:r>
              <a:rPr lang="ar-SA" sz="2800" b="1" dirty="0" smtClean="0">
                <a:latin typeface="Sakkal Majalla" pitchFamily="2" charset="-78"/>
                <a:cs typeface="Sakkal Majalla" pitchFamily="2" charset="-78"/>
              </a:rPr>
              <a:t> </a:t>
            </a:r>
            <a:r>
              <a:rPr lang="ar-SA" sz="2800" b="1" dirty="0" smtClean="0">
                <a:solidFill>
                  <a:schemeClr val="accent3">
                    <a:lumMod val="75000"/>
                  </a:schemeClr>
                </a:solidFill>
                <a:latin typeface="Sakkal Majalla" pitchFamily="2" charset="-78"/>
                <a:cs typeface="Sakkal Majalla" pitchFamily="2" charset="-78"/>
              </a:rPr>
              <a:t>اقتصاديات </a:t>
            </a:r>
            <a:r>
              <a:rPr lang="ar-SA" sz="2800" b="1" dirty="0" err="1" smtClean="0">
                <a:solidFill>
                  <a:schemeClr val="accent3">
                    <a:lumMod val="75000"/>
                  </a:schemeClr>
                </a:solidFill>
                <a:latin typeface="Sakkal Majalla" pitchFamily="2" charset="-78"/>
                <a:cs typeface="Sakkal Majalla" pitchFamily="2" charset="-78"/>
              </a:rPr>
              <a:t>الموقع</a:t>
            </a:r>
            <a:r>
              <a:rPr lang="ar-SA" sz="2800" b="1" dirty="0" err="1" smtClean="0">
                <a:latin typeface="Sakkal Majalla" pitchFamily="2" charset="-78"/>
                <a:cs typeface="Sakkal Majalla" pitchFamily="2" charset="-78"/>
              </a:rPr>
              <a:t>.</a:t>
            </a:r>
            <a:r>
              <a:rPr lang="ar-SA" sz="2800" b="1" dirty="0" smtClean="0">
                <a:latin typeface="Sakkal Majalla" pitchFamily="2" charset="-78"/>
                <a:cs typeface="Sakkal Majalla" pitchFamily="2" charset="-78"/>
              </a:rPr>
              <a:t> </a:t>
            </a:r>
            <a:r>
              <a:rPr lang="ar-SA" sz="2800" b="1" dirty="0" smtClean="0">
                <a:solidFill>
                  <a:schemeClr val="accent3">
                    <a:lumMod val="75000"/>
                  </a:schemeClr>
                </a:solidFill>
                <a:latin typeface="Sakkal Majalla" pitchFamily="2" charset="-78"/>
                <a:cs typeface="Sakkal Majalla" pitchFamily="2" charset="-78"/>
              </a:rPr>
              <a:t>ميزة التكلفة </a:t>
            </a:r>
            <a:r>
              <a:rPr lang="ar-SA" sz="2800" b="1" dirty="0" smtClean="0">
                <a:latin typeface="Sakkal Majalla" pitchFamily="2" charset="-78"/>
                <a:cs typeface="Sakkal Majalla" pitchFamily="2" charset="-78"/>
              </a:rPr>
              <a:t>المتمثلة في تنفيذ كل مرحلة في سلسلة القيمة بأقل تكلفة لهذا النشاط.</a:t>
            </a:r>
          </a:p>
          <a:p>
            <a:pPr algn="just" rtl="1"/>
            <a:r>
              <a:rPr lang="ar-SA" sz="2800" b="1" dirty="0" smtClean="0">
                <a:latin typeface="Sakkal Majalla" pitchFamily="2" charset="-78"/>
                <a:cs typeface="Sakkal Majalla" pitchFamily="2" charset="-78"/>
              </a:rPr>
              <a:t> </a:t>
            </a:r>
            <a:r>
              <a:rPr lang="ar-SA" sz="2800" b="1" dirty="0" smtClean="0">
                <a:solidFill>
                  <a:srgbClr val="DE4F00"/>
                </a:solidFill>
                <a:latin typeface="Sakkal Majalla" pitchFamily="2" charset="-78"/>
                <a:cs typeface="Sakkal Majalla" pitchFamily="2" charset="-78"/>
              </a:rPr>
              <a:t>على سبيل المثال</a:t>
            </a:r>
            <a:r>
              <a:rPr lang="ar-SA" sz="2800" b="1" dirty="0" smtClean="0">
                <a:latin typeface="Sakkal Majalla" pitchFamily="2" charset="-78"/>
                <a:cs typeface="Sakkal Majalla" pitchFamily="2" charset="-78"/>
              </a:rPr>
              <a:t>، قد يتم إنتاج الألمنيوم في الولايات المتحدة حيث تكون تكاليف الكهرباء منخفضة، والتصنيع في </a:t>
            </a:r>
            <a:r>
              <a:rPr lang="ar-SA" sz="2800" b="1" dirty="0" err="1" smtClean="0">
                <a:latin typeface="Sakkal Majalla" pitchFamily="2" charset="-78"/>
                <a:cs typeface="Sakkal Majalla" pitchFamily="2" charset="-78"/>
              </a:rPr>
              <a:t>أندونيسيا</a:t>
            </a:r>
            <a:r>
              <a:rPr lang="ar-SA" sz="2800" b="1" dirty="0" smtClean="0">
                <a:latin typeface="Sakkal Majalla" pitchFamily="2" charset="-78"/>
                <a:cs typeface="Sakkal Majalla" pitchFamily="2" charset="-78"/>
              </a:rPr>
              <a:t> حيث تكون تكاليف العمالة منخفضة، </a:t>
            </a:r>
            <a:r>
              <a:rPr lang="ar-SA" sz="2800" b="1" dirty="0" smtClean="0">
                <a:solidFill>
                  <a:schemeClr val="accent3">
                    <a:lumMod val="75000"/>
                  </a:schemeClr>
                </a:solidFill>
                <a:latin typeface="Sakkal Majalla" pitchFamily="2" charset="-78"/>
                <a:cs typeface="Sakkal Majalla" pitchFamily="2" charset="-78"/>
              </a:rPr>
              <a:t>ودعم تكنولوجيا المعلومات </a:t>
            </a:r>
            <a:r>
              <a:rPr lang="ar-SA" sz="2800" b="1" dirty="0" smtClean="0">
                <a:latin typeface="Sakkal Majalla" pitchFamily="2" charset="-78"/>
                <a:cs typeface="Sakkal Majalla" pitchFamily="2" charset="-78"/>
              </a:rPr>
              <a:t>في الهند حيث تكون تكاليف العمالة للخدمة </a:t>
            </a:r>
            <a:r>
              <a:rPr lang="ar-SA" sz="2800" b="1" dirty="0" err="1" smtClean="0">
                <a:latin typeface="Sakkal Majalla" pitchFamily="2" charset="-78"/>
                <a:cs typeface="Sakkal Majalla" pitchFamily="2" charset="-78"/>
              </a:rPr>
              <a:t>منخفضة.</a:t>
            </a:r>
            <a:r>
              <a:rPr lang="ar-SA" sz="2800" b="1" dirty="0" smtClean="0">
                <a:latin typeface="Sakkal Majalla" pitchFamily="2" charset="-78"/>
                <a:cs typeface="Sakkal Majalla" pitchFamily="2" charset="-78"/>
              </a:rPr>
              <a:t> </a:t>
            </a:r>
          </a:p>
          <a:p>
            <a:pPr algn="just" rtl="1"/>
            <a:r>
              <a:rPr lang="ar-SA" sz="2800" b="1" dirty="0" smtClean="0">
                <a:latin typeface="Sakkal Majalla" pitchFamily="2" charset="-78"/>
                <a:cs typeface="Sakkal Majalla" pitchFamily="2" charset="-78"/>
              </a:rPr>
              <a:t>بهذه الطريقة، فإن الإستراتيجية الشاملة تدور حول رؤية العالم كسوق وطنية </a:t>
            </a:r>
            <a:r>
              <a:rPr lang="ar-SA" sz="2800" b="1" dirty="0" err="1" smtClean="0">
                <a:latin typeface="Sakkal Majalla" pitchFamily="2" charset="-78"/>
                <a:cs typeface="Sakkal Majalla" pitchFamily="2" charset="-78"/>
              </a:rPr>
              <a:t>ضخمة.</a:t>
            </a:r>
            <a:r>
              <a:rPr lang="ar-SA" sz="2800" b="1" dirty="0" smtClean="0">
                <a:latin typeface="Sakkal Majalla" pitchFamily="2" charset="-78"/>
                <a:cs typeface="Sakkal Majalla" pitchFamily="2" charset="-78"/>
              </a:rPr>
              <a:t> </a:t>
            </a:r>
            <a:endParaRPr lang="ar-SA" sz="2800" b="1" dirty="0">
              <a:latin typeface="Sakkal Majalla" pitchFamily="2" charset="-78"/>
              <a:cs typeface="Sakkal Majalla" pitchFamily="2" charset="-78"/>
            </a:endParaRPr>
          </a:p>
        </p:txBody>
      </p:sp>
      <p:sp>
        <p:nvSpPr>
          <p:cNvPr id="7" name="Rectangle 6"/>
          <p:cNvSpPr/>
          <p:nvPr/>
        </p:nvSpPr>
        <p:spPr>
          <a:xfrm>
            <a:off x="4502727" y="195298"/>
            <a:ext cx="6417063"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2/الاستراتيجية الشاملة</a:t>
            </a:r>
            <a:endParaRPr lang="ar-DZ" sz="4800" b="1" cap="all" dirty="0">
              <a:solidFill>
                <a:schemeClr val="bg1"/>
              </a:solidFill>
              <a:latin typeface="Sakkal Majalla" pitchFamily="2" charset="-78"/>
              <a:ea typeface="+mj-ea"/>
              <a:cs typeface="Sakkal Majalla" pitchFamily="2" charset="-78"/>
            </a:endParaRPr>
          </a:p>
        </p:txBody>
      </p:sp>
      <p:sp>
        <p:nvSpPr>
          <p:cNvPr id="49154" name="AutoShape 2" descr="https://blog.btrax.com/en/wp-content/blogs.dir/2/files/2016/05/shutterstock_175198154-1-774x52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9156" name="Picture 4" descr="Expanding Your Company Globally? Here Are 3 Strategies You Should Consider  freshtrax - btrax blog"/>
          <p:cNvPicPr>
            <a:picLocks noChangeAspect="1" noChangeArrowheads="1"/>
          </p:cNvPicPr>
          <p:nvPr/>
        </p:nvPicPr>
        <p:blipFill>
          <a:blip r:embed="rId3" cstate="print"/>
          <a:srcRect/>
          <a:stretch>
            <a:fillRect/>
          </a:stretch>
        </p:blipFill>
        <p:spPr bwMode="auto">
          <a:xfrm>
            <a:off x="-1" y="1773382"/>
            <a:ext cx="3269673" cy="3825442"/>
          </a:xfrm>
          <a:prstGeom prst="rect">
            <a:avLst/>
          </a:prstGeom>
          <a:noFill/>
        </p:spPr>
      </p:pic>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1DC28A43-AA71-4F49-89C1-29993AF737F9}"/>
              </a:ext>
            </a:extLst>
          </p:cNvPr>
          <p:cNvCxnSpPr/>
          <p:nvPr/>
        </p:nvCxnSpPr>
        <p:spPr>
          <a:xfrm>
            <a:off x="6486013" y="1110277"/>
            <a:ext cx="1730828" cy="0"/>
          </a:xfrm>
          <a:prstGeom prst="line">
            <a:avLst/>
          </a:prstGeom>
          <a:ln w="53975">
            <a:solidFill>
              <a:srgbClr val="445467"/>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0" y="6447631"/>
            <a:ext cx="3552395" cy="410369"/>
          </a:xfrm>
          <a:prstGeom prst="rect">
            <a:avLst/>
          </a:prstGeom>
          <a:solidFill>
            <a:srgbClr val="B0D5EE"/>
          </a:solidFill>
        </p:spPr>
        <p:txBody>
          <a:bodyPr wrap="square" lIns="121917" tIns="60958" rIns="121917" bIns="60958" rtlCol="0">
            <a:spAutoFit/>
          </a:bodyPr>
          <a:lstStyle/>
          <a:p>
            <a:pPr algn="ctr"/>
            <a:r>
              <a:rPr lang="ar-SA" b="1" dirty="0" err="1" smtClean="0">
                <a:effectLst>
                  <a:outerShdw blurRad="38100" dist="38100" dir="2700000" algn="tl">
                    <a:srgbClr val="000000">
                      <a:alpha val="43137"/>
                    </a:srgbClr>
                  </a:outerShdw>
                </a:effectLst>
                <a:latin typeface="Sakkal Majalla" pitchFamily="2" charset="-78"/>
                <a:cs typeface="Sakkal Majalla" pitchFamily="2" charset="-78"/>
              </a:rPr>
              <a:t>سلاف</a:t>
            </a:r>
            <a:r>
              <a:rPr lang="ar-SA" b="1" dirty="0" smtClean="0">
                <a:effectLst>
                  <a:outerShdw blurRad="38100" dist="38100" dir="2700000" algn="tl">
                    <a:srgbClr val="000000">
                      <a:alpha val="43137"/>
                    </a:srgbClr>
                  </a:outerShdw>
                </a:effectLst>
                <a:latin typeface="Sakkal Majalla" pitchFamily="2" charset="-78"/>
                <a:cs typeface="Sakkal Majalla" pitchFamily="2" charset="-78"/>
              </a:rPr>
              <a:t> رحال/ مقياس الاستراتيجية الدولية</a:t>
            </a:r>
            <a:endParaRPr lang="fr-FR"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14" name="Rectangle 13"/>
          <p:cNvSpPr/>
          <p:nvPr/>
        </p:nvSpPr>
        <p:spPr>
          <a:xfrm>
            <a:off x="3893128" y="1692603"/>
            <a:ext cx="7703127" cy="3539430"/>
          </a:xfrm>
          <a:prstGeom prst="rect">
            <a:avLst/>
          </a:prstGeom>
        </p:spPr>
        <p:txBody>
          <a:bodyPr wrap="square">
            <a:spAutoFit/>
          </a:bodyPr>
          <a:lstStyle/>
          <a:p>
            <a:pPr algn="just" rtl="1"/>
            <a:r>
              <a:rPr lang="ar-SA" sz="2800" b="1" dirty="0" smtClean="0">
                <a:latin typeface="Sakkal Majalla" pitchFamily="2" charset="-78"/>
                <a:cs typeface="Sakkal Majalla" pitchFamily="2" charset="-78"/>
              </a:rPr>
              <a:t>ت</a:t>
            </a:r>
            <a:r>
              <a:rPr lang="ar-SA" sz="2800" b="1" dirty="0" smtClean="0">
                <a:solidFill>
                  <a:srgbClr val="DE4F00"/>
                </a:solidFill>
                <a:latin typeface="Sakkal Majalla" pitchFamily="2" charset="-78"/>
                <a:cs typeface="Sakkal Majalla" pitchFamily="2" charset="-78"/>
              </a:rPr>
              <a:t>نخرط</a:t>
            </a:r>
            <a:r>
              <a:rPr lang="ar-SA" sz="2800" b="1" dirty="0" smtClean="0">
                <a:latin typeface="Sakkal Majalla" pitchFamily="2" charset="-78"/>
                <a:cs typeface="Sakkal Majalla" pitchFamily="2" charset="-78"/>
              </a:rPr>
              <a:t> كل من  </a:t>
            </a:r>
            <a:r>
              <a:rPr lang="ar-SA" sz="2800" b="1" dirty="0" err="1" smtClean="0">
                <a:solidFill>
                  <a:srgbClr val="DE4F00"/>
                </a:solidFill>
                <a:latin typeface="Sakkal Majalla" pitchFamily="2" charset="-78"/>
                <a:cs typeface="Sakkal Majalla" pitchFamily="2" charset="-78"/>
              </a:rPr>
              <a:t>تويوتا</a:t>
            </a:r>
            <a:r>
              <a:rPr lang="ar-SA" sz="2800" b="1" dirty="0" smtClean="0">
                <a:solidFill>
                  <a:srgbClr val="DE4F00"/>
                </a:solidFill>
                <a:latin typeface="Sakkal Majalla" pitchFamily="2" charset="-78"/>
                <a:cs typeface="Sakkal Majalla" pitchFamily="2" charset="-78"/>
              </a:rPr>
              <a:t>، فولكس فاجن، جنرال </a:t>
            </a:r>
            <a:r>
              <a:rPr lang="ar-SA" sz="2800" b="1" dirty="0" err="1" smtClean="0">
                <a:solidFill>
                  <a:srgbClr val="DE4F00"/>
                </a:solidFill>
                <a:latin typeface="Sakkal Majalla" pitchFamily="2" charset="-78"/>
                <a:cs typeface="Sakkal Majalla" pitchFamily="2" charset="-78"/>
              </a:rPr>
              <a:t>موتورز</a:t>
            </a:r>
            <a:r>
              <a:rPr lang="ar-SA" sz="2800" b="1" dirty="0" smtClean="0">
                <a:solidFill>
                  <a:srgbClr val="DE4F00"/>
                </a:solidFill>
                <a:latin typeface="Sakkal Majalla" pitchFamily="2" charset="-78"/>
                <a:cs typeface="Sakkal Majalla" pitchFamily="2" charset="-78"/>
              </a:rPr>
              <a:t>، وفورد</a:t>
            </a:r>
            <a:r>
              <a:rPr lang="ar-SA" sz="2800" b="1" dirty="0" smtClean="0">
                <a:latin typeface="Sakkal Majalla" pitchFamily="2" charset="-78"/>
                <a:cs typeface="Sakkal Majalla" pitchFamily="2" charset="-78"/>
              </a:rPr>
              <a:t> في استراتيجية شاملة، حيث تقوم هذه الشركات بتوريد مكونات السيارات من مواقع حول </a:t>
            </a:r>
            <a:r>
              <a:rPr lang="ar-SA" sz="2800" b="1" dirty="0" err="1" smtClean="0">
                <a:latin typeface="Sakkal Majalla" pitchFamily="2" charset="-78"/>
                <a:cs typeface="Sakkal Majalla" pitchFamily="2" charset="-78"/>
              </a:rPr>
              <a:t>العالم </a:t>
            </a:r>
            <a:r>
              <a:rPr lang="ar-SA" sz="2800" b="1" dirty="0" smtClean="0">
                <a:latin typeface="Sakkal Majalla" pitchFamily="2" charset="-78"/>
                <a:cs typeface="Sakkal Majalla" pitchFamily="2" charset="-78"/>
              </a:rPr>
              <a:t>، وتجمعها معا في مصنع عالمية، ثم تقوم بتصدير المنتجات النهائية إ‘لى جميع أنحاء </a:t>
            </a:r>
            <a:r>
              <a:rPr lang="ar-SA" sz="2800" b="1" dirty="0" err="1" smtClean="0">
                <a:latin typeface="Sakkal Majalla" pitchFamily="2" charset="-78"/>
                <a:cs typeface="Sakkal Majalla" pitchFamily="2" charset="-78"/>
              </a:rPr>
              <a:t>العالم </a:t>
            </a:r>
            <a:r>
              <a:rPr lang="ar-SA" sz="2800" b="1" dirty="0" smtClean="0">
                <a:latin typeface="Sakkal Majalla" pitchFamily="2" charset="-78"/>
                <a:cs typeface="Sakkal Majalla" pitchFamily="2" charset="-78"/>
              </a:rPr>
              <a:t>، ثم إجراء بعض التعديلات لتلبية احتياجات العملاء المحليين، بخلاف تغيير عجلة القيادة من الجانب الأيسر إلى الجانب الأيمن وفقا لقوانين المرور المحلية لكل </a:t>
            </a:r>
            <a:r>
              <a:rPr lang="ar-SA" sz="2800" b="1" dirty="0" err="1" smtClean="0">
                <a:latin typeface="Sakkal Majalla" pitchFamily="2" charset="-78"/>
                <a:cs typeface="Sakkal Majalla" pitchFamily="2" charset="-78"/>
              </a:rPr>
              <a:t>بلد.</a:t>
            </a:r>
            <a:r>
              <a:rPr lang="ar-SA" sz="2800" b="1" dirty="0" smtClean="0">
                <a:latin typeface="Sakkal Majalla" pitchFamily="2" charset="-78"/>
                <a:cs typeface="Sakkal Majalla" pitchFamily="2" charset="-78"/>
              </a:rPr>
              <a:t> بالطبع تحتاج العديد من الشركات إلى أن تكون مستجيبة محليا ومتكاملة </a:t>
            </a:r>
            <a:r>
              <a:rPr lang="ar-SA" sz="2800" b="1" dirty="0" err="1" smtClean="0">
                <a:latin typeface="Sakkal Majalla" pitchFamily="2" charset="-78"/>
                <a:cs typeface="Sakkal Majalla" pitchFamily="2" charset="-78"/>
              </a:rPr>
              <a:t>عالميا.</a:t>
            </a:r>
            <a:r>
              <a:rPr lang="ar-SA" sz="2800" b="1" dirty="0" smtClean="0">
                <a:latin typeface="Sakkal Majalla" pitchFamily="2" charset="-78"/>
                <a:cs typeface="Sakkal Majalla" pitchFamily="2" charset="-78"/>
              </a:rPr>
              <a:t> </a:t>
            </a:r>
            <a:endParaRPr lang="ar-SA" sz="2800" b="1" dirty="0">
              <a:latin typeface="Sakkal Majalla" pitchFamily="2" charset="-78"/>
              <a:cs typeface="Sakkal Majalla" pitchFamily="2" charset="-78"/>
            </a:endParaRPr>
          </a:p>
        </p:txBody>
      </p:sp>
      <p:sp>
        <p:nvSpPr>
          <p:cNvPr id="7" name="Rectangle 6"/>
          <p:cNvSpPr/>
          <p:nvPr/>
        </p:nvSpPr>
        <p:spPr>
          <a:xfrm>
            <a:off x="4502727" y="195298"/>
            <a:ext cx="6417063" cy="830997"/>
          </a:xfrm>
          <a:prstGeom prst="rect">
            <a:avLst/>
          </a:prstGeom>
          <a:solidFill>
            <a:srgbClr val="4A4662"/>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ar-SA" sz="4800" b="1" cap="all" dirty="0" smtClean="0">
                <a:solidFill>
                  <a:schemeClr val="bg1"/>
                </a:solidFill>
                <a:latin typeface="Sakkal Majalla" pitchFamily="2" charset="-78"/>
                <a:ea typeface="+mj-ea"/>
                <a:cs typeface="Sakkal Majalla" pitchFamily="2" charset="-78"/>
              </a:rPr>
              <a:t>2/الاستراتيجية الشاملة</a:t>
            </a:r>
            <a:endParaRPr lang="ar-DZ" sz="4800" b="1" cap="all" dirty="0">
              <a:solidFill>
                <a:schemeClr val="bg1"/>
              </a:solidFill>
              <a:latin typeface="Sakkal Majalla" pitchFamily="2" charset="-78"/>
              <a:ea typeface="+mj-ea"/>
              <a:cs typeface="Sakkal Majalla" pitchFamily="2" charset="-78"/>
            </a:endParaRPr>
          </a:p>
        </p:txBody>
      </p:sp>
      <p:pic>
        <p:nvPicPr>
          <p:cNvPr id="6" name="Picture 4" descr="Expanding Your Company Globally? Here Are 3 Strategies You Should Consider  freshtrax - btrax blog"/>
          <p:cNvPicPr>
            <a:picLocks noChangeAspect="1" noChangeArrowheads="1"/>
          </p:cNvPicPr>
          <p:nvPr/>
        </p:nvPicPr>
        <p:blipFill>
          <a:blip r:embed="rId3" cstate="print"/>
          <a:srcRect/>
          <a:stretch>
            <a:fillRect/>
          </a:stretch>
        </p:blipFill>
        <p:spPr bwMode="auto">
          <a:xfrm>
            <a:off x="-1" y="1773382"/>
            <a:ext cx="3269673" cy="3825442"/>
          </a:xfrm>
          <a:prstGeom prst="rect">
            <a:avLst/>
          </a:prstGeom>
          <a:noFill/>
        </p:spPr>
      </p:pic>
      <p:sp>
        <p:nvSpPr>
          <p:cNvPr id="17410" name="AutoShape 2" descr="Global Marketing Strategy Definition Tutor2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xmlns="" val="1033248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Slidehelper - 142">
      <a:dk1>
        <a:sysClr val="windowText" lastClr="000000"/>
      </a:dk1>
      <a:lt1>
        <a:sysClr val="window" lastClr="FFFFFF"/>
      </a:lt1>
      <a:dk2>
        <a:srgbClr val="323232"/>
      </a:dk2>
      <a:lt2>
        <a:srgbClr val="E3DED1"/>
      </a:lt2>
      <a:accent1>
        <a:srgbClr val="450920"/>
      </a:accent1>
      <a:accent2>
        <a:srgbClr val="A53860"/>
      </a:accent2>
      <a:accent3>
        <a:srgbClr val="DA627D"/>
      </a:accent3>
      <a:accent4>
        <a:srgbClr val="FFA5AB"/>
      </a:accent4>
      <a:accent5>
        <a:srgbClr val="F9DBBD"/>
      </a:accent5>
      <a:accent6>
        <a:srgbClr val="EFECCA"/>
      </a:accent6>
      <a:hlink>
        <a:srgbClr val="450920"/>
      </a:hlink>
      <a:folHlink>
        <a:srgbClr val="A5386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8646</TotalTime>
  <Words>1654</Words>
  <Application>Microsoft Office PowerPoint</Application>
  <PresentationFormat>Personnalisé</PresentationFormat>
  <Paragraphs>109</Paragraphs>
  <Slides>26</Slides>
  <Notes>9</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Office Theme</vt:lpstr>
      <vt:lpstr>السنة الأولى ماستر تخصص ريادة الأعمال مقياس الاستراتيجية الدولية</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Amira Informatique</cp:lastModifiedBy>
  <cp:revision>128</cp:revision>
  <dcterms:created xsi:type="dcterms:W3CDTF">2018-11-30T14:16:14Z</dcterms:created>
  <dcterms:modified xsi:type="dcterms:W3CDTF">2024-01-10T22:21:33Z</dcterms:modified>
  <cp:category>www.presentation-powerpoint.com</cp:category>
</cp:coreProperties>
</file>