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93" r:id="rId3"/>
    <p:sldId id="294" r:id="rId4"/>
    <p:sldId id="309" r:id="rId5"/>
    <p:sldId id="295" r:id="rId6"/>
    <p:sldId id="296" r:id="rId7"/>
    <p:sldId id="297" r:id="rId8"/>
    <p:sldId id="304" r:id="rId9"/>
    <p:sldId id="305" r:id="rId10"/>
    <p:sldId id="307" r:id="rId11"/>
    <p:sldId id="310" r:id="rId12"/>
    <p:sldId id="258" r:id="rId13"/>
    <p:sldId id="280" r:id="rId14"/>
    <p:sldId id="283" r:id="rId15"/>
    <p:sldId id="282" r:id="rId16"/>
    <p:sldId id="281" r:id="rId17"/>
    <p:sldId id="284" r:id="rId18"/>
    <p:sldId id="279" r:id="rId19"/>
    <p:sldId id="290" r:id="rId20"/>
    <p:sldId id="291"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60"/>
  </p:normalViewPr>
  <p:slideViewPr>
    <p:cSldViewPr>
      <p:cViewPr varScale="1">
        <p:scale>
          <a:sx n="60" d="100"/>
          <a:sy n="60" d="100"/>
        </p:scale>
        <p:origin x="163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D99942-572A-487D-BEAB-991E25AE603F}" type="datetimeFigureOut">
              <a:rPr lang="fr-FR" smtClean="0"/>
              <a:pPr/>
              <a:t>26/10/2024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E8B73F-D892-4575-9542-FCAB139542FD}" type="slidenum">
              <a:rPr lang="fr-FR" smtClean="0"/>
              <a:pPr/>
              <a:t>‹N°›</a:t>
            </a:fld>
            <a:endParaRPr lang="fr-FR"/>
          </a:p>
        </p:txBody>
      </p:sp>
    </p:spTree>
    <p:extLst>
      <p:ext uri="{BB962C8B-B14F-4D97-AF65-F5344CB8AC3E}">
        <p14:creationId xmlns:p14="http://schemas.microsoft.com/office/powerpoint/2010/main" val="2867183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0FF17F32-20E4-45B6-B516-412EC83BA7C8}" type="datetimeFigureOut">
              <a:rPr lang="fr-FR" smtClean="0"/>
              <a:pPr/>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3715B-770F-4B72-8B24-0D664C7921D5}" type="slidenum">
              <a:rPr lang="fr-FR" smtClean="0"/>
              <a:pPr/>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FF17F32-20E4-45B6-B516-412EC83BA7C8}" type="datetimeFigureOut">
              <a:rPr lang="fr-FR" smtClean="0"/>
              <a:pPr/>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3715B-770F-4B72-8B24-0D664C7921D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FF17F32-20E4-45B6-B516-412EC83BA7C8}" type="datetimeFigureOut">
              <a:rPr lang="fr-FR" smtClean="0"/>
              <a:pPr/>
              <a:t>26/10/2024</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6DA3715B-770F-4B72-8B24-0D664C7921D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0FF17F32-20E4-45B6-B516-412EC83BA7C8}" type="datetimeFigureOut">
              <a:rPr lang="fr-FR" smtClean="0"/>
              <a:pPr/>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3715B-770F-4B72-8B24-0D664C7921D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0FF17F32-20E4-45B6-B516-412EC83BA7C8}" type="datetimeFigureOut">
              <a:rPr lang="fr-FR" smtClean="0"/>
              <a:pPr/>
              <a:t>26/10/2024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A3715B-770F-4B72-8B24-0D664C7921D5}"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0FF17F32-20E4-45B6-B516-412EC83BA7C8}" type="datetimeFigureOut">
              <a:rPr lang="fr-FR" smtClean="0"/>
              <a:pPr/>
              <a:t>26/10/2024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A3715B-770F-4B72-8B24-0D664C7921D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0FF17F32-20E4-45B6-B516-412EC83BA7C8}" type="datetimeFigureOut">
              <a:rPr lang="fr-FR" smtClean="0"/>
              <a:pPr/>
              <a:t>26/10/2024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DA3715B-770F-4B72-8B24-0D664C7921D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0FF17F32-20E4-45B6-B516-412EC83BA7C8}" type="datetimeFigureOut">
              <a:rPr lang="fr-FR" smtClean="0"/>
              <a:pPr/>
              <a:t>26/10/2024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DA3715B-770F-4B72-8B24-0D664C7921D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FF17F32-20E4-45B6-B516-412EC83BA7C8}" type="datetimeFigureOut">
              <a:rPr lang="fr-FR" smtClean="0"/>
              <a:pPr/>
              <a:t>26/10/2024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DA3715B-770F-4B72-8B24-0D664C7921D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0FF17F32-20E4-45B6-B516-412EC83BA7C8}" type="datetimeFigureOut">
              <a:rPr lang="fr-FR" smtClean="0"/>
              <a:pPr/>
              <a:t>26/10/2024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A3715B-770F-4B72-8B24-0D664C7921D5}" type="slidenum">
              <a:rPr lang="fr-FR" smtClean="0"/>
              <a:pPr/>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0FF17F32-20E4-45B6-B516-412EC83BA7C8}" type="datetimeFigureOut">
              <a:rPr lang="fr-FR" smtClean="0"/>
              <a:pPr/>
              <a:t>26/10/2024</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6DA3715B-770F-4B72-8B24-0D664C7921D5}"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FF17F32-20E4-45B6-B516-412EC83BA7C8}" type="datetimeFigureOut">
              <a:rPr lang="fr-FR" smtClean="0"/>
              <a:pPr/>
              <a:t>26/10/2024</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6DA3715B-770F-4B72-8B24-0D664C7921D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23000" r="-23000"/>
          </a:stretch>
        </a:blipFill>
        <a:effectLst/>
      </p:bgPr>
    </p:bg>
    <p:spTree>
      <p:nvGrpSpPr>
        <p:cNvPr id="1" name=""/>
        <p:cNvGrpSpPr/>
        <p:nvPr/>
      </p:nvGrpSpPr>
      <p:grpSpPr>
        <a:xfrm>
          <a:off x="0" y="0"/>
          <a:ext cx="0" cy="0"/>
          <a:chOff x="0" y="0"/>
          <a:chExt cx="0" cy="0"/>
        </a:xfrm>
      </p:grpSpPr>
      <p:sp>
        <p:nvSpPr>
          <p:cNvPr id="5" name="ZoneTexte 4"/>
          <p:cNvSpPr txBox="1"/>
          <p:nvPr/>
        </p:nvSpPr>
        <p:spPr>
          <a:xfrm>
            <a:off x="592941" y="3013501"/>
            <a:ext cx="7958118" cy="830997"/>
          </a:xfrm>
          <a:prstGeom prst="rect">
            <a:avLst/>
          </a:prstGeom>
          <a:solidFill>
            <a:schemeClr val="tx2">
              <a:lumMod val="25000"/>
              <a:alpha val="62000"/>
            </a:schemeClr>
          </a:solidFill>
          <a:ln>
            <a:noFill/>
          </a:ln>
        </p:spPr>
        <p:txBody>
          <a:bodyPr wrap="square" rtlCol="0">
            <a:spAutoFit/>
          </a:bodyPr>
          <a:lstStyle/>
          <a:p>
            <a:pPr algn="ctr"/>
            <a:r>
              <a:rPr lang="fr-FR" sz="4800" dirty="0">
                <a:latin typeface="Comic Sans MS" panose="030F0702030302020204" pitchFamily="66" charset="0"/>
              </a:rPr>
              <a:t>The </a:t>
            </a:r>
            <a:r>
              <a:rPr lang="fr-FR" sz="4800" dirty="0" err="1">
                <a:latin typeface="Comic Sans MS" panose="030F0702030302020204" pitchFamily="66" charset="0"/>
              </a:rPr>
              <a:t>university</a:t>
            </a:r>
            <a:r>
              <a:rPr lang="fr-FR" sz="4800" dirty="0">
                <a:latin typeface="Comic Sans MS" panose="030F0702030302020204" pitchFamily="66" charset="0"/>
              </a:rPr>
              <a:t> franchise </a:t>
            </a:r>
          </a:p>
        </p:txBody>
      </p:sp>
      <p:sp>
        <p:nvSpPr>
          <p:cNvPr id="6" name="ZoneTexte 5"/>
          <p:cNvSpPr txBox="1"/>
          <p:nvPr/>
        </p:nvSpPr>
        <p:spPr>
          <a:xfrm>
            <a:off x="5508104" y="4293096"/>
            <a:ext cx="3357586" cy="954107"/>
          </a:xfrm>
          <a:prstGeom prst="rect">
            <a:avLst/>
          </a:prstGeom>
          <a:noFill/>
        </p:spPr>
        <p:txBody>
          <a:bodyPr wrap="square" rtlCol="0">
            <a:spAutoFit/>
          </a:bodyPr>
          <a:lstStyle/>
          <a:p>
            <a:endParaRPr lang="fr-FR" sz="2800" dirty="0">
              <a:latin typeface="Comic Sans MS" panose="030F0702030302020204" pitchFamily="66" charset="0"/>
            </a:endParaRPr>
          </a:p>
          <a:p>
            <a:r>
              <a:rPr lang="fr-FR" sz="2800" dirty="0">
                <a:latin typeface="Comic Sans MS" panose="030F0702030302020204" pitchFamily="66" charset="0"/>
              </a:rPr>
              <a:t>By: GAOUAOUI R</a:t>
            </a:r>
            <a:endParaRPr lang="fr-FR" sz="2800" b="1" dirty="0">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20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down)">
                                      <p:cBhvr>
                                        <p:cTn id="1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40EBE9-E9C9-F981-19C0-008DA384CC0F}"/>
              </a:ext>
            </a:extLst>
          </p:cNvPr>
          <p:cNvSpPr>
            <a:spLocks noGrp="1"/>
          </p:cNvSpPr>
          <p:nvPr>
            <p:ph type="title"/>
          </p:nvPr>
        </p:nvSpPr>
        <p:spPr>
          <a:xfrm>
            <a:off x="251520" y="260648"/>
            <a:ext cx="8229600" cy="1252728"/>
          </a:xfrm>
        </p:spPr>
        <p:txBody>
          <a:bodyPr>
            <a:normAutofit fontScale="90000"/>
          </a:bodyPr>
          <a:lstStyle/>
          <a:p>
            <a:r>
              <a:rPr lang="en-US" b="1" dirty="0"/>
              <a:t>Social partners</a:t>
            </a:r>
            <a:r>
              <a:rPr lang="en-US" dirty="0"/>
              <a:t>:</a:t>
            </a:r>
            <a:br>
              <a:rPr lang="en-US" dirty="0"/>
            </a:br>
            <a:endParaRPr lang="ar-DZ" dirty="0"/>
          </a:p>
        </p:txBody>
      </p:sp>
      <p:sp>
        <p:nvSpPr>
          <p:cNvPr id="3" name="Espace réservé du contenu 2">
            <a:extLst>
              <a:ext uri="{FF2B5EF4-FFF2-40B4-BE49-F238E27FC236}">
                <a16:creationId xmlns:a16="http://schemas.microsoft.com/office/drawing/2014/main" id="{A9C2868E-3C35-CB15-67CE-9C234AB8DA33}"/>
              </a:ext>
            </a:extLst>
          </p:cNvPr>
          <p:cNvSpPr>
            <a:spLocks noGrp="1"/>
          </p:cNvSpPr>
          <p:nvPr>
            <p:ph idx="1"/>
          </p:nvPr>
        </p:nvSpPr>
        <p:spPr/>
        <p:txBody>
          <a:bodyPr>
            <a:normAutofit/>
          </a:bodyPr>
          <a:lstStyle/>
          <a:p>
            <a:pPr algn="just"/>
            <a:r>
              <a:rPr lang="en-US" b="1" dirty="0"/>
              <a:t>Workers' unions</a:t>
            </a:r>
            <a:r>
              <a:rPr lang="en-US" dirty="0"/>
              <a:t>: </a:t>
            </a:r>
            <a:endParaRPr lang="ar-DZ" dirty="0"/>
          </a:p>
          <a:p>
            <a:pPr marL="118872" indent="0" algn="just">
              <a:buNone/>
            </a:pPr>
            <a:r>
              <a:rPr lang="en-US" sz="2800" dirty="0"/>
              <a:t>These are structures of moral value provided by law for workers, whereby they are represented and defend their interests, promote their conditions, and protect their material and moral rights. Unions are characterized by pluralism.</a:t>
            </a:r>
            <a:endParaRPr lang="ar-DZ" sz="2800" dirty="0"/>
          </a:p>
          <a:p>
            <a:pPr algn="just"/>
            <a:endParaRPr lang="ar-DZ" b="1" dirty="0"/>
          </a:p>
        </p:txBody>
      </p:sp>
    </p:spTree>
    <p:extLst>
      <p:ext uri="{BB962C8B-B14F-4D97-AF65-F5344CB8AC3E}">
        <p14:creationId xmlns:p14="http://schemas.microsoft.com/office/powerpoint/2010/main" val="3384204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1794032-9F10-27D7-A93D-4C363F814562}"/>
              </a:ext>
            </a:extLst>
          </p:cNvPr>
          <p:cNvSpPr>
            <a:spLocks noGrp="1"/>
          </p:cNvSpPr>
          <p:nvPr>
            <p:ph idx="1"/>
          </p:nvPr>
        </p:nvSpPr>
        <p:spPr>
          <a:xfrm>
            <a:off x="179512" y="1775191"/>
            <a:ext cx="8507288" cy="4625609"/>
          </a:xfrm>
        </p:spPr>
        <p:txBody>
          <a:bodyPr/>
          <a:lstStyle/>
          <a:p>
            <a:pPr algn="just"/>
            <a:r>
              <a:rPr lang="en-US" b="1" dirty="0"/>
              <a:t>Student unions</a:t>
            </a:r>
            <a:r>
              <a:rPr lang="en-US" dirty="0"/>
              <a:t>: </a:t>
            </a:r>
            <a:endParaRPr lang="ar-DZ" dirty="0"/>
          </a:p>
          <a:p>
            <a:pPr marL="118872" indent="0" algn="just">
              <a:buNone/>
            </a:pPr>
            <a:r>
              <a:rPr lang="en-US" sz="2800" dirty="0"/>
              <a:t>These are associations aimed at defending the interests of students, promoting the level of education, and contributing to the provision of conditions for healthy pedagogical practices within the framework of existing laws. They operate according to the credits allocated to them by the Ministry of the Interior.</a:t>
            </a:r>
            <a:endParaRPr lang="ar-DZ" sz="2800" dirty="0"/>
          </a:p>
          <a:p>
            <a:endParaRPr lang="ar-DZ" dirty="0"/>
          </a:p>
        </p:txBody>
      </p:sp>
      <p:sp>
        <p:nvSpPr>
          <p:cNvPr id="4" name="Titre 1">
            <a:extLst>
              <a:ext uri="{FF2B5EF4-FFF2-40B4-BE49-F238E27FC236}">
                <a16:creationId xmlns:a16="http://schemas.microsoft.com/office/drawing/2014/main" id="{55FF1EC0-EFD7-D7B4-718E-00D90CDBFF6A}"/>
              </a:ext>
            </a:extLst>
          </p:cNvPr>
          <p:cNvSpPr>
            <a:spLocks noGrp="1"/>
          </p:cNvSpPr>
          <p:nvPr>
            <p:ph type="title"/>
          </p:nvPr>
        </p:nvSpPr>
        <p:spPr>
          <a:xfrm>
            <a:off x="179512" y="332656"/>
            <a:ext cx="8229600" cy="1252538"/>
          </a:xfrm>
        </p:spPr>
        <p:txBody>
          <a:bodyPr>
            <a:normAutofit fontScale="90000"/>
          </a:bodyPr>
          <a:lstStyle/>
          <a:p>
            <a:r>
              <a:rPr lang="en-US" sz="4600" dirty="0">
                <a:solidFill>
                  <a:srgbClr val="F0AD00">
                    <a:satMod val="150000"/>
                  </a:srgbClr>
                </a:solidFill>
              </a:rPr>
              <a:t>Social partners: </a:t>
            </a:r>
            <a:br>
              <a:rPr lang="en-US" dirty="0"/>
            </a:br>
            <a:endParaRPr lang="ar-DZ" dirty="0"/>
          </a:p>
        </p:txBody>
      </p:sp>
    </p:spTree>
    <p:extLst>
      <p:ext uri="{BB962C8B-B14F-4D97-AF65-F5344CB8AC3E}">
        <p14:creationId xmlns:p14="http://schemas.microsoft.com/office/powerpoint/2010/main" val="115435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32656"/>
            <a:ext cx="9468544" cy="1252728"/>
          </a:xfrm>
        </p:spPr>
        <p:txBody>
          <a:bodyPr>
            <a:noAutofit/>
          </a:bodyPr>
          <a:lstStyle/>
          <a:p>
            <a:br>
              <a:rPr lang="fr-FR" sz="4000" dirty="0"/>
            </a:br>
            <a:r>
              <a:rPr lang="en-US" sz="4400" dirty="0"/>
              <a:t>The Concept of University Franchises</a:t>
            </a:r>
            <a:br>
              <a:rPr lang="fr-FR" sz="4000" dirty="0"/>
            </a:br>
            <a:br>
              <a:rPr lang="fr-FR" sz="4000" dirty="0"/>
            </a:br>
            <a:endParaRPr lang="fr-FR" sz="4000" dirty="0"/>
          </a:p>
        </p:txBody>
      </p:sp>
      <p:sp>
        <p:nvSpPr>
          <p:cNvPr id="3" name="Espace réservé du contenu 2"/>
          <p:cNvSpPr>
            <a:spLocks noGrp="1"/>
          </p:cNvSpPr>
          <p:nvPr>
            <p:ph idx="1"/>
          </p:nvPr>
        </p:nvSpPr>
        <p:spPr>
          <a:xfrm>
            <a:off x="242918" y="1714488"/>
            <a:ext cx="8577554" cy="4625609"/>
          </a:xfrm>
        </p:spPr>
        <p:txBody>
          <a:bodyPr>
            <a:normAutofit/>
          </a:bodyPr>
          <a:lstStyle/>
          <a:p>
            <a:pPr algn="just"/>
            <a:r>
              <a:rPr lang="en-US" sz="2800" dirty="0"/>
              <a:t>A university franchise is a concept that expresses the strengths of a university, and in which the security forces cannot interfere without prior approval from those responsible. </a:t>
            </a:r>
          </a:p>
          <a:p>
            <a:pPr algn="just"/>
            <a:endParaRPr lang="en-US" sz="2800" dirty="0"/>
          </a:p>
          <a:p>
            <a:pPr algn="just"/>
            <a:r>
              <a:rPr lang="en-US" sz="2800" dirty="0"/>
              <a:t>The concept of university franchises is closely tied to academic freedom, as it presupposes that the university president is both qualified and empowered to uphold order and security within the institution.</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4E5951-26A8-1558-363B-3E2EFD35467E}"/>
              </a:ext>
            </a:extLst>
          </p:cNvPr>
          <p:cNvSpPr>
            <a:spLocks noGrp="1"/>
          </p:cNvSpPr>
          <p:nvPr>
            <p:ph type="title"/>
          </p:nvPr>
        </p:nvSpPr>
        <p:spPr>
          <a:xfrm>
            <a:off x="274234" y="332656"/>
            <a:ext cx="8229600" cy="1252728"/>
          </a:xfrm>
        </p:spPr>
        <p:txBody>
          <a:bodyPr>
            <a:noAutofit/>
          </a:bodyPr>
          <a:lstStyle/>
          <a:p>
            <a:r>
              <a:rPr lang="en-US" sz="4000" dirty="0">
                <a:solidFill>
                  <a:srgbClr val="F0AD00">
                    <a:satMod val="150000"/>
                  </a:srgbClr>
                </a:solidFill>
              </a:rPr>
              <a:t>Regulatory texts</a:t>
            </a:r>
            <a:br>
              <a:rPr lang="en-US" sz="4000" dirty="0"/>
            </a:br>
            <a:endParaRPr lang="ar-DZ" sz="4000" dirty="0"/>
          </a:p>
        </p:txBody>
      </p:sp>
      <p:sp>
        <p:nvSpPr>
          <p:cNvPr id="3" name="Espace réservé du contenu 2">
            <a:extLst>
              <a:ext uri="{FF2B5EF4-FFF2-40B4-BE49-F238E27FC236}">
                <a16:creationId xmlns:a16="http://schemas.microsoft.com/office/drawing/2014/main" id="{458F6181-DE64-9B13-8175-D3E7CCA5E89C}"/>
              </a:ext>
            </a:extLst>
          </p:cNvPr>
          <p:cNvSpPr>
            <a:spLocks noGrp="1"/>
          </p:cNvSpPr>
          <p:nvPr>
            <p:ph idx="1"/>
          </p:nvPr>
        </p:nvSpPr>
        <p:spPr>
          <a:xfrm>
            <a:off x="251520" y="1775191"/>
            <a:ext cx="8640960" cy="4625609"/>
          </a:xfrm>
        </p:spPr>
        <p:txBody>
          <a:bodyPr>
            <a:normAutofit/>
          </a:bodyPr>
          <a:lstStyle/>
          <a:p>
            <a:pPr marL="118872" indent="0" algn="just">
              <a:buNone/>
            </a:pPr>
            <a:r>
              <a:rPr lang="en-US" dirty="0"/>
              <a:t>University franchises are regulated and outlined in the official documents of the Ministry of Higher Education and Scientific Research (Official Journal No. 24, 21 </a:t>
            </a:r>
            <a:r>
              <a:rPr lang="en-US" dirty="0" err="1"/>
              <a:t>Dhou</a:t>
            </a:r>
            <a:r>
              <a:rPr lang="en-US" dirty="0"/>
              <a:t> al-</a:t>
            </a:r>
            <a:r>
              <a:rPr lang="en-US" dirty="0" err="1"/>
              <a:t>Hidja</a:t>
            </a:r>
            <a:r>
              <a:rPr lang="en-US" dirty="0"/>
              <a:t> 1419 corresponding to April 4, 1999), which stipulates the following:</a:t>
            </a:r>
          </a:p>
          <a:p>
            <a:endParaRPr lang="ar-DZ" dirty="0"/>
          </a:p>
        </p:txBody>
      </p:sp>
    </p:spTree>
    <p:extLst>
      <p:ext uri="{BB962C8B-B14F-4D97-AF65-F5344CB8AC3E}">
        <p14:creationId xmlns:p14="http://schemas.microsoft.com/office/powerpoint/2010/main" val="2250809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3BBDF10-53B2-156B-05ED-58C6397A4D80}"/>
              </a:ext>
            </a:extLst>
          </p:cNvPr>
          <p:cNvSpPr>
            <a:spLocks noGrp="1"/>
          </p:cNvSpPr>
          <p:nvPr>
            <p:ph idx="1"/>
          </p:nvPr>
        </p:nvSpPr>
        <p:spPr>
          <a:xfrm>
            <a:off x="323528" y="1775191"/>
            <a:ext cx="8496944" cy="4625609"/>
          </a:xfrm>
        </p:spPr>
        <p:txBody>
          <a:bodyPr/>
          <a:lstStyle/>
          <a:p>
            <a:pPr algn="just"/>
            <a:r>
              <a:rPr lang="en-US" dirty="0"/>
              <a:t>The higher education institution is a space for freedom of thought, research, creation, and expression, without prejudice to pedagogical and research activities, and without compromising public order.</a:t>
            </a:r>
          </a:p>
          <a:p>
            <a:endParaRPr lang="ar-DZ" dirty="0"/>
          </a:p>
        </p:txBody>
      </p:sp>
      <p:sp>
        <p:nvSpPr>
          <p:cNvPr id="4" name="Titre 1">
            <a:extLst>
              <a:ext uri="{FF2B5EF4-FFF2-40B4-BE49-F238E27FC236}">
                <a16:creationId xmlns:a16="http://schemas.microsoft.com/office/drawing/2014/main" id="{2A11376D-0730-AC43-43AC-61183DB18CE2}"/>
              </a:ext>
            </a:extLst>
          </p:cNvPr>
          <p:cNvSpPr>
            <a:spLocks noGrp="1"/>
          </p:cNvSpPr>
          <p:nvPr>
            <p:ph type="title"/>
          </p:nvPr>
        </p:nvSpPr>
        <p:spPr>
          <a:xfrm>
            <a:off x="305816" y="332656"/>
            <a:ext cx="8229600" cy="1252538"/>
          </a:xfrm>
        </p:spPr>
        <p:txBody>
          <a:bodyPr>
            <a:noAutofit/>
          </a:bodyPr>
          <a:lstStyle/>
          <a:p>
            <a:r>
              <a:rPr lang="en-US" sz="4000" dirty="0"/>
              <a:t>Regulatory texts</a:t>
            </a:r>
            <a:br>
              <a:rPr lang="en-US" sz="4000" dirty="0"/>
            </a:br>
            <a:endParaRPr lang="ar-DZ" sz="4000" dirty="0"/>
          </a:p>
        </p:txBody>
      </p:sp>
    </p:spTree>
    <p:extLst>
      <p:ext uri="{BB962C8B-B14F-4D97-AF65-F5344CB8AC3E}">
        <p14:creationId xmlns:p14="http://schemas.microsoft.com/office/powerpoint/2010/main" val="93078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BED5706-47D5-161D-8E17-0C48497DFEE6}"/>
              </a:ext>
            </a:extLst>
          </p:cNvPr>
          <p:cNvSpPr>
            <a:spLocks noGrp="1"/>
          </p:cNvSpPr>
          <p:nvPr>
            <p:ph idx="1"/>
          </p:nvPr>
        </p:nvSpPr>
        <p:spPr/>
        <p:txBody>
          <a:bodyPr/>
          <a:lstStyle/>
          <a:p>
            <a:pPr algn="just"/>
            <a:r>
              <a:rPr lang="en-US" dirty="0"/>
              <a:t>Teaching and research involve the objectivity of knowledge as well as tolerance and respect for opposing opinions.</a:t>
            </a:r>
          </a:p>
          <a:p>
            <a:pPr marL="118872" indent="0" algn="just">
              <a:buNone/>
            </a:pPr>
            <a:endParaRPr lang="en-US" dirty="0"/>
          </a:p>
          <a:p>
            <a:pPr algn="just"/>
            <a:r>
              <a:rPr lang="en-US" dirty="0"/>
              <a:t>They exclude any form of propaganda and must remain free from any political and ideological influence.</a:t>
            </a:r>
          </a:p>
          <a:p>
            <a:pPr algn="just"/>
            <a:endParaRPr lang="ar-DZ" dirty="0"/>
          </a:p>
        </p:txBody>
      </p:sp>
      <p:sp>
        <p:nvSpPr>
          <p:cNvPr id="4" name="Titre 1">
            <a:extLst>
              <a:ext uri="{FF2B5EF4-FFF2-40B4-BE49-F238E27FC236}">
                <a16:creationId xmlns:a16="http://schemas.microsoft.com/office/drawing/2014/main" id="{1AA30A8A-4DDA-A8E6-2020-8E4762EA8A88}"/>
              </a:ext>
            </a:extLst>
          </p:cNvPr>
          <p:cNvSpPr>
            <a:spLocks noGrp="1"/>
          </p:cNvSpPr>
          <p:nvPr>
            <p:ph type="title"/>
          </p:nvPr>
        </p:nvSpPr>
        <p:spPr>
          <a:xfrm>
            <a:off x="323528" y="437293"/>
            <a:ext cx="8229600" cy="1252538"/>
          </a:xfrm>
        </p:spPr>
        <p:txBody>
          <a:bodyPr>
            <a:noAutofit/>
          </a:bodyPr>
          <a:lstStyle/>
          <a:p>
            <a:r>
              <a:rPr lang="en-US" sz="4000" dirty="0"/>
              <a:t>Regulatory texts</a:t>
            </a:r>
            <a:br>
              <a:rPr lang="en-US" sz="4000" dirty="0"/>
            </a:br>
            <a:endParaRPr lang="ar-DZ" sz="4000" dirty="0"/>
          </a:p>
        </p:txBody>
      </p:sp>
    </p:spTree>
    <p:extLst>
      <p:ext uri="{BB962C8B-B14F-4D97-AF65-F5344CB8AC3E}">
        <p14:creationId xmlns:p14="http://schemas.microsoft.com/office/powerpoint/2010/main" val="1735383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B96AAC-1B27-343F-1604-F58F6D8AE464}"/>
              </a:ext>
            </a:extLst>
          </p:cNvPr>
          <p:cNvSpPr>
            <a:spLocks noGrp="1"/>
          </p:cNvSpPr>
          <p:nvPr>
            <p:ph idx="1"/>
          </p:nvPr>
        </p:nvSpPr>
        <p:spPr/>
        <p:txBody>
          <a:bodyPr>
            <a:normAutofit/>
          </a:bodyPr>
          <a:lstStyle/>
          <a:p>
            <a:pPr algn="just">
              <a:buFont typeface="Arial" panose="020B0604020202020204" pitchFamily="34" charset="0"/>
              <a:buChar char="•"/>
            </a:pPr>
            <a:r>
              <a:rPr lang="en-US" sz="2800" dirty="0"/>
              <a:t>Higher education teaching staff enjoy complete freedom of expression and information in the exercise of their teaching and research activities, without undermining the university traditions of tolerance and objectivity and in accordance with ethical and deontological rules. </a:t>
            </a:r>
          </a:p>
          <a:p>
            <a:pPr algn="just">
              <a:buFont typeface="Arial" panose="020B0604020202020204" pitchFamily="34" charset="0"/>
              <a:buChar char="•"/>
            </a:pPr>
            <a:endParaRPr lang="en-US" sz="2800" dirty="0"/>
          </a:p>
          <a:p>
            <a:pPr algn="just">
              <a:buFont typeface="Arial" panose="020B0604020202020204" pitchFamily="34" charset="0"/>
              <a:buChar char="•"/>
            </a:pPr>
            <a:r>
              <a:rPr lang="en-US" sz="2800" dirty="0"/>
              <a:t>They have the freedom to associate and meet under the conditions set by the existing legislation.</a:t>
            </a:r>
          </a:p>
          <a:p>
            <a:endParaRPr lang="ar-DZ" sz="2800" dirty="0"/>
          </a:p>
        </p:txBody>
      </p:sp>
      <p:sp>
        <p:nvSpPr>
          <p:cNvPr id="4" name="Titre 1">
            <a:extLst>
              <a:ext uri="{FF2B5EF4-FFF2-40B4-BE49-F238E27FC236}">
                <a16:creationId xmlns:a16="http://schemas.microsoft.com/office/drawing/2014/main" id="{75F20B47-CD8B-A24C-E62D-7170F3B553F4}"/>
              </a:ext>
            </a:extLst>
          </p:cNvPr>
          <p:cNvSpPr>
            <a:spLocks noGrp="1"/>
          </p:cNvSpPr>
          <p:nvPr>
            <p:ph type="title"/>
          </p:nvPr>
        </p:nvSpPr>
        <p:spPr>
          <a:xfrm>
            <a:off x="421269" y="188640"/>
            <a:ext cx="8229600" cy="1252538"/>
          </a:xfrm>
        </p:spPr>
        <p:txBody>
          <a:bodyPr>
            <a:noAutofit/>
          </a:bodyPr>
          <a:lstStyle/>
          <a:p>
            <a:br>
              <a:rPr lang="en-US" sz="4000" dirty="0"/>
            </a:br>
            <a:r>
              <a:rPr lang="en-US" sz="4000" dirty="0"/>
              <a:t>Regulatory texts</a:t>
            </a:r>
            <a:br>
              <a:rPr lang="en-US" sz="4000" dirty="0"/>
            </a:br>
            <a:endParaRPr lang="ar-DZ" sz="4000" dirty="0"/>
          </a:p>
        </p:txBody>
      </p:sp>
    </p:spTree>
    <p:extLst>
      <p:ext uri="{BB962C8B-B14F-4D97-AF65-F5344CB8AC3E}">
        <p14:creationId xmlns:p14="http://schemas.microsoft.com/office/powerpoint/2010/main" val="3205880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D132871-E1E8-30FC-2A5B-DDB342386C94}"/>
              </a:ext>
            </a:extLst>
          </p:cNvPr>
          <p:cNvSpPr>
            <a:spLocks noGrp="1"/>
          </p:cNvSpPr>
          <p:nvPr>
            <p:ph idx="1"/>
          </p:nvPr>
        </p:nvSpPr>
        <p:spPr/>
        <p:txBody>
          <a:bodyPr/>
          <a:lstStyle/>
          <a:p>
            <a:pPr algn="just"/>
            <a:r>
              <a:rPr lang="en-US" dirty="0"/>
              <a:t>Students have the freedom of information and expression without harming teaching and research activities and public order.</a:t>
            </a:r>
          </a:p>
          <a:p>
            <a:pPr algn="just"/>
            <a:endParaRPr lang="ar-DZ" dirty="0"/>
          </a:p>
        </p:txBody>
      </p:sp>
      <p:sp>
        <p:nvSpPr>
          <p:cNvPr id="4" name="Titre 1">
            <a:extLst>
              <a:ext uri="{FF2B5EF4-FFF2-40B4-BE49-F238E27FC236}">
                <a16:creationId xmlns:a16="http://schemas.microsoft.com/office/drawing/2014/main" id="{70610BDE-95BA-FFF5-9291-627E24DB389B}"/>
              </a:ext>
            </a:extLst>
          </p:cNvPr>
          <p:cNvSpPr>
            <a:spLocks noGrp="1"/>
          </p:cNvSpPr>
          <p:nvPr>
            <p:ph type="title"/>
          </p:nvPr>
        </p:nvSpPr>
        <p:spPr>
          <a:xfrm>
            <a:off x="251520" y="260648"/>
            <a:ext cx="8229600" cy="1252538"/>
          </a:xfrm>
        </p:spPr>
        <p:txBody>
          <a:bodyPr>
            <a:noAutofit/>
          </a:bodyPr>
          <a:lstStyle/>
          <a:p>
            <a:r>
              <a:rPr lang="en-US" sz="4000" dirty="0"/>
              <a:t>Regulatory texts</a:t>
            </a:r>
            <a:br>
              <a:rPr lang="en-US" sz="4000" dirty="0"/>
            </a:br>
            <a:endParaRPr lang="ar-DZ" sz="4000" dirty="0"/>
          </a:p>
        </p:txBody>
      </p:sp>
    </p:spTree>
    <p:extLst>
      <p:ext uri="{BB962C8B-B14F-4D97-AF65-F5344CB8AC3E}">
        <p14:creationId xmlns:p14="http://schemas.microsoft.com/office/powerpoint/2010/main" val="4132431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1475FC8-F3CD-54B0-01B7-CBE9AB9B40BE}"/>
              </a:ext>
            </a:extLst>
          </p:cNvPr>
          <p:cNvSpPr>
            <a:spLocks noGrp="1"/>
          </p:cNvSpPr>
          <p:nvPr>
            <p:ph idx="1"/>
          </p:nvPr>
        </p:nvSpPr>
        <p:spPr>
          <a:xfrm>
            <a:off x="251520" y="1772816"/>
            <a:ext cx="8229600" cy="4625609"/>
          </a:xfrm>
        </p:spPr>
        <p:txBody>
          <a:bodyPr>
            <a:normAutofit/>
          </a:bodyPr>
          <a:lstStyle/>
          <a:p>
            <a:pPr algn="just"/>
            <a:r>
              <a:rPr lang="en-US" sz="2800" dirty="0"/>
              <a:t>An Ethics and Deontology Council for universities is established under the minister responsible for higher education, tasked with proposing any measures related to the rules of university ethics and deontology, as well as their enforcement.</a:t>
            </a:r>
            <a:endParaRPr lang="ar-DZ" sz="2800" dirty="0"/>
          </a:p>
          <a:p>
            <a:pPr marL="118872" indent="0" algn="just">
              <a:buNone/>
            </a:pPr>
            <a:endParaRPr lang="ar-DZ" sz="2800" dirty="0"/>
          </a:p>
          <a:p>
            <a:pPr algn="just"/>
            <a:r>
              <a:rPr lang="en-US" sz="2800" dirty="0"/>
              <a:t> The powers, composition, and operational rules of this council are defined by regulatory means.</a:t>
            </a:r>
          </a:p>
          <a:p>
            <a:pPr algn="just"/>
            <a:endParaRPr lang="ar-DZ" sz="2800" dirty="0"/>
          </a:p>
        </p:txBody>
      </p:sp>
      <p:sp>
        <p:nvSpPr>
          <p:cNvPr id="4" name="Titre 1">
            <a:extLst>
              <a:ext uri="{FF2B5EF4-FFF2-40B4-BE49-F238E27FC236}">
                <a16:creationId xmlns:a16="http://schemas.microsoft.com/office/drawing/2014/main" id="{B2094829-C223-E443-0C38-E9A0908DF996}"/>
              </a:ext>
            </a:extLst>
          </p:cNvPr>
          <p:cNvSpPr>
            <a:spLocks noGrp="1"/>
          </p:cNvSpPr>
          <p:nvPr>
            <p:ph type="title"/>
          </p:nvPr>
        </p:nvSpPr>
        <p:spPr>
          <a:xfrm>
            <a:off x="457200" y="116632"/>
            <a:ext cx="8229600" cy="1252538"/>
          </a:xfrm>
        </p:spPr>
        <p:txBody>
          <a:bodyPr>
            <a:noAutofit/>
          </a:bodyPr>
          <a:lstStyle/>
          <a:p>
            <a:br>
              <a:rPr lang="en-US" sz="4000" dirty="0"/>
            </a:br>
            <a:r>
              <a:rPr lang="en-US" sz="4000" dirty="0"/>
              <a:t>Regulatory texts</a:t>
            </a:r>
            <a:br>
              <a:rPr lang="en-US" sz="4000" dirty="0"/>
            </a:br>
            <a:endParaRPr lang="ar-DZ" sz="4000" dirty="0"/>
          </a:p>
        </p:txBody>
      </p:sp>
    </p:spTree>
    <p:extLst>
      <p:ext uri="{BB962C8B-B14F-4D97-AF65-F5344CB8AC3E}">
        <p14:creationId xmlns:p14="http://schemas.microsoft.com/office/powerpoint/2010/main" val="1868051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7C2CBB-FB61-EC34-464A-8DCB0EC06409}"/>
              </a:ext>
            </a:extLst>
          </p:cNvPr>
          <p:cNvSpPr>
            <a:spLocks noGrp="1"/>
          </p:cNvSpPr>
          <p:nvPr>
            <p:ph type="title"/>
          </p:nvPr>
        </p:nvSpPr>
        <p:spPr>
          <a:xfrm>
            <a:off x="425624" y="116632"/>
            <a:ext cx="8686800" cy="1252728"/>
          </a:xfrm>
        </p:spPr>
        <p:txBody>
          <a:bodyPr>
            <a:normAutofit/>
          </a:bodyPr>
          <a:lstStyle/>
          <a:p>
            <a:r>
              <a:rPr lang="fr-FR" sz="4000" dirty="0" err="1"/>
              <a:t>University</a:t>
            </a:r>
            <a:r>
              <a:rPr lang="fr-FR" sz="4000" dirty="0"/>
              <a:t> Franchise Royalties </a:t>
            </a:r>
            <a:endParaRPr lang="ar-DZ" sz="4000" dirty="0"/>
          </a:p>
        </p:txBody>
      </p:sp>
      <p:sp>
        <p:nvSpPr>
          <p:cNvPr id="3" name="Espace réservé du contenu 2">
            <a:extLst>
              <a:ext uri="{FF2B5EF4-FFF2-40B4-BE49-F238E27FC236}">
                <a16:creationId xmlns:a16="http://schemas.microsoft.com/office/drawing/2014/main" id="{6F481A45-9581-E648-FCDA-0F96DBCA0299}"/>
              </a:ext>
            </a:extLst>
          </p:cNvPr>
          <p:cNvSpPr>
            <a:spLocks noGrp="1"/>
          </p:cNvSpPr>
          <p:nvPr>
            <p:ph idx="1"/>
          </p:nvPr>
        </p:nvSpPr>
        <p:spPr/>
        <p:txBody>
          <a:bodyPr>
            <a:normAutofit fontScale="77500" lnSpcReduction="20000"/>
          </a:bodyPr>
          <a:lstStyle/>
          <a:p>
            <a:pPr marL="118872" indent="0" algn="just">
              <a:buNone/>
            </a:pPr>
            <a:r>
              <a:rPr lang="en-US" sz="3300" b="1" dirty="0">
                <a:latin typeface="Comic Sans MS" panose="030F0702030302020204" pitchFamily="66" charset="0"/>
              </a:rPr>
              <a:t>The concept of university franchises requires a set of conditions, as follows:</a:t>
            </a:r>
          </a:p>
          <a:p>
            <a:pPr marL="118872" indent="0" algn="just">
              <a:buNone/>
            </a:pPr>
            <a:endParaRPr lang="en-US" sz="2900" dirty="0">
              <a:latin typeface="Comic Sans MS" panose="030F0702030302020204" pitchFamily="66" charset="0"/>
            </a:endParaRPr>
          </a:p>
          <a:p>
            <a:pPr algn="just">
              <a:lnSpc>
                <a:spcPct val="170000"/>
              </a:lnSpc>
              <a:buFont typeface="Wingdings" panose="05000000000000000000" pitchFamily="2" charset="2"/>
              <a:buChar char="ü"/>
            </a:pPr>
            <a:r>
              <a:rPr lang="en-US" sz="3300" dirty="0">
                <a:latin typeface="Comic Sans MS" panose="030F0702030302020204" pitchFamily="66" charset="0"/>
              </a:rPr>
              <a:t>Protecting the independence of teaching staff;</a:t>
            </a:r>
          </a:p>
          <a:p>
            <a:pPr algn="just">
              <a:lnSpc>
                <a:spcPct val="170000"/>
              </a:lnSpc>
              <a:buFont typeface="Wingdings" panose="05000000000000000000" pitchFamily="2" charset="2"/>
              <a:buChar char="ü"/>
            </a:pPr>
            <a:r>
              <a:rPr lang="en-US" sz="3300" dirty="0">
                <a:latin typeface="Comic Sans MS" panose="030F0702030302020204" pitchFamily="66" charset="0"/>
              </a:rPr>
              <a:t>Protecting intellectual freedom;</a:t>
            </a:r>
          </a:p>
          <a:p>
            <a:pPr algn="just">
              <a:lnSpc>
                <a:spcPct val="170000"/>
              </a:lnSpc>
              <a:buFont typeface="Wingdings" panose="05000000000000000000" pitchFamily="2" charset="2"/>
              <a:buChar char="ü"/>
            </a:pPr>
            <a:r>
              <a:rPr lang="en-US" sz="3300" dirty="0">
                <a:latin typeface="Comic Sans MS" panose="030F0702030302020204" pitchFamily="66" charset="0"/>
              </a:rPr>
              <a:t>Safeguarding the innovative and creative nature of research;</a:t>
            </a:r>
          </a:p>
          <a:p>
            <a:pPr algn="just">
              <a:lnSpc>
                <a:spcPct val="170000"/>
              </a:lnSpc>
              <a:buFont typeface="Wingdings" panose="05000000000000000000" pitchFamily="2" charset="2"/>
              <a:buChar char="ü"/>
            </a:pPr>
            <a:r>
              <a:rPr lang="en-US" sz="3300" dirty="0">
                <a:latin typeface="Comic Sans MS" panose="030F0702030302020204" pitchFamily="66" charset="0"/>
              </a:rPr>
              <a:t>Perpetuating the values of tolerance and non-discrimination;</a:t>
            </a:r>
          </a:p>
          <a:p>
            <a:pPr algn="just"/>
            <a:endParaRPr lang="ar-DZ" dirty="0"/>
          </a:p>
        </p:txBody>
      </p:sp>
    </p:spTree>
    <p:extLst>
      <p:ext uri="{BB962C8B-B14F-4D97-AF65-F5344CB8AC3E}">
        <p14:creationId xmlns:p14="http://schemas.microsoft.com/office/powerpoint/2010/main" val="240535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B891C8-09A9-37DB-449A-E2E044818ED2}"/>
              </a:ext>
            </a:extLst>
          </p:cNvPr>
          <p:cNvSpPr>
            <a:spLocks noGrp="1"/>
          </p:cNvSpPr>
          <p:nvPr>
            <p:ph type="title"/>
          </p:nvPr>
        </p:nvSpPr>
        <p:spPr>
          <a:xfrm>
            <a:off x="251520" y="116632"/>
            <a:ext cx="8229600" cy="1252728"/>
          </a:xfrm>
        </p:spPr>
        <p:txBody>
          <a:bodyPr/>
          <a:lstStyle/>
          <a:p>
            <a:r>
              <a:rPr lang="fr-FR" dirty="0" err="1"/>
              <a:t>University</a:t>
            </a:r>
            <a:r>
              <a:rPr lang="fr-FR" dirty="0"/>
              <a:t> campus </a:t>
            </a:r>
            <a:r>
              <a:rPr lang="fr-FR" dirty="0" err="1"/>
              <a:t>actors</a:t>
            </a:r>
            <a:r>
              <a:rPr lang="fr-FR" dirty="0"/>
              <a:t> </a:t>
            </a:r>
            <a:endParaRPr lang="ar-DZ" dirty="0"/>
          </a:p>
        </p:txBody>
      </p:sp>
      <p:sp>
        <p:nvSpPr>
          <p:cNvPr id="3" name="Espace réservé du contenu 2">
            <a:extLst>
              <a:ext uri="{FF2B5EF4-FFF2-40B4-BE49-F238E27FC236}">
                <a16:creationId xmlns:a16="http://schemas.microsoft.com/office/drawing/2014/main" id="{898DCA0A-4321-F3F8-B53E-945AE4A1C184}"/>
              </a:ext>
            </a:extLst>
          </p:cNvPr>
          <p:cNvSpPr>
            <a:spLocks noGrp="1"/>
          </p:cNvSpPr>
          <p:nvPr>
            <p:ph idx="1"/>
          </p:nvPr>
        </p:nvSpPr>
        <p:spPr>
          <a:xfrm>
            <a:off x="258140" y="1772816"/>
            <a:ext cx="8490324" cy="4625609"/>
          </a:xfrm>
        </p:spPr>
        <p:txBody>
          <a:bodyPr>
            <a:normAutofit/>
          </a:bodyPr>
          <a:lstStyle/>
          <a:p>
            <a:pPr marL="118872" indent="0" algn="just">
              <a:buNone/>
            </a:pPr>
            <a:r>
              <a:rPr lang="en-US" dirty="0"/>
              <a:t>The university institution is a public establishment with a scientific, cultural, and professional character, endowed with legal personality and subject to the oversight of the ministry responsible for higher education. </a:t>
            </a:r>
          </a:p>
          <a:p>
            <a:pPr marL="118872" indent="0" algn="just">
              <a:buNone/>
            </a:pPr>
            <a:endParaRPr lang="en-US" dirty="0"/>
          </a:p>
          <a:p>
            <a:pPr marL="118872" indent="0" algn="just">
              <a:buNone/>
            </a:pPr>
            <a:r>
              <a:rPr lang="en-US" dirty="0"/>
              <a:t>It includes individuals and organizations that define the relationship between them and ensure the proper functioning of the campus.</a:t>
            </a:r>
            <a:endParaRPr lang="ar-DZ" dirty="0"/>
          </a:p>
        </p:txBody>
      </p:sp>
    </p:spTree>
    <p:extLst>
      <p:ext uri="{BB962C8B-B14F-4D97-AF65-F5344CB8AC3E}">
        <p14:creationId xmlns:p14="http://schemas.microsoft.com/office/powerpoint/2010/main" val="3535495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5810404-67E4-AA08-C5DC-B4BC7688C49D}"/>
              </a:ext>
            </a:extLst>
          </p:cNvPr>
          <p:cNvSpPr>
            <a:spLocks noGrp="1"/>
          </p:cNvSpPr>
          <p:nvPr>
            <p:ph idx="1"/>
          </p:nvPr>
        </p:nvSpPr>
        <p:spPr/>
        <p:txBody>
          <a:bodyPr>
            <a:normAutofit fontScale="55000" lnSpcReduction="20000"/>
          </a:bodyPr>
          <a:lstStyle/>
          <a:p>
            <a:pPr algn="just">
              <a:lnSpc>
                <a:spcPct val="170000"/>
              </a:lnSpc>
              <a:buFont typeface="Wingdings" panose="05000000000000000000" pitchFamily="2" charset="2"/>
              <a:buChar char="ü"/>
            </a:pPr>
            <a:r>
              <a:rPr lang="en-US" sz="4200" dirty="0">
                <a:latin typeface="Comic Sans MS" panose="030F0702030302020204" pitchFamily="66" charset="0"/>
              </a:rPr>
              <a:t>Ensuring the safety of individuals and maintaining equipment and facilities;</a:t>
            </a:r>
          </a:p>
          <a:p>
            <a:pPr algn="just">
              <a:lnSpc>
                <a:spcPct val="170000"/>
              </a:lnSpc>
              <a:buFont typeface="Wingdings" panose="05000000000000000000" pitchFamily="2" charset="2"/>
              <a:buChar char="ü"/>
            </a:pPr>
            <a:r>
              <a:rPr lang="en-US" sz="4200" dirty="0">
                <a:latin typeface="Comic Sans MS" panose="030F0702030302020204" pitchFamily="66" charset="0"/>
              </a:rPr>
              <a:t>Ensuring health, safety, and environmental regulations;</a:t>
            </a:r>
          </a:p>
          <a:p>
            <a:pPr algn="just">
              <a:lnSpc>
                <a:spcPct val="170000"/>
              </a:lnSpc>
              <a:buFont typeface="Wingdings" panose="05000000000000000000" pitchFamily="2" charset="2"/>
              <a:buChar char="ü"/>
            </a:pPr>
            <a:r>
              <a:rPr lang="en-US" sz="4200" dirty="0">
                <a:latin typeface="Comic Sans MS" panose="030F0702030302020204" pitchFamily="66" charset="0"/>
              </a:rPr>
              <a:t>Respecting appropriate dress codes;</a:t>
            </a:r>
          </a:p>
          <a:p>
            <a:pPr algn="just">
              <a:lnSpc>
                <a:spcPct val="170000"/>
              </a:lnSpc>
              <a:buFont typeface="Wingdings" panose="05000000000000000000" pitchFamily="2" charset="2"/>
              <a:buChar char="ü"/>
            </a:pPr>
            <a:r>
              <a:rPr lang="en-US" sz="4200" dirty="0">
                <a:latin typeface="Comic Sans MS" panose="030F0702030302020204" pitchFamily="66" charset="0"/>
              </a:rPr>
              <a:t>Not engaging in commercial activities without authorization from the competent authorities;</a:t>
            </a:r>
          </a:p>
          <a:p>
            <a:pPr algn="just">
              <a:lnSpc>
                <a:spcPct val="170000"/>
              </a:lnSpc>
              <a:buFont typeface="Wingdings" panose="05000000000000000000" pitchFamily="2" charset="2"/>
              <a:buChar char="ü"/>
            </a:pPr>
            <a:r>
              <a:rPr lang="en-US" sz="4200" dirty="0">
                <a:latin typeface="Comic Sans MS" panose="030F0702030302020204" pitchFamily="66" charset="0"/>
              </a:rPr>
              <a:t>The university is a public space that provides a public service to the community.</a:t>
            </a:r>
          </a:p>
          <a:p>
            <a:pPr algn="just">
              <a:buFont typeface="Wingdings" panose="05000000000000000000" pitchFamily="2" charset="2"/>
              <a:buChar char="ü"/>
            </a:pPr>
            <a:endParaRPr lang="ar-DZ" dirty="0"/>
          </a:p>
        </p:txBody>
      </p:sp>
      <p:sp>
        <p:nvSpPr>
          <p:cNvPr id="4" name="Titre 1">
            <a:extLst>
              <a:ext uri="{FF2B5EF4-FFF2-40B4-BE49-F238E27FC236}">
                <a16:creationId xmlns:a16="http://schemas.microsoft.com/office/drawing/2014/main" id="{BD990E96-75C8-72F6-BB7E-2D22AB95C8D6}"/>
              </a:ext>
            </a:extLst>
          </p:cNvPr>
          <p:cNvSpPr>
            <a:spLocks noGrp="1"/>
          </p:cNvSpPr>
          <p:nvPr>
            <p:ph type="title"/>
          </p:nvPr>
        </p:nvSpPr>
        <p:spPr>
          <a:xfrm>
            <a:off x="457200" y="116632"/>
            <a:ext cx="8229600" cy="1252538"/>
          </a:xfrm>
        </p:spPr>
        <p:txBody>
          <a:bodyPr>
            <a:normAutofit/>
          </a:bodyPr>
          <a:lstStyle/>
          <a:p>
            <a:r>
              <a:rPr lang="fr-FR" sz="4000" dirty="0" err="1"/>
              <a:t>University</a:t>
            </a:r>
            <a:r>
              <a:rPr lang="fr-FR" sz="4000" dirty="0"/>
              <a:t> Franchise Royalties </a:t>
            </a:r>
            <a:endParaRPr lang="ar-DZ" sz="4000" dirty="0"/>
          </a:p>
        </p:txBody>
      </p:sp>
    </p:spTree>
    <p:extLst>
      <p:ext uri="{BB962C8B-B14F-4D97-AF65-F5344CB8AC3E}">
        <p14:creationId xmlns:p14="http://schemas.microsoft.com/office/powerpoint/2010/main" val="1852927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508D75-A1D1-6027-0839-9C0274C5CB6F}"/>
              </a:ext>
            </a:extLst>
          </p:cNvPr>
          <p:cNvSpPr>
            <a:spLocks noGrp="1"/>
          </p:cNvSpPr>
          <p:nvPr>
            <p:ph type="title"/>
          </p:nvPr>
        </p:nvSpPr>
        <p:spPr/>
        <p:txBody>
          <a:bodyPr/>
          <a:lstStyle/>
          <a:p>
            <a:r>
              <a:rPr lang="en-US" dirty="0"/>
              <a:t>Board of Administration: </a:t>
            </a:r>
            <a:endParaRPr lang="ar-DZ" dirty="0"/>
          </a:p>
        </p:txBody>
      </p:sp>
      <p:sp>
        <p:nvSpPr>
          <p:cNvPr id="3" name="Espace réservé du contenu 2">
            <a:extLst>
              <a:ext uri="{FF2B5EF4-FFF2-40B4-BE49-F238E27FC236}">
                <a16:creationId xmlns:a16="http://schemas.microsoft.com/office/drawing/2014/main" id="{70663C3D-4B22-C298-A4FA-CDDBCB3E4FE4}"/>
              </a:ext>
            </a:extLst>
          </p:cNvPr>
          <p:cNvSpPr>
            <a:spLocks noGrp="1"/>
          </p:cNvSpPr>
          <p:nvPr>
            <p:ph idx="1"/>
          </p:nvPr>
        </p:nvSpPr>
        <p:spPr>
          <a:xfrm>
            <a:off x="251520" y="1775191"/>
            <a:ext cx="8435280" cy="4625609"/>
          </a:xfrm>
        </p:spPr>
        <p:txBody>
          <a:bodyPr>
            <a:normAutofit fontScale="92500" lnSpcReduction="10000"/>
          </a:bodyPr>
          <a:lstStyle/>
          <a:p>
            <a:pPr marL="118872" indent="0" algn="just">
              <a:buNone/>
            </a:pPr>
            <a:r>
              <a:rPr lang="en-US" dirty="0"/>
              <a:t>This board is composed of representatives of the state and elected members from the university community and significant employer sectors.</a:t>
            </a:r>
          </a:p>
          <a:p>
            <a:pPr marL="118872" indent="0" algn="just">
              <a:buNone/>
            </a:pPr>
            <a:endParaRPr lang="en-US" dirty="0"/>
          </a:p>
          <a:p>
            <a:pPr marL="118872" indent="0" algn="just">
              <a:buNone/>
            </a:pPr>
            <a:r>
              <a:rPr lang="en-US" dirty="0"/>
              <a:t> It deliberates on matters related to the development of the university institution, financial and budgetary issues, and human resources, as well as identifying the main axes of university policy. There is also a council at the faculty and institute level.</a:t>
            </a:r>
            <a:endParaRPr lang="ar-DZ" dirty="0"/>
          </a:p>
        </p:txBody>
      </p:sp>
    </p:spTree>
    <p:extLst>
      <p:ext uri="{BB962C8B-B14F-4D97-AF65-F5344CB8AC3E}">
        <p14:creationId xmlns:p14="http://schemas.microsoft.com/office/powerpoint/2010/main" val="323766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24115C-565B-9AD1-1614-EB92E1C9FF40}"/>
              </a:ext>
            </a:extLst>
          </p:cNvPr>
          <p:cNvSpPr>
            <a:spLocks noGrp="1"/>
          </p:cNvSpPr>
          <p:nvPr>
            <p:ph type="title"/>
          </p:nvPr>
        </p:nvSpPr>
        <p:spPr>
          <a:xfrm>
            <a:off x="179512" y="155448"/>
            <a:ext cx="8964488" cy="1252728"/>
          </a:xfrm>
        </p:spPr>
        <p:txBody>
          <a:bodyPr>
            <a:normAutofit fontScale="90000"/>
          </a:bodyPr>
          <a:lstStyle/>
          <a:p>
            <a:pPr algn="just"/>
            <a:r>
              <a:rPr lang="en-US" dirty="0"/>
              <a:t>The Rector of the University and the management staff</a:t>
            </a:r>
            <a:endParaRPr lang="ar-DZ" dirty="0"/>
          </a:p>
        </p:txBody>
      </p:sp>
      <p:sp>
        <p:nvSpPr>
          <p:cNvPr id="3" name="Espace réservé du contenu 2">
            <a:extLst>
              <a:ext uri="{FF2B5EF4-FFF2-40B4-BE49-F238E27FC236}">
                <a16:creationId xmlns:a16="http://schemas.microsoft.com/office/drawing/2014/main" id="{9C2A1C81-1B21-0209-6276-2D271B8F3982}"/>
              </a:ext>
            </a:extLst>
          </p:cNvPr>
          <p:cNvSpPr>
            <a:spLocks noGrp="1"/>
          </p:cNvSpPr>
          <p:nvPr>
            <p:ph idx="1"/>
          </p:nvPr>
        </p:nvSpPr>
        <p:spPr>
          <a:xfrm>
            <a:off x="179512" y="1775191"/>
            <a:ext cx="8712968" cy="4625609"/>
          </a:xfrm>
        </p:spPr>
        <p:txBody>
          <a:bodyPr/>
          <a:lstStyle/>
          <a:p>
            <a:pPr marL="118872" indent="0" algn="just">
              <a:buNone/>
            </a:pPr>
            <a:r>
              <a:rPr lang="en-US" dirty="0"/>
              <a:t>The Rector, Vice-Presidents, Secretary General of the University, Deans of the Faculties, Directors of the Institutes, Vice-Deans, Vice-Directors, Secretaries General of the Faculties and Institutes, Heads of Departments, Deputy Heads of Departments</a:t>
            </a:r>
            <a:r>
              <a:rPr lang="ar-DZ" dirty="0"/>
              <a:t>.</a:t>
            </a:r>
          </a:p>
        </p:txBody>
      </p:sp>
    </p:spTree>
    <p:extLst>
      <p:ext uri="{BB962C8B-B14F-4D97-AF65-F5344CB8AC3E}">
        <p14:creationId xmlns:p14="http://schemas.microsoft.com/office/powerpoint/2010/main" val="2035925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BBA48F-0B29-2E94-A322-77AC42B20D4B}"/>
              </a:ext>
            </a:extLst>
          </p:cNvPr>
          <p:cNvSpPr>
            <a:spLocks noGrp="1"/>
          </p:cNvSpPr>
          <p:nvPr>
            <p:ph type="title"/>
          </p:nvPr>
        </p:nvSpPr>
        <p:spPr>
          <a:xfrm>
            <a:off x="-34210" y="0"/>
            <a:ext cx="10369152" cy="1252728"/>
          </a:xfrm>
        </p:spPr>
        <p:txBody>
          <a:bodyPr>
            <a:normAutofit/>
          </a:bodyPr>
          <a:lstStyle/>
          <a:p>
            <a:r>
              <a:rPr lang="en-US" sz="3700" dirty="0"/>
              <a:t>Council of Ethics and University Deontology: </a:t>
            </a:r>
            <a:endParaRPr lang="ar-DZ" sz="3700" dirty="0"/>
          </a:p>
        </p:txBody>
      </p:sp>
      <p:sp>
        <p:nvSpPr>
          <p:cNvPr id="3" name="Espace réservé du contenu 2">
            <a:extLst>
              <a:ext uri="{FF2B5EF4-FFF2-40B4-BE49-F238E27FC236}">
                <a16:creationId xmlns:a16="http://schemas.microsoft.com/office/drawing/2014/main" id="{B933DE60-ADD7-8218-940F-544B0F3A5F5B}"/>
              </a:ext>
            </a:extLst>
          </p:cNvPr>
          <p:cNvSpPr>
            <a:spLocks noGrp="1"/>
          </p:cNvSpPr>
          <p:nvPr>
            <p:ph idx="1"/>
          </p:nvPr>
        </p:nvSpPr>
        <p:spPr>
          <a:xfrm>
            <a:off x="251520" y="1775191"/>
            <a:ext cx="8435280" cy="4625609"/>
          </a:xfrm>
        </p:spPr>
        <p:txBody>
          <a:bodyPr/>
          <a:lstStyle/>
          <a:p>
            <a:pPr marL="118872" indent="0" algn="just">
              <a:buNone/>
            </a:pPr>
            <a:r>
              <a:rPr lang="en-US" dirty="0"/>
              <a:t>This is a specific body that includes high-ranking teachers, known for their good conduct and ethics, which ensures adherence to ethical and deontological standards as stipulated in the charter, and works to combat and protect against scientific theft.</a:t>
            </a:r>
            <a:endParaRPr lang="ar-DZ" dirty="0"/>
          </a:p>
        </p:txBody>
      </p:sp>
    </p:spTree>
    <p:extLst>
      <p:ext uri="{BB962C8B-B14F-4D97-AF65-F5344CB8AC3E}">
        <p14:creationId xmlns:p14="http://schemas.microsoft.com/office/powerpoint/2010/main" val="181198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BAE5A3-B739-34BE-56B0-0396752420CF}"/>
              </a:ext>
            </a:extLst>
          </p:cNvPr>
          <p:cNvSpPr>
            <a:spLocks noGrp="1"/>
          </p:cNvSpPr>
          <p:nvPr>
            <p:ph type="title"/>
          </p:nvPr>
        </p:nvSpPr>
        <p:spPr>
          <a:xfrm>
            <a:off x="179512" y="116632"/>
            <a:ext cx="8229600" cy="1252728"/>
          </a:xfrm>
        </p:spPr>
        <p:txBody>
          <a:bodyPr/>
          <a:lstStyle/>
          <a:p>
            <a:r>
              <a:rPr lang="en-US" dirty="0"/>
              <a:t>Disciplinary Councils: </a:t>
            </a:r>
            <a:endParaRPr lang="ar-DZ" dirty="0"/>
          </a:p>
        </p:txBody>
      </p:sp>
      <p:sp>
        <p:nvSpPr>
          <p:cNvPr id="3" name="Espace réservé du contenu 2">
            <a:extLst>
              <a:ext uri="{FF2B5EF4-FFF2-40B4-BE49-F238E27FC236}">
                <a16:creationId xmlns:a16="http://schemas.microsoft.com/office/drawing/2014/main" id="{9F17C547-8BEF-EEF2-7D16-D7EBE46C953B}"/>
              </a:ext>
            </a:extLst>
          </p:cNvPr>
          <p:cNvSpPr>
            <a:spLocks noGrp="1"/>
          </p:cNvSpPr>
          <p:nvPr>
            <p:ph idx="1"/>
          </p:nvPr>
        </p:nvSpPr>
        <p:spPr>
          <a:xfrm>
            <a:off x="179512" y="1772816"/>
            <a:ext cx="8568952" cy="4625609"/>
          </a:xfrm>
        </p:spPr>
        <p:txBody>
          <a:bodyPr>
            <a:normAutofit fontScale="92500" lnSpcReduction="10000"/>
          </a:bodyPr>
          <a:lstStyle/>
          <a:p>
            <a:pPr algn="just"/>
            <a:r>
              <a:rPr lang="en-US" dirty="0"/>
              <a:t>These are bodies that ensure students adhere to general rules of discipline and maintain order within the university premises. </a:t>
            </a:r>
          </a:p>
          <a:p>
            <a:pPr algn="just"/>
            <a:endParaRPr lang="en-US" dirty="0"/>
          </a:p>
          <a:p>
            <a:pPr algn="just"/>
            <a:r>
              <a:rPr lang="en-US" dirty="0"/>
              <a:t>They are based on mutual respect and the preservation of the university's property and equipment. </a:t>
            </a:r>
          </a:p>
          <a:p>
            <a:pPr algn="just"/>
            <a:endParaRPr lang="en-US" dirty="0"/>
          </a:p>
          <a:p>
            <a:pPr algn="just"/>
            <a:r>
              <a:rPr lang="en-US" dirty="0"/>
              <a:t>They also ensure that students respect the provisions of the internal law of the university.</a:t>
            </a:r>
            <a:endParaRPr lang="ar-DZ" dirty="0"/>
          </a:p>
        </p:txBody>
      </p:sp>
    </p:spTree>
    <p:extLst>
      <p:ext uri="{BB962C8B-B14F-4D97-AF65-F5344CB8AC3E}">
        <p14:creationId xmlns:p14="http://schemas.microsoft.com/office/powerpoint/2010/main" val="4138730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5D62D2-8264-9327-87D5-EBD4F848CC26}"/>
              </a:ext>
            </a:extLst>
          </p:cNvPr>
          <p:cNvSpPr>
            <a:spLocks noGrp="1"/>
          </p:cNvSpPr>
          <p:nvPr>
            <p:ph type="title"/>
          </p:nvPr>
        </p:nvSpPr>
        <p:spPr>
          <a:xfrm>
            <a:off x="251520" y="116632"/>
            <a:ext cx="8229600" cy="1252728"/>
          </a:xfrm>
        </p:spPr>
        <p:txBody>
          <a:bodyPr/>
          <a:lstStyle/>
          <a:p>
            <a:r>
              <a:rPr lang="en-US" dirty="0"/>
              <a:t>Joint Committees: </a:t>
            </a:r>
            <a:endParaRPr lang="ar-DZ" dirty="0"/>
          </a:p>
        </p:txBody>
      </p:sp>
      <p:sp>
        <p:nvSpPr>
          <p:cNvPr id="3" name="Espace réservé du contenu 2">
            <a:extLst>
              <a:ext uri="{FF2B5EF4-FFF2-40B4-BE49-F238E27FC236}">
                <a16:creationId xmlns:a16="http://schemas.microsoft.com/office/drawing/2014/main" id="{721F77E7-6606-1AB2-0745-488E872F3E46}"/>
              </a:ext>
            </a:extLst>
          </p:cNvPr>
          <p:cNvSpPr>
            <a:spLocks noGrp="1"/>
          </p:cNvSpPr>
          <p:nvPr>
            <p:ph idx="1"/>
          </p:nvPr>
        </p:nvSpPr>
        <p:spPr>
          <a:xfrm>
            <a:off x="251520" y="1775191"/>
            <a:ext cx="8435280" cy="4625609"/>
          </a:xfrm>
        </p:spPr>
        <p:txBody>
          <a:bodyPr/>
          <a:lstStyle/>
          <a:p>
            <a:pPr algn="just">
              <a:buFont typeface="Wingdings" panose="05000000000000000000" pitchFamily="2" charset="2"/>
              <a:buChar char="§"/>
            </a:pPr>
            <a:r>
              <a:rPr lang="en-US" dirty="0"/>
              <a:t>These are committees tasked with examining all individual matters concerning employees. </a:t>
            </a:r>
          </a:p>
          <a:p>
            <a:pPr algn="just">
              <a:buFont typeface="Wingdings" panose="05000000000000000000" pitchFamily="2" charset="2"/>
              <a:buChar char="§"/>
            </a:pPr>
            <a:endParaRPr lang="en-US" dirty="0"/>
          </a:p>
          <a:p>
            <a:pPr algn="just">
              <a:buFont typeface="Wingdings" panose="05000000000000000000" pitchFamily="2" charset="2"/>
              <a:buChar char="§"/>
            </a:pPr>
            <a:r>
              <a:rPr lang="en-US" dirty="0"/>
              <a:t>They are composed of an equal number of representatives from the institution and elected workers.</a:t>
            </a:r>
            <a:endParaRPr lang="ar-DZ" dirty="0"/>
          </a:p>
        </p:txBody>
      </p:sp>
    </p:spTree>
    <p:extLst>
      <p:ext uri="{BB962C8B-B14F-4D97-AF65-F5344CB8AC3E}">
        <p14:creationId xmlns:p14="http://schemas.microsoft.com/office/powerpoint/2010/main" val="1612453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3CBD91-8F2A-670C-2682-68CEFF0BF9D4}"/>
              </a:ext>
            </a:extLst>
          </p:cNvPr>
          <p:cNvSpPr>
            <a:spLocks noGrp="1"/>
          </p:cNvSpPr>
          <p:nvPr>
            <p:ph type="title"/>
          </p:nvPr>
        </p:nvSpPr>
        <p:spPr>
          <a:xfrm>
            <a:off x="161764" y="23748"/>
            <a:ext cx="8686800" cy="1252728"/>
          </a:xfrm>
        </p:spPr>
        <p:txBody>
          <a:bodyPr>
            <a:normAutofit/>
          </a:bodyPr>
          <a:lstStyle/>
          <a:p>
            <a:r>
              <a:rPr lang="en-US" sz="4000" dirty="0"/>
              <a:t>Cultural and sports activities</a:t>
            </a:r>
            <a:endParaRPr lang="ar-DZ" sz="4000" dirty="0"/>
          </a:p>
        </p:txBody>
      </p:sp>
      <p:sp>
        <p:nvSpPr>
          <p:cNvPr id="3" name="Espace réservé du contenu 2">
            <a:extLst>
              <a:ext uri="{FF2B5EF4-FFF2-40B4-BE49-F238E27FC236}">
                <a16:creationId xmlns:a16="http://schemas.microsoft.com/office/drawing/2014/main" id="{EFE74565-8991-A687-CCDB-2C0C847AB560}"/>
              </a:ext>
            </a:extLst>
          </p:cNvPr>
          <p:cNvSpPr>
            <a:spLocks noGrp="1"/>
          </p:cNvSpPr>
          <p:nvPr>
            <p:ph idx="1"/>
          </p:nvPr>
        </p:nvSpPr>
        <p:spPr>
          <a:xfrm>
            <a:off x="323528" y="1775191"/>
            <a:ext cx="8363272" cy="4625609"/>
          </a:xfrm>
        </p:spPr>
        <p:txBody>
          <a:bodyPr>
            <a:normAutofit/>
          </a:bodyPr>
          <a:lstStyle/>
          <a:p>
            <a:pPr marL="118872" indent="0" algn="just">
              <a:buNone/>
            </a:pPr>
            <a:r>
              <a:rPr lang="en-US" b="1" dirty="0"/>
              <a:t>Scientific clubs</a:t>
            </a:r>
            <a:r>
              <a:rPr lang="en-US" dirty="0"/>
              <a:t>: </a:t>
            </a:r>
            <a:endParaRPr lang="ar-DZ" dirty="0"/>
          </a:p>
          <a:p>
            <a:pPr marL="118872" indent="0" algn="just">
              <a:buNone/>
            </a:pPr>
            <a:endParaRPr lang="ar-DZ" dirty="0"/>
          </a:p>
          <a:p>
            <a:pPr marL="118872" indent="0" algn="just">
              <a:buNone/>
            </a:pPr>
            <a:r>
              <a:rPr lang="en-US" dirty="0"/>
              <a:t>These provide a framework for engaging in scientific and cultural activities by students organized within the institution. The establishment of clubs is authorized by institutional officials.</a:t>
            </a:r>
            <a:r>
              <a:rPr lang="ar-DZ" dirty="0"/>
              <a:t>                                </a:t>
            </a:r>
            <a:br>
              <a:rPr lang="en-US" dirty="0"/>
            </a:br>
            <a:endParaRPr lang="ar-DZ" dirty="0"/>
          </a:p>
        </p:txBody>
      </p:sp>
    </p:spTree>
    <p:extLst>
      <p:ext uri="{BB962C8B-B14F-4D97-AF65-F5344CB8AC3E}">
        <p14:creationId xmlns:p14="http://schemas.microsoft.com/office/powerpoint/2010/main" val="107524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C1024DF-C264-79AA-B761-46B9E3B678E1}"/>
              </a:ext>
            </a:extLst>
          </p:cNvPr>
          <p:cNvSpPr>
            <a:spLocks noGrp="1"/>
          </p:cNvSpPr>
          <p:nvPr>
            <p:ph idx="1"/>
          </p:nvPr>
        </p:nvSpPr>
        <p:spPr>
          <a:xfrm>
            <a:off x="107504" y="1775191"/>
            <a:ext cx="8579296" cy="4966177"/>
          </a:xfrm>
        </p:spPr>
        <p:txBody>
          <a:bodyPr>
            <a:noAutofit/>
          </a:bodyPr>
          <a:lstStyle/>
          <a:p>
            <a:pPr marL="118872" indent="0" algn="just">
              <a:buNone/>
            </a:pPr>
            <a:r>
              <a:rPr lang="en-US" sz="2800" b="1" dirty="0">
                <a:latin typeface="+mj-lt"/>
              </a:rPr>
              <a:t>Cultural and sports associations</a:t>
            </a:r>
            <a:r>
              <a:rPr lang="en-US" sz="2800" dirty="0">
                <a:latin typeface="+mj-lt"/>
              </a:rPr>
              <a:t>: </a:t>
            </a:r>
            <a:endParaRPr lang="ar-DZ" sz="2800" dirty="0">
              <a:latin typeface="+mj-lt"/>
            </a:endParaRPr>
          </a:p>
          <a:p>
            <a:pPr algn="just">
              <a:buFont typeface="Wingdings" panose="05000000000000000000" pitchFamily="2" charset="2"/>
              <a:buChar char="§"/>
            </a:pPr>
            <a:endParaRPr lang="ar-DZ" sz="2800" dirty="0">
              <a:latin typeface="+mj-lt"/>
            </a:endParaRPr>
          </a:p>
          <a:p>
            <a:pPr algn="just">
              <a:buFont typeface="Wingdings" panose="05000000000000000000" pitchFamily="2" charset="2"/>
              <a:buChar char="§"/>
            </a:pPr>
            <a:r>
              <a:rPr lang="en-US" sz="2800" dirty="0">
                <a:latin typeface="+mj-lt"/>
              </a:rPr>
              <a:t>These are non-profit volunteer groups that are accredited and authorized, whose members contribute their knowledge and resources to promote and encourage activities in various non-political fields. </a:t>
            </a:r>
            <a:endParaRPr lang="ar-DZ" sz="2800" dirty="0">
              <a:latin typeface="+mj-lt"/>
            </a:endParaRPr>
          </a:p>
          <a:p>
            <a:pPr algn="just">
              <a:buFont typeface="Wingdings" panose="05000000000000000000" pitchFamily="2" charset="2"/>
              <a:buChar char="§"/>
            </a:pPr>
            <a:endParaRPr lang="ar-DZ" sz="2800" dirty="0">
              <a:latin typeface="+mj-lt"/>
            </a:endParaRPr>
          </a:p>
          <a:p>
            <a:pPr algn="just">
              <a:buFont typeface="Wingdings" panose="05000000000000000000" pitchFamily="2" charset="2"/>
              <a:buChar char="§"/>
            </a:pPr>
            <a:r>
              <a:rPr lang="en-US" sz="2800" dirty="0">
                <a:latin typeface="+mj-lt"/>
              </a:rPr>
              <a:t>The activities of the association are linked to its objectives; it seeks to serve the public good and its activities do not conflict with national values and principles.</a:t>
            </a:r>
            <a:endParaRPr lang="ar-DZ" sz="2800" dirty="0">
              <a:latin typeface="+mj-lt"/>
            </a:endParaRPr>
          </a:p>
        </p:txBody>
      </p:sp>
      <p:sp>
        <p:nvSpPr>
          <p:cNvPr id="4" name="Titre 1">
            <a:extLst>
              <a:ext uri="{FF2B5EF4-FFF2-40B4-BE49-F238E27FC236}">
                <a16:creationId xmlns:a16="http://schemas.microsoft.com/office/drawing/2014/main" id="{6FE0FC67-EC48-1A8B-1081-54AC0A4836E9}"/>
              </a:ext>
            </a:extLst>
          </p:cNvPr>
          <p:cNvSpPr>
            <a:spLocks noGrp="1"/>
          </p:cNvSpPr>
          <p:nvPr>
            <p:ph type="title"/>
          </p:nvPr>
        </p:nvSpPr>
        <p:spPr>
          <a:xfrm>
            <a:off x="107504" y="116632"/>
            <a:ext cx="8686800" cy="1252538"/>
          </a:xfrm>
        </p:spPr>
        <p:txBody>
          <a:bodyPr>
            <a:normAutofit/>
          </a:bodyPr>
          <a:lstStyle/>
          <a:p>
            <a:r>
              <a:rPr lang="en-US" sz="4000" dirty="0"/>
              <a:t>Cultural and sports activities</a:t>
            </a:r>
            <a:endParaRPr lang="ar-DZ" sz="4000" dirty="0"/>
          </a:p>
        </p:txBody>
      </p:sp>
    </p:spTree>
    <p:extLst>
      <p:ext uri="{BB962C8B-B14F-4D97-AF65-F5344CB8AC3E}">
        <p14:creationId xmlns:p14="http://schemas.microsoft.com/office/powerpoint/2010/main" val="2482853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2064</TotalTime>
  <Words>959</Words>
  <Application>Microsoft Office PowerPoint</Application>
  <PresentationFormat>Affichage à l'écran (4:3)</PresentationFormat>
  <Paragraphs>76</Paragraphs>
  <Slides>20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20</vt:i4>
      </vt:variant>
    </vt:vector>
  </HeadingPairs>
  <TitlesOfParts>
    <vt:vector size="28" baseType="lpstr">
      <vt:lpstr>Arial</vt:lpstr>
      <vt:lpstr>Calibri</vt:lpstr>
      <vt:lpstr>Comic Sans MS</vt:lpstr>
      <vt:lpstr>Corbel</vt:lpstr>
      <vt:lpstr>Wingdings</vt:lpstr>
      <vt:lpstr>Wingdings 2</vt:lpstr>
      <vt:lpstr>Wingdings 3</vt:lpstr>
      <vt:lpstr>Module</vt:lpstr>
      <vt:lpstr>Présentation PowerPoint</vt:lpstr>
      <vt:lpstr>University campus actors </vt:lpstr>
      <vt:lpstr>Board of Administration: </vt:lpstr>
      <vt:lpstr>The Rector of the University and the management staff</vt:lpstr>
      <vt:lpstr>Council of Ethics and University Deontology: </vt:lpstr>
      <vt:lpstr>Disciplinary Councils: </vt:lpstr>
      <vt:lpstr>Joint Committees: </vt:lpstr>
      <vt:lpstr>Cultural and sports activities</vt:lpstr>
      <vt:lpstr>Cultural and sports activities</vt:lpstr>
      <vt:lpstr>Social partners: </vt:lpstr>
      <vt:lpstr>Social partners:  </vt:lpstr>
      <vt:lpstr> The Concept of University Franchises  </vt:lpstr>
      <vt:lpstr>Regulatory texts </vt:lpstr>
      <vt:lpstr>Regulatory texts </vt:lpstr>
      <vt:lpstr>Regulatory texts </vt:lpstr>
      <vt:lpstr> Regulatory texts </vt:lpstr>
      <vt:lpstr>Regulatory texts </vt:lpstr>
      <vt:lpstr> Regulatory texts </vt:lpstr>
      <vt:lpstr>University Franchise Royalties </vt:lpstr>
      <vt:lpstr>University Franchise Royalties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TWTECH</dc:creator>
  <cp:lastModifiedBy>Amir Zeroual</cp:lastModifiedBy>
  <cp:revision>26</cp:revision>
  <dcterms:created xsi:type="dcterms:W3CDTF">2022-01-02T16:52:08Z</dcterms:created>
  <dcterms:modified xsi:type="dcterms:W3CDTF">2024-10-26T21:46:58Z</dcterms:modified>
</cp:coreProperties>
</file>