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1" autoAdjust="0"/>
    <p:restoredTop sz="99472" autoAdjust="0"/>
  </p:normalViewPr>
  <p:slideViewPr>
    <p:cSldViewPr snapToObjects="1">
      <p:cViewPr varScale="1">
        <p:scale>
          <a:sx n="73" d="100"/>
          <a:sy n="73" d="100"/>
        </p:scale>
        <p:origin x="1110" y="7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buNone/>
              <a:defRPr sz="900" b="0" i="0" baseline="0"/>
            </a:lvl1pPr>
          </a:lstStyle>
          <a:p>
            <a:pPr lvl="0"/>
            <a:r>
              <a:rPr lang="en-GB" dirty="0" smtClean="0"/>
              <a:t>Who are our Key Partners? Who are our key suppliers? Which Key Resources are we acquiring from partners? Which Key Activities do partners perform?</a:t>
            </a:r>
            <a:br>
              <a:rPr lang="en-GB" dirty="0" smtClean="0"/>
            </a:br>
            <a:r>
              <a:rPr lang="en-GB" dirty="0" smtClean="0"/>
              <a:t>                          MOTIVATIONS FOR PARTNERSHIPS: Optimization and economy, Reduction of risk and uncertainty, Acquisition of particular resources and activities</a:t>
            </a:r>
            <a:endParaRPr lang="en-GB" dirty="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Activities do our Value Propositions require? Our Distribution Channels? Customer Relationships? Revenue streams?</a:t>
            </a:r>
            <a:br>
              <a:rPr lang="en-GB" dirty="0" smtClean="0"/>
            </a:br>
            <a:r>
              <a:rPr lang="en-GB" dirty="0" smtClean="0"/>
              <a:t>                           CATEGORIES:        Production, Problem Solving, Platform/Network</a:t>
            </a:r>
            <a:endParaRPr lang="en-GB" dirty="0"/>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buNone/>
              <a:defRPr sz="900" baseline="0"/>
            </a:lvl1pPr>
          </a:lstStyle>
          <a:p>
            <a:pPr lvl="0"/>
            <a:r>
              <a:rPr lang="en-GB" dirty="0" smtClean="0"/>
              <a:t>What value do we deliver to the customer? Which one of our customer’s problems are we helping to solve? What bundles of products and services are we offering to each Customer Segment? Which customer needs are we satisfying?</a:t>
            </a:r>
            <a:br>
              <a:rPr lang="en-GB" dirty="0" smtClean="0"/>
            </a:br>
            <a:r>
              <a:rPr lang="en-GB" dirty="0" smtClean="0"/>
              <a:t>               CHARACTERISTICS: Newness, Performance, Customization, “Getting the Job Done”, Design, Brand/Status, Price, Cost Reduction, Risk Reduction, Accessibility, Convenience/Usability</a:t>
            </a:r>
            <a:endParaRPr lang="en-GB" dirty="0"/>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buNone/>
              <a:defRPr sz="900" baseline="0"/>
            </a:lvl1pPr>
          </a:lstStyle>
          <a:p>
            <a:pPr lvl="0"/>
            <a:r>
              <a:rPr lang="en-GB" dirty="0" smtClean="0"/>
              <a:t>What type of relationship does each of our Customer Segments expect us to establish and maintain with them? Which ones have we established? How are they integrated with the rest of our business model? How costly are they?</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buNone/>
              <a:defRPr sz="900" baseline="0"/>
            </a:lvl1pPr>
          </a:lstStyle>
          <a:p>
            <a:pPr lvl="0"/>
            <a:r>
              <a:rPr lang="en-GB" dirty="0" smtClean="0"/>
              <a:t>For whom are we creating value? Who are our most important customers? Is our customer base a Mass Market, Niche Market, Segmented, Diversified, Multi-sided Platform</a:t>
            </a:r>
            <a:endParaRPr lang="en-GB" dirty="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Resources do our Value Propositions require? Our Distribution Channels? Customer Relationships Revenue Streams?</a:t>
            </a:r>
            <a:br>
              <a:rPr lang="en-GB" dirty="0" smtClean="0"/>
            </a:br>
            <a:r>
              <a:rPr lang="en-GB" dirty="0" smtClean="0"/>
              <a:t>                                      TYPES OF RESOURCES: Physical, Intellectual (brand patents, copyrights, data), Human, Financial</a:t>
            </a:r>
            <a:endParaRPr lang="en-GB" dirty="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Through which Channels do our Customer Segments want to be reached? How are we reaching them now? How are our Channels integrated? Which ones work best? Which ones are most cost-efficient? How are we integrating them with customer routines?</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buNone/>
              <a:defRPr sz="900" baseline="0"/>
            </a:lvl1pPr>
          </a:lstStyle>
          <a:p>
            <a:pPr lvl="0"/>
            <a:r>
              <a:rPr lang="en-GB" dirty="0" smtClean="0"/>
              <a:t>What are the most important costs inherent in our business model? Which Key Resources are most expensive? Which Key Activities are most expensive?</a:t>
            </a:r>
            <a:br>
              <a:rPr lang="en-GB" dirty="0" smtClean="0"/>
            </a:br>
            <a:r>
              <a:rPr lang="en-GB" dirty="0" smtClean="0"/>
              <a:t>                                                                                                                                       IS YOUR BUSINESS MORE: Cost Driven (leanest cost structure, low price value proposition, maximum automation, extensive outsourcing), Value Driven (focused on value creation, premium value proposition).</a:t>
            </a:r>
            <a:br>
              <a:rPr lang="en-GB" dirty="0" smtClean="0"/>
            </a:br>
            <a:r>
              <a:rPr lang="en-GB" dirty="0" smtClean="0"/>
              <a:t>                                                                                                                            SAMPLE CHARACTERISTICS: Fixed Costs (salaries, rents, utilities), Variable costs, Economies of scale, Economies of scope</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buNone/>
              <a:defRPr sz="900" baseline="0"/>
            </a:lvl1pPr>
          </a:lstStyle>
          <a:p>
            <a:pPr lvl="0"/>
            <a:r>
              <a:rPr lang="en-GB" dirty="0" smtClean="0"/>
              <a:t>For what value are our customers really willing to pay? For what do they currently pay? How are they currently paying? How would they prefer to pay? How much does each Revenue Stream contribute to overall revenues?</a:t>
            </a:r>
            <a:br>
              <a:rPr lang="en-GB" dirty="0" smtClean="0"/>
            </a:br>
            <a:r>
              <a:rPr lang="en-GB" dirty="0" smtClean="0"/>
              <a:t>                                                                                                                             TYPES: Asset sale, Usage fee, Subscription Fees, Lending/Renting/Leasing, Licensing, Brokerage fees, Advertising</a:t>
            </a:r>
            <a:br>
              <a:rPr lang="en-GB" dirty="0" smtClean="0"/>
            </a:br>
            <a:r>
              <a:rPr lang="en-GB" dirty="0" smtClean="0"/>
              <a:t>FIXED PRICING: List Price, Product feature dependent, Customer segment dependent, Volume dependent</a:t>
            </a:r>
            <a:br>
              <a:rPr lang="en-GB" dirty="0" smtClean="0"/>
            </a:br>
            <a:r>
              <a:rPr lang="en-GB" dirty="0" smtClean="0"/>
              <a:t>DYNAMIC PRICING: Negotiation (bargaining), Yield Management, Real-time-Market</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n-GB" dirty="0" smtClean="0"/>
              <a:t>Startup Name</a:t>
            </a:r>
            <a:endParaRPr lang="en-GB" dirty="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en-GB" dirty="0" smtClean="0"/>
              <a:t>Name1, Name2, </a:t>
            </a:r>
            <a:r>
              <a:rPr lang="mr-IN" dirty="0" smtClean="0"/>
              <a:t>…</a:t>
            </a:r>
            <a:endParaRPr lang="en-GB"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en-GB" dirty="0" smtClean="0"/>
              <a:t>DD/MM/YYYY</a:t>
            </a:r>
            <a:endParaRPr lang="en-GB" dirty="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n-GB" dirty="0" smtClean="0"/>
              <a:t>X.Y</a:t>
            </a:r>
            <a:endParaRPr lang="en-GB" dirty="0"/>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4318" y="762000"/>
            <a:ext cx="9405865"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en-GB" sz="1600" b="1" dirty="0" smtClean="0">
                <a:latin typeface="Arial"/>
                <a:cs typeface="Arial"/>
              </a:rPr>
              <a:t>Business Model Canvas</a:t>
            </a:r>
            <a:endParaRPr lang="en-GB" sz="1600" b="1" dirty="0">
              <a:latin typeface="Arial"/>
              <a:cs typeface="Arial"/>
            </a:endParaRP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en-GB" sz="700" b="0" i="1" dirty="0" smtClean="0">
                <a:latin typeface="Arial"/>
                <a:cs typeface="Arial"/>
              </a:rPr>
              <a:t>Designed for:</a:t>
            </a:r>
            <a:endParaRPr lang="en-GB" sz="700" b="0" i="1" dirty="0">
              <a:latin typeface="Arial"/>
              <a:cs typeface="Arial"/>
            </a:endParaRP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en-GB" sz="700" b="0" i="1" dirty="0" smtClean="0">
                <a:latin typeface="Arial"/>
                <a:cs typeface="Arial"/>
              </a:rPr>
              <a:t>Designed by:</a:t>
            </a:r>
            <a:endParaRPr lang="en-GB" sz="700" b="0" i="1" dirty="0">
              <a:latin typeface="Arial"/>
              <a:cs typeface="Arial"/>
            </a:endParaRP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en-GB" sz="700" b="0" i="1" dirty="0" smtClean="0">
                <a:latin typeface="Arial"/>
                <a:cs typeface="Arial"/>
              </a:rPr>
              <a:t>Date:</a:t>
            </a:r>
            <a:endParaRPr lang="en-GB" sz="700" b="0" i="1" dirty="0">
              <a:latin typeface="Arial"/>
              <a:cs typeface="Arial"/>
            </a:endParaRP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en-GB" sz="700" b="0" i="1" dirty="0" smtClean="0">
                <a:latin typeface="Arial"/>
                <a:cs typeface="Arial"/>
              </a:rPr>
              <a:t>Version:</a:t>
            </a:r>
            <a:endParaRPr lang="en-GB" sz="700" b="0" i="1" dirty="0">
              <a:latin typeface="Arial"/>
              <a:cs typeface="Arial"/>
            </a:endParaRP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en-GB" sz="1000" b="1" dirty="0" smtClean="0">
                <a:latin typeface="Arial"/>
                <a:cs typeface="Arial"/>
              </a:rPr>
              <a:t>Key Partners</a:t>
            </a:r>
            <a:endParaRPr lang="en-GB" sz="1000" b="1" dirty="0">
              <a:latin typeface="Arial"/>
              <a:cs typeface="Arial"/>
            </a:endParaRP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en-GB" sz="1000" b="1" dirty="0" smtClean="0">
                <a:latin typeface="Arial"/>
                <a:cs typeface="Arial"/>
              </a:rPr>
              <a:t>Cost Structure</a:t>
            </a:r>
            <a:endParaRPr lang="en-GB" sz="1000" b="1" dirty="0">
              <a:latin typeface="Arial"/>
              <a:cs typeface="Arial"/>
            </a:endParaRP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en-GB" sz="1000" b="1" dirty="0" smtClean="0">
                <a:latin typeface="Arial"/>
                <a:cs typeface="Arial"/>
              </a:rPr>
              <a:t>Key Activities</a:t>
            </a:r>
            <a:endParaRPr lang="en-GB" sz="1000" b="1" dirty="0">
              <a:latin typeface="Arial"/>
              <a:cs typeface="Arial"/>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en-GB" sz="1000" b="1" dirty="0" smtClean="0">
                <a:latin typeface="Arial"/>
                <a:cs typeface="Arial"/>
              </a:rPr>
              <a:t>Key Resources</a:t>
            </a:r>
            <a:endParaRPr lang="en-GB" sz="1000" b="1" dirty="0">
              <a:latin typeface="Arial"/>
              <a:cs typeface="Arial"/>
            </a:endParaRP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en-GB" sz="1000" b="1" baseline="0" dirty="0" smtClean="0">
                <a:latin typeface="Arial"/>
                <a:cs typeface="Arial"/>
              </a:rPr>
              <a:t>Value Propositions</a:t>
            </a:r>
            <a:endParaRPr lang="en-GB" sz="1000" b="1" dirty="0">
              <a:latin typeface="Arial"/>
              <a:cs typeface="Arial"/>
            </a:endParaRP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en-GB" sz="1000" b="1" dirty="0" smtClean="0">
                <a:latin typeface="Arial"/>
                <a:cs typeface="Arial"/>
              </a:rPr>
              <a:t>Customer Relationships</a:t>
            </a:r>
            <a:endParaRPr lang="en-GB" sz="1000" b="1" dirty="0">
              <a:latin typeface="Arial"/>
              <a:cs typeface="Arial"/>
            </a:endParaRP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r>
              <a:rPr lang="en-GB" sz="1000" b="1" dirty="0" smtClean="0">
                <a:latin typeface="Arial"/>
                <a:cs typeface="Arial"/>
              </a:rPr>
              <a:t>Channels</a:t>
            </a:r>
            <a:endParaRPr lang="en-GB" sz="1000" b="1" dirty="0">
              <a:latin typeface="Arial"/>
              <a:cs typeface="Arial"/>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en-GB" sz="1000" b="1" dirty="0" smtClean="0">
                <a:latin typeface="Arial"/>
                <a:cs typeface="Arial"/>
              </a:rPr>
              <a:t>Customer Segments</a:t>
            </a:r>
            <a:endParaRPr lang="en-GB" sz="1000" b="1" dirty="0">
              <a:latin typeface="Arial"/>
              <a:cs typeface="Arial"/>
            </a:endParaRP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en-GB" sz="1000" b="1" dirty="0" smtClean="0">
                <a:latin typeface="Arial"/>
                <a:cs typeface="Arial"/>
              </a:rPr>
              <a:t>Revenue Streams</a:t>
            </a:r>
            <a:endParaRPr lang="en-GB" sz="1000" b="1" dirty="0">
              <a:latin typeface="Arial"/>
              <a:cs typeface="Arial"/>
            </a:endParaRPr>
          </a:p>
        </p:txBody>
      </p:sp>
      <p:sp>
        <p:nvSpPr>
          <p:cNvPr id="25" name="Rectangle 24"/>
          <p:cNvSpPr/>
          <p:nvPr userDrawn="1"/>
        </p:nvSpPr>
        <p:spPr>
          <a:xfrm>
            <a:off x="244318"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6" name="Rectangle 25"/>
          <p:cNvSpPr/>
          <p:nvPr userDrawn="1"/>
        </p:nvSpPr>
        <p:spPr>
          <a:xfrm>
            <a:off x="2124302" y="760851"/>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8" name="Rectangle 27"/>
          <p:cNvSpPr/>
          <p:nvPr userDrawn="1"/>
        </p:nvSpPr>
        <p:spPr>
          <a:xfrm>
            <a:off x="4004834"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9" name="Rectangle 28"/>
          <p:cNvSpPr/>
          <p:nvPr userDrawn="1"/>
        </p:nvSpPr>
        <p:spPr>
          <a:xfrm>
            <a:off x="5884699" y="762000"/>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1" name="Rectangle 30"/>
          <p:cNvSpPr/>
          <p:nvPr userDrawn="1"/>
        </p:nvSpPr>
        <p:spPr>
          <a:xfrm>
            <a:off x="7771070"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2" name="Rectangle 31"/>
          <p:cNvSpPr/>
          <p:nvPr userDrawn="1"/>
        </p:nvSpPr>
        <p:spPr>
          <a:xfrm>
            <a:off x="244318" y="4580696"/>
            <a:ext cx="4714165"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3" name="Rectangle 32"/>
          <p:cNvSpPr/>
          <p:nvPr userDrawn="1"/>
        </p:nvSpPr>
        <p:spPr>
          <a:xfrm>
            <a:off x="4958483" y="4580696"/>
            <a:ext cx="4691700"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34" name="Picture 13"/>
          <p:cNvPicPr>
            <a:picLocks noChangeAspect="1"/>
          </p:cNvPicPr>
          <p:nvPr userDrawn="1"/>
        </p:nvPicPr>
        <p:blipFill>
          <a:blip r:embed="rId3" cstate="print"/>
          <a:srcRect/>
          <a:stretch>
            <a:fillRect/>
          </a:stretch>
        </p:blipFill>
        <p:spPr bwMode="auto">
          <a:xfrm>
            <a:off x="92202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2788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4676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62694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0480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1430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13164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7266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2004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p:txBody>
          <a:bodyPr/>
          <a:lstStyle/>
          <a:p>
            <a:r>
              <a:rPr lang="en-GB" dirty="0">
                <a:solidFill>
                  <a:schemeClr val="tx2">
                    <a:lumMod val="50000"/>
                    <a:lumOff val="50000"/>
                  </a:schemeClr>
                </a:solidFill>
                <a:latin typeface="Arial" charset="0"/>
              </a:rPr>
              <a:t>Who are our Key Partners? Who are our key suppliers? Which Key Resources are we acquiring from partners? Which Key Activities do partners perform?</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MOTIVATIONS FOR PARTNERSHIPS: Optimization and economy, Reduction of risk and uncertainty, Acquisition of particular resources and </a:t>
            </a:r>
            <a:r>
              <a:rPr lang="en-GB" dirty="0" smtClean="0">
                <a:solidFill>
                  <a:schemeClr val="tx2">
                    <a:lumMod val="50000"/>
                    <a:lumOff val="50000"/>
                  </a:schemeClr>
                </a:solidFill>
                <a:latin typeface="Arial" charset="0"/>
              </a:rPr>
              <a:t>activities</a:t>
            </a:r>
            <a:endParaRPr lang="en-GB" dirty="0">
              <a:solidFill>
                <a:schemeClr val="tx2">
                  <a:lumMod val="50000"/>
                  <a:lumOff val="50000"/>
                </a:schemeClr>
              </a:solidFill>
              <a:latin typeface="Arial" charset="0"/>
            </a:endParaRPr>
          </a:p>
        </p:txBody>
      </p:sp>
      <p:sp>
        <p:nvSpPr>
          <p:cNvPr id="42" name="Text Placeholder 41"/>
          <p:cNvSpPr>
            <a:spLocks noGrp="1"/>
          </p:cNvSpPr>
          <p:nvPr>
            <p:ph type="body" sz="quarter" idx="11"/>
          </p:nvPr>
        </p:nvSpPr>
        <p:spPr/>
        <p:txBody>
          <a:bodyPr/>
          <a:lstStyle/>
          <a:p>
            <a:r>
              <a:rPr lang="en-GB" dirty="0">
                <a:solidFill>
                  <a:schemeClr val="tx2">
                    <a:lumMod val="50000"/>
                    <a:lumOff val="50000"/>
                  </a:schemeClr>
                </a:solidFill>
                <a:latin typeface="Arial" charset="0"/>
              </a:rPr>
              <a:t>What Key Activities do our Value Propositions require? Our Distribution Channels? Customer Relationships? Revenue streams?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CATEGORIES:        Production, Problem Solving, Platform/</a:t>
            </a:r>
            <a:r>
              <a:rPr lang="en-GB" dirty="0" smtClean="0">
                <a:solidFill>
                  <a:schemeClr val="tx2">
                    <a:lumMod val="50000"/>
                    <a:lumOff val="50000"/>
                  </a:schemeClr>
                </a:solidFill>
                <a:latin typeface="Arial" charset="0"/>
              </a:rPr>
              <a:t>Network</a:t>
            </a:r>
            <a:endParaRPr lang="en-GB" dirty="0">
              <a:solidFill>
                <a:schemeClr val="tx2">
                  <a:lumMod val="50000"/>
                  <a:lumOff val="50000"/>
                </a:schemeClr>
              </a:solidFill>
              <a:latin typeface="Arial" charset="0"/>
            </a:endParaRPr>
          </a:p>
        </p:txBody>
      </p:sp>
      <p:sp>
        <p:nvSpPr>
          <p:cNvPr id="43" name="Text Placeholder 42"/>
          <p:cNvSpPr>
            <a:spLocks noGrp="1"/>
          </p:cNvSpPr>
          <p:nvPr>
            <p:ph type="body" sz="quarter" idx="12"/>
          </p:nvPr>
        </p:nvSpPr>
        <p:spPr/>
        <p:txBody>
          <a:bodyPr/>
          <a:lstStyle/>
          <a:p>
            <a:r>
              <a:rPr lang="en-GB" dirty="0">
                <a:solidFill>
                  <a:schemeClr val="tx2">
                    <a:lumMod val="50000"/>
                    <a:lumOff val="50000"/>
                  </a:schemeClr>
                </a:solidFill>
                <a:latin typeface="Arial" charset="0"/>
              </a:rPr>
              <a:t>What value do we deliver to the customer? Which one of our customer’s problems are we helping to solve? What bundles of products and services are we offering to each Customer Segment? Which customer needs are we satisfying?</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CHARACTERISTICS: Newness, Performance, Customization, “Getting the Job Done”, Design, Brand/Status, Price, Cost Reduction, Risk Reduction, Accessibility, Convenience/</a:t>
            </a:r>
            <a:r>
              <a:rPr lang="en-GB" dirty="0" smtClean="0">
                <a:solidFill>
                  <a:schemeClr val="tx2">
                    <a:lumMod val="50000"/>
                    <a:lumOff val="50000"/>
                  </a:schemeClr>
                </a:solidFill>
                <a:latin typeface="Arial" charset="0"/>
              </a:rPr>
              <a:t>Usability</a:t>
            </a:r>
            <a:endParaRPr lang="en-GB" dirty="0">
              <a:solidFill>
                <a:schemeClr val="tx2">
                  <a:lumMod val="50000"/>
                  <a:lumOff val="50000"/>
                </a:schemeClr>
              </a:solidFill>
              <a:latin typeface="Arial" charset="0"/>
            </a:endParaRPr>
          </a:p>
        </p:txBody>
      </p:sp>
      <p:sp>
        <p:nvSpPr>
          <p:cNvPr id="44" name="Text Placeholder 43"/>
          <p:cNvSpPr>
            <a:spLocks noGrp="1"/>
          </p:cNvSpPr>
          <p:nvPr>
            <p:ph type="body" sz="quarter" idx="13"/>
          </p:nvPr>
        </p:nvSpPr>
        <p:spPr/>
        <p:txBody>
          <a:bodyPr/>
          <a:lstStyle/>
          <a:p>
            <a:r>
              <a:rPr lang="en-GB" dirty="0">
                <a:solidFill>
                  <a:schemeClr val="tx2">
                    <a:lumMod val="50000"/>
                    <a:lumOff val="50000"/>
                  </a:schemeClr>
                </a:solidFill>
                <a:latin typeface="Arial" charset="0"/>
              </a:rPr>
              <a:t>What type of relationship does each of our Customer Segments expect us to establish and maintain with them? Which ones have we established? How are they integrated with the rest of our business model? How costly are they</a:t>
            </a:r>
            <a:r>
              <a:rPr lang="en-GB" dirty="0" smtClean="0">
                <a:solidFill>
                  <a:schemeClr val="tx2">
                    <a:lumMod val="50000"/>
                    <a:lumOff val="50000"/>
                  </a:schemeClr>
                </a:solidFill>
                <a:latin typeface="Arial" charset="0"/>
              </a:rPr>
              <a:t>?</a:t>
            </a:r>
            <a:endParaRPr lang="en-GB" dirty="0">
              <a:solidFill>
                <a:schemeClr val="tx2">
                  <a:lumMod val="50000"/>
                  <a:lumOff val="50000"/>
                </a:schemeClr>
              </a:solidFill>
              <a:latin typeface="Arial" charset="0"/>
            </a:endParaRPr>
          </a:p>
        </p:txBody>
      </p:sp>
      <p:sp>
        <p:nvSpPr>
          <p:cNvPr id="45" name="Text Placeholder 44"/>
          <p:cNvSpPr>
            <a:spLocks noGrp="1"/>
          </p:cNvSpPr>
          <p:nvPr>
            <p:ph type="body" sz="quarter" idx="14"/>
          </p:nvPr>
        </p:nvSpPr>
        <p:spPr/>
        <p:txBody>
          <a:bodyPr/>
          <a:lstStyle/>
          <a:p>
            <a:r>
              <a:rPr lang="en-GB" dirty="0">
                <a:solidFill>
                  <a:schemeClr val="tx2">
                    <a:lumMod val="50000"/>
                    <a:lumOff val="50000"/>
                  </a:schemeClr>
                </a:solidFill>
                <a:latin typeface="Arial" charset="0"/>
              </a:rPr>
              <a:t>For whom are we creating value? Who are our most important customers? Is our customer base a Mass Market, Niche Market, Segmented, Diversified, Multi-sided </a:t>
            </a:r>
            <a:r>
              <a:rPr lang="en-GB" dirty="0" smtClean="0">
                <a:solidFill>
                  <a:schemeClr val="tx2">
                    <a:lumMod val="50000"/>
                    <a:lumOff val="50000"/>
                  </a:schemeClr>
                </a:solidFill>
                <a:latin typeface="Arial" charset="0"/>
              </a:rPr>
              <a:t>Platform</a:t>
            </a:r>
            <a:endParaRPr lang="en-GB" dirty="0">
              <a:solidFill>
                <a:schemeClr val="tx2">
                  <a:lumMod val="50000"/>
                  <a:lumOff val="50000"/>
                </a:schemeClr>
              </a:solidFill>
              <a:latin typeface="Arial" charset="0"/>
            </a:endParaRPr>
          </a:p>
        </p:txBody>
      </p:sp>
      <p:sp>
        <p:nvSpPr>
          <p:cNvPr id="46" name="Text Placeholder 45"/>
          <p:cNvSpPr>
            <a:spLocks noGrp="1"/>
          </p:cNvSpPr>
          <p:nvPr>
            <p:ph type="body" sz="quarter" idx="16"/>
          </p:nvPr>
        </p:nvSpPr>
        <p:spPr/>
        <p:txBody>
          <a:bodyPr/>
          <a:lstStyle/>
          <a:p>
            <a:r>
              <a:rPr lang="en-GB" dirty="0">
                <a:solidFill>
                  <a:schemeClr val="tx2">
                    <a:lumMod val="50000"/>
                    <a:lumOff val="50000"/>
                  </a:schemeClr>
                </a:solidFill>
                <a:latin typeface="Arial" charset="0"/>
              </a:rPr>
              <a:t>What Key Resources do our Value Propositions require? Our Distribution Channels? Customer Relationships Revenue Streams?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TYPES OF RESOURCES: Physical, Intellectual (brand patents, copyrights, data), Human, </a:t>
            </a:r>
            <a:r>
              <a:rPr lang="en-GB" dirty="0" smtClean="0">
                <a:solidFill>
                  <a:schemeClr val="tx2">
                    <a:lumMod val="50000"/>
                    <a:lumOff val="50000"/>
                  </a:schemeClr>
                </a:solidFill>
                <a:latin typeface="Arial" charset="0"/>
              </a:rPr>
              <a:t>Financial</a:t>
            </a:r>
            <a:endParaRPr lang="en-GB" dirty="0">
              <a:solidFill>
                <a:schemeClr val="tx2">
                  <a:lumMod val="50000"/>
                  <a:lumOff val="50000"/>
                </a:schemeClr>
              </a:solidFill>
              <a:latin typeface="Arial" charset="0"/>
            </a:endParaRPr>
          </a:p>
        </p:txBody>
      </p:sp>
      <p:sp>
        <p:nvSpPr>
          <p:cNvPr id="47" name="Text Placeholder 46"/>
          <p:cNvSpPr>
            <a:spLocks noGrp="1"/>
          </p:cNvSpPr>
          <p:nvPr>
            <p:ph type="body" sz="quarter" idx="18"/>
          </p:nvPr>
        </p:nvSpPr>
        <p:spPr/>
        <p:txBody>
          <a:bodyPr/>
          <a:lstStyle/>
          <a:p>
            <a:r>
              <a:rPr lang="en-GB" dirty="0">
                <a:solidFill>
                  <a:schemeClr val="tx2">
                    <a:lumMod val="50000"/>
                    <a:lumOff val="50000"/>
                  </a:schemeClr>
                </a:solidFill>
                <a:latin typeface="Arial" charset="0"/>
              </a:rPr>
              <a:t>Through which Channels do our Customer Segments want to be reached? How are we reaching them now? How are our Channels integrated? Which ones work best? Which ones are most cost-efficient? How are we integrating them with customer routines</a:t>
            </a:r>
            <a:r>
              <a:rPr lang="en-GB" dirty="0" smtClean="0">
                <a:solidFill>
                  <a:schemeClr val="tx2">
                    <a:lumMod val="50000"/>
                    <a:lumOff val="50000"/>
                  </a:schemeClr>
                </a:solidFill>
                <a:latin typeface="Arial" charset="0"/>
              </a:rPr>
              <a:t>?</a:t>
            </a:r>
            <a:endParaRPr lang="en-GB" dirty="0">
              <a:solidFill>
                <a:schemeClr val="tx2">
                  <a:lumMod val="50000"/>
                  <a:lumOff val="50000"/>
                </a:schemeClr>
              </a:solidFill>
              <a:latin typeface="Arial" charset="0"/>
            </a:endParaRPr>
          </a:p>
        </p:txBody>
      </p:sp>
      <p:sp>
        <p:nvSpPr>
          <p:cNvPr id="48" name="Text Placeholder 47"/>
          <p:cNvSpPr>
            <a:spLocks noGrp="1"/>
          </p:cNvSpPr>
          <p:nvPr>
            <p:ph type="body" sz="quarter" idx="20"/>
          </p:nvPr>
        </p:nvSpPr>
        <p:spPr/>
        <p:txBody>
          <a:bodyPr/>
          <a:lstStyle/>
          <a:p>
            <a:r>
              <a:rPr lang="en-GB" dirty="0">
                <a:solidFill>
                  <a:schemeClr val="tx2">
                    <a:lumMod val="50000"/>
                    <a:lumOff val="50000"/>
                  </a:schemeClr>
                </a:solidFill>
                <a:latin typeface="Arial" charset="0"/>
              </a:rPr>
              <a:t>What are the most important costs inherent in our business model? Which Key Resources are most expensive? Which Key Activities are most expensive?</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IS YOUR BUSINESS MORE: Cost Driven (leanest cost structure, low price value proposition, maximum automation, extensive outsourcing), Value Driven (focused on value creation, premium value proposition).</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SAMPLE CHARACTERISTICS: Fixed Costs (salaries, rents, utilities), Variable costs, Economies of scale, Economies of </a:t>
            </a:r>
            <a:r>
              <a:rPr lang="en-GB" dirty="0" smtClean="0">
                <a:solidFill>
                  <a:schemeClr val="tx2">
                    <a:lumMod val="50000"/>
                    <a:lumOff val="50000"/>
                  </a:schemeClr>
                </a:solidFill>
                <a:latin typeface="Arial" charset="0"/>
              </a:rPr>
              <a:t>scope</a:t>
            </a:r>
            <a:endParaRPr lang="en-GB" dirty="0">
              <a:solidFill>
                <a:schemeClr val="tx2">
                  <a:lumMod val="50000"/>
                  <a:lumOff val="50000"/>
                </a:schemeClr>
              </a:solidFill>
              <a:latin typeface="Arial" charset="0"/>
            </a:endParaRPr>
          </a:p>
        </p:txBody>
      </p:sp>
      <p:sp>
        <p:nvSpPr>
          <p:cNvPr id="49" name="Text Placeholder 48"/>
          <p:cNvSpPr>
            <a:spLocks noGrp="1"/>
          </p:cNvSpPr>
          <p:nvPr>
            <p:ph type="body" sz="quarter" idx="21"/>
          </p:nvPr>
        </p:nvSpPr>
        <p:spPr/>
        <p:txBody>
          <a:bodyPr/>
          <a:lstStyle/>
          <a:p>
            <a:r>
              <a:rPr lang="en-GB" dirty="0">
                <a:solidFill>
                  <a:schemeClr val="tx2">
                    <a:lumMod val="50000"/>
                    <a:lumOff val="50000"/>
                  </a:schemeClr>
                </a:solidFill>
                <a:latin typeface="Arial" charset="0"/>
              </a:rPr>
              <a:t>For what value are our customers really willing to pay? For what do they currently pay? How are they currently paying? How would they prefer to pay? How much does each Revenue Stream contribute to overall revenues?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TYPES: Asset sale, Usage fee, Subscription Fees, Lending/Renting/Leasing, Licensing, Brokerage fees, Advertising</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FIXED PRICING: List Price, Product feature dependent, Customer segment dependent, Volume dependent</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DYNAMIC PRICING: Negotiation (bargaining), Yield Management, Real-time-</a:t>
            </a:r>
            <a:r>
              <a:rPr lang="en-GB" dirty="0" smtClean="0">
                <a:solidFill>
                  <a:schemeClr val="tx2">
                    <a:lumMod val="50000"/>
                    <a:lumOff val="50000"/>
                  </a:schemeClr>
                </a:solidFill>
                <a:latin typeface="Arial" charset="0"/>
              </a:rPr>
              <a:t>Market</a:t>
            </a:r>
            <a:endParaRPr lang="en-GB" dirty="0">
              <a:solidFill>
                <a:schemeClr val="tx2">
                  <a:lumMod val="50000"/>
                  <a:lumOff val="50000"/>
                </a:schemeClr>
              </a:solidFill>
              <a:latin typeface="Arial" charset="0"/>
            </a:endParaRPr>
          </a:p>
        </p:txBody>
      </p:sp>
      <p:sp>
        <p:nvSpPr>
          <p:cNvPr id="50" name="Text Placeholder 49"/>
          <p:cNvSpPr>
            <a:spLocks noGrp="1"/>
          </p:cNvSpPr>
          <p:nvPr>
            <p:ph type="body" sz="quarter" idx="22"/>
          </p:nvPr>
        </p:nvSpPr>
        <p:spPr/>
        <p:txBody>
          <a:bodyPr/>
          <a:lstStyle/>
          <a:p>
            <a:r>
              <a:rPr lang="en-GB" dirty="0">
                <a:solidFill>
                  <a:srgbClr val="919191"/>
                </a:solidFill>
                <a:latin typeface="Arial" charset="0"/>
              </a:rPr>
              <a:t>Startup </a:t>
            </a:r>
            <a:r>
              <a:rPr lang="en-GB" dirty="0" smtClean="0">
                <a:solidFill>
                  <a:srgbClr val="919191"/>
                </a:solidFill>
                <a:latin typeface="Arial" charset="0"/>
              </a:rPr>
              <a:t>Name</a:t>
            </a:r>
            <a:endParaRPr lang="en-GB" dirty="0">
              <a:solidFill>
                <a:srgbClr val="919191"/>
              </a:solidFill>
              <a:latin typeface="Arial" charset="0"/>
            </a:endParaRPr>
          </a:p>
        </p:txBody>
      </p:sp>
      <p:sp>
        <p:nvSpPr>
          <p:cNvPr id="51" name="Text Placeholder 50"/>
          <p:cNvSpPr>
            <a:spLocks noGrp="1"/>
          </p:cNvSpPr>
          <p:nvPr>
            <p:ph type="body" sz="quarter" idx="23"/>
          </p:nvPr>
        </p:nvSpPr>
        <p:spPr/>
        <p:txBody>
          <a:bodyPr/>
          <a:lstStyle/>
          <a:p>
            <a:r>
              <a:rPr lang="en-GB" dirty="0">
                <a:solidFill>
                  <a:srgbClr val="919191"/>
                </a:solidFill>
                <a:latin typeface="Arial" charset="0"/>
              </a:rPr>
              <a:t>Name1, Name2, </a:t>
            </a:r>
            <a:r>
              <a:rPr lang="mr-IN" dirty="0" smtClean="0">
                <a:solidFill>
                  <a:srgbClr val="919191"/>
                </a:solidFill>
                <a:latin typeface="Arial" charset="0"/>
              </a:rPr>
              <a:t>…</a:t>
            </a:r>
            <a:endParaRPr lang="en-GB" dirty="0">
              <a:solidFill>
                <a:srgbClr val="919191"/>
              </a:solidFill>
              <a:latin typeface="Arial" charset="0"/>
            </a:endParaRPr>
          </a:p>
        </p:txBody>
      </p:sp>
      <p:sp>
        <p:nvSpPr>
          <p:cNvPr id="69" name="Text Placeholder 68"/>
          <p:cNvSpPr>
            <a:spLocks noGrp="1"/>
          </p:cNvSpPr>
          <p:nvPr>
            <p:ph type="body" sz="quarter" idx="24"/>
          </p:nvPr>
        </p:nvSpPr>
        <p:spPr/>
        <p:txBody>
          <a:bodyPr/>
          <a:lstStyle/>
          <a:p>
            <a:r>
              <a:rPr lang="en-GB" dirty="0">
                <a:solidFill>
                  <a:srgbClr val="919191"/>
                </a:solidFill>
                <a:latin typeface="Arial" charset="0"/>
              </a:rPr>
              <a:t>DD/MM/</a:t>
            </a:r>
            <a:r>
              <a:rPr lang="en-GB" dirty="0" smtClean="0">
                <a:solidFill>
                  <a:srgbClr val="919191"/>
                </a:solidFill>
                <a:latin typeface="Arial" charset="0"/>
              </a:rPr>
              <a:t>YYYY</a:t>
            </a:r>
            <a:endParaRPr lang="en-GB" dirty="0">
              <a:solidFill>
                <a:srgbClr val="919191"/>
              </a:solidFill>
              <a:latin typeface="Arial" charset="0"/>
            </a:endParaRPr>
          </a:p>
        </p:txBody>
      </p:sp>
      <p:sp>
        <p:nvSpPr>
          <p:cNvPr id="70" name="Text Placeholder 69"/>
          <p:cNvSpPr>
            <a:spLocks noGrp="1"/>
          </p:cNvSpPr>
          <p:nvPr>
            <p:ph type="body" sz="quarter" idx="25"/>
          </p:nvPr>
        </p:nvSpPr>
        <p:spPr/>
        <p:txBody>
          <a:bodyPr/>
          <a:lstStyle/>
          <a:p>
            <a:r>
              <a:rPr lang="en-GB" dirty="0" smtClean="0">
                <a:solidFill>
                  <a:srgbClr val="919191"/>
                </a:solidFill>
              </a:rPr>
              <a:t>X.Y</a:t>
            </a:r>
            <a:endParaRPr lang="en-GB" dirty="0">
              <a:solidFill>
                <a:srgbClr val="919191"/>
              </a:solidFill>
            </a:endParaRPr>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r>
              <a:rPr lang="en-GB" dirty="0">
                <a:solidFill>
                  <a:srgbClr val="919191"/>
                </a:solidFill>
                <a:latin typeface="Arial" charset="0"/>
              </a:rPr>
              <a:t>Startup </a:t>
            </a:r>
            <a:r>
              <a:rPr lang="en-GB" dirty="0" smtClean="0">
                <a:solidFill>
                  <a:srgbClr val="919191"/>
                </a:solidFill>
                <a:latin typeface="Arial" charset="0"/>
              </a:rPr>
              <a:t>Name</a:t>
            </a:r>
            <a:endParaRPr lang="en-GB" dirty="0">
              <a:solidFill>
                <a:srgbClr val="919191"/>
              </a:solidFill>
              <a:latin typeface="Arial" charset="0"/>
            </a:endParaRPr>
          </a:p>
        </p:txBody>
      </p:sp>
      <p:sp>
        <p:nvSpPr>
          <p:cNvPr id="51" name="Text Placeholder 50"/>
          <p:cNvSpPr>
            <a:spLocks noGrp="1"/>
          </p:cNvSpPr>
          <p:nvPr>
            <p:ph type="body" sz="quarter" idx="23"/>
          </p:nvPr>
        </p:nvSpPr>
        <p:spPr/>
        <p:txBody>
          <a:bodyPr/>
          <a:lstStyle/>
          <a:p>
            <a:r>
              <a:rPr lang="en-GB" dirty="0">
                <a:solidFill>
                  <a:srgbClr val="919191"/>
                </a:solidFill>
                <a:latin typeface="Arial" charset="0"/>
              </a:rPr>
              <a:t>Name1, Name2, </a:t>
            </a:r>
            <a:r>
              <a:rPr lang="mr-IN" dirty="0" smtClean="0">
                <a:solidFill>
                  <a:srgbClr val="919191"/>
                </a:solidFill>
                <a:latin typeface="Arial" charset="0"/>
              </a:rPr>
              <a:t>…</a:t>
            </a:r>
            <a:endParaRPr lang="en-GB" dirty="0">
              <a:solidFill>
                <a:srgbClr val="919191"/>
              </a:solidFill>
              <a:latin typeface="Arial" charset="0"/>
            </a:endParaRPr>
          </a:p>
        </p:txBody>
      </p:sp>
      <p:sp>
        <p:nvSpPr>
          <p:cNvPr id="69" name="Text Placeholder 68"/>
          <p:cNvSpPr>
            <a:spLocks noGrp="1"/>
          </p:cNvSpPr>
          <p:nvPr>
            <p:ph type="body" sz="quarter" idx="24"/>
          </p:nvPr>
        </p:nvSpPr>
        <p:spPr/>
        <p:txBody>
          <a:bodyPr/>
          <a:lstStyle/>
          <a:p>
            <a:r>
              <a:rPr lang="en-GB" dirty="0">
                <a:solidFill>
                  <a:srgbClr val="919191"/>
                </a:solidFill>
                <a:latin typeface="Arial" charset="0"/>
              </a:rPr>
              <a:t>DD/MM/</a:t>
            </a:r>
            <a:r>
              <a:rPr lang="en-GB" dirty="0" smtClean="0">
                <a:solidFill>
                  <a:srgbClr val="919191"/>
                </a:solidFill>
                <a:latin typeface="Arial" charset="0"/>
              </a:rPr>
              <a:t>YYYY</a:t>
            </a:r>
            <a:endParaRPr lang="en-GB" dirty="0">
              <a:solidFill>
                <a:srgbClr val="919191"/>
              </a:solidFill>
              <a:latin typeface="Arial" charset="0"/>
            </a:endParaRPr>
          </a:p>
        </p:txBody>
      </p:sp>
      <p:sp>
        <p:nvSpPr>
          <p:cNvPr id="70" name="Text Placeholder 69"/>
          <p:cNvSpPr>
            <a:spLocks noGrp="1"/>
          </p:cNvSpPr>
          <p:nvPr>
            <p:ph type="body" sz="quarter" idx="25"/>
          </p:nvPr>
        </p:nvSpPr>
        <p:spPr/>
        <p:txBody>
          <a:bodyPr/>
          <a:lstStyle/>
          <a:p>
            <a:r>
              <a:rPr lang="en-GB" dirty="0" smtClean="0">
                <a:solidFill>
                  <a:srgbClr val="919191"/>
                </a:solidFill>
              </a:rPr>
              <a:t>X.Y</a:t>
            </a:r>
            <a:endParaRPr lang="en-GB" dirty="0">
              <a:solidFill>
                <a:srgbClr val="919191"/>
              </a:solidFill>
            </a:endParaRPr>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
        <p:nvSpPr>
          <p:cNvPr id="2" name="Text Placeholder 1"/>
          <p:cNvSpPr>
            <a:spLocks noGrp="1"/>
          </p:cNvSpPr>
          <p:nvPr>
            <p:ph type="body" sz="quarter" idx="10"/>
          </p:nvPr>
        </p:nvSpPr>
        <p:spPr/>
        <p:txBody>
          <a:bodyPr/>
          <a:lstStyle/>
          <a:p>
            <a:endParaRPr lang="en-GB" dirty="0"/>
          </a:p>
        </p:txBody>
      </p:sp>
      <p:sp>
        <p:nvSpPr>
          <p:cNvPr id="3" name="Text Placeholder 2"/>
          <p:cNvSpPr>
            <a:spLocks noGrp="1"/>
          </p:cNvSpPr>
          <p:nvPr>
            <p:ph type="body" sz="quarter" idx="11"/>
          </p:nvPr>
        </p:nvSpPr>
        <p:spPr/>
        <p:txBody>
          <a:bodyPr/>
          <a:lstStyle/>
          <a:p>
            <a:endParaRPr lang="en-GB"/>
          </a:p>
        </p:txBody>
      </p:sp>
      <p:sp>
        <p:nvSpPr>
          <p:cNvPr id="4" name="Text Placeholder 3"/>
          <p:cNvSpPr>
            <a:spLocks noGrp="1"/>
          </p:cNvSpPr>
          <p:nvPr>
            <p:ph type="body" sz="quarter" idx="12"/>
          </p:nvPr>
        </p:nvSpPr>
        <p:spPr/>
        <p:txBody>
          <a:bodyPr/>
          <a:lstStyle/>
          <a:p>
            <a:endParaRPr lang="en-GB"/>
          </a:p>
        </p:txBody>
      </p:sp>
      <p:sp>
        <p:nvSpPr>
          <p:cNvPr id="5" name="Text Placeholder 4"/>
          <p:cNvSpPr>
            <a:spLocks noGrp="1"/>
          </p:cNvSpPr>
          <p:nvPr>
            <p:ph type="body" sz="quarter" idx="13"/>
          </p:nvPr>
        </p:nvSpPr>
        <p:spPr/>
        <p:txBody>
          <a:bodyPr/>
          <a:lstStyle/>
          <a:p>
            <a:endParaRPr lang="en-GB"/>
          </a:p>
        </p:txBody>
      </p:sp>
      <p:sp>
        <p:nvSpPr>
          <p:cNvPr id="6" name="Text Placeholder 5"/>
          <p:cNvSpPr>
            <a:spLocks noGrp="1"/>
          </p:cNvSpPr>
          <p:nvPr>
            <p:ph type="body" sz="quarter" idx="14"/>
          </p:nvPr>
        </p:nvSpPr>
        <p:spPr/>
        <p:txBody>
          <a:bodyPr/>
          <a:lstStyle/>
          <a:p>
            <a:endParaRPr lang="en-GB"/>
          </a:p>
        </p:txBody>
      </p:sp>
      <p:sp>
        <p:nvSpPr>
          <p:cNvPr id="7" name="Text Placeholder 6"/>
          <p:cNvSpPr>
            <a:spLocks noGrp="1"/>
          </p:cNvSpPr>
          <p:nvPr>
            <p:ph type="body" sz="quarter" idx="16"/>
          </p:nvPr>
        </p:nvSpPr>
        <p:spPr/>
        <p:txBody>
          <a:bodyPr/>
          <a:lstStyle/>
          <a:p>
            <a:endParaRPr lang="en-GB"/>
          </a:p>
        </p:txBody>
      </p:sp>
      <p:sp>
        <p:nvSpPr>
          <p:cNvPr id="8" name="Text Placeholder 7"/>
          <p:cNvSpPr>
            <a:spLocks noGrp="1"/>
          </p:cNvSpPr>
          <p:nvPr>
            <p:ph type="body" sz="quarter" idx="18"/>
          </p:nvPr>
        </p:nvSpPr>
        <p:spPr/>
        <p:txBody>
          <a:bodyPr/>
          <a:lstStyle/>
          <a:p>
            <a:endParaRPr lang="en-GB"/>
          </a:p>
        </p:txBody>
      </p:sp>
      <p:sp>
        <p:nvSpPr>
          <p:cNvPr id="9" name="Text Placeholder 8"/>
          <p:cNvSpPr>
            <a:spLocks noGrp="1"/>
          </p:cNvSpPr>
          <p:nvPr>
            <p:ph type="body" sz="quarter" idx="20"/>
          </p:nvPr>
        </p:nvSpPr>
        <p:spPr/>
        <p:txBody>
          <a:bodyPr/>
          <a:lstStyle/>
          <a:p>
            <a:endParaRPr lang="en-GB"/>
          </a:p>
        </p:txBody>
      </p:sp>
      <p:sp>
        <p:nvSpPr>
          <p:cNvPr id="10" name="Text Placeholder 9"/>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1192350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218</TotalTime>
  <Words>365</Words>
  <Application>Microsoft Office PowerPoint</Application>
  <PresentationFormat>Format A4 (210 x 297 mm)</PresentationFormat>
  <Paragraphs>19</Paragraphs>
  <Slides>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Arial</vt:lpstr>
      <vt:lpstr>Calibri</vt:lpstr>
      <vt:lpstr>Office Theme</vt:lpstr>
      <vt:lpstr>Présentation PowerPoint</vt:lpstr>
      <vt:lpstr>Présentation PowerPoint</vt:lpstr>
    </vt:vector>
  </TitlesOfParts>
  <Manager/>
  <Company>Neos Chronos Limited</Company>
  <LinksUpToDate>false</LinksUpToDate>
  <SharedDoc>false</SharedDoc>
  <HyperlinkBase>https://neoschronos.com/assets/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 Template PPTX</dc:title>
  <dc:subject/>
  <dc:creator>Thomas Papanikolaou</dc:creator>
  <cp:keywords>Business Model Canvas, Template, Powerpoint, pptx, English, Free</cp:keywords>
  <dc:description>The Business Model Canvas (www.businessmodelgeneration.com/canvas). This work is licensed under the Creative Commons Attribution-Share Alike 3.0 Unported License.</dc:description>
  <cp:lastModifiedBy>XPRISTO</cp:lastModifiedBy>
  <cp:revision>48</cp:revision>
  <cp:lastPrinted>2019-04-01T19:25:48Z</cp:lastPrinted>
  <dcterms:created xsi:type="dcterms:W3CDTF">2019-04-01T16:49:19Z</dcterms:created>
  <dcterms:modified xsi:type="dcterms:W3CDTF">2023-11-07T17:24:35Z</dcterms:modified>
  <cp:category>PowerPoint Template PPTX</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er">
    <vt:lpwstr>Neos Chronos</vt:lpwstr>
  </property>
  <property fmtid="{D5CDD505-2E9C-101B-9397-08002B2CF9AE}" pid="3" name="Source">
    <vt:lpwstr>https://neoschronos.com/assets/business-model-canvas.pptx</vt:lpwstr>
  </property>
  <property fmtid="{D5CDD505-2E9C-101B-9397-08002B2CF9AE}" pid="4" name="Checked by">
    <vt:lpwstr>Thomas Papanikolaou</vt:lpwstr>
  </property>
</Properties>
</file>