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67C3FD-3727-4072-BC10-226D71F4462C}" type="doc">
      <dgm:prSet loTypeId="urn:microsoft.com/office/officeart/2005/8/layout/cycle7" loCatId="cycle" qsTypeId="urn:microsoft.com/office/officeart/2005/8/quickstyle/3d1" qsCatId="3D" csTypeId="urn:microsoft.com/office/officeart/2005/8/colors/colorful1" csCatId="colorful" phldr="1"/>
      <dgm:spPr/>
      <dgm:t>
        <a:bodyPr/>
        <a:lstStyle/>
        <a:p>
          <a:endParaRPr lang="fr-DZ"/>
        </a:p>
      </dgm:t>
    </dgm:pt>
    <dgm:pt modelId="{ADC9582B-6AB9-4641-8B0B-BFE68E92EFA4}">
      <dgm:prSet phldrT="[Texte]"/>
      <dgm:spPr/>
      <dgm:t>
        <a:bodyPr/>
        <a:lstStyle/>
        <a:p>
          <a:r>
            <a:rPr lang="ar-DZ" dirty="0"/>
            <a:t>القطاع الحيوي</a:t>
          </a:r>
          <a:endParaRPr lang="fr-DZ" dirty="0"/>
        </a:p>
      </dgm:t>
    </dgm:pt>
    <dgm:pt modelId="{A31E4A2B-4194-4333-8DDA-6377408D190E}" type="parTrans" cxnId="{2EDC293D-DAA1-40CD-988E-88293AA67127}">
      <dgm:prSet/>
      <dgm:spPr/>
      <dgm:t>
        <a:bodyPr/>
        <a:lstStyle/>
        <a:p>
          <a:endParaRPr lang="fr-DZ"/>
        </a:p>
      </dgm:t>
    </dgm:pt>
    <dgm:pt modelId="{B42EB48B-7F1A-4602-9A02-BF285DDAFAD8}" type="sibTrans" cxnId="{2EDC293D-DAA1-40CD-988E-88293AA67127}">
      <dgm:prSet/>
      <dgm:spPr/>
      <dgm:t>
        <a:bodyPr/>
        <a:lstStyle/>
        <a:p>
          <a:endParaRPr lang="fr-DZ"/>
        </a:p>
      </dgm:t>
    </dgm:pt>
    <dgm:pt modelId="{6894B92D-94C8-4A39-94DA-E7B28504ADDE}">
      <dgm:prSet phldrT="[Texte]"/>
      <dgm:spPr/>
      <dgm:t>
        <a:bodyPr/>
        <a:lstStyle/>
        <a:p>
          <a:r>
            <a:rPr lang="ar-DZ" dirty="0"/>
            <a:t>التنافس</a:t>
          </a:r>
          <a:endParaRPr lang="fr-DZ" dirty="0"/>
        </a:p>
      </dgm:t>
    </dgm:pt>
    <dgm:pt modelId="{D3312AAF-D826-4EE2-9F32-661C864E5C53}" type="parTrans" cxnId="{924C0AF7-D13F-496D-B96E-DED7F557B7E6}">
      <dgm:prSet/>
      <dgm:spPr/>
      <dgm:t>
        <a:bodyPr/>
        <a:lstStyle/>
        <a:p>
          <a:endParaRPr lang="fr-DZ"/>
        </a:p>
      </dgm:t>
    </dgm:pt>
    <dgm:pt modelId="{111EB84E-EFB1-4F3D-8A85-1D2A89F03DBF}" type="sibTrans" cxnId="{924C0AF7-D13F-496D-B96E-DED7F557B7E6}">
      <dgm:prSet/>
      <dgm:spPr/>
      <dgm:t>
        <a:bodyPr/>
        <a:lstStyle/>
        <a:p>
          <a:endParaRPr lang="fr-DZ"/>
        </a:p>
      </dgm:t>
    </dgm:pt>
    <dgm:pt modelId="{DF097424-4DE5-491F-A598-9BC4122D8A23}">
      <dgm:prSet phldrT="[Texte]"/>
      <dgm:spPr/>
      <dgm:t>
        <a:bodyPr/>
        <a:lstStyle/>
        <a:p>
          <a:r>
            <a:rPr lang="ar-DZ" dirty="0"/>
            <a:t>الانتشار</a:t>
          </a:r>
          <a:endParaRPr lang="fr-DZ" dirty="0"/>
        </a:p>
      </dgm:t>
    </dgm:pt>
    <dgm:pt modelId="{7F68F21C-EED1-46BF-B787-4C2E7B58C26B}" type="parTrans" cxnId="{974429CA-73BF-422E-9380-1013275B8970}">
      <dgm:prSet/>
      <dgm:spPr/>
      <dgm:t>
        <a:bodyPr/>
        <a:lstStyle/>
        <a:p>
          <a:endParaRPr lang="fr-DZ"/>
        </a:p>
      </dgm:t>
    </dgm:pt>
    <dgm:pt modelId="{CB68074A-888B-46F1-A793-168F30C47BAF}" type="sibTrans" cxnId="{974429CA-73BF-422E-9380-1013275B8970}">
      <dgm:prSet/>
      <dgm:spPr/>
      <dgm:t>
        <a:bodyPr/>
        <a:lstStyle/>
        <a:p>
          <a:endParaRPr lang="fr-DZ"/>
        </a:p>
      </dgm:t>
    </dgm:pt>
    <dgm:pt modelId="{4EB910F1-BF05-4D3C-BDCA-675CCD7A2B84}" type="pres">
      <dgm:prSet presAssocID="{4B67C3FD-3727-4072-BC10-226D71F4462C}" presName="Name0" presStyleCnt="0">
        <dgm:presLayoutVars>
          <dgm:dir/>
          <dgm:resizeHandles val="exact"/>
        </dgm:presLayoutVars>
      </dgm:prSet>
      <dgm:spPr/>
    </dgm:pt>
    <dgm:pt modelId="{6658D3FE-0D76-4275-816F-16FADDB327C1}" type="pres">
      <dgm:prSet presAssocID="{ADC9582B-6AB9-4641-8B0B-BFE68E92EFA4}" presName="node" presStyleLbl="node1" presStyleIdx="0" presStyleCnt="3">
        <dgm:presLayoutVars>
          <dgm:bulletEnabled val="1"/>
        </dgm:presLayoutVars>
      </dgm:prSet>
      <dgm:spPr/>
    </dgm:pt>
    <dgm:pt modelId="{FB0C83E7-FA69-4120-ACC7-59FCEDCD3CC0}" type="pres">
      <dgm:prSet presAssocID="{B42EB48B-7F1A-4602-9A02-BF285DDAFAD8}" presName="sibTrans" presStyleLbl="sibTrans2D1" presStyleIdx="0" presStyleCnt="3"/>
      <dgm:spPr/>
    </dgm:pt>
    <dgm:pt modelId="{EDDEC4AC-B7C0-4404-BD82-91478ED5CF5E}" type="pres">
      <dgm:prSet presAssocID="{B42EB48B-7F1A-4602-9A02-BF285DDAFAD8}" presName="connectorText" presStyleLbl="sibTrans2D1" presStyleIdx="0" presStyleCnt="3"/>
      <dgm:spPr/>
    </dgm:pt>
    <dgm:pt modelId="{702F90B6-D17F-40B1-9C7A-7C36553DC213}" type="pres">
      <dgm:prSet presAssocID="{6894B92D-94C8-4A39-94DA-E7B28504ADDE}" presName="node" presStyleLbl="node1" presStyleIdx="1" presStyleCnt="3">
        <dgm:presLayoutVars>
          <dgm:bulletEnabled val="1"/>
        </dgm:presLayoutVars>
      </dgm:prSet>
      <dgm:spPr/>
    </dgm:pt>
    <dgm:pt modelId="{C70F6D88-5B6E-481B-A617-363478D7854C}" type="pres">
      <dgm:prSet presAssocID="{111EB84E-EFB1-4F3D-8A85-1D2A89F03DBF}" presName="sibTrans" presStyleLbl="sibTrans2D1" presStyleIdx="1" presStyleCnt="3"/>
      <dgm:spPr/>
    </dgm:pt>
    <dgm:pt modelId="{34B8ACA2-7071-412B-B586-B83AB09D9735}" type="pres">
      <dgm:prSet presAssocID="{111EB84E-EFB1-4F3D-8A85-1D2A89F03DBF}" presName="connectorText" presStyleLbl="sibTrans2D1" presStyleIdx="1" presStyleCnt="3"/>
      <dgm:spPr/>
    </dgm:pt>
    <dgm:pt modelId="{3FA83082-D59C-4701-8F35-E0DAFA810714}" type="pres">
      <dgm:prSet presAssocID="{DF097424-4DE5-491F-A598-9BC4122D8A23}" presName="node" presStyleLbl="node1" presStyleIdx="2" presStyleCnt="3">
        <dgm:presLayoutVars>
          <dgm:bulletEnabled val="1"/>
        </dgm:presLayoutVars>
      </dgm:prSet>
      <dgm:spPr/>
    </dgm:pt>
    <dgm:pt modelId="{BD011DE2-64E2-4155-9B42-83FF84823E8A}" type="pres">
      <dgm:prSet presAssocID="{CB68074A-888B-46F1-A793-168F30C47BAF}" presName="sibTrans" presStyleLbl="sibTrans2D1" presStyleIdx="2" presStyleCnt="3"/>
      <dgm:spPr/>
    </dgm:pt>
    <dgm:pt modelId="{55C76D43-540F-48AB-9AB1-2F9712D26569}" type="pres">
      <dgm:prSet presAssocID="{CB68074A-888B-46F1-A793-168F30C47BAF}" presName="connectorText" presStyleLbl="sibTrans2D1" presStyleIdx="2" presStyleCnt="3"/>
      <dgm:spPr/>
    </dgm:pt>
  </dgm:ptLst>
  <dgm:cxnLst>
    <dgm:cxn modelId="{2EDC293D-DAA1-40CD-988E-88293AA67127}" srcId="{4B67C3FD-3727-4072-BC10-226D71F4462C}" destId="{ADC9582B-6AB9-4641-8B0B-BFE68E92EFA4}" srcOrd="0" destOrd="0" parTransId="{A31E4A2B-4194-4333-8DDA-6377408D190E}" sibTransId="{B42EB48B-7F1A-4602-9A02-BF285DDAFAD8}"/>
    <dgm:cxn modelId="{64C1CB45-27C4-4184-9985-F22043299417}" type="presOf" srcId="{DF097424-4DE5-491F-A598-9BC4122D8A23}" destId="{3FA83082-D59C-4701-8F35-E0DAFA810714}" srcOrd="0" destOrd="0" presId="urn:microsoft.com/office/officeart/2005/8/layout/cycle7"/>
    <dgm:cxn modelId="{F5C7D64D-DF16-4C98-83C4-E9BEF0B7F7CE}" type="presOf" srcId="{111EB84E-EFB1-4F3D-8A85-1D2A89F03DBF}" destId="{34B8ACA2-7071-412B-B586-B83AB09D9735}" srcOrd="1" destOrd="0" presId="urn:microsoft.com/office/officeart/2005/8/layout/cycle7"/>
    <dgm:cxn modelId="{91BF5190-BE98-411A-A157-99C00C1A695A}" type="presOf" srcId="{4B67C3FD-3727-4072-BC10-226D71F4462C}" destId="{4EB910F1-BF05-4D3C-BDCA-675CCD7A2B84}" srcOrd="0" destOrd="0" presId="urn:microsoft.com/office/officeart/2005/8/layout/cycle7"/>
    <dgm:cxn modelId="{83048591-32AC-47A0-AABF-FDBFACF01A69}" type="presOf" srcId="{CB68074A-888B-46F1-A793-168F30C47BAF}" destId="{BD011DE2-64E2-4155-9B42-83FF84823E8A}" srcOrd="0" destOrd="0" presId="urn:microsoft.com/office/officeart/2005/8/layout/cycle7"/>
    <dgm:cxn modelId="{CA14039A-1FE8-4FF0-9309-7195D38CB05F}" type="presOf" srcId="{B42EB48B-7F1A-4602-9A02-BF285DDAFAD8}" destId="{FB0C83E7-FA69-4120-ACC7-59FCEDCD3CC0}" srcOrd="0" destOrd="0" presId="urn:microsoft.com/office/officeart/2005/8/layout/cycle7"/>
    <dgm:cxn modelId="{9E5799AF-9FC1-4F0C-96A7-3D7B58E2974F}" type="presOf" srcId="{CB68074A-888B-46F1-A793-168F30C47BAF}" destId="{55C76D43-540F-48AB-9AB1-2F9712D26569}" srcOrd="1" destOrd="0" presId="urn:microsoft.com/office/officeart/2005/8/layout/cycle7"/>
    <dgm:cxn modelId="{B112ECC6-468D-432D-86B8-3EA02A9FB276}" type="presOf" srcId="{6894B92D-94C8-4A39-94DA-E7B28504ADDE}" destId="{702F90B6-D17F-40B1-9C7A-7C36553DC213}" srcOrd="0" destOrd="0" presId="urn:microsoft.com/office/officeart/2005/8/layout/cycle7"/>
    <dgm:cxn modelId="{974429CA-73BF-422E-9380-1013275B8970}" srcId="{4B67C3FD-3727-4072-BC10-226D71F4462C}" destId="{DF097424-4DE5-491F-A598-9BC4122D8A23}" srcOrd="2" destOrd="0" parTransId="{7F68F21C-EED1-46BF-B787-4C2E7B58C26B}" sibTransId="{CB68074A-888B-46F1-A793-168F30C47BAF}"/>
    <dgm:cxn modelId="{2AB91FD3-3A6C-4B5D-AA69-A52CBC2A085B}" type="presOf" srcId="{B42EB48B-7F1A-4602-9A02-BF285DDAFAD8}" destId="{EDDEC4AC-B7C0-4404-BD82-91478ED5CF5E}" srcOrd="1" destOrd="0" presId="urn:microsoft.com/office/officeart/2005/8/layout/cycle7"/>
    <dgm:cxn modelId="{53FAA6E4-D463-4A64-893B-FD7976C42BB2}" type="presOf" srcId="{111EB84E-EFB1-4F3D-8A85-1D2A89F03DBF}" destId="{C70F6D88-5B6E-481B-A617-363478D7854C}" srcOrd="0" destOrd="0" presId="urn:microsoft.com/office/officeart/2005/8/layout/cycle7"/>
    <dgm:cxn modelId="{B108A8E4-7277-4A00-95C9-1CDA4CC0D474}" type="presOf" srcId="{ADC9582B-6AB9-4641-8B0B-BFE68E92EFA4}" destId="{6658D3FE-0D76-4275-816F-16FADDB327C1}" srcOrd="0" destOrd="0" presId="urn:microsoft.com/office/officeart/2005/8/layout/cycle7"/>
    <dgm:cxn modelId="{924C0AF7-D13F-496D-B96E-DED7F557B7E6}" srcId="{4B67C3FD-3727-4072-BC10-226D71F4462C}" destId="{6894B92D-94C8-4A39-94DA-E7B28504ADDE}" srcOrd="1" destOrd="0" parTransId="{D3312AAF-D826-4EE2-9F32-661C864E5C53}" sibTransId="{111EB84E-EFB1-4F3D-8A85-1D2A89F03DBF}"/>
    <dgm:cxn modelId="{8C2AC5DF-5FA2-4DEF-AD0F-65551E9A145E}" type="presParOf" srcId="{4EB910F1-BF05-4D3C-BDCA-675CCD7A2B84}" destId="{6658D3FE-0D76-4275-816F-16FADDB327C1}" srcOrd="0" destOrd="0" presId="urn:microsoft.com/office/officeart/2005/8/layout/cycle7"/>
    <dgm:cxn modelId="{74BD1B4F-60E6-4AC8-9313-D0CDDA8C8FB6}" type="presParOf" srcId="{4EB910F1-BF05-4D3C-BDCA-675CCD7A2B84}" destId="{FB0C83E7-FA69-4120-ACC7-59FCEDCD3CC0}" srcOrd="1" destOrd="0" presId="urn:microsoft.com/office/officeart/2005/8/layout/cycle7"/>
    <dgm:cxn modelId="{669F0C7D-7382-4844-80C1-8959AD506FA3}" type="presParOf" srcId="{FB0C83E7-FA69-4120-ACC7-59FCEDCD3CC0}" destId="{EDDEC4AC-B7C0-4404-BD82-91478ED5CF5E}" srcOrd="0" destOrd="0" presId="urn:microsoft.com/office/officeart/2005/8/layout/cycle7"/>
    <dgm:cxn modelId="{DA706C9D-A89E-4F42-8FB3-31816426587C}" type="presParOf" srcId="{4EB910F1-BF05-4D3C-BDCA-675CCD7A2B84}" destId="{702F90B6-D17F-40B1-9C7A-7C36553DC213}" srcOrd="2" destOrd="0" presId="urn:microsoft.com/office/officeart/2005/8/layout/cycle7"/>
    <dgm:cxn modelId="{59EDEF1D-40C6-458E-8A1E-FFC88F5D37C4}" type="presParOf" srcId="{4EB910F1-BF05-4D3C-BDCA-675CCD7A2B84}" destId="{C70F6D88-5B6E-481B-A617-363478D7854C}" srcOrd="3" destOrd="0" presId="urn:microsoft.com/office/officeart/2005/8/layout/cycle7"/>
    <dgm:cxn modelId="{7DCD2E7C-44DF-4FB8-829D-6BE885975B7F}" type="presParOf" srcId="{C70F6D88-5B6E-481B-A617-363478D7854C}" destId="{34B8ACA2-7071-412B-B586-B83AB09D9735}" srcOrd="0" destOrd="0" presId="urn:microsoft.com/office/officeart/2005/8/layout/cycle7"/>
    <dgm:cxn modelId="{8A53599B-C806-489F-8062-3DD611863517}" type="presParOf" srcId="{4EB910F1-BF05-4D3C-BDCA-675CCD7A2B84}" destId="{3FA83082-D59C-4701-8F35-E0DAFA810714}" srcOrd="4" destOrd="0" presId="urn:microsoft.com/office/officeart/2005/8/layout/cycle7"/>
    <dgm:cxn modelId="{82B7E2B7-53CD-4B73-A338-50032943BB59}" type="presParOf" srcId="{4EB910F1-BF05-4D3C-BDCA-675CCD7A2B84}" destId="{BD011DE2-64E2-4155-9B42-83FF84823E8A}" srcOrd="5" destOrd="0" presId="urn:microsoft.com/office/officeart/2005/8/layout/cycle7"/>
    <dgm:cxn modelId="{CAE718B5-0313-4741-B9E0-837622209377}" type="presParOf" srcId="{BD011DE2-64E2-4155-9B42-83FF84823E8A}" destId="{55C76D43-540F-48AB-9AB1-2F9712D2656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C85E4D-89EA-46D6-88E0-6B98EB3CD491}" type="doc">
      <dgm:prSet loTypeId="urn:microsoft.com/office/officeart/2005/8/layout/vList6" loCatId="list" qsTypeId="urn:microsoft.com/office/officeart/2005/8/quickstyle/3d2" qsCatId="3D" csTypeId="urn:microsoft.com/office/officeart/2005/8/colors/colorful4" csCatId="colorful" phldr="1"/>
      <dgm:spPr/>
      <dgm:t>
        <a:bodyPr/>
        <a:lstStyle/>
        <a:p>
          <a:endParaRPr lang="fr-DZ"/>
        </a:p>
      </dgm:t>
    </dgm:pt>
    <dgm:pt modelId="{AF525F3C-9665-4960-A75E-2ABD700AA99F}">
      <dgm:prSet phldrT="[Texte]"/>
      <dgm:spPr/>
      <dgm:t>
        <a:bodyPr/>
        <a:lstStyle/>
        <a:p>
          <a:r>
            <a:rPr lang="ar-DZ" dirty="0"/>
            <a:t>الاقليمية</a:t>
          </a:r>
          <a:endParaRPr lang="fr-DZ" dirty="0"/>
        </a:p>
      </dgm:t>
    </dgm:pt>
    <dgm:pt modelId="{36DA2BDF-B058-4C8E-AA5F-44ABFCEBA673}" type="parTrans" cxnId="{473873D4-5913-4323-B1F6-4FE90DE79732}">
      <dgm:prSet/>
      <dgm:spPr/>
      <dgm:t>
        <a:bodyPr/>
        <a:lstStyle/>
        <a:p>
          <a:endParaRPr lang="fr-DZ"/>
        </a:p>
      </dgm:t>
    </dgm:pt>
    <dgm:pt modelId="{003C5C0E-C1EE-4F63-B1D3-FEDF804598D9}" type="sibTrans" cxnId="{473873D4-5913-4323-B1F6-4FE90DE79732}">
      <dgm:prSet/>
      <dgm:spPr/>
      <dgm:t>
        <a:bodyPr/>
        <a:lstStyle/>
        <a:p>
          <a:endParaRPr lang="fr-DZ"/>
        </a:p>
      </dgm:t>
    </dgm:pt>
    <dgm:pt modelId="{4BE598E7-A9B0-4AEA-B538-B7522D26550D}">
      <dgm:prSet phldrT="[Texte]"/>
      <dgm:spPr/>
      <dgm:t>
        <a:bodyPr/>
        <a:lstStyle/>
        <a:p>
          <a:pPr rtl="1"/>
          <a:r>
            <a:rPr lang="ar-DZ" dirty="0"/>
            <a:t>الجوار الجغرافي</a:t>
          </a:r>
          <a:endParaRPr lang="fr-DZ" dirty="0"/>
        </a:p>
      </dgm:t>
    </dgm:pt>
    <dgm:pt modelId="{023F3084-547F-4B4C-9CD4-D6A5C1CB23B4}" type="parTrans" cxnId="{A730547B-3B77-4654-B225-C231932EDC01}">
      <dgm:prSet/>
      <dgm:spPr/>
      <dgm:t>
        <a:bodyPr/>
        <a:lstStyle/>
        <a:p>
          <a:endParaRPr lang="fr-DZ"/>
        </a:p>
      </dgm:t>
    </dgm:pt>
    <dgm:pt modelId="{01799809-E70D-4491-B9B3-56DACFF80613}" type="sibTrans" cxnId="{A730547B-3B77-4654-B225-C231932EDC01}">
      <dgm:prSet/>
      <dgm:spPr/>
      <dgm:t>
        <a:bodyPr/>
        <a:lstStyle/>
        <a:p>
          <a:endParaRPr lang="fr-DZ"/>
        </a:p>
      </dgm:t>
    </dgm:pt>
    <dgm:pt modelId="{4652A3A4-98FB-48C7-9606-91E8C88E957B}">
      <dgm:prSet phldrT="[Texte]"/>
      <dgm:spPr/>
      <dgm:t>
        <a:bodyPr/>
        <a:lstStyle/>
        <a:p>
          <a:pPr rtl="1"/>
          <a:r>
            <a:rPr lang="ar-DZ" dirty="0"/>
            <a:t>التقارب في البيئة السياسية و الاقتصادية</a:t>
          </a:r>
          <a:endParaRPr lang="fr-DZ" dirty="0"/>
        </a:p>
      </dgm:t>
    </dgm:pt>
    <dgm:pt modelId="{C5DBC8E1-1D83-4A70-8FBE-A184D60C2FE6}" type="parTrans" cxnId="{E4C231D5-7EF9-4BEF-BED0-AB0D9D6FFE97}">
      <dgm:prSet/>
      <dgm:spPr/>
      <dgm:t>
        <a:bodyPr/>
        <a:lstStyle/>
        <a:p>
          <a:endParaRPr lang="fr-DZ"/>
        </a:p>
      </dgm:t>
    </dgm:pt>
    <dgm:pt modelId="{1A0D4903-C2B7-4DF9-B4E1-54FCE06091A5}" type="sibTrans" cxnId="{E4C231D5-7EF9-4BEF-BED0-AB0D9D6FFE97}">
      <dgm:prSet/>
      <dgm:spPr/>
      <dgm:t>
        <a:bodyPr/>
        <a:lstStyle/>
        <a:p>
          <a:endParaRPr lang="fr-DZ"/>
        </a:p>
      </dgm:t>
    </dgm:pt>
    <dgm:pt modelId="{1295A7C9-0A21-4BCB-BB39-ACED4D996655}">
      <dgm:prSet phldrT="[Texte]"/>
      <dgm:spPr/>
      <dgm:t>
        <a:bodyPr/>
        <a:lstStyle/>
        <a:p>
          <a:r>
            <a:rPr lang="ar-DZ" dirty="0" err="1"/>
            <a:t>الاقلمة</a:t>
          </a:r>
          <a:endParaRPr lang="fr-DZ" dirty="0"/>
        </a:p>
      </dgm:t>
    </dgm:pt>
    <dgm:pt modelId="{F03B77AA-4999-49F3-A3CA-A9B212EEF803}" type="parTrans" cxnId="{107ADCD5-4F91-4BBD-A721-26FDE0761FB7}">
      <dgm:prSet/>
      <dgm:spPr/>
      <dgm:t>
        <a:bodyPr/>
        <a:lstStyle/>
        <a:p>
          <a:endParaRPr lang="fr-DZ"/>
        </a:p>
      </dgm:t>
    </dgm:pt>
    <dgm:pt modelId="{9B532CE4-4EB0-4F72-80A8-685818DED3F8}" type="sibTrans" cxnId="{107ADCD5-4F91-4BBD-A721-26FDE0761FB7}">
      <dgm:prSet/>
      <dgm:spPr/>
      <dgm:t>
        <a:bodyPr/>
        <a:lstStyle/>
        <a:p>
          <a:endParaRPr lang="fr-DZ"/>
        </a:p>
      </dgm:t>
    </dgm:pt>
    <dgm:pt modelId="{285CC3C6-6F80-4FDA-966E-688FDECB56D9}">
      <dgm:prSet phldrT="[Texte]"/>
      <dgm:spPr/>
      <dgm:t>
        <a:bodyPr/>
        <a:lstStyle/>
        <a:p>
          <a:pPr rtl="1"/>
          <a:r>
            <a:rPr lang="ar-DZ" dirty="0"/>
            <a:t>لا تحتاج الى تقارب جغرافي</a:t>
          </a:r>
          <a:endParaRPr lang="fr-DZ" dirty="0"/>
        </a:p>
      </dgm:t>
    </dgm:pt>
    <dgm:pt modelId="{6D62C908-E9AF-4234-8E18-BF36E22B1D04}" type="parTrans" cxnId="{C039B2D7-3686-4783-9902-E210048622D3}">
      <dgm:prSet/>
      <dgm:spPr/>
      <dgm:t>
        <a:bodyPr/>
        <a:lstStyle/>
        <a:p>
          <a:endParaRPr lang="fr-DZ"/>
        </a:p>
      </dgm:t>
    </dgm:pt>
    <dgm:pt modelId="{CE1B03B7-6F07-4611-A05F-4BC5F8B1EF91}" type="sibTrans" cxnId="{C039B2D7-3686-4783-9902-E210048622D3}">
      <dgm:prSet/>
      <dgm:spPr/>
      <dgm:t>
        <a:bodyPr/>
        <a:lstStyle/>
        <a:p>
          <a:endParaRPr lang="fr-DZ"/>
        </a:p>
      </dgm:t>
    </dgm:pt>
    <dgm:pt modelId="{1C38BBF2-AF44-41AD-8DF2-B1D63D00B388}">
      <dgm:prSet phldrT="[Texte]"/>
      <dgm:spPr/>
      <dgm:t>
        <a:bodyPr/>
        <a:lstStyle/>
        <a:p>
          <a:pPr rtl="1"/>
          <a:r>
            <a:rPr lang="ar-DZ" dirty="0"/>
            <a:t>تجمعها المصلحة الاقتصادية و ليس بالضرورة تجانس سياسي</a:t>
          </a:r>
          <a:endParaRPr lang="fr-DZ" dirty="0"/>
        </a:p>
      </dgm:t>
    </dgm:pt>
    <dgm:pt modelId="{BF372AD8-3E53-40BB-A7A8-19F5142FBB72}" type="parTrans" cxnId="{541462CF-6633-4376-B29C-B44502700F40}">
      <dgm:prSet/>
      <dgm:spPr/>
      <dgm:t>
        <a:bodyPr/>
        <a:lstStyle/>
        <a:p>
          <a:endParaRPr lang="fr-DZ"/>
        </a:p>
      </dgm:t>
    </dgm:pt>
    <dgm:pt modelId="{CFDD8A02-BFA6-4BCD-97FB-3E8EB799A83C}" type="sibTrans" cxnId="{541462CF-6633-4376-B29C-B44502700F40}">
      <dgm:prSet/>
      <dgm:spPr/>
      <dgm:t>
        <a:bodyPr/>
        <a:lstStyle/>
        <a:p>
          <a:endParaRPr lang="fr-DZ"/>
        </a:p>
      </dgm:t>
    </dgm:pt>
    <dgm:pt modelId="{891AA50C-2723-477B-867F-6960BBEF3247}">
      <dgm:prSet phldrT="[Texte]"/>
      <dgm:spPr/>
      <dgm:t>
        <a:bodyPr/>
        <a:lstStyle/>
        <a:p>
          <a:pPr rtl="1"/>
          <a:r>
            <a:rPr lang="ar-DZ" dirty="0"/>
            <a:t>وجود كيان تنظيمي ‘ منظمة’</a:t>
          </a:r>
          <a:endParaRPr lang="fr-DZ" dirty="0"/>
        </a:p>
      </dgm:t>
    </dgm:pt>
    <dgm:pt modelId="{B26C5071-99EB-467F-A64B-4A223B9EA234}" type="parTrans" cxnId="{F025AF39-039A-4123-A1F4-4945D7078C88}">
      <dgm:prSet/>
      <dgm:spPr/>
      <dgm:t>
        <a:bodyPr/>
        <a:lstStyle/>
        <a:p>
          <a:endParaRPr lang="fr-DZ"/>
        </a:p>
      </dgm:t>
    </dgm:pt>
    <dgm:pt modelId="{0D383C59-CF24-4E6C-8ADE-1B77C35FF67B}" type="sibTrans" cxnId="{F025AF39-039A-4123-A1F4-4945D7078C88}">
      <dgm:prSet/>
      <dgm:spPr/>
      <dgm:t>
        <a:bodyPr/>
        <a:lstStyle/>
        <a:p>
          <a:endParaRPr lang="fr-DZ"/>
        </a:p>
      </dgm:t>
    </dgm:pt>
    <dgm:pt modelId="{720D438D-F666-495A-8682-0AE1DA1071D9}">
      <dgm:prSet phldrT="[Texte]"/>
      <dgm:spPr/>
      <dgm:t>
        <a:bodyPr/>
        <a:lstStyle/>
        <a:p>
          <a:pPr rtl="1"/>
          <a:r>
            <a:rPr lang="ar-DZ" dirty="0"/>
            <a:t>لا تحتاج الى تنظيم سياسي او هيكلي بل الى تنسيق و تشاور </a:t>
          </a:r>
          <a:endParaRPr lang="fr-DZ" dirty="0"/>
        </a:p>
      </dgm:t>
    </dgm:pt>
    <dgm:pt modelId="{E726AAD7-C78C-4CDD-9780-2F062408D80B}" type="parTrans" cxnId="{4FFB03BC-BA3A-4432-A125-F1C27F9EE316}">
      <dgm:prSet/>
      <dgm:spPr/>
      <dgm:t>
        <a:bodyPr/>
        <a:lstStyle/>
        <a:p>
          <a:endParaRPr lang="fr-DZ"/>
        </a:p>
      </dgm:t>
    </dgm:pt>
    <dgm:pt modelId="{EE1ECC5C-E95F-4E52-97DA-2FF72258115F}" type="sibTrans" cxnId="{4FFB03BC-BA3A-4432-A125-F1C27F9EE316}">
      <dgm:prSet/>
      <dgm:spPr/>
      <dgm:t>
        <a:bodyPr/>
        <a:lstStyle/>
        <a:p>
          <a:endParaRPr lang="fr-DZ"/>
        </a:p>
      </dgm:t>
    </dgm:pt>
    <dgm:pt modelId="{782069DE-3A33-4A79-A421-842FAF6B84D9}" type="pres">
      <dgm:prSet presAssocID="{05C85E4D-89EA-46D6-88E0-6B98EB3CD491}" presName="Name0" presStyleCnt="0">
        <dgm:presLayoutVars>
          <dgm:dir/>
          <dgm:animLvl val="lvl"/>
          <dgm:resizeHandles/>
        </dgm:presLayoutVars>
      </dgm:prSet>
      <dgm:spPr/>
    </dgm:pt>
    <dgm:pt modelId="{CA5C5E0E-497A-4207-BEBC-29AC2C7B2B12}" type="pres">
      <dgm:prSet presAssocID="{AF525F3C-9665-4960-A75E-2ABD700AA99F}" presName="linNode" presStyleCnt="0"/>
      <dgm:spPr/>
    </dgm:pt>
    <dgm:pt modelId="{67647D67-2712-497D-83EF-458BE9AF8ACF}" type="pres">
      <dgm:prSet presAssocID="{AF525F3C-9665-4960-A75E-2ABD700AA99F}" presName="parentShp" presStyleLbl="node1" presStyleIdx="0" presStyleCnt="2">
        <dgm:presLayoutVars>
          <dgm:bulletEnabled val="1"/>
        </dgm:presLayoutVars>
      </dgm:prSet>
      <dgm:spPr/>
    </dgm:pt>
    <dgm:pt modelId="{FE32C84A-F3E7-41AD-8622-2D95F8614DC8}" type="pres">
      <dgm:prSet presAssocID="{AF525F3C-9665-4960-A75E-2ABD700AA99F}" presName="childShp" presStyleLbl="bgAccFollowNode1" presStyleIdx="0" presStyleCnt="2">
        <dgm:presLayoutVars>
          <dgm:bulletEnabled val="1"/>
        </dgm:presLayoutVars>
      </dgm:prSet>
      <dgm:spPr/>
    </dgm:pt>
    <dgm:pt modelId="{446212E3-8D1B-457B-A41B-E174299DC024}" type="pres">
      <dgm:prSet presAssocID="{003C5C0E-C1EE-4F63-B1D3-FEDF804598D9}" presName="spacing" presStyleCnt="0"/>
      <dgm:spPr/>
    </dgm:pt>
    <dgm:pt modelId="{75B84688-0177-4C2A-976E-AB79324BEF2C}" type="pres">
      <dgm:prSet presAssocID="{1295A7C9-0A21-4BCB-BB39-ACED4D996655}" presName="linNode" presStyleCnt="0"/>
      <dgm:spPr/>
    </dgm:pt>
    <dgm:pt modelId="{1CC7480C-B35E-470B-A590-23014481F617}" type="pres">
      <dgm:prSet presAssocID="{1295A7C9-0A21-4BCB-BB39-ACED4D996655}" presName="parentShp" presStyleLbl="node1" presStyleIdx="1" presStyleCnt="2">
        <dgm:presLayoutVars>
          <dgm:bulletEnabled val="1"/>
        </dgm:presLayoutVars>
      </dgm:prSet>
      <dgm:spPr/>
    </dgm:pt>
    <dgm:pt modelId="{65486B17-33EA-4743-84E2-B8FFEDEBBE44}" type="pres">
      <dgm:prSet presAssocID="{1295A7C9-0A21-4BCB-BB39-ACED4D996655}" presName="childShp" presStyleLbl="bgAccFollowNode1" presStyleIdx="1" presStyleCnt="2">
        <dgm:presLayoutVars>
          <dgm:bulletEnabled val="1"/>
        </dgm:presLayoutVars>
      </dgm:prSet>
      <dgm:spPr/>
    </dgm:pt>
  </dgm:ptLst>
  <dgm:cxnLst>
    <dgm:cxn modelId="{A9CAC628-20AF-4699-9FB4-BE07B70F3624}" type="presOf" srcId="{4BE598E7-A9B0-4AEA-B538-B7522D26550D}" destId="{FE32C84A-F3E7-41AD-8622-2D95F8614DC8}" srcOrd="0" destOrd="0" presId="urn:microsoft.com/office/officeart/2005/8/layout/vList6"/>
    <dgm:cxn modelId="{FC7D182B-0D0A-414D-9C85-8962108F3062}" type="presOf" srcId="{285CC3C6-6F80-4FDA-966E-688FDECB56D9}" destId="{65486B17-33EA-4743-84E2-B8FFEDEBBE44}" srcOrd="0" destOrd="0" presId="urn:microsoft.com/office/officeart/2005/8/layout/vList6"/>
    <dgm:cxn modelId="{F025AF39-039A-4123-A1F4-4945D7078C88}" srcId="{AF525F3C-9665-4960-A75E-2ABD700AA99F}" destId="{891AA50C-2723-477B-867F-6960BBEF3247}" srcOrd="2" destOrd="0" parTransId="{B26C5071-99EB-467F-A64B-4A223B9EA234}" sibTransId="{0D383C59-CF24-4E6C-8ADE-1B77C35FF67B}"/>
    <dgm:cxn modelId="{C8F5E361-AB76-4400-967B-634F1D3E5782}" type="presOf" srcId="{4652A3A4-98FB-48C7-9606-91E8C88E957B}" destId="{FE32C84A-F3E7-41AD-8622-2D95F8614DC8}" srcOrd="0" destOrd="1" presId="urn:microsoft.com/office/officeart/2005/8/layout/vList6"/>
    <dgm:cxn modelId="{58375B4D-4B00-4058-AD23-FC8B17D39844}" type="presOf" srcId="{891AA50C-2723-477B-867F-6960BBEF3247}" destId="{FE32C84A-F3E7-41AD-8622-2D95F8614DC8}" srcOrd="0" destOrd="2" presId="urn:microsoft.com/office/officeart/2005/8/layout/vList6"/>
    <dgm:cxn modelId="{88DED159-8565-47C6-A226-80607F2F2CF7}" type="presOf" srcId="{1C38BBF2-AF44-41AD-8DF2-B1D63D00B388}" destId="{65486B17-33EA-4743-84E2-B8FFEDEBBE44}" srcOrd="0" destOrd="1" presId="urn:microsoft.com/office/officeart/2005/8/layout/vList6"/>
    <dgm:cxn modelId="{A730547B-3B77-4654-B225-C231932EDC01}" srcId="{AF525F3C-9665-4960-A75E-2ABD700AA99F}" destId="{4BE598E7-A9B0-4AEA-B538-B7522D26550D}" srcOrd="0" destOrd="0" parTransId="{023F3084-547F-4B4C-9CD4-D6A5C1CB23B4}" sibTransId="{01799809-E70D-4491-B9B3-56DACFF80613}"/>
    <dgm:cxn modelId="{E798C1B8-D34B-4E33-8F6F-E2F14C343ED6}" type="presOf" srcId="{05C85E4D-89EA-46D6-88E0-6B98EB3CD491}" destId="{782069DE-3A33-4A79-A421-842FAF6B84D9}" srcOrd="0" destOrd="0" presId="urn:microsoft.com/office/officeart/2005/8/layout/vList6"/>
    <dgm:cxn modelId="{4FFB03BC-BA3A-4432-A125-F1C27F9EE316}" srcId="{1295A7C9-0A21-4BCB-BB39-ACED4D996655}" destId="{720D438D-F666-495A-8682-0AE1DA1071D9}" srcOrd="2" destOrd="0" parTransId="{E726AAD7-C78C-4CDD-9780-2F062408D80B}" sibTransId="{EE1ECC5C-E95F-4E52-97DA-2FF72258115F}"/>
    <dgm:cxn modelId="{541462CF-6633-4376-B29C-B44502700F40}" srcId="{1295A7C9-0A21-4BCB-BB39-ACED4D996655}" destId="{1C38BBF2-AF44-41AD-8DF2-B1D63D00B388}" srcOrd="1" destOrd="0" parTransId="{BF372AD8-3E53-40BB-A7A8-19F5142FBB72}" sibTransId="{CFDD8A02-BFA6-4BCD-97FB-3E8EB799A83C}"/>
    <dgm:cxn modelId="{473873D4-5913-4323-B1F6-4FE90DE79732}" srcId="{05C85E4D-89EA-46D6-88E0-6B98EB3CD491}" destId="{AF525F3C-9665-4960-A75E-2ABD700AA99F}" srcOrd="0" destOrd="0" parTransId="{36DA2BDF-B058-4C8E-AA5F-44ABFCEBA673}" sibTransId="{003C5C0E-C1EE-4F63-B1D3-FEDF804598D9}"/>
    <dgm:cxn modelId="{E4C231D5-7EF9-4BEF-BED0-AB0D9D6FFE97}" srcId="{AF525F3C-9665-4960-A75E-2ABD700AA99F}" destId="{4652A3A4-98FB-48C7-9606-91E8C88E957B}" srcOrd="1" destOrd="0" parTransId="{C5DBC8E1-1D83-4A70-8FBE-A184D60C2FE6}" sibTransId="{1A0D4903-C2B7-4DF9-B4E1-54FCE06091A5}"/>
    <dgm:cxn modelId="{107ADCD5-4F91-4BBD-A721-26FDE0761FB7}" srcId="{05C85E4D-89EA-46D6-88E0-6B98EB3CD491}" destId="{1295A7C9-0A21-4BCB-BB39-ACED4D996655}" srcOrd="1" destOrd="0" parTransId="{F03B77AA-4999-49F3-A3CA-A9B212EEF803}" sibTransId="{9B532CE4-4EB0-4F72-80A8-685818DED3F8}"/>
    <dgm:cxn modelId="{C039B2D7-3686-4783-9902-E210048622D3}" srcId="{1295A7C9-0A21-4BCB-BB39-ACED4D996655}" destId="{285CC3C6-6F80-4FDA-966E-688FDECB56D9}" srcOrd="0" destOrd="0" parTransId="{6D62C908-E9AF-4234-8E18-BF36E22B1D04}" sibTransId="{CE1B03B7-6F07-4611-A05F-4BC5F8B1EF91}"/>
    <dgm:cxn modelId="{91EEC1EE-9615-4E71-BF55-9BCEC204A83B}" type="presOf" srcId="{1295A7C9-0A21-4BCB-BB39-ACED4D996655}" destId="{1CC7480C-B35E-470B-A590-23014481F617}" srcOrd="0" destOrd="0" presId="urn:microsoft.com/office/officeart/2005/8/layout/vList6"/>
    <dgm:cxn modelId="{981B78FC-7C25-43AA-9DE1-4906FB9CC5E8}" type="presOf" srcId="{720D438D-F666-495A-8682-0AE1DA1071D9}" destId="{65486B17-33EA-4743-84E2-B8FFEDEBBE44}" srcOrd="0" destOrd="2" presId="urn:microsoft.com/office/officeart/2005/8/layout/vList6"/>
    <dgm:cxn modelId="{2F7A1CFE-5F42-499E-ABC4-677D3A82C031}" type="presOf" srcId="{AF525F3C-9665-4960-A75E-2ABD700AA99F}" destId="{67647D67-2712-497D-83EF-458BE9AF8ACF}" srcOrd="0" destOrd="0" presId="urn:microsoft.com/office/officeart/2005/8/layout/vList6"/>
    <dgm:cxn modelId="{07B1310C-BBC9-4BC0-AC89-70003A683729}" type="presParOf" srcId="{782069DE-3A33-4A79-A421-842FAF6B84D9}" destId="{CA5C5E0E-497A-4207-BEBC-29AC2C7B2B12}" srcOrd="0" destOrd="0" presId="urn:microsoft.com/office/officeart/2005/8/layout/vList6"/>
    <dgm:cxn modelId="{107F3ED4-93F2-4D53-8200-218E35489325}" type="presParOf" srcId="{CA5C5E0E-497A-4207-BEBC-29AC2C7B2B12}" destId="{67647D67-2712-497D-83EF-458BE9AF8ACF}" srcOrd="0" destOrd="0" presId="urn:microsoft.com/office/officeart/2005/8/layout/vList6"/>
    <dgm:cxn modelId="{07923799-514A-4864-881E-738FB5007E47}" type="presParOf" srcId="{CA5C5E0E-497A-4207-BEBC-29AC2C7B2B12}" destId="{FE32C84A-F3E7-41AD-8622-2D95F8614DC8}" srcOrd="1" destOrd="0" presId="urn:microsoft.com/office/officeart/2005/8/layout/vList6"/>
    <dgm:cxn modelId="{CCD8305C-A173-4EA7-A966-A6900EC8C9CA}" type="presParOf" srcId="{782069DE-3A33-4A79-A421-842FAF6B84D9}" destId="{446212E3-8D1B-457B-A41B-E174299DC024}" srcOrd="1" destOrd="0" presId="urn:microsoft.com/office/officeart/2005/8/layout/vList6"/>
    <dgm:cxn modelId="{1E92991D-15D0-4FF8-8B02-4324FB1F1EA8}" type="presParOf" srcId="{782069DE-3A33-4A79-A421-842FAF6B84D9}" destId="{75B84688-0177-4C2A-976E-AB79324BEF2C}" srcOrd="2" destOrd="0" presId="urn:microsoft.com/office/officeart/2005/8/layout/vList6"/>
    <dgm:cxn modelId="{194CB788-6D41-4A70-97F2-2DADC72D62D1}" type="presParOf" srcId="{75B84688-0177-4C2A-976E-AB79324BEF2C}" destId="{1CC7480C-B35E-470B-A590-23014481F617}" srcOrd="0" destOrd="0" presId="urn:microsoft.com/office/officeart/2005/8/layout/vList6"/>
    <dgm:cxn modelId="{89C3E5A2-43FF-4683-9CFE-27AB05BA7127}" type="presParOf" srcId="{75B84688-0177-4C2A-976E-AB79324BEF2C}" destId="{65486B17-33EA-4743-84E2-B8FFEDEBBE4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D5EC65-4901-46A8-9107-AA70154F2513}" type="doc">
      <dgm:prSet loTypeId="urn:microsoft.com/office/officeart/2005/8/layout/hList7" loCatId="list" qsTypeId="urn:microsoft.com/office/officeart/2005/8/quickstyle/3d1" qsCatId="3D" csTypeId="urn:microsoft.com/office/officeart/2005/8/colors/colorful1" csCatId="colorful" phldr="1"/>
      <dgm:spPr/>
      <dgm:t>
        <a:bodyPr/>
        <a:lstStyle/>
        <a:p>
          <a:endParaRPr lang="fr-DZ"/>
        </a:p>
      </dgm:t>
    </dgm:pt>
    <dgm:pt modelId="{A24B0085-6FE1-44FF-9ABF-534CA74932CC}">
      <dgm:prSet phldrT="[Texte]"/>
      <dgm:spPr/>
      <dgm:t>
        <a:bodyPr/>
        <a:lstStyle/>
        <a:p>
          <a:r>
            <a:rPr lang="ar-DZ" dirty="0"/>
            <a:t>النفط و الغاز</a:t>
          </a:r>
          <a:endParaRPr lang="fr-DZ" dirty="0"/>
        </a:p>
      </dgm:t>
    </dgm:pt>
    <dgm:pt modelId="{1C278491-87B2-44C5-B32D-597EFE9AB41F}" type="parTrans" cxnId="{B9C9E8F2-6B65-46E6-A2F6-B4DAC6681EE6}">
      <dgm:prSet/>
      <dgm:spPr/>
      <dgm:t>
        <a:bodyPr/>
        <a:lstStyle/>
        <a:p>
          <a:endParaRPr lang="fr-DZ"/>
        </a:p>
      </dgm:t>
    </dgm:pt>
    <dgm:pt modelId="{6E12A237-836C-42F3-B503-1FD010C26DD6}" type="sibTrans" cxnId="{B9C9E8F2-6B65-46E6-A2F6-B4DAC6681EE6}">
      <dgm:prSet/>
      <dgm:spPr/>
      <dgm:t>
        <a:bodyPr/>
        <a:lstStyle/>
        <a:p>
          <a:endParaRPr lang="fr-DZ"/>
        </a:p>
      </dgm:t>
    </dgm:pt>
    <dgm:pt modelId="{4A458213-79E8-43AA-80E7-1DEB6B757670}">
      <dgm:prSet phldrT="[Texte]"/>
      <dgm:spPr/>
      <dgm:t>
        <a:bodyPr/>
        <a:lstStyle/>
        <a:p>
          <a:r>
            <a:rPr lang="ar-DZ" dirty="0"/>
            <a:t>الربط </a:t>
          </a:r>
          <a:r>
            <a:rPr lang="ar-DZ" dirty="0" err="1"/>
            <a:t>الجيواستراتجي</a:t>
          </a:r>
          <a:r>
            <a:rPr lang="ar-DZ" dirty="0"/>
            <a:t> في افريقيا </a:t>
          </a:r>
          <a:endParaRPr lang="fr-DZ" dirty="0"/>
        </a:p>
      </dgm:t>
    </dgm:pt>
    <dgm:pt modelId="{DECC2E7F-D7CC-436F-BC87-FFCCDD741978}" type="parTrans" cxnId="{9D33E69B-4908-4AD9-B9B8-EF8FAFD7B5FA}">
      <dgm:prSet/>
      <dgm:spPr/>
      <dgm:t>
        <a:bodyPr/>
        <a:lstStyle/>
        <a:p>
          <a:endParaRPr lang="fr-DZ"/>
        </a:p>
      </dgm:t>
    </dgm:pt>
    <dgm:pt modelId="{98E4BF0B-EFE5-4336-94A5-7225D9733024}" type="sibTrans" cxnId="{9D33E69B-4908-4AD9-B9B8-EF8FAFD7B5FA}">
      <dgm:prSet/>
      <dgm:spPr/>
      <dgm:t>
        <a:bodyPr/>
        <a:lstStyle/>
        <a:p>
          <a:endParaRPr lang="fr-DZ"/>
        </a:p>
      </dgm:t>
    </dgm:pt>
    <dgm:pt modelId="{DB3968A5-32EB-44EA-9102-EEDBFCB186F0}">
      <dgm:prSet phldrT="[Texte]"/>
      <dgm:spPr/>
      <dgm:t>
        <a:bodyPr/>
        <a:lstStyle/>
        <a:p>
          <a:r>
            <a:rPr lang="ar-DZ" dirty="0"/>
            <a:t>المشاريع التنموية</a:t>
          </a:r>
          <a:endParaRPr lang="fr-DZ" dirty="0"/>
        </a:p>
      </dgm:t>
    </dgm:pt>
    <dgm:pt modelId="{25D93984-5C54-49FE-ABDA-4FF0815087C7}" type="parTrans" cxnId="{D4BE33CB-5C31-402B-AE08-55A09EEFCBE9}">
      <dgm:prSet/>
      <dgm:spPr/>
      <dgm:t>
        <a:bodyPr/>
        <a:lstStyle/>
        <a:p>
          <a:endParaRPr lang="fr-DZ"/>
        </a:p>
      </dgm:t>
    </dgm:pt>
    <dgm:pt modelId="{1A9ED476-894F-40BD-BE6F-A31EF511C5E4}" type="sibTrans" cxnId="{D4BE33CB-5C31-402B-AE08-55A09EEFCBE9}">
      <dgm:prSet/>
      <dgm:spPr/>
      <dgm:t>
        <a:bodyPr/>
        <a:lstStyle/>
        <a:p>
          <a:endParaRPr lang="fr-DZ"/>
        </a:p>
      </dgm:t>
    </dgm:pt>
    <dgm:pt modelId="{4A9F167F-09B0-45C0-8AED-B522CB01001D}">
      <dgm:prSet phldrT="[Texte]"/>
      <dgm:spPr/>
      <dgm:t>
        <a:bodyPr/>
        <a:lstStyle/>
        <a:p>
          <a:r>
            <a:rPr lang="ar-DZ" dirty="0"/>
            <a:t>الاستثمارات غير الصناعية </a:t>
          </a:r>
          <a:endParaRPr lang="fr-DZ" dirty="0"/>
        </a:p>
      </dgm:t>
    </dgm:pt>
    <dgm:pt modelId="{9B455887-34D7-44D7-B4E6-257ACA2535BF}" type="parTrans" cxnId="{646466D7-F2F4-4915-AAEA-FE87A1520B9A}">
      <dgm:prSet/>
      <dgm:spPr/>
    </dgm:pt>
    <dgm:pt modelId="{9172DFAF-4E6F-4C8A-BF14-05D526B14A2C}" type="sibTrans" cxnId="{646466D7-F2F4-4915-AAEA-FE87A1520B9A}">
      <dgm:prSet/>
      <dgm:spPr/>
    </dgm:pt>
    <dgm:pt modelId="{85F200F5-AF15-4A9E-8EE4-9EE57D4B2115}" type="pres">
      <dgm:prSet presAssocID="{94D5EC65-4901-46A8-9107-AA70154F2513}" presName="Name0" presStyleCnt="0">
        <dgm:presLayoutVars>
          <dgm:dir/>
          <dgm:resizeHandles val="exact"/>
        </dgm:presLayoutVars>
      </dgm:prSet>
      <dgm:spPr/>
    </dgm:pt>
    <dgm:pt modelId="{529EC4F8-CE85-4D9B-9874-F19BDC8030F2}" type="pres">
      <dgm:prSet presAssocID="{94D5EC65-4901-46A8-9107-AA70154F2513}" presName="fgShape" presStyleLbl="fgShp" presStyleIdx="0" presStyleCnt="1"/>
      <dgm:spPr/>
    </dgm:pt>
    <dgm:pt modelId="{DB128CFA-3A36-46F8-A66A-B96364C9934C}" type="pres">
      <dgm:prSet presAssocID="{94D5EC65-4901-46A8-9107-AA70154F2513}" presName="linComp" presStyleCnt="0"/>
      <dgm:spPr/>
    </dgm:pt>
    <dgm:pt modelId="{3502FE68-FC65-4946-9FA4-86BDC3057E5B}" type="pres">
      <dgm:prSet presAssocID="{A24B0085-6FE1-44FF-9ABF-534CA74932CC}" presName="compNode" presStyleCnt="0"/>
      <dgm:spPr/>
    </dgm:pt>
    <dgm:pt modelId="{885AF20F-4DDC-4A2A-BE7D-821F4ECC3452}" type="pres">
      <dgm:prSet presAssocID="{A24B0085-6FE1-44FF-9ABF-534CA74932CC}" presName="bkgdShape" presStyleLbl="node1" presStyleIdx="0" presStyleCnt="4"/>
      <dgm:spPr/>
    </dgm:pt>
    <dgm:pt modelId="{9B48D7D0-DC21-4E0F-8DBF-18AE1D192796}" type="pres">
      <dgm:prSet presAssocID="{A24B0085-6FE1-44FF-9ABF-534CA74932CC}" presName="nodeTx" presStyleLbl="node1" presStyleIdx="0" presStyleCnt="4">
        <dgm:presLayoutVars>
          <dgm:bulletEnabled val="1"/>
        </dgm:presLayoutVars>
      </dgm:prSet>
      <dgm:spPr/>
    </dgm:pt>
    <dgm:pt modelId="{CBAC4206-B5CA-4657-86C8-8D2D67061031}" type="pres">
      <dgm:prSet presAssocID="{A24B0085-6FE1-44FF-9ABF-534CA74932CC}" presName="invisiNode" presStyleLbl="node1" presStyleIdx="0" presStyleCnt="4"/>
      <dgm:spPr/>
    </dgm:pt>
    <dgm:pt modelId="{5DF72A2F-14E7-49C0-99CE-40E9AC2542E6}" type="pres">
      <dgm:prSet presAssocID="{A24B0085-6FE1-44FF-9ABF-534CA74932CC}" presName="imagNode" presStyleLbl="fgImgPlace1" presStyleIdx="0" presStyleCnt="4" custFlipVert="0" custScaleX="12291" custScaleY="18677"/>
      <dgm:spPr/>
    </dgm:pt>
    <dgm:pt modelId="{4A356F6F-2D91-442F-B66A-7B399B25D7EA}" type="pres">
      <dgm:prSet presAssocID="{6E12A237-836C-42F3-B503-1FD010C26DD6}" presName="sibTrans" presStyleLbl="sibTrans2D1" presStyleIdx="0" presStyleCnt="0"/>
      <dgm:spPr/>
    </dgm:pt>
    <dgm:pt modelId="{4B3F6DB2-580D-4DB0-A2EC-398D95FD47F4}" type="pres">
      <dgm:prSet presAssocID="{4A458213-79E8-43AA-80E7-1DEB6B757670}" presName="compNode" presStyleCnt="0"/>
      <dgm:spPr/>
    </dgm:pt>
    <dgm:pt modelId="{E6660B5A-8199-4C76-9F4C-DB209C6B1518}" type="pres">
      <dgm:prSet presAssocID="{4A458213-79E8-43AA-80E7-1DEB6B757670}" presName="bkgdShape" presStyleLbl="node1" presStyleIdx="1" presStyleCnt="4"/>
      <dgm:spPr/>
    </dgm:pt>
    <dgm:pt modelId="{F12E625C-E90F-4ABE-AE32-B2E4586F4192}" type="pres">
      <dgm:prSet presAssocID="{4A458213-79E8-43AA-80E7-1DEB6B757670}" presName="nodeTx" presStyleLbl="node1" presStyleIdx="1" presStyleCnt="4">
        <dgm:presLayoutVars>
          <dgm:bulletEnabled val="1"/>
        </dgm:presLayoutVars>
      </dgm:prSet>
      <dgm:spPr/>
    </dgm:pt>
    <dgm:pt modelId="{8967261C-CBC7-4D4C-A621-0C681EA0AA1F}" type="pres">
      <dgm:prSet presAssocID="{4A458213-79E8-43AA-80E7-1DEB6B757670}" presName="invisiNode" presStyleLbl="node1" presStyleIdx="1" presStyleCnt="4"/>
      <dgm:spPr/>
    </dgm:pt>
    <dgm:pt modelId="{77E34289-10FB-4DC4-BA3C-9EBFBD7954A9}" type="pres">
      <dgm:prSet presAssocID="{4A458213-79E8-43AA-80E7-1DEB6B757670}" presName="imagNode" presStyleLbl="fgImgPlace1" presStyleIdx="1" presStyleCnt="4" custFlipVert="1" custFlipHor="1" custScaleX="66485" custScaleY="3980"/>
      <dgm:spPr/>
    </dgm:pt>
    <dgm:pt modelId="{08C803A0-260C-4422-AAF1-E239A7A0FF74}" type="pres">
      <dgm:prSet presAssocID="{98E4BF0B-EFE5-4336-94A5-7225D9733024}" presName="sibTrans" presStyleLbl="sibTrans2D1" presStyleIdx="0" presStyleCnt="0"/>
      <dgm:spPr/>
    </dgm:pt>
    <dgm:pt modelId="{5038E722-2FC1-4BF6-A421-2E5D77C4C515}" type="pres">
      <dgm:prSet presAssocID="{DB3968A5-32EB-44EA-9102-EEDBFCB186F0}" presName="compNode" presStyleCnt="0"/>
      <dgm:spPr/>
    </dgm:pt>
    <dgm:pt modelId="{ECFA56D5-63E9-40C1-A187-1FF8F2F7542A}" type="pres">
      <dgm:prSet presAssocID="{DB3968A5-32EB-44EA-9102-EEDBFCB186F0}" presName="bkgdShape" presStyleLbl="node1" presStyleIdx="2" presStyleCnt="4"/>
      <dgm:spPr/>
    </dgm:pt>
    <dgm:pt modelId="{A5DEFFE7-2D83-4380-B27D-1F4A9C4288B1}" type="pres">
      <dgm:prSet presAssocID="{DB3968A5-32EB-44EA-9102-EEDBFCB186F0}" presName="nodeTx" presStyleLbl="node1" presStyleIdx="2" presStyleCnt="4">
        <dgm:presLayoutVars>
          <dgm:bulletEnabled val="1"/>
        </dgm:presLayoutVars>
      </dgm:prSet>
      <dgm:spPr/>
    </dgm:pt>
    <dgm:pt modelId="{9958D523-1B14-4C42-B7D2-2F1268642FC9}" type="pres">
      <dgm:prSet presAssocID="{DB3968A5-32EB-44EA-9102-EEDBFCB186F0}" presName="invisiNode" presStyleLbl="node1" presStyleIdx="2" presStyleCnt="4"/>
      <dgm:spPr/>
    </dgm:pt>
    <dgm:pt modelId="{08C79FFE-7A6A-4CB1-8205-D92DC60C6FE0}" type="pres">
      <dgm:prSet presAssocID="{DB3968A5-32EB-44EA-9102-EEDBFCB186F0}" presName="imagNode" presStyleLbl="fgImgPlace1" presStyleIdx="2" presStyleCnt="4" custFlipVert="1" custFlipHor="0" custScaleX="7623" custScaleY="4395"/>
      <dgm:spPr/>
    </dgm:pt>
    <dgm:pt modelId="{BEAC9D88-4591-4C38-8157-F7109022F432}" type="pres">
      <dgm:prSet presAssocID="{1A9ED476-894F-40BD-BE6F-A31EF511C5E4}" presName="sibTrans" presStyleLbl="sibTrans2D1" presStyleIdx="0" presStyleCnt="0"/>
      <dgm:spPr/>
    </dgm:pt>
    <dgm:pt modelId="{D51ADB0C-ED02-43B4-BD57-844170F5535D}" type="pres">
      <dgm:prSet presAssocID="{4A9F167F-09B0-45C0-8AED-B522CB01001D}" presName="compNode" presStyleCnt="0"/>
      <dgm:spPr/>
    </dgm:pt>
    <dgm:pt modelId="{EB437394-DED7-4649-A585-AA8C43BC3E61}" type="pres">
      <dgm:prSet presAssocID="{4A9F167F-09B0-45C0-8AED-B522CB01001D}" presName="bkgdShape" presStyleLbl="node1" presStyleIdx="3" presStyleCnt="4"/>
      <dgm:spPr/>
    </dgm:pt>
    <dgm:pt modelId="{5EC1AD55-E667-4788-A491-7023B4110539}" type="pres">
      <dgm:prSet presAssocID="{4A9F167F-09B0-45C0-8AED-B522CB01001D}" presName="nodeTx" presStyleLbl="node1" presStyleIdx="3" presStyleCnt="4">
        <dgm:presLayoutVars>
          <dgm:bulletEnabled val="1"/>
        </dgm:presLayoutVars>
      </dgm:prSet>
      <dgm:spPr/>
    </dgm:pt>
    <dgm:pt modelId="{31C18259-CD74-424E-AE45-FD24ECF27C75}" type="pres">
      <dgm:prSet presAssocID="{4A9F167F-09B0-45C0-8AED-B522CB01001D}" presName="invisiNode" presStyleLbl="node1" presStyleIdx="3" presStyleCnt="4"/>
      <dgm:spPr/>
    </dgm:pt>
    <dgm:pt modelId="{18C1EDD5-ADBF-4131-993E-B8B6CFDAD627}" type="pres">
      <dgm:prSet presAssocID="{4A9F167F-09B0-45C0-8AED-B522CB01001D}" presName="imagNode" presStyleLbl="fgImgPlace1" presStyleIdx="3" presStyleCnt="4" custFlipVert="0" custFlipHor="1" custScaleX="24902" custScaleY="3980"/>
      <dgm:spPr/>
    </dgm:pt>
  </dgm:ptLst>
  <dgm:cxnLst>
    <dgm:cxn modelId="{46EBE620-C5A2-44AC-AC9D-E6B620F6332A}" type="presOf" srcId="{4A458213-79E8-43AA-80E7-1DEB6B757670}" destId="{F12E625C-E90F-4ABE-AE32-B2E4586F4192}" srcOrd="1" destOrd="0" presId="urn:microsoft.com/office/officeart/2005/8/layout/hList7"/>
    <dgm:cxn modelId="{508C9B2C-BBC3-4833-9571-FCA642D70C90}" type="presOf" srcId="{4A9F167F-09B0-45C0-8AED-B522CB01001D}" destId="{5EC1AD55-E667-4788-A491-7023B4110539}" srcOrd="1" destOrd="0" presId="urn:microsoft.com/office/officeart/2005/8/layout/hList7"/>
    <dgm:cxn modelId="{3F34513D-5256-4E46-8DB1-7003F40B2A70}" type="presOf" srcId="{4A9F167F-09B0-45C0-8AED-B522CB01001D}" destId="{EB437394-DED7-4649-A585-AA8C43BC3E61}" srcOrd="0" destOrd="0" presId="urn:microsoft.com/office/officeart/2005/8/layout/hList7"/>
    <dgm:cxn modelId="{48DD2762-30DB-40B0-A5CA-79DE57CF4999}" type="presOf" srcId="{A24B0085-6FE1-44FF-9ABF-534CA74932CC}" destId="{9B48D7D0-DC21-4E0F-8DBF-18AE1D192796}" srcOrd="1" destOrd="0" presId="urn:microsoft.com/office/officeart/2005/8/layout/hList7"/>
    <dgm:cxn modelId="{13AD146C-9EED-4EFD-AA17-FD5DF9652A43}" type="presOf" srcId="{94D5EC65-4901-46A8-9107-AA70154F2513}" destId="{85F200F5-AF15-4A9E-8EE4-9EE57D4B2115}" srcOrd="0" destOrd="0" presId="urn:microsoft.com/office/officeart/2005/8/layout/hList7"/>
    <dgm:cxn modelId="{149C5180-6A24-48D6-BD0A-CC60C6C4DEF0}" type="presOf" srcId="{DB3968A5-32EB-44EA-9102-EEDBFCB186F0}" destId="{A5DEFFE7-2D83-4380-B27D-1F4A9C4288B1}" srcOrd="1" destOrd="0" presId="urn:microsoft.com/office/officeart/2005/8/layout/hList7"/>
    <dgm:cxn modelId="{9D33E69B-4908-4AD9-B9B8-EF8FAFD7B5FA}" srcId="{94D5EC65-4901-46A8-9107-AA70154F2513}" destId="{4A458213-79E8-43AA-80E7-1DEB6B757670}" srcOrd="1" destOrd="0" parTransId="{DECC2E7F-D7CC-436F-BC87-FFCCDD741978}" sibTransId="{98E4BF0B-EFE5-4336-94A5-7225D9733024}"/>
    <dgm:cxn modelId="{A8275A9F-B59D-47FF-B77B-EB3AF4D2D201}" type="presOf" srcId="{A24B0085-6FE1-44FF-9ABF-534CA74932CC}" destId="{885AF20F-4DDC-4A2A-BE7D-821F4ECC3452}" srcOrd="0" destOrd="0" presId="urn:microsoft.com/office/officeart/2005/8/layout/hList7"/>
    <dgm:cxn modelId="{D89A3AA4-D2BB-46F3-90F5-F46B02041C95}" type="presOf" srcId="{98E4BF0B-EFE5-4336-94A5-7225D9733024}" destId="{08C803A0-260C-4422-AAF1-E239A7A0FF74}" srcOrd="0" destOrd="0" presId="urn:microsoft.com/office/officeart/2005/8/layout/hList7"/>
    <dgm:cxn modelId="{974594A8-76A0-43A6-A198-2A82FC1082DF}" type="presOf" srcId="{4A458213-79E8-43AA-80E7-1DEB6B757670}" destId="{E6660B5A-8199-4C76-9F4C-DB209C6B1518}" srcOrd="0" destOrd="0" presId="urn:microsoft.com/office/officeart/2005/8/layout/hList7"/>
    <dgm:cxn modelId="{BDFCC1C2-0E8F-45B9-93A7-93381628146F}" type="presOf" srcId="{6E12A237-836C-42F3-B503-1FD010C26DD6}" destId="{4A356F6F-2D91-442F-B66A-7B399B25D7EA}" srcOrd="0" destOrd="0" presId="urn:microsoft.com/office/officeart/2005/8/layout/hList7"/>
    <dgm:cxn modelId="{D4BE33CB-5C31-402B-AE08-55A09EEFCBE9}" srcId="{94D5EC65-4901-46A8-9107-AA70154F2513}" destId="{DB3968A5-32EB-44EA-9102-EEDBFCB186F0}" srcOrd="2" destOrd="0" parTransId="{25D93984-5C54-49FE-ABDA-4FF0815087C7}" sibTransId="{1A9ED476-894F-40BD-BE6F-A31EF511C5E4}"/>
    <dgm:cxn modelId="{646466D7-F2F4-4915-AAEA-FE87A1520B9A}" srcId="{94D5EC65-4901-46A8-9107-AA70154F2513}" destId="{4A9F167F-09B0-45C0-8AED-B522CB01001D}" srcOrd="3" destOrd="0" parTransId="{9B455887-34D7-44D7-B4E6-257ACA2535BF}" sibTransId="{9172DFAF-4E6F-4C8A-BF14-05D526B14A2C}"/>
    <dgm:cxn modelId="{4491C5DA-37F5-42D9-B838-708C01CF9A40}" type="presOf" srcId="{1A9ED476-894F-40BD-BE6F-A31EF511C5E4}" destId="{BEAC9D88-4591-4C38-8157-F7109022F432}" srcOrd="0" destOrd="0" presId="urn:microsoft.com/office/officeart/2005/8/layout/hList7"/>
    <dgm:cxn modelId="{D62858DB-77CA-4628-A645-77CA9B7C3907}" type="presOf" srcId="{DB3968A5-32EB-44EA-9102-EEDBFCB186F0}" destId="{ECFA56D5-63E9-40C1-A187-1FF8F2F7542A}" srcOrd="0" destOrd="0" presId="urn:microsoft.com/office/officeart/2005/8/layout/hList7"/>
    <dgm:cxn modelId="{B9C9E8F2-6B65-46E6-A2F6-B4DAC6681EE6}" srcId="{94D5EC65-4901-46A8-9107-AA70154F2513}" destId="{A24B0085-6FE1-44FF-9ABF-534CA74932CC}" srcOrd="0" destOrd="0" parTransId="{1C278491-87B2-44C5-B32D-597EFE9AB41F}" sibTransId="{6E12A237-836C-42F3-B503-1FD010C26DD6}"/>
    <dgm:cxn modelId="{A4997E1E-F9B2-42FF-9645-223CE17423DF}" type="presParOf" srcId="{85F200F5-AF15-4A9E-8EE4-9EE57D4B2115}" destId="{529EC4F8-CE85-4D9B-9874-F19BDC8030F2}" srcOrd="0" destOrd="0" presId="urn:microsoft.com/office/officeart/2005/8/layout/hList7"/>
    <dgm:cxn modelId="{2A393FF4-9BD9-42AD-AB4B-6790E2D5962E}" type="presParOf" srcId="{85F200F5-AF15-4A9E-8EE4-9EE57D4B2115}" destId="{DB128CFA-3A36-46F8-A66A-B96364C9934C}" srcOrd="1" destOrd="0" presId="urn:microsoft.com/office/officeart/2005/8/layout/hList7"/>
    <dgm:cxn modelId="{3CC47866-F2D1-4144-849E-C66F2A36636D}" type="presParOf" srcId="{DB128CFA-3A36-46F8-A66A-B96364C9934C}" destId="{3502FE68-FC65-4946-9FA4-86BDC3057E5B}" srcOrd="0" destOrd="0" presId="urn:microsoft.com/office/officeart/2005/8/layout/hList7"/>
    <dgm:cxn modelId="{27B7CA8A-D5D8-48A4-9D3B-EB6E39E41CDB}" type="presParOf" srcId="{3502FE68-FC65-4946-9FA4-86BDC3057E5B}" destId="{885AF20F-4DDC-4A2A-BE7D-821F4ECC3452}" srcOrd="0" destOrd="0" presId="urn:microsoft.com/office/officeart/2005/8/layout/hList7"/>
    <dgm:cxn modelId="{2C13BC45-003D-4413-842E-C85F4CFF93C0}" type="presParOf" srcId="{3502FE68-FC65-4946-9FA4-86BDC3057E5B}" destId="{9B48D7D0-DC21-4E0F-8DBF-18AE1D192796}" srcOrd="1" destOrd="0" presId="urn:microsoft.com/office/officeart/2005/8/layout/hList7"/>
    <dgm:cxn modelId="{98DB40E4-D09E-4DFD-8F42-9B35106AAE6E}" type="presParOf" srcId="{3502FE68-FC65-4946-9FA4-86BDC3057E5B}" destId="{CBAC4206-B5CA-4657-86C8-8D2D67061031}" srcOrd="2" destOrd="0" presId="urn:microsoft.com/office/officeart/2005/8/layout/hList7"/>
    <dgm:cxn modelId="{A3A489AB-22C6-4E8E-BDC9-9269033E4ECB}" type="presParOf" srcId="{3502FE68-FC65-4946-9FA4-86BDC3057E5B}" destId="{5DF72A2F-14E7-49C0-99CE-40E9AC2542E6}" srcOrd="3" destOrd="0" presId="urn:microsoft.com/office/officeart/2005/8/layout/hList7"/>
    <dgm:cxn modelId="{9D7411A8-6CD6-4BEA-AE5C-1366303A0B85}" type="presParOf" srcId="{DB128CFA-3A36-46F8-A66A-B96364C9934C}" destId="{4A356F6F-2D91-442F-B66A-7B399B25D7EA}" srcOrd="1" destOrd="0" presId="urn:microsoft.com/office/officeart/2005/8/layout/hList7"/>
    <dgm:cxn modelId="{28E5F353-C67B-4B78-A3FA-5B84135BA657}" type="presParOf" srcId="{DB128CFA-3A36-46F8-A66A-B96364C9934C}" destId="{4B3F6DB2-580D-4DB0-A2EC-398D95FD47F4}" srcOrd="2" destOrd="0" presId="urn:microsoft.com/office/officeart/2005/8/layout/hList7"/>
    <dgm:cxn modelId="{785BD629-D1CC-4314-AD3F-E4F0AEC576FD}" type="presParOf" srcId="{4B3F6DB2-580D-4DB0-A2EC-398D95FD47F4}" destId="{E6660B5A-8199-4C76-9F4C-DB209C6B1518}" srcOrd="0" destOrd="0" presId="urn:microsoft.com/office/officeart/2005/8/layout/hList7"/>
    <dgm:cxn modelId="{7EC20A6A-6E0E-48BE-A6EF-6BE12FFA24A6}" type="presParOf" srcId="{4B3F6DB2-580D-4DB0-A2EC-398D95FD47F4}" destId="{F12E625C-E90F-4ABE-AE32-B2E4586F4192}" srcOrd="1" destOrd="0" presId="urn:microsoft.com/office/officeart/2005/8/layout/hList7"/>
    <dgm:cxn modelId="{8F8FC03E-A8DA-47DB-8477-87E3D9DE0189}" type="presParOf" srcId="{4B3F6DB2-580D-4DB0-A2EC-398D95FD47F4}" destId="{8967261C-CBC7-4D4C-A621-0C681EA0AA1F}" srcOrd="2" destOrd="0" presId="urn:microsoft.com/office/officeart/2005/8/layout/hList7"/>
    <dgm:cxn modelId="{AF72B925-BEA4-46AC-AD28-C5231D4C969E}" type="presParOf" srcId="{4B3F6DB2-580D-4DB0-A2EC-398D95FD47F4}" destId="{77E34289-10FB-4DC4-BA3C-9EBFBD7954A9}" srcOrd="3" destOrd="0" presId="urn:microsoft.com/office/officeart/2005/8/layout/hList7"/>
    <dgm:cxn modelId="{DCD617CD-066A-4B86-851B-AEDE43350358}" type="presParOf" srcId="{DB128CFA-3A36-46F8-A66A-B96364C9934C}" destId="{08C803A0-260C-4422-AAF1-E239A7A0FF74}" srcOrd="3" destOrd="0" presId="urn:microsoft.com/office/officeart/2005/8/layout/hList7"/>
    <dgm:cxn modelId="{F22B85D2-75E7-42DE-AB61-5E575ACFC205}" type="presParOf" srcId="{DB128CFA-3A36-46F8-A66A-B96364C9934C}" destId="{5038E722-2FC1-4BF6-A421-2E5D77C4C515}" srcOrd="4" destOrd="0" presId="urn:microsoft.com/office/officeart/2005/8/layout/hList7"/>
    <dgm:cxn modelId="{45F6599A-13B7-452D-A6A6-DBBE5FEAF71A}" type="presParOf" srcId="{5038E722-2FC1-4BF6-A421-2E5D77C4C515}" destId="{ECFA56D5-63E9-40C1-A187-1FF8F2F7542A}" srcOrd="0" destOrd="0" presId="urn:microsoft.com/office/officeart/2005/8/layout/hList7"/>
    <dgm:cxn modelId="{392799D7-47AA-48C4-AE3F-EC69416C8A24}" type="presParOf" srcId="{5038E722-2FC1-4BF6-A421-2E5D77C4C515}" destId="{A5DEFFE7-2D83-4380-B27D-1F4A9C4288B1}" srcOrd="1" destOrd="0" presId="urn:microsoft.com/office/officeart/2005/8/layout/hList7"/>
    <dgm:cxn modelId="{797533A2-7B0E-4FA7-88D3-2737099DDE49}" type="presParOf" srcId="{5038E722-2FC1-4BF6-A421-2E5D77C4C515}" destId="{9958D523-1B14-4C42-B7D2-2F1268642FC9}" srcOrd="2" destOrd="0" presId="urn:microsoft.com/office/officeart/2005/8/layout/hList7"/>
    <dgm:cxn modelId="{BB557DCC-504F-49FC-982F-31F938A74AFB}" type="presParOf" srcId="{5038E722-2FC1-4BF6-A421-2E5D77C4C515}" destId="{08C79FFE-7A6A-4CB1-8205-D92DC60C6FE0}" srcOrd="3" destOrd="0" presId="urn:microsoft.com/office/officeart/2005/8/layout/hList7"/>
    <dgm:cxn modelId="{6D73EC01-F084-48D6-B0F0-0B9D532C1AF8}" type="presParOf" srcId="{DB128CFA-3A36-46F8-A66A-B96364C9934C}" destId="{BEAC9D88-4591-4C38-8157-F7109022F432}" srcOrd="5" destOrd="0" presId="urn:microsoft.com/office/officeart/2005/8/layout/hList7"/>
    <dgm:cxn modelId="{DC661362-5D2E-4908-A422-54A84C71D0EF}" type="presParOf" srcId="{DB128CFA-3A36-46F8-A66A-B96364C9934C}" destId="{D51ADB0C-ED02-43B4-BD57-844170F5535D}" srcOrd="6" destOrd="0" presId="urn:microsoft.com/office/officeart/2005/8/layout/hList7"/>
    <dgm:cxn modelId="{00D51F58-4240-462E-B084-C52FCC572D26}" type="presParOf" srcId="{D51ADB0C-ED02-43B4-BD57-844170F5535D}" destId="{EB437394-DED7-4649-A585-AA8C43BC3E61}" srcOrd="0" destOrd="0" presId="urn:microsoft.com/office/officeart/2005/8/layout/hList7"/>
    <dgm:cxn modelId="{CEB36ABC-8408-4C91-BBFA-E44262E5C113}" type="presParOf" srcId="{D51ADB0C-ED02-43B4-BD57-844170F5535D}" destId="{5EC1AD55-E667-4788-A491-7023B4110539}" srcOrd="1" destOrd="0" presId="urn:microsoft.com/office/officeart/2005/8/layout/hList7"/>
    <dgm:cxn modelId="{29095346-D2CE-41CE-A072-9F042FFE62AF}" type="presParOf" srcId="{D51ADB0C-ED02-43B4-BD57-844170F5535D}" destId="{31C18259-CD74-424E-AE45-FD24ECF27C75}" srcOrd="2" destOrd="0" presId="urn:microsoft.com/office/officeart/2005/8/layout/hList7"/>
    <dgm:cxn modelId="{EB2C6180-AF8B-4DE4-A38E-68B61809BD44}" type="presParOf" srcId="{D51ADB0C-ED02-43B4-BD57-844170F5535D}" destId="{18C1EDD5-ADBF-4131-993E-B8B6CFDAD627}"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6409B1-87FB-489D-A5DD-D89166B93CA5}" type="doc">
      <dgm:prSet loTypeId="urn:microsoft.com/office/officeart/2005/8/layout/balance1" loCatId="relationship" qsTypeId="urn:microsoft.com/office/officeart/2005/8/quickstyle/3d1" qsCatId="3D" csTypeId="urn:microsoft.com/office/officeart/2005/8/colors/colorful1" csCatId="colorful" phldr="1"/>
      <dgm:spPr/>
      <dgm:t>
        <a:bodyPr/>
        <a:lstStyle/>
        <a:p>
          <a:endParaRPr lang="fr-DZ"/>
        </a:p>
      </dgm:t>
    </dgm:pt>
    <dgm:pt modelId="{9978D733-11B2-45DA-9C26-CB20FB019241}">
      <dgm:prSet phldrT="[Texte]"/>
      <dgm:spPr/>
      <dgm:t>
        <a:bodyPr/>
        <a:lstStyle/>
        <a:p>
          <a:r>
            <a:rPr lang="ar-DZ" dirty="0"/>
            <a:t>انعكاسات</a:t>
          </a:r>
          <a:endParaRPr lang="fr-DZ" dirty="0"/>
        </a:p>
      </dgm:t>
    </dgm:pt>
    <dgm:pt modelId="{03695A1A-EE84-46B5-B977-43426DA6283F}" type="parTrans" cxnId="{2F17322A-431C-4A54-8706-718449B3980E}">
      <dgm:prSet/>
      <dgm:spPr/>
      <dgm:t>
        <a:bodyPr/>
        <a:lstStyle/>
        <a:p>
          <a:endParaRPr lang="fr-DZ"/>
        </a:p>
      </dgm:t>
    </dgm:pt>
    <dgm:pt modelId="{F7718112-3E9F-4330-B32C-E476A81A15A0}" type="sibTrans" cxnId="{2F17322A-431C-4A54-8706-718449B3980E}">
      <dgm:prSet/>
      <dgm:spPr/>
      <dgm:t>
        <a:bodyPr/>
        <a:lstStyle/>
        <a:p>
          <a:endParaRPr lang="fr-DZ"/>
        </a:p>
      </dgm:t>
    </dgm:pt>
    <dgm:pt modelId="{AF58E293-EF2C-4AE0-8E02-944B117E678E}">
      <dgm:prSet phldrT="[Texte]"/>
      <dgm:spPr/>
      <dgm:t>
        <a:bodyPr/>
        <a:lstStyle/>
        <a:p>
          <a:r>
            <a:rPr lang="ar-DZ" dirty="0"/>
            <a:t>تكثيف ميزانيات الدفاع</a:t>
          </a:r>
          <a:endParaRPr lang="fr-DZ" dirty="0"/>
        </a:p>
      </dgm:t>
    </dgm:pt>
    <dgm:pt modelId="{0F386A29-0F1E-4BDF-9CD1-C52FB6C763CF}" type="parTrans" cxnId="{7366B816-F7AC-4107-8D7A-CE57A90BAE5B}">
      <dgm:prSet/>
      <dgm:spPr/>
      <dgm:t>
        <a:bodyPr/>
        <a:lstStyle/>
        <a:p>
          <a:endParaRPr lang="fr-DZ"/>
        </a:p>
      </dgm:t>
    </dgm:pt>
    <dgm:pt modelId="{08BC4E60-EA46-4F9F-ABFD-58BB594307E0}" type="sibTrans" cxnId="{7366B816-F7AC-4107-8D7A-CE57A90BAE5B}">
      <dgm:prSet/>
      <dgm:spPr/>
      <dgm:t>
        <a:bodyPr/>
        <a:lstStyle/>
        <a:p>
          <a:endParaRPr lang="fr-DZ"/>
        </a:p>
      </dgm:t>
    </dgm:pt>
    <dgm:pt modelId="{417EE313-CB30-4542-AA79-5CB494DE5F33}">
      <dgm:prSet phldrT="[Texte]"/>
      <dgm:spPr/>
      <dgm:t>
        <a:bodyPr/>
        <a:lstStyle/>
        <a:p>
          <a:r>
            <a:rPr lang="ar-DZ" dirty="0"/>
            <a:t>التصادم مع القوى التقليدية فرنسا</a:t>
          </a:r>
          <a:endParaRPr lang="fr-DZ" dirty="0"/>
        </a:p>
      </dgm:t>
    </dgm:pt>
    <dgm:pt modelId="{AF588121-CF61-4EA1-ACFB-71955B0D5DBC}" type="parTrans" cxnId="{1A48E7F1-6A48-49E2-8155-3D791CD33916}">
      <dgm:prSet/>
      <dgm:spPr/>
      <dgm:t>
        <a:bodyPr/>
        <a:lstStyle/>
        <a:p>
          <a:endParaRPr lang="fr-DZ"/>
        </a:p>
      </dgm:t>
    </dgm:pt>
    <dgm:pt modelId="{98E9303B-1343-4EF7-951E-C83C44B5CA18}" type="sibTrans" cxnId="{1A48E7F1-6A48-49E2-8155-3D791CD33916}">
      <dgm:prSet/>
      <dgm:spPr/>
      <dgm:t>
        <a:bodyPr/>
        <a:lstStyle/>
        <a:p>
          <a:endParaRPr lang="fr-DZ"/>
        </a:p>
      </dgm:t>
    </dgm:pt>
    <dgm:pt modelId="{5D432CF8-2AF1-4783-9D85-82394EC43C87}">
      <dgm:prSet phldrT="[Texte]"/>
      <dgm:spPr/>
      <dgm:t>
        <a:bodyPr/>
        <a:lstStyle/>
        <a:p>
          <a:r>
            <a:rPr lang="ar-DZ" dirty="0"/>
            <a:t>الفوائد</a:t>
          </a:r>
          <a:endParaRPr lang="fr-DZ" dirty="0"/>
        </a:p>
      </dgm:t>
    </dgm:pt>
    <dgm:pt modelId="{ED205DA4-C15A-44E4-BD61-0CDC95E0A798}" type="parTrans" cxnId="{A71F5920-8DCD-4B04-AB79-34A21E60B685}">
      <dgm:prSet/>
      <dgm:spPr/>
      <dgm:t>
        <a:bodyPr/>
        <a:lstStyle/>
        <a:p>
          <a:endParaRPr lang="fr-DZ"/>
        </a:p>
      </dgm:t>
    </dgm:pt>
    <dgm:pt modelId="{75497631-95FF-4BA8-B440-15F4DECFFB0D}" type="sibTrans" cxnId="{A71F5920-8DCD-4B04-AB79-34A21E60B685}">
      <dgm:prSet/>
      <dgm:spPr/>
      <dgm:t>
        <a:bodyPr/>
        <a:lstStyle/>
        <a:p>
          <a:endParaRPr lang="fr-DZ"/>
        </a:p>
      </dgm:t>
    </dgm:pt>
    <dgm:pt modelId="{957DBB8C-8650-467C-8B90-1F0591671D78}">
      <dgm:prSet phldrT="[Texte]"/>
      <dgm:spPr/>
      <dgm:t>
        <a:bodyPr/>
        <a:lstStyle/>
        <a:p>
          <a:r>
            <a:rPr lang="ar-DZ" dirty="0"/>
            <a:t>تعزيز التعاون الزراعي	</a:t>
          </a:r>
          <a:endParaRPr lang="fr-DZ" dirty="0"/>
        </a:p>
      </dgm:t>
    </dgm:pt>
    <dgm:pt modelId="{30F487D6-6BBF-47EA-9B4E-7A2C83C42C15}" type="parTrans" cxnId="{74084F87-9EBF-403B-8655-A8553ACE191A}">
      <dgm:prSet/>
      <dgm:spPr/>
      <dgm:t>
        <a:bodyPr/>
        <a:lstStyle/>
        <a:p>
          <a:endParaRPr lang="fr-DZ"/>
        </a:p>
      </dgm:t>
    </dgm:pt>
    <dgm:pt modelId="{7AAD4E20-7581-419A-89F7-C1CFC0B3EB60}" type="sibTrans" cxnId="{74084F87-9EBF-403B-8655-A8553ACE191A}">
      <dgm:prSet/>
      <dgm:spPr/>
      <dgm:t>
        <a:bodyPr/>
        <a:lstStyle/>
        <a:p>
          <a:endParaRPr lang="fr-DZ"/>
        </a:p>
      </dgm:t>
    </dgm:pt>
    <dgm:pt modelId="{630E038B-9DA2-44ED-838D-0DEAEC8872D2}">
      <dgm:prSet phldrT="[Texte]"/>
      <dgm:spPr/>
      <dgm:t>
        <a:bodyPr/>
        <a:lstStyle/>
        <a:p>
          <a:r>
            <a:rPr lang="ar-DZ" dirty="0"/>
            <a:t>جلب الاستثمارات في الصناعات </a:t>
          </a:r>
          <a:r>
            <a:rPr lang="ar-DZ" dirty="0" err="1"/>
            <a:t>المبكانيكية</a:t>
          </a:r>
          <a:endParaRPr lang="fr-DZ" dirty="0"/>
        </a:p>
      </dgm:t>
    </dgm:pt>
    <dgm:pt modelId="{52A4F2DA-883E-4F5E-B4B9-15B34399CC68}" type="parTrans" cxnId="{116AB3BD-A48B-4A6F-B11D-98DB6BEA01B2}">
      <dgm:prSet/>
      <dgm:spPr/>
      <dgm:t>
        <a:bodyPr/>
        <a:lstStyle/>
        <a:p>
          <a:endParaRPr lang="fr-DZ"/>
        </a:p>
      </dgm:t>
    </dgm:pt>
    <dgm:pt modelId="{9C4F1880-4009-4C12-9CB4-83F75B7B8947}" type="sibTrans" cxnId="{116AB3BD-A48B-4A6F-B11D-98DB6BEA01B2}">
      <dgm:prSet/>
      <dgm:spPr/>
      <dgm:t>
        <a:bodyPr/>
        <a:lstStyle/>
        <a:p>
          <a:endParaRPr lang="fr-DZ"/>
        </a:p>
      </dgm:t>
    </dgm:pt>
    <dgm:pt modelId="{EBCE6670-CD15-49E2-9933-C1CF3FE6C050}">
      <dgm:prSet phldrT="[Texte]"/>
      <dgm:spPr/>
      <dgm:t>
        <a:bodyPr/>
        <a:lstStyle/>
        <a:p>
          <a:r>
            <a:rPr lang="ar-DZ" dirty="0"/>
            <a:t>الاستفادة من النقد الأجنبي</a:t>
          </a:r>
          <a:endParaRPr lang="fr-DZ" dirty="0"/>
        </a:p>
      </dgm:t>
    </dgm:pt>
    <dgm:pt modelId="{35843485-45BD-412B-A9D6-0F96B074BE5D}" type="parTrans" cxnId="{3AB96FC1-4997-43BA-8936-516149551406}">
      <dgm:prSet/>
      <dgm:spPr/>
      <dgm:t>
        <a:bodyPr/>
        <a:lstStyle/>
        <a:p>
          <a:endParaRPr lang="fr-DZ"/>
        </a:p>
      </dgm:t>
    </dgm:pt>
    <dgm:pt modelId="{47F2AFF6-FDFE-4883-9E4E-131417016BC9}" type="sibTrans" cxnId="{3AB96FC1-4997-43BA-8936-516149551406}">
      <dgm:prSet/>
      <dgm:spPr/>
      <dgm:t>
        <a:bodyPr/>
        <a:lstStyle/>
        <a:p>
          <a:endParaRPr lang="fr-DZ"/>
        </a:p>
      </dgm:t>
    </dgm:pt>
    <dgm:pt modelId="{C5A66686-1AB1-4562-BAB7-600AC2196298}">
      <dgm:prSet phldrT="[Texte]"/>
      <dgm:spPr/>
    </dgm:pt>
    <dgm:pt modelId="{96ED5461-E162-40BF-A416-D2E7BD6B2303}" type="parTrans" cxnId="{0DA0AD8B-EBC9-4C47-8577-E4575DD16D3E}">
      <dgm:prSet/>
      <dgm:spPr/>
      <dgm:t>
        <a:bodyPr/>
        <a:lstStyle/>
        <a:p>
          <a:endParaRPr lang="fr-DZ"/>
        </a:p>
      </dgm:t>
    </dgm:pt>
    <dgm:pt modelId="{D340EAF1-416D-4AB6-A6BB-E6BC16884D6A}" type="sibTrans" cxnId="{0DA0AD8B-EBC9-4C47-8577-E4575DD16D3E}">
      <dgm:prSet/>
      <dgm:spPr/>
      <dgm:t>
        <a:bodyPr/>
        <a:lstStyle/>
        <a:p>
          <a:endParaRPr lang="fr-DZ"/>
        </a:p>
      </dgm:t>
    </dgm:pt>
    <dgm:pt modelId="{D28C34A9-4B89-4020-9ECD-D0BB1401544B}">
      <dgm:prSet phldrT="[Texte]"/>
      <dgm:spPr/>
      <dgm:t>
        <a:bodyPr/>
        <a:lstStyle/>
        <a:p>
          <a:endParaRPr lang="fr-DZ" dirty="0"/>
        </a:p>
      </dgm:t>
    </dgm:pt>
    <dgm:pt modelId="{28A3AF3B-7610-4E02-BA11-03F3F02857C1}" type="parTrans" cxnId="{A0799DB9-77C9-4435-BDC2-0801AB9DE886}">
      <dgm:prSet/>
      <dgm:spPr/>
      <dgm:t>
        <a:bodyPr/>
        <a:lstStyle/>
        <a:p>
          <a:endParaRPr lang="fr-DZ"/>
        </a:p>
      </dgm:t>
    </dgm:pt>
    <dgm:pt modelId="{F7C38BAE-A3CE-433C-AF3C-FEA824339629}" type="sibTrans" cxnId="{A0799DB9-77C9-4435-BDC2-0801AB9DE886}">
      <dgm:prSet/>
      <dgm:spPr/>
      <dgm:t>
        <a:bodyPr/>
        <a:lstStyle/>
        <a:p>
          <a:endParaRPr lang="fr-DZ"/>
        </a:p>
      </dgm:t>
    </dgm:pt>
    <dgm:pt modelId="{90F84B96-CE15-45CC-87BF-DF6001FCE344}">
      <dgm:prSet phldrT="[Texte]"/>
      <dgm:spPr/>
      <dgm:t>
        <a:bodyPr/>
        <a:lstStyle/>
        <a:p>
          <a:r>
            <a:rPr lang="ar-DZ" dirty="0"/>
            <a:t>تعزيز الاستثمار</a:t>
          </a:r>
          <a:endParaRPr lang="fr-DZ" dirty="0"/>
        </a:p>
      </dgm:t>
    </dgm:pt>
    <dgm:pt modelId="{2DA46667-FC47-419B-8022-DD858107C82A}" type="parTrans" cxnId="{6F4EC7B7-C49F-4282-9ED6-82389238AD20}">
      <dgm:prSet/>
      <dgm:spPr/>
      <dgm:t>
        <a:bodyPr/>
        <a:lstStyle/>
        <a:p>
          <a:endParaRPr lang="fr-DZ"/>
        </a:p>
      </dgm:t>
    </dgm:pt>
    <dgm:pt modelId="{AF0C132C-CB30-47A9-8BEF-0DB35F6E66A1}" type="sibTrans" cxnId="{6F4EC7B7-C49F-4282-9ED6-82389238AD20}">
      <dgm:prSet/>
      <dgm:spPr/>
      <dgm:t>
        <a:bodyPr/>
        <a:lstStyle/>
        <a:p>
          <a:endParaRPr lang="fr-DZ"/>
        </a:p>
      </dgm:t>
    </dgm:pt>
    <dgm:pt modelId="{0F1B3981-CB50-43FF-97CA-2A1EA4A374CF}">
      <dgm:prSet phldrT="[Texte]"/>
      <dgm:spPr/>
      <dgm:t>
        <a:bodyPr/>
        <a:lstStyle/>
        <a:p>
          <a:endParaRPr lang="fr-DZ" dirty="0"/>
        </a:p>
      </dgm:t>
    </dgm:pt>
    <dgm:pt modelId="{80BBB2C5-667D-4421-BE3C-DD2A3BFEC18C}" type="parTrans" cxnId="{7308FEC0-4693-4FC3-83C7-0BCE1CE298B4}">
      <dgm:prSet/>
      <dgm:spPr/>
      <dgm:t>
        <a:bodyPr/>
        <a:lstStyle/>
        <a:p>
          <a:endParaRPr lang="fr-DZ"/>
        </a:p>
      </dgm:t>
    </dgm:pt>
    <dgm:pt modelId="{7490365B-EFD4-4FC1-9E6B-4B802E9AD2B2}" type="sibTrans" cxnId="{7308FEC0-4693-4FC3-83C7-0BCE1CE298B4}">
      <dgm:prSet/>
      <dgm:spPr/>
      <dgm:t>
        <a:bodyPr/>
        <a:lstStyle/>
        <a:p>
          <a:endParaRPr lang="fr-DZ"/>
        </a:p>
      </dgm:t>
    </dgm:pt>
    <dgm:pt modelId="{F0FA672A-0C7F-4143-A004-C07DD1971BB8}" type="pres">
      <dgm:prSet presAssocID="{8F6409B1-87FB-489D-A5DD-D89166B93CA5}" presName="outerComposite" presStyleCnt="0">
        <dgm:presLayoutVars>
          <dgm:chMax val="2"/>
          <dgm:animLvl val="lvl"/>
          <dgm:resizeHandles val="exact"/>
        </dgm:presLayoutVars>
      </dgm:prSet>
      <dgm:spPr/>
    </dgm:pt>
    <dgm:pt modelId="{4A571DCC-0499-4593-808B-8DCBDD8A318E}" type="pres">
      <dgm:prSet presAssocID="{8F6409B1-87FB-489D-A5DD-D89166B93CA5}" presName="dummyMaxCanvas" presStyleCnt="0"/>
      <dgm:spPr/>
    </dgm:pt>
    <dgm:pt modelId="{AE2D5CC5-E1FE-4DF3-9824-FD8F30F4E0EE}" type="pres">
      <dgm:prSet presAssocID="{8F6409B1-87FB-489D-A5DD-D89166B93CA5}" presName="parentComposite" presStyleCnt="0"/>
      <dgm:spPr/>
    </dgm:pt>
    <dgm:pt modelId="{C9F2EB4D-9B52-474F-BAC0-B1917F4DFB1D}" type="pres">
      <dgm:prSet presAssocID="{8F6409B1-87FB-489D-A5DD-D89166B93CA5}" presName="parent1" presStyleLbl="alignAccFollowNode1" presStyleIdx="0" presStyleCnt="4">
        <dgm:presLayoutVars>
          <dgm:chMax val="4"/>
        </dgm:presLayoutVars>
      </dgm:prSet>
      <dgm:spPr/>
    </dgm:pt>
    <dgm:pt modelId="{FF65164C-E293-4993-891A-A1A97D08C2C5}" type="pres">
      <dgm:prSet presAssocID="{8F6409B1-87FB-489D-A5DD-D89166B93CA5}" presName="parent2" presStyleLbl="alignAccFollowNode1" presStyleIdx="1" presStyleCnt="4">
        <dgm:presLayoutVars>
          <dgm:chMax val="4"/>
        </dgm:presLayoutVars>
      </dgm:prSet>
      <dgm:spPr/>
    </dgm:pt>
    <dgm:pt modelId="{33E2F106-65AD-4649-ADF3-1E8992624865}" type="pres">
      <dgm:prSet presAssocID="{8F6409B1-87FB-489D-A5DD-D89166B93CA5}" presName="childrenComposite" presStyleCnt="0"/>
      <dgm:spPr/>
    </dgm:pt>
    <dgm:pt modelId="{7EEA2ED4-5992-4F2E-8B58-5C2F14AC5623}" type="pres">
      <dgm:prSet presAssocID="{8F6409B1-87FB-489D-A5DD-D89166B93CA5}" presName="dummyMaxCanvas_ChildArea" presStyleCnt="0"/>
      <dgm:spPr/>
    </dgm:pt>
    <dgm:pt modelId="{063C9A8A-9587-4C94-9472-1C7DCDEA97DB}" type="pres">
      <dgm:prSet presAssocID="{8F6409B1-87FB-489D-A5DD-D89166B93CA5}" presName="fulcrum" presStyleLbl="alignAccFollowNode1" presStyleIdx="2" presStyleCnt="4"/>
      <dgm:spPr/>
    </dgm:pt>
    <dgm:pt modelId="{A75F3373-9B92-4520-86E7-28B973ACBDE4}" type="pres">
      <dgm:prSet presAssocID="{8F6409B1-87FB-489D-A5DD-D89166B93CA5}" presName="balance_24" presStyleLbl="alignAccFollowNode1" presStyleIdx="3" presStyleCnt="4">
        <dgm:presLayoutVars>
          <dgm:bulletEnabled val="1"/>
        </dgm:presLayoutVars>
      </dgm:prSet>
      <dgm:spPr/>
    </dgm:pt>
    <dgm:pt modelId="{8AAE879C-2523-4AC7-AFF4-4C08BAE7F899}" type="pres">
      <dgm:prSet presAssocID="{8F6409B1-87FB-489D-A5DD-D89166B93CA5}" presName="right_24_1" presStyleLbl="node1" presStyleIdx="0" presStyleCnt="6">
        <dgm:presLayoutVars>
          <dgm:bulletEnabled val="1"/>
        </dgm:presLayoutVars>
      </dgm:prSet>
      <dgm:spPr/>
    </dgm:pt>
    <dgm:pt modelId="{624EA9F0-1F43-4029-8AB2-2FBD28A9701A}" type="pres">
      <dgm:prSet presAssocID="{8F6409B1-87FB-489D-A5DD-D89166B93CA5}" presName="right_24_2" presStyleLbl="node1" presStyleIdx="1" presStyleCnt="6">
        <dgm:presLayoutVars>
          <dgm:bulletEnabled val="1"/>
        </dgm:presLayoutVars>
      </dgm:prSet>
      <dgm:spPr/>
    </dgm:pt>
    <dgm:pt modelId="{36A50DCF-DBE6-4769-BE19-5EBEDAD22F26}" type="pres">
      <dgm:prSet presAssocID="{8F6409B1-87FB-489D-A5DD-D89166B93CA5}" presName="right_24_3" presStyleLbl="node1" presStyleIdx="2" presStyleCnt="6">
        <dgm:presLayoutVars>
          <dgm:bulletEnabled val="1"/>
        </dgm:presLayoutVars>
      </dgm:prSet>
      <dgm:spPr/>
    </dgm:pt>
    <dgm:pt modelId="{E7E8194F-6D78-4136-B695-44DFA604A8D7}" type="pres">
      <dgm:prSet presAssocID="{8F6409B1-87FB-489D-A5DD-D89166B93CA5}" presName="right_24_4" presStyleLbl="node1" presStyleIdx="3" presStyleCnt="6">
        <dgm:presLayoutVars>
          <dgm:bulletEnabled val="1"/>
        </dgm:presLayoutVars>
      </dgm:prSet>
      <dgm:spPr/>
    </dgm:pt>
    <dgm:pt modelId="{3A5B6E11-1A38-448A-85E3-E02C2B309EC7}" type="pres">
      <dgm:prSet presAssocID="{8F6409B1-87FB-489D-A5DD-D89166B93CA5}" presName="left_24_1" presStyleLbl="node1" presStyleIdx="4" presStyleCnt="6">
        <dgm:presLayoutVars>
          <dgm:bulletEnabled val="1"/>
        </dgm:presLayoutVars>
      </dgm:prSet>
      <dgm:spPr/>
    </dgm:pt>
    <dgm:pt modelId="{AD093997-CBBA-4FAE-9C54-2A067657F17B}" type="pres">
      <dgm:prSet presAssocID="{8F6409B1-87FB-489D-A5DD-D89166B93CA5}" presName="left_24_2" presStyleLbl="node1" presStyleIdx="5" presStyleCnt="6">
        <dgm:presLayoutVars>
          <dgm:bulletEnabled val="1"/>
        </dgm:presLayoutVars>
      </dgm:prSet>
      <dgm:spPr/>
    </dgm:pt>
  </dgm:ptLst>
  <dgm:cxnLst>
    <dgm:cxn modelId="{C0450208-3704-4CD0-AFDA-3900A41028B6}" type="presOf" srcId="{417EE313-CB30-4542-AA79-5CB494DE5F33}" destId="{AD093997-CBBA-4FAE-9C54-2A067657F17B}" srcOrd="0" destOrd="0" presId="urn:microsoft.com/office/officeart/2005/8/layout/balance1"/>
    <dgm:cxn modelId="{B410860F-4B56-4AD2-826F-0D1EFD5AD388}" type="presOf" srcId="{AF58E293-EF2C-4AE0-8E02-944B117E678E}" destId="{3A5B6E11-1A38-448A-85E3-E02C2B309EC7}" srcOrd="0" destOrd="0" presId="urn:microsoft.com/office/officeart/2005/8/layout/balance1"/>
    <dgm:cxn modelId="{CB88A914-FD3B-4BAF-8AF8-F7ABC49E63AE}" type="presOf" srcId="{90F84B96-CE15-45CC-87BF-DF6001FCE344}" destId="{E7E8194F-6D78-4136-B695-44DFA604A8D7}" srcOrd="0" destOrd="0" presId="urn:microsoft.com/office/officeart/2005/8/layout/balance1"/>
    <dgm:cxn modelId="{7366B816-F7AC-4107-8D7A-CE57A90BAE5B}" srcId="{9978D733-11B2-45DA-9C26-CB20FB019241}" destId="{AF58E293-EF2C-4AE0-8E02-944B117E678E}" srcOrd="0" destOrd="0" parTransId="{0F386A29-0F1E-4BDF-9CD1-C52FB6C763CF}" sibTransId="{08BC4E60-EA46-4F9F-ABFD-58BB594307E0}"/>
    <dgm:cxn modelId="{A71F5920-8DCD-4B04-AB79-34A21E60B685}" srcId="{8F6409B1-87FB-489D-A5DD-D89166B93CA5}" destId="{5D432CF8-2AF1-4783-9D85-82394EC43C87}" srcOrd="1" destOrd="0" parTransId="{ED205DA4-C15A-44E4-BD61-0CDC95E0A798}" sibTransId="{75497631-95FF-4BA8-B440-15F4DECFFB0D}"/>
    <dgm:cxn modelId="{2F17322A-431C-4A54-8706-718449B3980E}" srcId="{8F6409B1-87FB-489D-A5DD-D89166B93CA5}" destId="{9978D733-11B2-45DA-9C26-CB20FB019241}" srcOrd="0" destOrd="0" parTransId="{03695A1A-EE84-46B5-B977-43426DA6283F}" sibTransId="{F7718112-3E9F-4330-B32C-E476A81A15A0}"/>
    <dgm:cxn modelId="{64EE4E63-C5F3-4C65-A663-B9EDE9B3BAC8}" type="presOf" srcId="{EBCE6670-CD15-49E2-9933-C1CF3FE6C050}" destId="{36A50DCF-DBE6-4769-BE19-5EBEDAD22F26}" srcOrd="0" destOrd="0" presId="urn:microsoft.com/office/officeart/2005/8/layout/balance1"/>
    <dgm:cxn modelId="{74084F87-9EBF-403B-8655-A8553ACE191A}" srcId="{5D432CF8-2AF1-4783-9D85-82394EC43C87}" destId="{957DBB8C-8650-467C-8B90-1F0591671D78}" srcOrd="0" destOrd="0" parTransId="{30F487D6-6BBF-47EA-9B4E-7A2C83C42C15}" sibTransId="{7AAD4E20-7581-419A-89F7-C1CFC0B3EB60}"/>
    <dgm:cxn modelId="{0DA0AD8B-EBC9-4C47-8577-E4575DD16D3E}" srcId="{5D432CF8-2AF1-4783-9D85-82394EC43C87}" destId="{C5A66686-1AB1-4562-BAB7-600AC2196298}" srcOrd="5" destOrd="0" parTransId="{96ED5461-E162-40BF-A416-D2E7BD6B2303}" sibTransId="{D340EAF1-416D-4AB6-A6BB-E6BC16884D6A}"/>
    <dgm:cxn modelId="{1E1DBEA0-E43E-4CAC-8EE7-4E4FE8D8DEDC}" type="presOf" srcId="{9978D733-11B2-45DA-9C26-CB20FB019241}" destId="{C9F2EB4D-9B52-474F-BAC0-B1917F4DFB1D}" srcOrd="0" destOrd="0" presId="urn:microsoft.com/office/officeart/2005/8/layout/balance1"/>
    <dgm:cxn modelId="{6F4EC7B7-C49F-4282-9ED6-82389238AD20}" srcId="{5D432CF8-2AF1-4783-9D85-82394EC43C87}" destId="{90F84B96-CE15-45CC-87BF-DF6001FCE344}" srcOrd="3" destOrd="0" parTransId="{2DA46667-FC47-419B-8022-DD858107C82A}" sibTransId="{AF0C132C-CB30-47A9-8BEF-0DB35F6E66A1}"/>
    <dgm:cxn modelId="{A0799DB9-77C9-4435-BDC2-0801AB9DE886}" srcId="{5D432CF8-2AF1-4783-9D85-82394EC43C87}" destId="{D28C34A9-4B89-4020-9ECD-D0BB1401544B}" srcOrd="6" destOrd="0" parTransId="{28A3AF3B-7610-4E02-BA11-03F3F02857C1}" sibTransId="{F7C38BAE-A3CE-433C-AF3C-FEA824339629}"/>
    <dgm:cxn modelId="{116AB3BD-A48B-4A6F-B11D-98DB6BEA01B2}" srcId="{5D432CF8-2AF1-4783-9D85-82394EC43C87}" destId="{630E038B-9DA2-44ED-838D-0DEAEC8872D2}" srcOrd="1" destOrd="0" parTransId="{52A4F2DA-883E-4F5E-B4B9-15B34399CC68}" sibTransId="{9C4F1880-4009-4C12-9CB4-83F75B7B8947}"/>
    <dgm:cxn modelId="{7308FEC0-4693-4FC3-83C7-0BCE1CE298B4}" srcId="{5D432CF8-2AF1-4783-9D85-82394EC43C87}" destId="{0F1B3981-CB50-43FF-97CA-2A1EA4A374CF}" srcOrd="4" destOrd="0" parTransId="{80BBB2C5-667D-4421-BE3C-DD2A3BFEC18C}" sibTransId="{7490365B-EFD4-4FC1-9E6B-4B802E9AD2B2}"/>
    <dgm:cxn modelId="{3AB96FC1-4997-43BA-8936-516149551406}" srcId="{5D432CF8-2AF1-4783-9D85-82394EC43C87}" destId="{EBCE6670-CD15-49E2-9933-C1CF3FE6C050}" srcOrd="2" destOrd="0" parTransId="{35843485-45BD-412B-A9D6-0F96B074BE5D}" sibTransId="{47F2AFF6-FDFE-4883-9E4E-131417016BC9}"/>
    <dgm:cxn modelId="{041766D5-56F3-4C48-9BED-A1F621EA3DD5}" type="presOf" srcId="{630E038B-9DA2-44ED-838D-0DEAEC8872D2}" destId="{624EA9F0-1F43-4029-8AB2-2FBD28A9701A}" srcOrd="0" destOrd="0" presId="urn:microsoft.com/office/officeart/2005/8/layout/balance1"/>
    <dgm:cxn modelId="{29F051DC-DC2E-4E6F-B1EF-9BFB4D62A46A}" type="presOf" srcId="{8F6409B1-87FB-489D-A5DD-D89166B93CA5}" destId="{F0FA672A-0C7F-4143-A004-C07DD1971BB8}" srcOrd="0" destOrd="0" presId="urn:microsoft.com/office/officeart/2005/8/layout/balance1"/>
    <dgm:cxn modelId="{35BCEBE6-3AD4-4068-AD54-93AB40B39E5C}" type="presOf" srcId="{957DBB8C-8650-467C-8B90-1F0591671D78}" destId="{8AAE879C-2523-4AC7-AFF4-4C08BAE7F899}" srcOrd="0" destOrd="0" presId="urn:microsoft.com/office/officeart/2005/8/layout/balance1"/>
    <dgm:cxn modelId="{69913DE9-15F6-4786-A09C-580E176BD860}" type="presOf" srcId="{5D432CF8-2AF1-4783-9D85-82394EC43C87}" destId="{FF65164C-E293-4993-891A-A1A97D08C2C5}" srcOrd="0" destOrd="0" presId="urn:microsoft.com/office/officeart/2005/8/layout/balance1"/>
    <dgm:cxn modelId="{1A48E7F1-6A48-49E2-8155-3D791CD33916}" srcId="{9978D733-11B2-45DA-9C26-CB20FB019241}" destId="{417EE313-CB30-4542-AA79-5CB494DE5F33}" srcOrd="1" destOrd="0" parTransId="{AF588121-CF61-4EA1-ACFB-71955B0D5DBC}" sibTransId="{98E9303B-1343-4EF7-951E-C83C44B5CA18}"/>
    <dgm:cxn modelId="{FDB42CFD-B9CC-48BF-8CDE-84025FCDB1D2}" type="presParOf" srcId="{F0FA672A-0C7F-4143-A004-C07DD1971BB8}" destId="{4A571DCC-0499-4593-808B-8DCBDD8A318E}" srcOrd="0" destOrd="0" presId="urn:microsoft.com/office/officeart/2005/8/layout/balance1"/>
    <dgm:cxn modelId="{91E65E06-48B9-4896-98FA-9B6C25783BCE}" type="presParOf" srcId="{F0FA672A-0C7F-4143-A004-C07DD1971BB8}" destId="{AE2D5CC5-E1FE-4DF3-9824-FD8F30F4E0EE}" srcOrd="1" destOrd="0" presId="urn:microsoft.com/office/officeart/2005/8/layout/balance1"/>
    <dgm:cxn modelId="{7A0B875A-C302-4AA9-BA1E-2ED1E94A2B32}" type="presParOf" srcId="{AE2D5CC5-E1FE-4DF3-9824-FD8F30F4E0EE}" destId="{C9F2EB4D-9B52-474F-BAC0-B1917F4DFB1D}" srcOrd="0" destOrd="0" presId="urn:microsoft.com/office/officeart/2005/8/layout/balance1"/>
    <dgm:cxn modelId="{5B952337-97D4-4A34-8690-349C8575F00E}" type="presParOf" srcId="{AE2D5CC5-E1FE-4DF3-9824-FD8F30F4E0EE}" destId="{FF65164C-E293-4993-891A-A1A97D08C2C5}" srcOrd="1" destOrd="0" presId="urn:microsoft.com/office/officeart/2005/8/layout/balance1"/>
    <dgm:cxn modelId="{0A948987-5D4F-4316-B3A5-D8FF1E346FA5}" type="presParOf" srcId="{F0FA672A-0C7F-4143-A004-C07DD1971BB8}" destId="{33E2F106-65AD-4649-ADF3-1E8992624865}" srcOrd="2" destOrd="0" presId="urn:microsoft.com/office/officeart/2005/8/layout/balance1"/>
    <dgm:cxn modelId="{847DF676-3CBC-4DD7-8CF1-97B6391C1427}" type="presParOf" srcId="{33E2F106-65AD-4649-ADF3-1E8992624865}" destId="{7EEA2ED4-5992-4F2E-8B58-5C2F14AC5623}" srcOrd="0" destOrd="0" presId="urn:microsoft.com/office/officeart/2005/8/layout/balance1"/>
    <dgm:cxn modelId="{77F158E3-32E6-48C7-9E0A-6F455287CA0E}" type="presParOf" srcId="{33E2F106-65AD-4649-ADF3-1E8992624865}" destId="{063C9A8A-9587-4C94-9472-1C7DCDEA97DB}" srcOrd="1" destOrd="0" presId="urn:microsoft.com/office/officeart/2005/8/layout/balance1"/>
    <dgm:cxn modelId="{8F628C78-CDB4-4332-B944-C789347250CF}" type="presParOf" srcId="{33E2F106-65AD-4649-ADF3-1E8992624865}" destId="{A75F3373-9B92-4520-86E7-28B973ACBDE4}" srcOrd="2" destOrd="0" presId="urn:microsoft.com/office/officeart/2005/8/layout/balance1"/>
    <dgm:cxn modelId="{B2B1A911-D87A-46DD-96E5-C79A12FD0790}" type="presParOf" srcId="{33E2F106-65AD-4649-ADF3-1E8992624865}" destId="{8AAE879C-2523-4AC7-AFF4-4C08BAE7F899}" srcOrd="3" destOrd="0" presId="urn:microsoft.com/office/officeart/2005/8/layout/balance1"/>
    <dgm:cxn modelId="{7F2B8B06-FB04-480A-ABF5-3C88120E7E9C}" type="presParOf" srcId="{33E2F106-65AD-4649-ADF3-1E8992624865}" destId="{624EA9F0-1F43-4029-8AB2-2FBD28A9701A}" srcOrd="4" destOrd="0" presId="urn:microsoft.com/office/officeart/2005/8/layout/balance1"/>
    <dgm:cxn modelId="{F7E903FB-6C76-4B1D-B74F-869F86F349A5}" type="presParOf" srcId="{33E2F106-65AD-4649-ADF3-1E8992624865}" destId="{36A50DCF-DBE6-4769-BE19-5EBEDAD22F26}" srcOrd="5" destOrd="0" presId="urn:microsoft.com/office/officeart/2005/8/layout/balance1"/>
    <dgm:cxn modelId="{87C7EBAF-1849-4034-AFDD-A8AEF627C5CE}" type="presParOf" srcId="{33E2F106-65AD-4649-ADF3-1E8992624865}" destId="{E7E8194F-6D78-4136-B695-44DFA604A8D7}" srcOrd="6" destOrd="0" presId="urn:microsoft.com/office/officeart/2005/8/layout/balance1"/>
    <dgm:cxn modelId="{3DA6DD7B-E951-4E8F-A3FF-88D653CD320D}" type="presParOf" srcId="{33E2F106-65AD-4649-ADF3-1E8992624865}" destId="{3A5B6E11-1A38-448A-85E3-E02C2B309EC7}" srcOrd="7" destOrd="0" presId="urn:microsoft.com/office/officeart/2005/8/layout/balance1"/>
    <dgm:cxn modelId="{BC0BD96F-FC45-4508-A168-73F9570208E2}" type="presParOf" srcId="{33E2F106-65AD-4649-ADF3-1E8992624865}" destId="{AD093997-CBBA-4FAE-9C54-2A067657F17B}" srcOrd="8"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8D3FE-0D76-4275-816F-16FADDB327C1}">
      <dsp:nvSpPr>
        <dsp:cNvPr id="0" name=""/>
        <dsp:cNvSpPr/>
      </dsp:nvSpPr>
      <dsp:spPr>
        <a:xfrm>
          <a:off x="3672646" y="745"/>
          <a:ext cx="1946344" cy="973172"/>
        </a:xfrm>
        <a:prstGeom prst="roundRect">
          <a:avLst>
            <a:gd name="adj" fmla="val 10000"/>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DZ" sz="2800" kern="1200" dirty="0"/>
            <a:t>القطاع الحيوي</a:t>
          </a:r>
          <a:endParaRPr lang="fr-DZ" sz="2800" kern="1200" dirty="0"/>
        </a:p>
      </dsp:txBody>
      <dsp:txXfrm>
        <a:off x="3701149" y="29248"/>
        <a:ext cx="1889338" cy="916166"/>
      </dsp:txXfrm>
    </dsp:sp>
    <dsp:sp modelId="{FB0C83E7-FA69-4120-ACC7-59FCEDCD3CC0}">
      <dsp:nvSpPr>
        <dsp:cNvPr id="0" name=""/>
        <dsp:cNvSpPr/>
      </dsp:nvSpPr>
      <dsp:spPr>
        <a:xfrm rot="3600000">
          <a:off x="4942574" y="1707811"/>
          <a:ext cx="1012429" cy="340610"/>
        </a:xfrm>
        <a:prstGeom prst="leftRightArrow">
          <a:avLst>
            <a:gd name="adj1" fmla="val 60000"/>
            <a:gd name="adj2" fmla="val 50000"/>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DZ" sz="1500" kern="1200"/>
        </a:p>
      </dsp:txBody>
      <dsp:txXfrm>
        <a:off x="5044757" y="1775933"/>
        <a:ext cx="808063" cy="204366"/>
      </dsp:txXfrm>
    </dsp:sp>
    <dsp:sp modelId="{702F90B6-D17F-40B1-9C7A-7C36553DC213}">
      <dsp:nvSpPr>
        <dsp:cNvPr id="0" name=""/>
        <dsp:cNvSpPr/>
      </dsp:nvSpPr>
      <dsp:spPr>
        <a:xfrm>
          <a:off x="5278587" y="2782315"/>
          <a:ext cx="1946344" cy="973172"/>
        </a:xfrm>
        <a:prstGeom prst="roundRect">
          <a:avLst>
            <a:gd name="adj" fmla="val 10000"/>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DZ" sz="2800" kern="1200" dirty="0"/>
            <a:t>التنافس</a:t>
          </a:r>
          <a:endParaRPr lang="fr-DZ" sz="2800" kern="1200" dirty="0"/>
        </a:p>
      </dsp:txBody>
      <dsp:txXfrm>
        <a:off x="5307090" y="2810818"/>
        <a:ext cx="1889338" cy="916166"/>
      </dsp:txXfrm>
    </dsp:sp>
    <dsp:sp modelId="{C70F6D88-5B6E-481B-A617-363478D7854C}">
      <dsp:nvSpPr>
        <dsp:cNvPr id="0" name=""/>
        <dsp:cNvSpPr/>
      </dsp:nvSpPr>
      <dsp:spPr>
        <a:xfrm rot="10800000">
          <a:off x="4139604" y="3098596"/>
          <a:ext cx="1012429" cy="340610"/>
        </a:xfrm>
        <a:prstGeom prst="leftRightArrow">
          <a:avLst>
            <a:gd name="adj1" fmla="val 60000"/>
            <a:gd name="adj2" fmla="val 50000"/>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DZ" sz="1500" kern="1200"/>
        </a:p>
      </dsp:txBody>
      <dsp:txXfrm rot="10800000">
        <a:off x="4241787" y="3166718"/>
        <a:ext cx="808063" cy="204366"/>
      </dsp:txXfrm>
    </dsp:sp>
    <dsp:sp modelId="{3FA83082-D59C-4701-8F35-E0DAFA810714}">
      <dsp:nvSpPr>
        <dsp:cNvPr id="0" name=""/>
        <dsp:cNvSpPr/>
      </dsp:nvSpPr>
      <dsp:spPr>
        <a:xfrm>
          <a:off x="2066706" y="2782315"/>
          <a:ext cx="1946344" cy="973172"/>
        </a:xfrm>
        <a:prstGeom prst="roundRect">
          <a:avLst>
            <a:gd name="adj" fmla="val 1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DZ" sz="2800" kern="1200" dirty="0"/>
            <a:t>الانتشار</a:t>
          </a:r>
          <a:endParaRPr lang="fr-DZ" sz="2800" kern="1200" dirty="0"/>
        </a:p>
      </dsp:txBody>
      <dsp:txXfrm>
        <a:off x="2095209" y="2810818"/>
        <a:ext cx="1889338" cy="916166"/>
      </dsp:txXfrm>
    </dsp:sp>
    <dsp:sp modelId="{BD011DE2-64E2-4155-9B42-83FF84823E8A}">
      <dsp:nvSpPr>
        <dsp:cNvPr id="0" name=""/>
        <dsp:cNvSpPr/>
      </dsp:nvSpPr>
      <dsp:spPr>
        <a:xfrm rot="18000000">
          <a:off x="3336633" y="1707811"/>
          <a:ext cx="1012429" cy="340610"/>
        </a:xfrm>
        <a:prstGeom prst="leftRightArrow">
          <a:avLst>
            <a:gd name="adj1" fmla="val 60000"/>
            <a:gd name="adj2" fmla="val 5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DZ" sz="1500" kern="1200"/>
        </a:p>
      </dsp:txBody>
      <dsp:txXfrm>
        <a:off x="3438816" y="1775933"/>
        <a:ext cx="808063" cy="204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32C84A-F3E7-41AD-8622-2D95F8614DC8}">
      <dsp:nvSpPr>
        <dsp:cNvPr id="0" name=""/>
        <dsp:cNvSpPr/>
      </dsp:nvSpPr>
      <dsp:spPr>
        <a:xfrm>
          <a:off x="3716655" y="474"/>
          <a:ext cx="5574982" cy="1851335"/>
        </a:xfrm>
        <a:prstGeom prst="rightArrow">
          <a:avLst>
            <a:gd name="adj1" fmla="val 75000"/>
            <a:gd name="adj2" fmla="val 5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065" tIns="12065" rIns="12065" bIns="12065"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a:t>الجوار الجغرافي</a:t>
          </a:r>
          <a:endParaRPr lang="fr-DZ" sz="1900" kern="1200" dirty="0"/>
        </a:p>
        <a:p>
          <a:pPr marL="171450" lvl="1" indent="-171450" algn="r" defTabSz="844550" rtl="1">
            <a:lnSpc>
              <a:spcPct val="90000"/>
            </a:lnSpc>
            <a:spcBef>
              <a:spcPct val="0"/>
            </a:spcBef>
            <a:spcAft>
              <a:spcPct val="15000"/>
            </a:spcAft>
            <a:buChar char="•"/>
          </a:pPr>
          <a:r>
            <a:rPr lang="ar-DZ" sz="1900" kern="1200" dirty="0"/>
            <a:t>التقارب في البيئة السياسية و الاقتصادية</a:t>
          </a:r>
          <a:endParaRPr lang="fr-DZ" sz="1900" kern="1200" dirty="0"/>
        </a:p>
        <a:p>
          <a:pPr marL="171450" lvl="1" indent="-171450" algn="r" defTabSz="844550" rtl="1">
            <a:lnSpc>
              <a:spcPct val="90000"/>
            </a:lnSpc>
            <a:spcBef>
              <a:spcPct val="0"/>
            </a:spcBef>
            <a:spcAft>
              <a:spcPct val="15000"/>
            </a:spcAft>
            <a:buChar char="•"/>
          </a:pPr>
          <a:r>
            <a:rPr lang="ar-DZ" sz="1900" kern="1200" dirty="0"/>
            <a:t>وجود كيان تنظيمي ‘ منظمة’</a:t>
          </a:r>
          <a:endParaRPr lang="fr-DZ" sz="1900" kern="1200" dirty="0"/>
        </a:p>
      </dsp:txBody>
      <dsp:txXfrm>
        <a:off x="3716655" y="231891"/>
        <a:ext cx="4880731" cy="1388501"/>
      </dsp:txXfrm>
    </dsp:sp>
    <dsp:sp modelId="{67647D67-2712-497D-83EF-458BE9AF8ACF}">
      <dsp:nvSpPr>
        <dsp:cNvPr id="0" name=""/>
        <dsp:cNvSpPr/>
      </dsp:nvSpPr>
      <dsp:spPr>
        <a:xfrm>
          <a:off x="0" y="474"/>
          <a:ext cx="3716655" cy="1851335"/>
        </a:xfrm>
        <a:prstGeom prst="roundRect">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ar-DZ" sz="6500" kern="1200" dirty="0"/>
            <a:t>الاقليمية</a:t>
          </a:r>
          <a:endParaRPr lang="fr-DZ" sz="6500" kern="1200" dirty="0"/>
        </a:p>
      </dsp:txBody>
      <dsp:txXfrm>
        <a:off x="90375" y="90849"/>
        <a:ext cx="3535905" cy="1670585"/>
      </dsp:txXfrm>
    </dsp:sp>
    <dsp:sp modelId="{65486B17-33EA-4743-84E2-B8FFEDEBBE44}">
      <dsp:nvSpPr>
        <dsp:cNvPr id="0" name=""/>
        <dsp:cNvSpPr/>
      </dsp:nvSpPr>
      <dsp:spPr>
        <a:xfrm>
          <a:off x="3716655" y="2036943"/>
          <a:ext cx="5574982" cy="1851335"/>
        </a:xfrm>
        <a:prstGeom prst="rightArrow">
          <a:avLst>
            <a:gd name="adj1" fmla="val 75000"/>
            <a:gd name="adj2" fmla="val 50000"/>
          </a:avLst>
        </a:prstGeom>
        <a:solidFill>
          <a:schemeClr val="accent4">
            <a:tint val="40000"/>
            <a:alpha val="90000"/>
            <a:hueOff val="3457448"/>
            <a:satOff val="3734"/>
            <a:lumOff val="-1090"/>
            <a:alphaOff val="0"/>
          </a:schemeClr>
        </a:solidFill>
        <a:ln w="9525" cap="flat" cmpd="sng" algn="ctr">
          <a:solidFill>
            <a:schemeClr val="accent4">
              <a:tint val="40000"/>
              <a:alpha val="90000"/>
              <a:hueOff val="3457448"/>
              <a:satOff val="3734"/>
              <a:lumOff val="-1090"/>
              <a:alphaOff val="0"/>
            </a:schemeClr>
          </a:solidFill>
          <a:prstDash val="solid"/>
        </a:ln>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065" tIns="12065" rIns="12065" bIns="12065"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a:t>لا تحتاج الى تقارب جغرافي</a:t>
          </a:r>
          <a:endParaRPr lang="fr-DZ" sz="1900" kern="1200" dirty="0"/>
        </a:p>
        <a:p>
          <a:pPr marL="171450" lvl="1" indent="-171450" algn="r" defTabSz="844550" rtl="1">
            <a:lnSpc>
              <a:spcPct val="90000"/>
            </a:lnSpc>
            <a:spcBef>
              <a:spcPct val="0"/>
            </a:spcBef>
            <a:spcAft>
              <a:spcPct val="15000"/>
            </a:spcAft>
            <a:buChar char="•"/>
          </a:pPr>
          <a:r>
            <a:rPr lang="ar-DZ" sz="1900" kern="1200" dirty="0"/>
            <a:t>تجمعها المصلحة الاقتصادية و ليس بالضرورة تجانس سياسي</a:t>
          </a:r>
          <a:endParaRPr lang="fr-DZ" sz="1900" kern="1200" dirty="0"/>
        </a:p>
        <a:p>
          <a:pPr marL="171450" lvl="1" indent="-171450" algn="r" defTabSz="844550" rtl="1">
            <a:lnSpc>
              <a:spcPct val="90000"/>
            </a:lnSpc>
            <a:spcBef>
              <a:spcPct val="0"/>
            </a:spcBef>
            <a:spcAft>
              <a:spcPct val="15000"/>
            </a:spcAft>
            <a:buChar char="•"/>
          </a:pPr>
          <a:r>
            <a:rPr lang="ar-DZ" sz="1900" kern="1200" dirty="0"/>
            <a:t>لا تحتاج الى تنظيم سياسي او هيكلي بل الى تنسيق و تشاور </a:t>
          </a:r>
          <a:endParaRPr lang="fr-DZ" sz="1900" kern="1200" dirty="0"/>
        </a:p>
      </dsp:txBody>
      <dsp:txXfrm>
        <a:off x="3716655" y="2268360"/>
        <a:ext cx="4880731" cy="1388501"/>
      </dsp:txXfrm>
    </dsp:sp>
    <dsp:sp modelId="{1CC7480C-B35E-470B-A590-23014481F617}">
      <dsp:nvSpPr>
        <dsp:cNvPr id="0" name=""/>
        <dsp:cNvSpPr/>
      </dsp:nvSpPr>
      <dsp:spPr>
        <a:xfrm>
          <a:off x="0" y="2036943"/>
          <a:ext cx="3716655" cy="1851335"/>
        </a:xfrm>
        <a:prstGeom prst="roundRect">
          <a:avLst/>
        </a:prstGeom>
        <a:gradFill rotWithShape="0">
          <a:gsLst>
            <a:gs pos="0">
              <a:schemeClr val="accent4">
                <a:hueOff val="4049499"/>
                <a:satOff val="6929"/>
                <a:lumOff val="-6470"/>
                <a:alphaOff val="0"/>
                <a:tint val="98000"/>
                <a:satMod val="110000"/>
                <a:lumMod val="104000"/>
              </a:schemeClr>
            </a:gs>
            <a:gs pos="69000">
              <a:schemeClr val="accent4">
                <a:hueOff val="4049499"/>
                <a:satOff val="6929"/>
                <a:lumOff val="-6470"/>
                <a:alphaOff val="0"/>
                <a:shade val="88000"/>
                <a:satMod val="130000"/>
                <a:lumMod val="92000"/>
              </a:schemeClr>
            </a:gs>
            <a:gs pos="100000">
              <a:schemeClr val="accent4">
                <a:hueOff val="4049499"/>
                <a:satOff val="6929"/>
                <a:lumOff val="-6470"/>
                <a:alphaOff val="0"/>
                <a:shade val="78000"/>
                <a:satMod val="130000"/>
                <a:lumMod val="92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ar-DZ" sz="6500" kern="1200" dirty="0" err="1"/>
            <a:t>الاقلمة</a:t>
          </a:r>
          <a:endParaRPr lang="fr-DZ" sz="6500" kern="1200" dirty="0"/>
        </a:p>
      </dsp:txBody>
      <dsp:txXfrm>
        <a:off x="90375" y="2127318"/>
        <a:ext cx="3535905" cy="16705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5AF20F-4DDC-4A2A-BE7D-821F4ECC3452}">
      <dsp:nvSpPr>
        <dsp:cNvPr id="0" name=""/>
        <dsp:cNvSpPr/>
      </dsp:nvSpPr>
      <dsp:spPr>
        <a:xfrm>
          <a:off x="2166" y="0"/>
          <a:ext cx="2270734" cy="3449638"/>
        </a:xfrm>
        <a:prstGeom prst="roundRect">
          <a:avLst>
            <a:gd name="adj" fmla="val 10000"/>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ar-DZ" sz="2500" kern="1200" dirty="0"/>
            <a:t>النفط و الغاز</a:t>
          </a:r>
          <a:endParaRPr lang="fr-DZ" sz="2500" kern="1200" dirty="0"/>
        </a:p>
      </dsp:txBody>
      <dsp:txXfrm>
        <a:off x="2166" y="1379855"/>
        <a:ext cx="2270734" cy="1379855"/>
      </dsp:txXfrm>
    </dsp:sp>
    <dsp:sp modelId="{5DF72A2F-14E7-49C0-99CE-40E9AC2542E6}">
      <dsp:nvSpPr>
        <dsp:cNvPr id="0" name=""/>
        <dsp:cNvSpPr/>
      </dsp:nvSpPr>
      <dsp:spPr>
        <a:xfrm>
          <a:off x="1066938" y="674068"/>
          <a:ext cx="141190" cy="214548"/>
        </a:xfrm>
        <a:prstGeom prst="ellipse">
          <a:avLst/>
        </a:prstGeom>
        <a:gradFill rotWithShape="0">
          <a:gsLst>
            <a:gs pos="0">
              <a:schemeClr val="accent2">
                <a:tint val="50000"/>
                <a:hueOff val="0"/>
                <a:satOff val="0"/>
                <a:lumOff val="0"/>
                <a:alphaOff val="0"/>
                <a:tint val="98000"/>
                <a:satMod val="110000"/>
                <a:lumMod val="104000"/>
              </a:schemeClr>
            </a:gs>
            <a:gs pos="69000">
              <a:schemeClr val="accent2">
                <a:tint val="50000"/>
                <a:hueOff val="0"/>
                <a:satOff val="0"/>
                <a:lumOff val="0"/>
                <a:alphaOff val="0"/>
                <a:shade val="88000"/>
                <a:satMod val="130000"/>
                <a:lumMod val="92000"/>
              </a:schemeClr>
            </a:gs>
            <a:gs pos="100000">
              <a:schemeClr val="accent2">
                <a:tint val="50000"/>
                <a:hueOff val="0"/>
                <a:satOff val="0"/>
                <a:lumOff val="0"/>
                <a:alphaOff val="0"/>
                <a:shade val="78000"/>
                <a:satMod val="130000"/>
                <a:lumMod val="92000"/>
              </a:schemeClr>
            </a:gs>
          </a:gsLst>
          <a:lin ang="5400000" scaled="0"/>
        </a:grad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6660B5A-8199-4C76-9F4C-DB209C6B1518}">
      <dsp:nvSpPr>
        <dsp:cNvPr id="0" name=""/>
        <dsp:cNvSpPr/>
      </dsp:nvSpPr>
      <dsp:spPr>
        <a:xfrm>
          <a:off x="2341023" y="0"/>
          <a:ext cx="2270734" cy="3449638"/>
        </a:xfrm>
        <a:prstGeom prst="roundRect">
          <a:avLst>
            <a:gd name="adj" fmla="val 10000"/>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ar-DZ" sz="2500" kern="1200" dirty="0"/>
            <a:t>الربط </a:t>
          </a:r>
          <a:r>
            <a:rPr lang="ar-DZ" sz="2500" kern="1200" dirty="0" err="1"/>
            <a:t>الجيواستراتجي</a:t>
          </a:r>
          <a:r>
            <a:rPr lang="ar-DZ" sz="2500" kern="1200" dirty="0"/>
            <a:t> في افريقيا </a:t>
          </a:r>
          <a:endParaRPr lang="fr-DZ" sz="2500" kern="1200" dirty="0"/>
        </a:p>
      </dsp:txBody>
      <dsp:txXfrm>
        <a:off x="2341023" y="1379855"/>
        <a:ext cx="2270734" cy="1379855"/>
      </dsp:txXfrm>
    </dsp:sp>
    <dsp:sp modelId="{77E34289-10FB-4DC4-BA3C-9EBFBD7954A9}">
      <dsp:nvSpPr>
        <dsp:cNvPr id="0" name=""/>
        <dsp:cNvSpPr/>
      </dsp:nvSpPr>
      <dsp:spPr>
        <a:xfrm flipH="1" flipV="1">
          <a:off x="3094524" y="758483"/>
          <a:ext cx="763732" cy="45719"/>
        </a:xfrm>
        <a:prstGeom prst="ellipse">
          <a:avLst/>
        </a:prstGeom>
        <a:gradFill rotWithShape="0">
          <a:gsLst>
            <a:gs pos="0">
              <a:schemeClr val="accent3">
                <a:tint val="50000"/>
                <a:hueOff val="0"/>
                <a:satOff val="0"/>
                <a:lumOff val="0"/>
                <a:alphaOff val="0"/>
                <a:tint val="98000"/>
                <a:satMod val="110000"/>
                <a:lumMod val="104000"/>
              </a:schemeClr>
            </a:gs>
            <a:gs pos="69000">
              <a:schemeClr val="accent3">
                <a:tint val="50000"/>
                <a:hueOff val="0"/>
                <a:satOff val="0"/>
                <a:lumOff val="0"/>
                <a:alphaOff val="0"/>
                <a:shade val="88000"/>
                <a:satMod val="130000"/>
                <a:lumMod val="92000"/>
              </a:schemeClr>
            </a:gs>
            <a:gs pos="100000">
              <a:schemeClr val="accent3">
                <a:tint val="50000"/>
                <a:hueOff val="0"/>
                <a:satOff val="0"/>
                <a:lumOff val="0"/>
                <a:alphaOff val="0"/>
                <a:shade val="78000"/>
                <a:satMod val="130000"/>
                <a:lumMod val="92000"/>
              </a:schemeClr>
            </a:gs>
          </a:gsLst>
          <a:lin ang="5400000" scaled="0"/>
        </a:grad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CFA56D5-63E9-40C1-A187-1FF8F2F7542A}">
      <dsp:nvSpPr>
        <dsp:cNvPr id="0" name=""/>
        <dsp:cNvSpPr/>
      </dsp:nvSpPr>
      <dsp:spPr>
        <a:xfrm>
          <a:off x="4679880" y="0"/>
          <a:ext cx="2270734" cy="3449638"/>
        </a:xfrm>
        <a:prstGeom prst="roundRect">
          <a:avLst>
            <a:gd name="adj" fmla="val 1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ar-DZ" sz="2500" kern="1200" dirty="0"/>
            <a:t>المشاريع التنموية</a:t>
          </a:r>
          <a:endParaRPr lang="fr-DZ" sz="2500" kern="1200" dirty="0"/>
        </a:p>
      </dsp:txBody>
      <dsp:txXfrm>
        <a:off x="4679880" y="1379855"/>
        <a:ext cx="2270734" cy="1379855"/>
      </dsp:txXfrm>
    </dsp:sp>
    <dsp:sp modelId="{08C79FFE-7A6A-4CB1-8205-D92DC60C6FE0}">
      <dsp:nvSpPr>
        <dsp:cNvPr id="0" name=""/>
        <dsp:cNvSpPr/>
      </dsp:nvSpPr>
      <dsp:spPr>
        <a:xfrm flipV="1">
          <a:off x="5771463" y="756099"/>
          <a:ext cx="87567" cy="50486"/>
        </a:xfrm>
        <a:prstGeom prst="ellipse">
          <a:avLst/>
        </a:prstGeom>
        <a:gradFill rotWithShape="0">
          <a:gsLst>
            <a:gs pos="0">
              <a:schemeClr val="accent4">
                <a:tint val="50000"/>
                <a:hueOff val="0"/>
                <a:satOff val="0"/>
                <a:lumOff val="0"/>
                <a:alphaOff val="0"/>
                <a:tint val="98000"/>
                <a:satMod val="110000"/>
                <a:lumMod val="104000"/>
              </a:schemeClr>
            </a:gs>
            <a:gs pos="69000">
              <a:schemeClr val="accent4">
                <a:tint val="50000"/>
                <a:hueOff val="0"/>
                <a:satOff val="0"/>
                <a:lumOff val="0"/>
                <a:alphaOff val="0"/>
                <a:shade val="88000"/>
                <a:satMod val="130000"/>
                <a:lumMod val="92000"/>
              </a:schemeClr>
            </a:gs>
            <a:gs pos="100000">
              <a:schemeClr val="accent4">
                <a:tint val="50000"/>
                <a:hueOff val="0"/>
                <a:satOff val="0"/>
                <a:lumOff val="0"/>
                <a:alphaOff val="0"/>
                <a:shade val="78000"/>
                <a:satMod val="130000"/>
                <a:lumMod val="92000"/>
              </a:schemeClr>
            </a:gs>
          </a:gsLst>
          <a:lin ang="5400000" scaled="0"/>
        </a:grad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B437394-DED7-4649-A585-AA8C43BC3E61}">
      <dsp:nvSpPr>
        <dsp:cNvPr id="0" name=""/>
        <dsp:cNvSpPr/>
      </dsp:nvSpPr>
      <dsp:spPr>
        <a:xfrm>
          <a:off x="7018736" y="0"/>
          <a:ext cx="2270734" cy="3449638"/>
        </a:xfrm>
        <a:prstGeom prst="roundRect">
          <a:avLst>
            <a:gd name="adj" fmla="val 1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ar-DZ" sz="2500" kern="1200" dirty="0"/>
            <a:t>الاستثمارات غير الصناعية </a:t>
          </a:r>
          <a:endParaRPr lang="fr-DZ" sz="2500" kern="1200" dirty="0"/>
        </a:p>
      </dsp:txBody>
      <dsp:txXfrm>
        <a:off x="7018736" y="1379855"/>
        <a:ext cx="2270734" cy="1379855"/>
      </dsp:txXfrm>
    </dsp:sp>
    <dsp:sp modelId="{18C1EDD5-ADBF-4131-993E-B8B6CFDAD627}">
      <dsp:nvSpPr>
        <dsp:cNvPr id="0" name=""/>
        <dsp:cNvSpPr/>
      </dsp:nvSpPr>
      <dsp:spPr>
        <a:xfrm flipH="1">
          <a:off x="8011075" y="758483"/>
          <a:ext cx="286056" cy="45719"/>
        </a:xfrm>
        <a:prstGeom prst="ellipse">
          <a:avLst/>
        </a:prstGeom>
        <a:gradFill rotWithShape="0">
          <a:gsLst>
            <a:gs pos="0">
              <a:schemeClr val="accent5">
                <a:tint val="50000"/>
                <a:hueOff val="0"/>
                <a:satOff val="0"/>
                <a:lumOff val="0"/>
                <a:alphaOff val="0"/>
                <a:tint val="98000"/>
                <a:satMod val="110000"/>
                <a:lumMod val="104000"/>
              </a:schemeClr>
            </a:gs>
            <a:gs pos="69000">
              <a:schemeClr val="accent5">
                <a:tint val="50000"/>
                <a:hueOff val="0"/>
                <a:satOff val="0"/>
                <a:lumOff val="0"/>
                <a:alphaOff val="0"/>
                <a:shade val="88000"/>
                <a:satMod val="130000"/>
                <a:lumMod val="92000"/>
              </a:schemeClr>
            </a:gs>
            <a:gs pos="100000">
              <a:schemeClr val="accent5">
                <a:tint val="50000"/>
                <a:hueOff val="0"/>
                <a:satOff val="0"/>
                <a:lumOff val="0"/>
                <a:alphaOff val="0"/>
                <a:shade val="78000"/>
                <a:satMod val="130000"/>
                <a:lumMod val="92000"/>
              </a:schemeClr>
            </a:gs>
          </a:gsLst>
          <a:lin ang="5400000" scaled="0"/>
        </a:grad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29EC4F8-CE85-4D9B-9874-F19BDC8030F2}">
      <dsp:nvSpPr>
        <dsp:cNvPr id="0" name=""/>
        <dsp:cNvSpPr/>
      </dsp:nvSpPr>
      <dsp:spPr>
        <a:xfrm>
          <a:off x="371665" y="2759710"/>
          <a:ext cx="8548306" cy="517445"/>
        </a:xfrm>
        <a:prstGeom prst="leftRightArrow">
          <a:avLst/>
        </a:prstGeom>
        <a:solidFill>
          <a:schemeClr val="accent2">
            <a:tint val="4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2EB4D-9B52-474F-BAC0-B1917F4DFB1D}">
      <dsp:nvSpPr>
        <dsp:cNvPr id="0" name=""/>
        <dsp:cNvSpPr/>
      </dsp:nvSpPr>
      <dsp:spPr>
        <a:xfrm>
          <a:off x="3251225" y="0"/>
          <a:ext cx="1397838" cy="776577"/>
        </a:xfrm>
        <a:prstGeom prst="roundRect">
          <a:avLst>
            <a:gd name="adj" fmla="val 10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DZ" sz="3000" kern="1200" dirty="0"/>
            <a:t>انعكاسات</a:t>
          </a:r>
          <a:endParaRPr lang="fr-DZ" sz="3000" kern="1200" dirty="0"/>
        </a:p>
      </dsp:txBody>
      <dsp:txXfrm>
        <a:off x="3273970" y="22745"/>
        <a:ext cx="1352348" cy="731087"/>
      </dsp:txXfrm>
    </dsp:sp>
    <dsp:sp modelId="{FF65164C-E293-4993-891A-A1A97D08C2C5}">
      <dsp:nvSpPr>
        <dsp:cNvPr id="0" name=""/>
        <dsp:cNvSpPr/>
      </dsp:nvSpPr>
      <dsp:spPr>
        <a:xfrm>
          <a:off x="5270325" y="0"/>
          <a:ext cx="1397838" cy="776577"/>
        </a:xfrm>
        <a:prstGeom prst="roundRect">
          <a:avLst>
            <a:gd name="adj" fmla="val 10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ar-DZ" sz="3000" kern="1200" dirty="0"/>
            <a:t>الفوائد</a:t>
          </a:r>
          <a:endParaRPr lang="fr-DZ" sz="3000" kern="1200" dirty="0"/>
        </a:p>
      </dsp:txBody>
      <dsp:txXfrm>
        <a:off x="5293070" y="22745"/>
        <a:ext cx="1352348" cy="731087"/>
      </dsp:txXfrm>
    </dsp:sp>
    <dsp:sp modelId="{063C9A8A-9587-4C94-9472-1C7DCDEA97DB}">
      <dsp:nvSpPr>
        <dsp:cNvPr id="0" name=""/>
        <dsp:cNvSpPr/>
      </dsp:nvSpPr>
      <dsp:spPr>
        <a:xfrm>
          <a:off x="4668478" y="3300453"/>
          <a:ext cx="582432" cy="582432"/>
        </a:xfrm>
        <a:prstGeom prst="triangle">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A75F3373-9B92-4520-86E7-28B973ACBDE4}">
      <dsp:nvSpPr>
        <dsp:cNvPr id="0" name=""/>
        <dsp:cNvSpPr/>
      </dsp:nvSpPr>
      <dsp:spPr>
        <a:xfrm rot="240000">
          <a:off x="3211862" y="3050874"/>
          <a:ext cx="3495664" cy="244440"/>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sp>
    <dsp:sp modelId="{8AAE879C-2523-4AC7-AFF4-4C08BAE7F899}">
      <dsp:nvSpPr>
        <dsp:cNvPr id="0" name=""/>
        <dsp:cNvSpPr/>
      </dsp:nvSpPr>
      <dsp:spPr>
        <a:xfrm rot="240000">
          <a:off x="5314466" y="2610504"/>
          <a:ext cx="1387214" cy="479066"/>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تعزيز التعاون الزراعي	</a:t>
          </a:r>
          <a:endParaRPr lang="fr-DZ" sz="1200" kern="1200" dirty="0"/>
        </a:p>
      </dsp:txBody>
      <dsp:txXfrm>
        <a:off x="5337852" y="2633890"/>
        <a:ext cx="1340442" cy="432294"/>
      </dsp:txXfrm>
    </dsp:sp>
    <dsp:sp modelId="{624EA9F0-1F43-4029-8AB2-2FBD28A9701A}">
      <dsp:nvSpPr>
        <dsp:cNvPr id="0" name=""/>
        <dsp:cNvSpPr/>
      </dsp:nvSpPr>
      <dsp:spPr>
        <a:xfrm rot="240000">
          <a:off x="5353295" y="2097963"/>
          <a:ext cx="1387214" cy="479066"/>
        </a:xfrm>
        <a:prstGeom prst="roundRect">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جلب الاستثمارات في الصناعات </a:t>
          </a:r>
          <a:r>
            <a:rPr lang="ar-DZ" sz="1200" kern="1200" dirty="0" err="1"/>
            <a:t>المبكانيكية</a:t>
          </a:r>
          <a:endParaRPr lang="fr-DZ" sz="1200" kern="1200" dirty="0"/>
        </a:p>
      </dsp:txBody>
      <dsp:txXfrm>
        <a:off x="5376681" y="2121349"/>
        <a:ext cx="1340442" cy="432294"/>
      </dsp:txXfrm>
    </dsp:sp>
    <dsp:sp modelId="{36A50DCF-DBE6-4769-BE19-5EBEDAD22F26}">
      <dsp:nvSpPr>
        <dsp:cNvPr id="0" name=""/>
        <dsp:cNvSpPr/>
      </dsp:nvSpPr>
      <dsp:spPr>
        <a:xfrm rot="240000">
          <a:off x="5392124" y="1585422"/>
          <a:ext cx="1387214" cy="479066"/>
        </a:xfrm>
        <a:prstGeom prst="roundRect">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الاستفادة من النقد الأجنبي</a:t>
          </a:r>
          <a:endParaRPr lang="fr-DZ" sz="1200" kern="1200" dirty="0"/>
        </a:p>
      </dsp:txBody>
      <dsp:txXfrm>
        <a:off x="5415510" y="1608808"/>
        <a:ext cx="1340442" cy="432294"/>
      </dsp:txXfrm>
    </dsp:sp>
    <dsp:sp modelId="{E7E8194F-6D78-4136-B695-44DFA604A8D7}">
      <dsp:nvSpPr>
        <dsp:cNvPr id="0" name=""/>
        <dsp:cNvSpPr/>
      </dsp:nvSpPr>
      <dsp:spPr>
        <a:xfrm rot="240000">
          <a:off x="5430953" y="1072882"/>
          <a:ext cx="1387214" cy="479066"/>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تعزيز الاستثمار</a:t>
          </a:r>
          <a:endParaRPr lang="fr-DZ" sz="1200" kern="1200" dirty="0"/>
        </a:p>
      </dsp:txBody>
      <dsp:txXfrm>
        <a:off x="5454339" y="1096268"/>
        <a:ext cx="1340442" cy="432294"/>
      </dsp:txXfrm>
    </dsp:sp>
    <dsp:sp modelId="{3A5B6E11-1A38-448A-85E3-E02C2B309EC7}">
      <dsp:nvSpPr>
        <dsp:cNvPr id="0" name=""/>
        <dsp:cNvSpPr/>
      </dsp:nvSpPr>
      <dsp:spPr>
        <a:xfrm rot="240000">
          <a:off x="3295366" y="2470720"/>
          <a:ext cx="1387214" cy="479066"/>
        </a:xfrm>
        <a:prstGeom prst="roundRect">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تكثيف ميزانيات الدفاع</a:t>
          </a:r>
          <a:endParaRPr lang="fr-DZ" sz="1200" kern="1200" dirty="0"/>
        </a:p>
      </dsp:txBody>
      <dsp:txXfrm>
        <a:off x="3318752" y="2494106"/>
        <a:ext cx="1340442" cy="432294"/>
      </dsp:txXfrm>
    </dsp:sp>
    <dsp:sp modelId="{AD093997-CBBA-4FAE-9C54-2A067657F17B}">
      <dsp:nvSpPr>
        <dsp:cNvPr id="0" name=""/>
        <dsp:cNvSpPr/>
      </dsp:nvSpPr>
      <dsp:spPr>
        <a:xfrm rot="240000">
          <a:off x="3334195" y="1958180"/>
          <a:ext cx="1387214" cy="479066"/>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ar-DZ" sz="1200" kern="1200" dirty="0"/>
            <a:t>التصادم مع القوى التقليدية فرنسا</a:t>
          </a:r>
          <a:endParaRPr lang="fr-DZ" sz="1200" kern="1200" dirty="0"/>
        </a:p>
      </dsp:txBody>
      <dsp:txXfrm>
        <a:off x="3357581" y="1981566"/>
        <a:ext cx="1340442" cy="432294"/>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4/19/2023</a:t>
            </a:fld>
            <a:endParaRPr lang="en-US" dirty="0"/>
          </a:p>
        </p:txBody>
      </p:sp>
      <p:sp>
        <p:nvSpPr>
          <p:cNvPr id="5" name="Footer Placeholder 4"/>
          <p:cNvSpPr>
            <a:spLocks noGrp="1"/>
          </p:cNvSpPr>
          <p:nvPr>
            <p:ph type="ftr" sz="quarter" idx="11"/>
          </p:nvPr>
        </p:nvSpPr>
        <p:spPr>
          <a:xfrm>
            <a:off x="1451579" y="329307"/>
            <a:ext cx="5626774" cy="309201"/>
          </a:xfrm>
        </p:spPr>
        <p:txBody>
          <a:bodyPr/>
          <a:lstStyle/>
          <a:p>
            <a:endParaRPr lang="en-US" dirty="0"/>
          </a:p>
        </p:txBody>
      </p:sp>
      <p:sp>
        <p:nvSpPr>
          <p:cNvPr id="6" name="Slide Number Placeholder 5"/>
          <p:cNvSpPr>
            <a:spLocks noGrp="1"/>
          </p:cNvSpPr>
          <p:nvPr>
            <p:ph type="sldNum" sz="quarter" idx="12"/>
          </p:nvPr>
        </p:nvSpPr>
        <p:spPr>
          <a:xfrm>
            <a:off x="476834" y="798973"/>
            <a:ext cx="811019" cy="503578"/>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4/19/2023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4/19/2023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4/19/2023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4/19/2023</a:t>
            </a:fld>
            <a:endParaRPr lang="en-US" dirty="0"/>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E55123-CC52-DA37-AB16-6411A8DB48E1}"/>
              </a:ext>
            </a:extLst>
          </p:cNvPr>
          <p:cNvSpPr>
            <a:spLocks noGrp="1"/>
          </p:cNvSpPr>
          <p:nvPr>
            <p:ph type="ctrTitle"/>
          </p:nvPr>
        </p:nvSpPr>
        <p:spPr/>
        <p:txBody>
          <a:bodyPr/>
          <a:lstStyle/>
          <a:p>
            <a:r>
              <a:rPr lang="ar-DZ" dirty="0"/>
              <a:t>محاضرة </a:t>
            </a:r>
            <a:r>
              <a:rPr lang="ar-DZ"/>
              <a:t>بعنوان مجموعة </a:t>
            </a:r>
            <a:r>
              <a:rPr lang="ar-DZ" dirty="0" err="1"/>
              <a:t>البريكس</a:t>
            </a:r>
            <a:endParaRPr lang="fr-DZ" dirty="0"/>
          </a:p>
        </p:txBody>
      </p:sp>
      <p:sp>
        <p:nvSpPr>
          <p:cNvPr id="3" name="Sous-titre 2">
            <a:extLst>
              <a:ext uri="{FF2B5EF4-FFF2-40B4-BE49-F238E27FC236}">
                <a16:creationId xmlns:a16="http://schemas.microsoft.com/office/drawing/2014/main" id="{418B382B-D8BB-E83C-E48B-F7D2F40FA4BB}"/>
              </a:ext>
            </a:extLst>
          </p:cNvPr>
          <p:cNvSpPr>
            <a:spLocks noGrp="1"/>
          </p:cNvSpPr>
          <p:nvPr>
            <p:ph type="subTitle" idx="1"/>
          </p:nvPr>
        </p:nvSpPr>
        <p:spPr/>
        <p:txBody>
          <a:bodyPr/>
          <a:lstStyle/>
          <a:p>
            <a:r>
              <a:rPr lang="ar-DZ" dirty="0"/>
              <a:t>من اعداد د , فؤاد جدو</a:t>
            </a:r>
            <a:endParaRPr lang="fr-DZ" dirty="0"/>
          </a:p>
        </p:txBody>
      </p:sp>
    </p:spTree>
    <p:extLst>
      <p:ext uri="{BB962C8B-B14F-4D97-AF65-F5344CB8AC3E}">
        <p14:creationId xmlns:p14="http://schemas.microsoft.com/office/powerpoint/2010/main" val="3545070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22D1D5-918D-F740-A55A-5450B369BFDA}"/>
              </a:ext>
            </a:extLst>
          </p:cNvPr>
          <p:cNvSpPr>
            <a:spLocks noGrp="1"/>
          </p:cNvSpPr>
          <p:nvPr>
            <p:ph type="title"/>
          </p:nvPr>
        </p:nvSpPr>
        <p:spPr/>
        <p:txBody>
          <a:bodyPr/>
          <a:lstStyle/>
          <a:p>
            <a:r>
              <a:rPr lang="ar-DZ" dirty="0"/>
              <a:t>اهداف </a:t>
            </a:r>
            <a:r>
              <a:rPr lang="ar-DZ" dirty="0" err="1"/>
              <a:t>البريكس</a:t>
            </a:r>
            <a:endParaRPr lang="fr-DZ" dirty="0"/>
          </a:p>
        </p:txBody>
      </p:sp>
      <p:sp>
        <p:nvSpPr>
          <p:cNvPr id="3" name="Espace réservé du contenu 2">
            <a:extLst>
              <a:ext uri="{FF2B5EF4-FFF2-40B4-BE49-F238E27FC236}">
                <a16:creationId xmlns:a16="http://schemas.microsoft.com/office/drawing/2014/main" id="{CCE11A4C-9719-2766-5918-BE01049DA72B}"/>
              </a:ext>
            </a:extLst>
          </p:cNvPr>
          <p:cNvSpPr>
            <a:spLocks noGrp="1"/>
          </p:cNvSpPr>
          <p:nvPr>
            <p:ph idx="1"/>
          </p:nvPr>
        </p:nvSpPr>
        <p:spPr/>
        <p:txBody>
          <a:bodyPr>
            <a:normAutofit lnSpcReduction="10000"/>
          </a:bodyPr>
          <a:lstStyle/>
          <a:p>
            <a:pPr algn="r" rtl="1"/>
            <a:r>
              <a:rPr lang="ar-DZ" dirty="0"/>
              <a:t>أولا : تهدف مجموعة </a:t>
            </a:r>
            <a:r>
              <a:rPr lang="ar-DZ" dirty="0" err="1"/>
              <a:t>البريكس</a:t>
            </a:r>
            <a:r>
              <a:rPr lang="ar-DZ" dirty="0"/>
              <a:t> إلى خلق توازن دولي في العملية </a:t>
            </a:r>
            <a:r>
              <a:rPr lang="ar-DZ" dirty="0" err="1"/>
              <a:t>الإقتصادية</a:t>
            </a:r>
            <a:r>
              <a:rPr lang="ar-DZ" dirty="0"/>
              <a:t> وإنهاء سياسة القطب الأحادي ، وهيمنة الولايات المتحدة الأمريكية على السياسات المالية العالمية ، وايجاد بديل فعال وحقيقي لصندوق النقد الدولي . </a:t>
            </a:r>
          </a:p>
          <a:p>
            <a:pPr algn="r" rtl="1"/>
            <a:r>
              <a:rPr lang="ar-DZ" dirty="0"/>
              <a:t>ثانيا : من أهم أهداف تسعى مجموعة </a:t>
            </a:r>
            <a:r>
              <a:rPr lang="ar-DZ" dirty="0" err="1"/>
              <a:t>البريكس</a:t>
            </a:r>
            <a:r>
              <a:rPr lang="ar-DZ" dirty="0"/>
              <a:t> في الحصول على دور في إدارة </a:t>
            </a:r>
            <a:r>
              <a:rPr lang="ar-DZ" dirty="0" err="1"/>
              <a:t>الإقتصاد</a:t>
            </a:r>
            <a:r>
              <a:rPr lang="ar-DZ" dirty="0"/>
              <a:t> العالمي إلى جانب مجموعة العشرين والصناديق المالية الكبرى </a:t>
            </a:r>
          </a:p>
          <a:p>
            <a:pPr algn="r" rtl="1"/>
            <a:r>
              <a:rPr lang="ar-DZ" dirty="0"/>
              <a:t>إن دول </a:t>
            </a:r>
            <a:r>
              <a:rPr lang="ar-DZ" dirty="0" err="1"/>
              <a:t>البريكس</a:t>
            </a:r>
            <a:r>
              <a:rPr lang="ar-DZ" dirty="0"/>
              <a:t> تسعى إلى وضع نظام نقدي بديل لمواجهة القيود التي يضعها الهيكل الحالي للنظام المالي والنقدي الدولي </a:t>
            </a:r>
            <a:r>
              <a:rPr lang="ar-DZ" dirty="0" err="1"/>
              <a:t>عاى</a:t>
            </a:r>
            <a:r>
              <a:rPr lang="ar-DZ" dirty="0"/>
              <a:t> افاق نموها بصفة خاصة هيمنة الدولار الأمريكي على نظم المدفوعات </a:t>
            </a:r>
            <a:r>
              <a:rPr lang="ar-DZ" dirty="0" err="1"/>
              <a:t>والإحتياطات</a:t>
            </a:r>
            <a:r>
              <a:rPr lang="ar-DZ" dirty="0"/>
              <a:t> الدولية الذي </a:t>
            </a:r>
            <a:r>
              <a:rPr lang="ar-DZ" dirty="0" err="1"/>
              <a:t>لايوجد</a:t>
            </a:r>
            <a:r>
              <a:rPr lang="ar-DZ" dirty="0"/>
              <a:t> لها بدائل مناسبة حاليا والهدف الرئيسي هو خلق نظام جديد للعملة </a:t>
            </a:r>
            <a:r>
              <a:rPr lang="ar-DZ" dirty="0" err="1"/>
              <a:t>الإحتياطية</a:t>
            </a:r>
            <a:r>
              <a:rPr lang="ar-DZ" dirty="0"/>
              <a:t> وزيادة دور العملات الوطنية في المدفوعات المتبادلة بين دور </a:t>
            </a:r>
            <a:r>
              <a:rPr lang="ar-DZ" dirty="0" err="1"/>
              <a:t>البريكس</a:t>
            </a:r>
            <a:r>
              <a:rPr lang="ar-DZ" dirty="0"/>
              <a:t> </a:t>
            </a:r>
            <a:endParaRPr lang="fr-DZ" dirty="0"/>
          </a:p>
        </p:txBody>
      </p:sp>
    </p:spTree>
    <p:extLst>
      <p:ext uri="{BB962C8B-B14F-4D97-AF65-F5344CB8AC3E}">
        <p14:creationId xmlns:p14="http://schemas.microsoft.com/office/powerpoint/2010/main" val="176022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B3E4A7-7972-829E-B29E-EDB8F05B023A}"/>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6588D778-5A9E-D887-2454-F1282C2734D6}"/>
              </a:ext>
            </a:extLst>
          </p:cNvPr>
          <p:cNvSpPr>
            <a:spLocks noGrp="1"/>
          </p:cNvSpPr>
          <p:nvPr>
            <p:ph idx="1"/>
          </p:nvPr>
        </p:nvSpPr>
        <p:spPr/>
        <p:txBody>
          <a:bodyPr>
            <a:normAutofit lnSpcReduction="10000"/>
          </a:bodyPr>
          <a:lstStyle/>
          <a:p>
            <a:pPr algn="r" rtl="1"/>
            <a:r>
              <a:rPr lang="ar-DZ" sz="2000" b="1" dirty="0">
                <a:effectLst/>
                <a:ea typeface="Calibri" panose="020F0502020204030204" pitchFamily="34" charset="0"/>
                <a:cs typeface="Simplified Arabic" panose="02020603050405020304" pitchFamily="18" charset="-78"/>
              </a:rPr>
              <a:t>رابعا</a:t>
            </a:r>
            <a:r>
              <a:rPr lang="ar-DZ" sz="2000" dirty="0">
                <a:effectLst/>
                <a:ea typeface="Calibri" panose="020F0502020204030204" pitchFamily="34" charset="0"/>
                <a:cs typeface="Simplified Arabic" panose="02020603050405020304" pitchFamily="18" charset="-78"/>
              </a:rPr>
              <a:t> : تهدف مجموعة </a:t>
            </a:r>
            <a:r>
              <a:rPr lang="ar-DZ" sz="2000" dirty="0" err="1">
                <a:effectLst/>
                <a:ea typeface="Calibri" panose="020F0502020204030204" pitchFamily="34" charset="0"/>
                <a:cs typeface="Simplified Arabic" panose="02020603050405020304" pitchFamily="18" charset="-78"/>
              </a:rPr>
              <a:t>البريكس</a:t>
            </a:r>
            <a:r>
              <a:rPr lang="ar-DZ" sz="2000" dirty="0">
                <a:effectLst/>
                <a:ea typeface="Calibri" panose="020F0502020204030204" pitchFamily="34" charset="0"/>
                <a:cs typeface="Simplified Arabic" panose="02020603050405020304" pitchFamily="18" charset="-78"/>
              </a:rPr>
              <a:t> إلى محاولة تحقيق تكامل </a:t>
            </a:r>
            <a:r>
              <a:rPr lang="ar-DZ" sz="2000" dirty="0" err="1">
                <a:effectLst/>
                <a:ea typeface="Calibri" panose="020F0502020204030204" pitchFamily="34" charset="0"/>
                <a:cs typeface="Simplified Arabic" panose="02020603050405020304" pitchFamily="18" charset="-78"/>
              </a:rPr>
              <a:t>إقتصادي</a:t>
            </a:r>
            <a:r>
              <a:rPr lang="ar-DZ" sz="2000" dirty="0">
                <a:effectLst/>
                <a:ea typeface="Calibri" panose="020F0502020204030204" pitchFamily="34" charset="0"/>
                <a:cs typeface="Simplified Arabic" panose="02020603050405020304" pitchFamily="18" charset="-78"/>
              </a:rPr>
              <a:t> وسياسي وجيوسياسي بين الدول الخمسة المنضوية في عضويته ، وتنمية البنى التحتية في بلدان المجموعة وتحقيق اليات مساهمة وفعالة بين </a:t>
            </a:r>
            <a:r>
              <a:rPr lang="ar-DZ" sz="2000" dirty="0" err="1">
                <a:effectLst/>
                <a:ea typeface="Calibri" panose="020F0502020204030204" pitchFamily="34" charset="0"/>
                <a:cs typeface="Simplified Arabic" panose="02020603050405020304" pitchFamily="18" charset="-78"/>
              </a:rPr>
              <a:t>االدول</a:t>
            </a:r>
            <a:r>
              <a:rPr lang="ar-DZ" sz="2000" dirty="0">
                <a:effectLst/>
                <a:ea typeface="Calibri" panose="020F0502020204030204" pitchFamily="34" charset="0"/>
                <a:cs typeface="Simplified Arabic" panose="02020603050405020304" pitchFamily="18" charset="-78"/>
              </a:rPr>
              <a:t> الخمس في وقت الأزمات ,</a:t>
            </a:r>
          </a:p>
          <a:p>
            <a:pPr algn="r" rtl="1"/>
            <a:r>
              <a:rPr lang="ar-DZ" dirty="0"/>
              <a:t>خامسا : السعي لإنشاء بنك جديد للتنمية البيئية والدولية والعمل على إنشاء مؤسسة مالية دولية رديفة للمؤسسات </a:t>
            </a:r>
            <a:r>
              <a:rPr lang="ar-DZ" dirty="0" err="1"/>
              <a:t>الإقتصادية</a:t>
            </a:r>
            <a:r>
              <a:rPr lang="ar-DZ" dirty="0"/>
              <a:t> الدولية الحالية (البنك الدولي وصندوق النقد الدولي) بهدف </a:t>
            </a:r>
            <a:r>
              <a:rPr lang="ar-DZ" dirty="0" err="1"/>
              <a:t>إستكمال</a:t>
            </a:r>
            <a:r>
              <a:rPr lang="ar-DZ" dirty="0"/>
              <a:t> الجهود الدولية المتعددة الأطراف والمؤسسات المالية والإقليمية ، الرامية الى دعم النمو </a:t>
            </a:r>
            <a:r>
              <a:rPr lang="ar-DZ" dirty="0" err="1"/>
              <a:t>الإقتصادي</a:t>
            </a:r>
            <a:r>
              <a:rPr lang="ar-DZ" dirty="0"/>
              <a:t> ,</a:t>
            </a:r>
          </a:p>
          <a:p>
            <a:pPr algn="r" rtl="1"/>
            <a:r>
              <a:rPr lang="ar-DZ" sz="2000" b="1" dirty="0">
                <a:effectLst/>
                <a:ea typeface="Calibri" panose="020F0502020204030204" pitchFamily="34" charset="0"/>
                <a:cs typeface="Simplified Arabic" panose="02020603050405020304" pitchFamily="18" charset="-78"/>
              </a:rPr>
              <a:t>سادسا</a:t>
            </a:r>
            <a:r>
              <a:rPr lang="ar-DZ" sz="2000" dirty="0">
                <a:effectLst/>
                <a:ea typeface="Calibri" panose="020F0502020204030204" pitchFamily="34" charset="0"/>
                <a:cs typeface="Simplified Arabic" panose="02020603050405020304" pitchFamily="18" charset="-78"/>
              </a:rPr>
              <a:t> : تهدف كذلك المجموعة إلى تقوية تنسيقها في الأمم المتحدة ومجموعة العشرين والأطر الأخرى ، من أجل الحفاظ على السلم والأمن الدوليين ، ودفع إصلاحات النظم النقدية والمالية العالمية والقيام بدور كبير في تحسين </a:t>
            </a:r>
            <a:r>
              <a:rPr lang="ar-DZ" sz="2000" dirty="0" err="1">
                <a:effectLst/>
                <a:ea typeface="Calibri" panose="020F0502020204030204" pitchFamily="34" charset="0"/>
                <a:cs typeface="Simplified Arabic" panose="02020603050405020304" pitchFamily="18" charset="-78"/>
              </a:rPr>
              <a:t>الإقتصاد</a:t>
            </a:r>
            <a:r>
              <a:rPr lang="ar-DZ" sz="2000" dirty="0">
                <a:effectLst/>
                <a:ea typeface="Calibri" panose="020F0502020204030204" pitchFamily="34" charset="0"/>
                <a:cs typeface="Simplified Arabic" panose="02020603050405020304" pitchFamily="18" charset="-78"/>
              </a:rPr>
              <a:t> العالمي </a:t>
            </a:r>
            <a:endParaRPr lang="fr-DZ" dirty="0"/>
          </a:p>
        </p:txBody>
      </p:sp>
    </p:spTree>
    <p:extLst>
      <p:ext uri="{BB962C8B-B14F-4D97-AF65-F5344CB8AC3E}">
        <p14:creationId xmlns:p14="http://schemas.microsoft.com/office/powerpoint/2010/main" val="836145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9AB233-366F-0FB1-4B5E-B5F7B94FE33A}"/>
              </a:ext>
            </a:extLst>
          </p:cNvPr>
          <p:cNvSpPr>
            <a:spLocks noGrp="1"/>
          </p:cNvSpPr>
          <p:nvPr>
            <p:ph type="title"/>
          </p:nvPr>
        </p:nvSpPr>
        <p:spPr/>
        <p:txBody>
          <a:bodyPr/>
          <a:lstStyle/>
          <a:p>
            <a:r>
              <a:rPr lang="ar-DZ" dirty="0"/>
              <a:t>مؤشرات الهند</a:t>
            </a:r>
            <a:endParaRPr lang="fr-DZ" dirty="0"/>
          </a:p>
        </p:txBody>
      </p:sp>
      <p:sp>
        <p:nvSpPr>
          <p:cNvPr id="3" name="Espace réservé du contenu 2">
            <a:extLst>
              <a:ext uri="{FF2B5EF4-FFF2-40B4-BE49-F238E27FC236}">
                <a16:creationId xmlns:a16="http://schemas.microsoft.com/office/drawing/2014/main" id="{4398BC86-B580-9B0A-5DBB-02CBED26801A}"/>
              </a:ext>
            </a:extLst>
          </p:cNvPr>
          <p:cNvSpPr>
            <a:spLocks noGrp="1"/>
          </p:cNvSpPr>
          <p:nvPr>
            <p:ph idx="1"/>
          </p:nvPr>
        </p:nvSpPr>
        <p:spPr/>
        <p:txBody>
          <a:bodyPr>
            <a:normAutofit fontScale="92500" lnSpcReduction="20000"/>
          </a:bodyPr>
          <a:lstStyle/>
          <a:p>
            <a:pPr algn="r" rtl="1"/>
            <a:r>
              <a:rPr lang="ar-DZ" sz="2000" dirty="0">
                <a:effectLst/>
                <a:ea typeface="Calibri" panose="020F0502020204030204" pitchFamily="34" charset="0"/>
                <a:cs typeface="Simplified Arabic" panose="02020603050405020304" pitchFamily="18" charset="-78"/>
              </a:rPr>
              <a:t>في عام 1991 واجه الاقتصاد الهندي أزمة غير مسبوقة ، خاصة مع جمود الدولة الهندية وعجزها عن الاستجابة السريعة للتطورات الاقتصادية الدولية خاصة بتغيير طبيعة الرأسمال الأجنبي والشركات المتعددة الجنسيات وهو الأمر الذي قاد بدوره إلى ثورة غير متوقعة في التجارة العالمية ، ورغم بعض المحاولات التي بذلت خلال عقد الثمانينات وبخاصة من قبل "</a:t>
            </a:r>
            <a:r>
              <a:rPr lang="ar-DZ" sz="2000" dirty="0" err="1">
                <a:effectLst/>
                <a:ea typeface="Calibri" panose="020F0502020204030204" pitchFamily="34" charset="0"/>
                <a:cs typeface="Simplified Arabic" panose="02020603050405020304" pitchFamily="18" charset="-78"/>
              </a:rPr>
              <a:t>راجيف</a:t>
            </a:r>
            <a:r>
              <a:rPr lang="ar-DZ" sz="2000" dirty="0">
                <a:effectLst/>
                <a:ea typeface="Calibri" panose="020F0502020204030204" pitchFamily="34" charset="0"/>
                <a:cs typeface="Simplified Arabic" panose="02020603050405020304" pitchFamily="18" charset="-78"/>
              </a:rPr>
              <a:t> غاندي" لاستدراك هذا الوضع للاقتصاد الهندي فإنها جاءت متذبذبة بسبب معارضته جمـاعات المصالح الداخليـة لها خاصة أنها لم تمس قطاعي البنوك والتأمين ، وعلى هذا فقد التزمت الأيديولوجيا وضعف الإرادة السياسية من قبل القيادات الهندية منذ منتصف الستينات إلى أزمة الاقتصاد الهندي في عام 1991 ، وهذا ما عمل عليه رئيس الوزراء "</a:t>
            </a:r>
            <a:r>
              <a:rPr lang="ar-DZ" sz="2000" dirty="0" err="1">
                <a:effectLst/>
                <a:ea typeface="Calibri" panose="020F0502020204030204" pitchFamily="34" charset="0"/>
                <a:cs typeface="Simplified Arabic" panose="02020603050405020304" pitchFamily="18" charset="-78"/>
              </a:rPr>
              <a:t>ناراسيما</a:t>
            </a:r>
            <a:r>
              <a:rPr lang="ar-DZ" sz="2000" dirty="0">
                <a:effectLst/>
                <a:ea typeface="Calibri" panose="020F0502020204030204" pitchFamily="34" charset="0"/>
                <a:cs typeface="Simplified Arabic" panose="02020603050405020304" pitchFamily="18" charset="-78"/>
              </a:rPr>
              <a:t> داو" ، ووزير ماليته "</a:t>
            </a:r>
            <a:r>
              <a:rPr lang="ar-DZ" sz="2000" dirty="0" err="1">
                <a:effectLst/>
                <a:ea typeface="Calibri" panose="020F0502020204030204" pitchFamily="34" charset="0"/>
                <a:cs typeface="Simplified Arabic" panose="02020603050405020304" pitchFamily="18" charset="-78"/>
              </a:rPr>
              <a:t>مانهوهان</a:t>
            </a:r>
            <a:r>
              <a:rPr lang="ar-DZ" sz="2000" dirty="0">
                <a:effectLst/>
                <a:ea typeface="Calibri" panose="020F0502020204030204" pitchFamily="34" charset="0"/>
                <a:cs typeface="Simplified Arabic" panose="02020603050405020304" pitchFamily="18" charset="-78"/>
              </a:rPr>
              <a:t> سينغ" من خلال عملية التحول إلى الاقتصاد الحر وهذا من خلال عملية إعادة هيكلة دور القطاع العام في الاقتصاد الهندي ، وبالفعل قد جاءت الدفعة الأهم للخصخصة منذ منتصف عام 1990 ، حيث في عام 1999 قررت الحكومة الهندية إلغاء جميع المعوقات البيروقراطية أمام رأس مال الأجنبي ، مما يضمن منح الموافقة على الاستثمارات الأجنبية بصورة آلية ، وفي عام 2000 قامت الحكومة الهندية بفتح قطاعات الطاقة والفحم والاتصالات والخدمات البريدية والنقل ,</a:t>
            </a:r>
            <a:endParaRPr lang="fr-DZ" dirty="0"/>
          </a:p>
        </p:txBody>
      </p:sp>
    </p:spTree>
    <p:extLst>
      <p:ext uri="{BB962C8B-B14F-4D97-AF65-F5344CB8AC3E}">
        <p14:creationId xmlns:p14="http://schemas.microsoft.com/office/powerpoint/2010/main" val="2744407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C8093E-A707-4C87-8BD4-32745C83FB63}"/>
              </a:ext>
            </a:extLst>
          </p:cNvPr>
          <p:cNvSpPr>
            <a:spLocks noGrp="1"/>
          </p:cNvSpPr>
          <p:nvPr>
            <p:ph type="title"/>
          </p:nvPr>
        </p:nvSpPr>
        <p:spPr>
          <a:xfrm>
            <a:off x="1451579" y="804520"/>
            <a:ext cx="9291215" cy="587136"/>
          </a:xfrm>
        </p:spPr>
        <p:txBody>
          <a:bodyPr/>
          <a:lstStyle/>
          <a:p>
            <a:r>
              <a:rPr lang="ar-DZ" dirty="0"/>
              <a:t>الصين</a:t>
            </a:r>
            <a:endParaRPr lang="fr-DZ" dirty="0"/>
          </a:p>
        </p:txBody>
      </p:sp>
      <p:sp>
        <p:nvSpPr>
          <p:cNvPr id="3" name="Espace réservé du contenu 2">
            <a:extLst>
              <a:ext uri="{FF2B5EF4-FFF2-40B4-BE49-F238E27FC236}">
                <a16:creationId xmlns:a16="http://schemas.microsoft.com/office/drawing/2014/main" id="{794ADF52-2CA1-81CF-9D50-EC725BC70513}"/>
              </a:ext>
            </a:extLst>
          </p:cNvPr>
          <p:cNvSpPr>
            <a:spLocks noGrp="1"/>
          </p:cNvSpPr>
          <p:nvPr>
            <p:ph idx="1"/>
          </p:nvPr>
        </p:nvSpPr>
        <p:spPr>
          <a:xfrm>
            <a:off x="1338471" y="1497496"/>
            <a:ext cx="9404324" cy="4161181"/>
          </a:xfrm>
        </p:spPr>
        <p:txBody>
          <a:bodyPr>
            <a:normAutofit fontScale="85000" lnSpcReduction="10000"/>
          </a:bodyPr>
          <a:lstStyle/>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تعتبر الصين نموذجا حيا للدول النامية و القوى الاقتصادية الصاعدة التي أصبحت تنافس القوى العظمى على الصعيد العالمي بفضل الانفتاح و الإصلاحات المعتمدة منذ 1979 ، و ذلك بارتفاع الناتج الداخلي الخام إلى 1576.6 مليار دولار و ارتفاع مؤشر النمو الاقتصادي إلى حوالي 9.5 بالمائة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فالصعود الصيني في العلاقات الدولية المعاصرة صعود سلمي وقد تجلى هذا باعتمادها على سياسة خارجية تسعى إلى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b="1" dirty="0">
                <a:effectLst/>
                <a:latin typeface="Simplified Arabic" panose="02020603050405020304" pitchFamily="18" charset="-78"/>
                <a:ea typeface="Calibri" panose="020F0502020204030204" pitchFamily="34" charset="0"/>
                <a:cs typeface="Simplified Arabic" panose="02020603050405020304" pitchFamily="18" charset="-78"/>
              </a:rPr>
              <a:t>1-</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تأسيس نظام سياسي واقتصادي عالمي جديد عادل ، فالصين تنكر بشدة القيادة الأحادية الأمريكية للعالم ، وترى ضرورة استبدال النظام القائم بنظام ترعاه الأمم المتحدة ، حيث تصر على أنه يجب أن تحترم كافة الدول بعضها بعضا ولا ينبغي فرض  الإرادة الذاتية على الاخرين ، ولا ينبغي استبعاد ثقافات الأمم الأخرى وإنشاء مفهوم أمن جديد يقوم على أساس الثقة المتبادلة والمنفعة المتبادلة والمساواة ،وتسوية النزاعات بين الدول من خلال الحوار دون اللجوء إلى القوة أو التهديد بها، وترغب بشدة في مشاركة المجتمع الدولي لبذل للتعددية القطبية في العالم، والمحافظة على استقرار المجتمع الدولي .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b="1" dirty="0">
                <a:effectLst/>
                <a:latin typeface="Simplified Arabic" panose="02020603050405020304" pitchFamily="18" charset="-78"/>
                <a:ea typeface="Calibri" panose="020F0502020204030204" pitchFamily="34" charset="0"/>
                <a:cs typeface="Simplified Arabic" panose="02020603050405020304" pitchFamily="18" charset="-78"/>
              </a:rPr>
              <a:t>2-</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تحسين وتطوير العلاقات مع الدول المتطورة ،وتوسيع نقاط </a:t>
            </a:r>
            <a:r>
              <a:rPr lang="ar-DZ" sz="2000" dirty="0" err="1">
                <a:effectLst/>
                <a:latin typeface="Simplified Arabic" panose="02020603050405020304" pitchFamily="18" charset="-78"/>
                <a:ea typeface="Calibri" panose="020F0502020204030204" pitchFamily="34" charset="0"/>
                <a:cs typeface="Simplified Arabic" panose="02020603050405020304" pitchFamily="18" charset="-78"/>
              </a:rPr>
              <a:t>الإلتقاء</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للمصالح المشتركة .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b="1" dirty="0">
                <a:effectLst/>
                <a:latin typeface="Simplified Arabic" panose="02020603050405020304" pitchFamily="18" charset="-78"/>
                <a:ea typeface="Calibri" panose="020F0502020204030204" pitchFamily="34" charset="0"/>
                <a:cs typeface="Simplified Arabic" panose="02020603050405020304" pitchFamily="18" charset="-78"/>
              </a:rPr>
              <a:t>3-</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تقوية التضامن والتعاون مع دول العالم الثالث وتعزيز التفاهم والثقة المتبادلين والمساعدة والدعم المتبادلين وتوسيع مجالات التعاون ورفع فاعليته .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632149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F05B76-5420-2903-9DA1-0D4DAF5E80AE}"/>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89BAE3CE-A6C5-8368-7EC9-07AFCF07540C}"/>
              </a:ext>
            </a:extLst>
          </p:cNvPr>
          <p:cNvSpPr>
            <a:spLocks noGrp="1"/>
          </p:cNvSpPr>
          <p:nvPr>
            <p:ph idx="1"/>
          </p:nvPr>
        </p:nvSpPr>
        <p:spPr/>
        <p:txBody>
          <a:bodyPr/>
          <a:lstStyle/>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وساعد البحث العلمي والتكنولوجي على تقدم قوة اقتصاد الصين والصناعة حيث اهتمت الصين بنشر التعليم وتكييفه مع متطلبات العصر ورفعت من نفقات البحث العلمي والتكنولوجي ، ما أثمر عددا ضخما من التقنيين والمهندسين ، كما عملت على تقليد وشراء </a:t>
            </a:r>
            <a:r>
              <a:rPr lang="ar-DZ" sz="2000" dirty="0" err="1">
                <a:effectLst/>
                <a:latin typeface="Simplified Arabic" panose="02020603050405020304" pitchFamily="18" charset="-78"/>
                <a:ea typeface="Calibri" panose="020F0502020204030204" pitchFamily="34" charset="0"/>
                <a:cs typeface="Simplified Arabic" panose="02020603050405020304" pitchFamily="18" charset="-78"/>
              </a:rPr>
              <a:t>براعات</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الاختراعات الأجنبية ، وأبرمت اتفاقيات التعاون وتبادل الخبرات في هذا المجال مع الدول المتقدمة ، وتساهم الصين بحصص مرتفعة من الإنتاج العالمي لمصادر الطاقة كالفحم الحجري والبترول والغاز الطبيعي ومجموعة من المعادن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endParaRPr lang="fr-DZ" dirty="0"/>
          </a:p>
        </p:txBody>
      </p:sp>
    </p:spTree>
    <p:extLst>
      <p:ext uri="{BB962C8B-B14F-4D97-AF65-F5344CB8AC3E}">
        <p14:creationId xmlns:p14="http://schemas.microsoft.com/office/powerpoint/2010/main" val="1357778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BDD199-DE03-BE7C-14F5-E8B76C3A57E7}"/>
              </a:ext>
            </a:extLst>
          </p:cNvPr>
          <p:cNvSpPr>
            <a:spLocks noGrp="1"/>
          </p:cNvSpPr>
          <p:nvPr>
            <p:ph type="title"/>
          </p:nvPr>
        </p:nvSpPr>
        <p:spPr/>
        <p:txBody>
          <a:bodyPr/>
          <a:lstStyle/>
          <a:p>
            <a:r>
              <a:rPr lang="ar-DZ" dirty="0"/>
              <a:t>روسيا</a:t>
            </a:r>
            <a:endParaRPr lang="fr-DZ" dirty="0"/>
          </a:p>
        </p:txBody>
      </p:sp>
      <p:sp>
        <p:nvSpPr>
          <p:cNvPr id="3" name="Espace réservé du contenu 2">
            <a:extLst>
              <a:ext uri="{FF2B5EF4-FFF2-40B4-BE49-F238E27FC236}">
                <a16:creationId xmlns:a16="http://schemas.microsoft.com/office/drawing/2014/main" id="{FA7F3498-3790-9DCD-D2DB-7FCD9D639DDE}"/>
              </a:ext>
            </a:extLst>
          </p:cNvPr>
          <p:cNvSpPr>
            <a:spLocks noGrp="1"/>
          </p:cNvSpPr>
          <p:nvPr>
            <p:ph idx="1"/>
          </p:nvPr>
        </p:nvSpPr>
        <p:spPr>
          <a:xfrm>
            <a:off x="1451579" y="1853754"/>
            <a:ext cx="9291215" cy="3612591"/>
          </a:xfrm>
        </p:spPr>
        <p:txBody>
          <a:bodyPr>
            <a:normAutofit/>
          </a:bodyPr>
          <a:lstStyle/>
          <a:p>
            <a:pPr algn="r" rtl="1"/>
            <a:r>
              <a:rPr lang="ar-DZ" sz="2000" dirty="0">
                <a:effectLst/>
                <a:ea typeface="Calibri" panose="020F0502020204030204" pitchFamily="34" charset="0"/>
                <a:cs typeface="Simplified Arabic" panose="02020603050405020304" pitchFamily="18" charset="-78"/>
              </a:rPr>
              <a:t> تملك روسيا الكثير من المقومات الطبيعية كالنفط و الغاز الطبيعي و الفحم و الحديد و النيكل و النحاس و الرصاص و المنغنيز و الماس و الذهب و الفضة و الفوسفات و الأخشاب في الغابات التي تمدد على مساحات واسعة ، فان دراسة المقومات </a:t>
            </a:r>
            <a:r>
              <a:rPr lang="ar-DZ" sz="2000" dirty="0" err="1">
                <a:effectLst/>
                <a:ea typeface="Calibri" panose="020F0502020204030204" pitchFamily="34" charset="0"/>
                <a:cs typeface="Simplified Arabic" panose="02020603050405020304" pitchFamily="18" charset="-78"/>
              </a:rPr>
              <a:t>جيوستراتيجية</a:t>
            </a:r>
            <a:r>
              <a:rPr lang="ar-DZ" sz="2000" dirty="0">
                <a:effectLst/>
                <a:ea typeface="Calibri" panose="020F0502020204030204" pitchFamily="34" charset="0"/>
                <a:cs typeface="Simplified Arabic" panose="02020603050405020304" pitchFamily="18" charset="-78"/>
              </a:rPr>
              <a:t> خطرة نظرا لموقعها الجغرافي و حدودها الواسعة ,</a:t>
            </a:r>
          </a:p>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عند تولي الرئيس ( </a:t>
            </a:r>
            <a:r>
              <a:rPr lang="ar-DZ" sz="2000" dirty="0" err="1">
                <a:effectLst/>
                <a:latin typeface="Simplified Arabic" panose="02020603050405020304" pitchFamily="18" charset="-78"/>
                <a:ea typeface="Calibri" panose="020F0502020204030204" pitchFamily="34" charset="0"/>
                <a:cs typeface="Simplified Arabic" panose="02020603050405020304" pitchFamily="18" charset="-78"/>
              </a:rPr>
              <a:t>فلادمير</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بوتين ) السلطة عام 2002م و الذي اعترف بخطابه أن ديون روسيا الخارجية حتى عام 2002 بلغت نحو (341) مليار دولار و أن هناك نحو 4 مليون مواطن روسي يعيشون على حافة الفقر ، فعمل على إنتاج إستراتيجية لإعادة البناء الداخلي و النهوض بالقدرات الروسية لاستعادة المكانة الدولية و الإقليمية لها ، مما ساعد على انتعاش الاقتصاد الروسي ، و التي ساهمت فيه العديد من العوامل من بينها :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b="1" dirty="0">
                <a:effectLst/>
                <a:latin typeface="Simplified Arabic" panose="02020603050405020304" pitchFamily="18" charset="-78"/>
                <a:ea typeface="Calibri" panose="020F0502020204030204" pitchFamily="34" charset="0"/>
                <a:cs typeface="Simplified Arabic" panose="02020603050405020304" pitchFamily="18" charset="-78"/>
              </a:rPr>
              <a:t>-</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توافر الإرادة السياسية للقادة الروس</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endParaRPr lang="fr-DZ" dirty="0"/>
          </a:p>
        </p:txBody>
      </p:sp>
    </p:spTree>
    <p:extLst>
      <p:ext uri="{BB962C8B-B14F-4D97-AF65-F5344CB8AC3E}">
        <p14:creationId xmlns:p14="http://schemas.microsoft.com/office/powerpoint/2010/main" val="1685250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66C5B1-A493-88FA-7A4B-87AEBDFBDBBC}"/>
              </a:ext>
            </a:extLst>
          </p:cNvPr>
          <p:cNvSpPr>
            <a:spLocks noGrp="1"/>
          </p:cNvSpPr>
          <p:nvPr>
            <p:ph type="title"/>
          </p:nvPr>
        </p:nvSpPr>
        <p:spPr>
          <a:xfrm>
            <a:off x="1451579" y="804519"/>
            <a:ext cx="9291215" cy="255655"/>
          </a:xfrm>
        </p:spPr>
        <p:txBody>
          <a:bodyPr>
            <a:normAutofit fontScale="90000"/>
          </a:bodyPr>
          <a:lstStyle/>
          <a:p>
            <a:endParaRPr lang="fr-DZ" dirty="0"/>
          </a:p>
        </p:txBody>
      </p:sp>
      <p:sp>
        <p:nvSpPr>
          <p:cNvPr id="3" name="Espace réservé du contenu 2">
            <a:extLst>
              <a:ext uri="{FF2B5EF4-FFF2-40B4-BE49-F238E27FC236}">
                <a16:creationId xmlns:a16="http://schemas.microsoft.com/office/drawing/2014/main" id="{FBDA0F77-FB66-FE0B-8260-FF990AC985F1}"/>
              </a:ext>
            </a:extLst>
          </p:cNvPr>
          <p:cNvSpPr>
            <a:spLocks noGrp="1"/>
          </p:cNvSpPr>
          <p:nvPr>
            <p:ph idx="1"/>
          </p:nvPr>
        </p:nvSpPr>
        <p:spPr>
          <a:xfrm>
            <a:off x="1451579" y="1378226"/>
            <a:ext cx="9291215" cy="4088119"/>
          </a:xfrm>
        </p:spPr>
        <p:txBody>
          <a:bodyPr/>
          <a:lstStyle/>
          <a:p>
            <a:pPr marL="228600" marR="0" lvl="0" indent="-228600" algn="just" defTabSz="914400" rtl="1" eaLnBrk="1" fontAlgn="auto" latinLnBrk="0" hangingPunct="1">
              <a:lnSpc>
                <a:spcPct val="115000"/>
              </a:lnSpc>
              <a:spcBef>
                <a:spcPts val="1000"/>
              </a:spcBef>
              <a:spcAft>
                <a:spcPts val="0"/>
              </a:spcAft>
              <a:buClr>
                <a:srgbClr val="FB8C29"/>
              </a:buClr>
              <a:buSzPct val="100000"/>
              <a:buFont typeface="Arial" panose="020B0604020202020204" pitchFamily="34" charset="0"/>
              <a:buChar char="•"/>
              <a:tabLst/>
              <a:defRPr/>
            </a:pPr>
            <a:r>
              <a:rPr kumimoji="0" lang="ar-DZ" b="1" i="0" u="none" strike="noStrike" kern="1200" cap="none" spc="0" normalizeH="0" baseline="0" noProof="0" dirty="0">
                <a:ln>
                  <a:noFill/>
                </a:ln>
                <a:solidFill>
                  <a:prstClr val="white"/>
                </a:solidFill>
                <a:effectLst/>
                <a:uLnTx/>
                <a:uFillTx/>
                <a:latin typeface="Simplified Arabic" panose="02020603050405020304" pitchFamily="18" charset="-78"/>
                <a:ea typeface="Calibri" panose="020F0502020204030204" pitchFamily="34" charset="0"/>
                <a:cs typeface="Simplified Arabic" panose="02020603050405020304" pitchFamily="18" charset="-78"/>
              </a:rPr>
              <a:t>-</a:t>
            </a:r>
            <a:r>
              <a:rPr kumimoji="0" lang="ar-DZ" b="0" i="0" u="none" strike="noStrike" kern="1200" cap="none" spc="0" normalizeH="0" baseline="0" noProof="0" dirty="0">
                <a:ln>
                  <a:noFill/>
                </a:ln>
                <a:solidFill>
                  <a:prstClr val="white"/>
                </a:solidFill>
                <a:effectLst/>
                <a:uLnTx/>
                <a:uFillTx/>
                <a:latin typeface="Simplified Arabic" panose="02020603050405020304" pitchFamily="18" charset="-78"/>
                <a:ea typeface="Calibri" panose="020F0502020204030204" pitchFamily="34" charset="0"/>
                <a:cs typeface="Simplified Arabic" panose="02020603050405020304" pitchFamily="18" charset="-78"/>
              </a:rPr>
              <a:t> توافر روسيا على موارد طبيعية هائلة بالإضافة لاكتسابها لمقومات النهضة الاقتصادية ، التي تتجلى في القدرات الصناعية الكبيرة كالمصانع و اليد العاملة المؤهلة فضلا عن المواد الأولية </a:t>
            </a:r>
            <a:endParaRPr kumimoji="0" lang="fr-DZ" b="0" i="0" u="none" strike="noStrike" kern="1200" cap="none" spc="0" normalizeH="0" baseline="0" noProof="0" dirty="0">
              <a:ln>
                <a:noFill/>
              </a:ln>
              <a:solidFill>
                <a:prstClr val="white"/>
              </a:solidFill>
              <a:effectLst/>
              <a:uLnTx/>
              <a:uFillTx/>
              <a:latin typeface="Simplified Arabic" panose="02020603050405020304" pitchFamily="18" charset="-78"/>
              <a:ea typeface="Calibri" panose="020F0502020204030204" pitchFamily="34" charset="0"/>
              <a:cs typeface="Simplified Arabic" panose="02020603050405020304" pitchFamily="18" charset="-78"/>
            </a:endParaRPr>
          </a:p>
          <a:p>
            <a:pPr marL="228600" marR="0" lvl="0" indent="-228600" algn="just" defTabSz="914400" rtl="1" eaLnBrk="1" fontAlgn="auto" latinLnBrk="0" hangingPunct="1">
              <a:lnSpc>
                <a:spcPct val="115000"/>
              </a:lnSpc>
              <a:spcBef>
                <a:spcPts val="1000"/>
              </a:spcBef>
              <a:spcAft>
                <a:spcPts val="0"/>
              </a:spcAft>
              <a:buClr>
                <a:srgbClr val="FB8C29"/>
              </a:buClr>
              <a:buSzPct val="100000"/>
              <a:buFont typeface="Arial" panose="020B0604020202020204" pitchFamily="34" charset="0"/>
              <a:buChar char="•"/>
              <a:tabLst/>
              <a:defRPr/>
            </a:pPr>
            <a:r>
              <a:rPr kumimoji="0" lang="ar-DZ" b="0" i="0" u="none" strike="noStrike" kern="1200" cap="none" spc="0" normalizeH="0" baseline="0" noProof="0" dirty="0">
                <a:ln>
                  <a:noFill/>
                </a:ln>
                <a:solidFill>
                  <a:prstClr val="white"/>
                </a:solidFill>
                <a:effectLst/>
                <a:uLnTx/>
                <a:uFillTx/>
                <a:latin typeface="Simplified Arabic" panose="02020603050405020304" pitchFamily="18" charset="-78"/>
                <a:ea typeface="Calibri" panose="020F0502020204030204" pitchFamily="34" charset="0"/>
                <a:cs typeface="Simplified Arabic" panose="02020603050405020304" pitchFamily="18" charset="-78"/>
              </a:rPr>
              <a:t>- أما في ما يخص مجال الطاقة تملك روسيا مصادر متنوعة كالغاز و النفط و الفحم فهي تحتل المرتبة الثانية عالميا من حيث احتياطي الغاز الطبيعي بعد إيران ، حيث تملك (6.23 بالمائة) من الاحتياطــــــي </a:t>
            </a:r>
            <a:endParaRPr lang="ar-DZ"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العالمي و تعد شركة "غاز بروم" الروسية اكبر منتج للغاز الطبيعي في العالم ، و تتحكم في 9 بالمائة من إنتاج الغاز الروسي و أنابيب نقل الغاز ، و تمد أوروبا بربع احتياطاتها منه ، أما قطاع النفط فتملك روسيا سابع اكبر احتياطي في العالم حيث تملك 16 بالمائة من الاحتياطي العالمي و تحتل المرتبة الثانية كأكبر منتج و مصدر للنفط في العالم ، حيث تسيطر شركة "روس نفط" الروسية على إنتاج النفط في روسيا ، أما الفحم فتملك روسيا ثاني اكبر احتياطي في العالم بعد الولايات المتحدة الأمريكية بنسبة (6.71 بالمائة) .</a:t>
            </a:r>
          </a:p>
          <a:p>
            <a:pPr algn="just" rtl="1">
              <a:lnSpc>
                <a:spcPct val="115000"/>
              </a:lnSpc>
            </a:pP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endParaRPr lang="fr-DZ" dirty="0"/>
          </a:p>
        </p:txBody>
      </p:sp>
    </p:spTree>
    <p:extLst>
      <p:ext uri="{BB962C8B-B14F-4D97-AF65-F5344CB8AC3E}">
        <p14:creationId xmlns:p14="http://schemas.microsoft.com/office/powerpoint/2010/main" val="2704320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88C289-6202-3AAA-403D-853C69F575C3}"/>
              </a:ext>
            </a:extLst>
          </p:cNvPr>
          <p:cNvSpPr>
            <a:spLocks noGrp="1"/>
          </p:cNvSpPr>
          <p:nvPr>
            <p:ph type="title"/>
          </p:nvPr>
        </p:nvSpPr>
        <p:spPr/>
        <p:txBody>
          <a:bodyPr/>
          <a:lstStyle/>
          <a:p>
            <a:r>
              <a:rPr lang="ar-DZ" dirty="0"/>
              <a:t>جنوب افريقيا </a:t>
            </a:r>
            <a:endParaRPr lang="fr-DZ" dirty="0"/>
          </a:p>
        </p:txBody>
      </p:sp>
      <p:sp>
        <p:nvSpPr>
          <p:cNvPr id="3" name="Espace réservé du contenu 2">
            <a:extLst>
              <a:ext uri="{FF2B5EF4-FFF2-40B4-BE49-F238E27FC236}">
                <a16:creationId xmlns:a16="http://schemas.microsoft.com/office/drawing/2014/main" id="{4BA7F5BB-736D-4078-E4B0-812C4F9C5ADE}"/>
              </a:ext>
            </a:extLst>
          </p:cNvPr>
          <p:cNvSpPr>
            <a:spLocks noGrp="1"/>
          </p:cNvSpPr>
          <p:nvPr>
            <p:ph idx="1"/>
          </p:nvPr>
        </p:nvSpPr>
        <p:spPr>
          <a:xfrm>
            <a:off x="1451579" y="1510748"/>
            <a:ext cx="9291215" cy="3955597"/>
          </a:xfrm>
        </p:spPr>
        <p:txBody>
          <a:bodyPr/>
          <a:lstStyle/>
          <a:p>
            <a:pPr algn="r" rtl="1"/>
            <a:r>
              <a:rPr lang="ar-DZ" sz="1600" dirty="0">
                <a:effectLst/>
                <a:ea typeface="Calibri" panose="020F0502020204030204" pitchFamily="34" charset="0"/>
                <a:cs typeface="Simplified Arabic" panose="02020603050405020304" pitchFamily="18" charset="-78"/>
              </a:rPr>
              <a:t> </a:t>
            </a:r>
            <a:r>
              <a:rPr lang="ar-DZ" sz="2000" dirty="0">
                <a:effectLst/>
                <a:ea typeface="Calibri" panose="020F0502020204030204" pitchFamily="34" charset="0"/>
                <a:cs typeface="Simplified Arabic" panose="02020603050405020304" pitchFamily="18" charset="-78"/>
              </a:rPr>
              <a:t>جمهورية جنوب إفريقيا ، عاصمتها بريتوريا ، استقلت عام 1910م ، تقع دولة جنوب إفريقيا في جنوب القارة الإفريقية ، تحدها من الشمال ناميبيا و بوتسوانا و زيمبابوي و من الشرق الموزمبيق و المحيط الهادي ، و من الجنوب المحيط الهندي ، و من الغرب المحيط الأطلسي و يقع داخل أراضيها مملكتان هما سوازيلاند و ليزوتو </a:t>
            </a:r>
          </a:p>
          <a:p>
            <a:pPr algn="r" rtl="1"/>
            <a:r>
              <a:rPr lang="ar-DZ" sz="2000" dirty="0">
                <a:effectLst/>
                <a:ea typeface="Calibri" panose="020F0502020204030204" pitchFamily="34" charset="0"/>
                <a:cs typeface="Simplified Arabic" panose="02020603050405020304" pitchFamily="18" charset="-78"/>
              </a:rPr>
              <a:t>تمثل جنوب إفريقيا وحدها 19 بالمائة من الناتج الاقتصادي للقارة الإفريقية و يأتي ترتيبها 29 على مستوى العالم من حيث التقدم الاقتصادي ، و الجدير بالذكر إن جنوب إفريقيا تقوم بإنتاج سلع يفوق حجم إنتاجها البرتغال و روسيا و سنغافورة ، و هي الدولة الوحيدة في القارة الإفريقية التي تحقق فائض غذائي ,</a:t>
            </a:r>
          </a:p>
          <a:p>
            <a:pPr algn="r" rtl="1"/>
            <a:endParaRPr lang="ar-DZ" dirty="0">
              <a:cs typeface="Simplified Arabic" panose="02020603050405020304" pitchFamily="18" charset="-78"/>
            </a:endParaRPr>
          </a:p>
        </p:txBody>
      </p:sp>
    </p:spTree>
    <p:extLst>
      <p:ext uri="{BB962C8B-B14F-4D97-AF65-F5344CB8AC3E}">
        <p14:creationId xmlns:p14="http://schemas.microsoft.com/office/powerpoint/2010/main" val="945193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B81EDA-DE39-458C-9F7D-F43EA0C12D4F}"/>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C465E9D9-0187-6EA4-C6CF-17DF86898400}"/>
              </a:ext>
            </a:extLst>
          </p:cNvPr>
          <p:cNvSpPr>
            <a:spLocks noGrp="1"/>
          </p:cNvSpPr>
          <p:nvPr>
            <p:ph idx="1"/>
          </p:nvPr>
        </p:nvSpPr>
        <p:spPr/>
        <p:txBody>
          <a:bodyPr/>
          <a:lstStyle/>
          <a:p>
            <a:pPr algn="r" rtl="1"/>
            <a:r>
              <a:rPr lang="ar-DZ" dirty="0"/>
              <a:t>وفي 2011م أصبحت جنوب إفريقيا عضوا جديدا في مجموعة </a:t>
            </a:r>
            <a:r>
              <a:rPr lang="ar-DZ" dirty="0" err="1"/>
              <a:t>البريكس</a:t>
            </a:r>
            <a:r>
              <a:rPr lang="ar-DZ" dirty="0"/>
              <a:t> </a:t>
            </a:r>
            <a:r>
              <a:rPr lang="ar-DZ" dirty="0" err="1"/>
              <a:t>بناءا</a:t>
            </a:r>
            <a:r>
              <a:rPr lang="ar-DZ" dirty="0"/>
              <a:t> على دعوة </a:t>
            </a:r>
            <a:r>
              <a:rPr lang="ar-DZ" dirty="0" err="1"/>
              <a:t>الانظمام</a:t>
            </a:r>
            <a:r>
              <a:rPr lang="ar-DZ" dirty="0"/>
              <a:t> تلقتها من الصين عام 2010م ، و قد تم تفسير دعوة الصين لجنوب إفريقيا </a:t>
            </a:r>
            <a:r>
              <a:rPr lang="ar-DZ" dirty="0" err="1"/>
              <a:t>للانظمام</a:t>
            </a:r>
            <a:r>
              <a:rPr lang="ar-DZ" dirty="0"/>
              <a:t> للمجموعة في سياق رغبة بكين القوية في صياغة روابط سياسية قوية مع القارة الإفريقية لا سيما و إن جنوب إفريقيا هي الشريك التجاري الأكبر و حليف سياسي ذو أهمية ، خصوصا أن حجم التجارة بين الصين و القارة الإفريقية قد تخطى حاجز 110 مليار دولار عام 2011م ، مع أن الصين ليست الدولة الوحيدة ضمن مجموعة </a:t>
            </a:r>
            <a:r>
              <a:rPr lang="ar-DZ" dirty="0" err="1"/>
              <a:t>البريكس</a:t>
            </a:r>
            <a:r>
              <a:rPr lang="ar-DZ" dirty="0"/>
              <a:t> التي تولي اهتماما و استيعاب بالقارة ، فهناك الهند أيضا و البرازيل ، فالهند هناك روابط تجارية و استثمارية قوية مع دول شرق إفريقيا ، كما تتمتع البرازيل بحضور قوي في انجولا و مناطق أخرى في إفريقيا</a:t>
            </a:r>
            <a:endParaRPr lang="fr-DZ" dirty="0"/>
          </a:p>
        </p:txBody>
      </p:sp>
    </p:spTree>
    <p:extLst>
      <p:ext uri="{BB962C8B-B14F-4D97-AF65-F5344CB8AC3E}">
        <p14:creationId xmlns:p14="http://schemas.microsoft.com/office/powerpoint/2010/main" val="4185333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E02D31-37AD-C185-9955-9543CED810CF}"/>
              </a:ext>
            </a:extLst>
          </p:cNvPr>
          <p:cNvSpPr>
            <a:spLocks noGrp="1"/>
          </p:cNvSpPr>
          <p:nvPr>
            <p:ph type="title"/>
          </p:nvPr>
        </p:nvSpPr>
        <p:spPr/>
        <p:txBody>
          <a:bodyPr/>
          <a:lstStyle/>
          <a:p>
            <a:r>
              <a:rPr lang="ar-DZ" dirty="0"/>
              <a:t>البرازيل</a:t>
            </a:r>
            <a:endParaRPr lang="fr-DZ" dirty="0"/>
          </a:p>
        </p:txBody>
      </p:sp>
      <p:sp>
        <p:nvSpPr>
          <p:cNvPr id="3" name="Espace réservé du contenu 2">
            <a:extLst>
              <a:ext uri="{FF2B5EF4-FFF2-40B4-BE49-F238E27FC236}">
                <a16:creationId xmlns:a16="http://schemas.microsoft.com/office/drawing/2014/main" id="{7E9D14E3-AF6D-0F8C-7697-6E9E87F1AF9B}"/>
              </a:ext>
            </a:extLst>
          </p:cNvPr>
          <p:cNvSpPr>
            <a:spLocks noGrp="1"/>
          </p:cNvSpPr>
          <p:nvPr>
            <p:ph idx="1"/>
          </p:nvPr>
        </p:nvSpPr>
        <p:spPr/>
        <p:txBody>
          <a:bodyPr>
            <a:normAutofit fontScale="92500" lnSpcReduction="20000"/>
          </a:bodyPr>
          <a:lstStyle/>
          <a:p>
            <a:pPr algn="r" rtl="1"/>
            <a:r>
              <a:rPr lang="ar-DZ" sz="2000" dirty="0">
                <a:effectLst/>
                <a:ea typeface="Calibri" panose="020F0502020204030204" pitchFamily="34" charset="0"/>
                <a:cs typeface="Simplified Arabic" panose="02020603050405020304" pitchFamily="18" charset="-78"/>
              </a:rPr>
              <a:t>البرازيل هي أكبر دولة في قارة أمريكا اللاتينية سواء من حيث المساحة </a:t>
            </a:r>
            <a:r>
              <a:rPr lang="ar-DZ" sz="2000" dirty="0" err="1">
                <a:effectLst/>
                <a:ea typeface="Calibri" panose="020F0502020204030204" pitchFamily="34" charset="0"/>
                <a:cs typeface="Simplified Arabic" panose="02020603050405020304" pitchFamily="18" charset="-78"/>
              </a:rPr>
              <a:t>أوعدد</a:t>
            </a:r>
            <a:r>
              <a:rPr lang="ar-DZ" sz="2000" dirty="0">
                <a:effectLst/>
                <a:ea typeface="Calibri" panose="020F0502020204030204" pitchFamily="34" charset="0"/>
                <a:cs typeface="Simplified Arabic" panose="02020603050405020304" pitchFamily="18" charset="-78"/>
              </a:rPr>
              <a:t> السكان أو من النواحي العسكرية </a:t>
            </a:r>
            <a:r>
              <a:rPr lang="ar-DZ" sz="2000" dirty="0" err="1">
                <a:effectLst/>
                <a:ea typeface="Calibri" panose="020F0502020204030204" pitchFamily="34" charset="0"/>
                <a:cs typeface="Simplified Arabic" panose="02020603050405020304" pitchFamily="18" charset="-78"/>
              </a:rPr>
              <a:t>والإقتصادية</a:t>
            </a:r>
            <a:r>
              <a:rPr lang="ar-DZ" sz="2000" dirty="0">
                <a:effectLst/>
                <a:ea typeface="Calibri" panose="020F0502020204030204" pitchFamily="34" charset="0"/>
                <a:cs typeface="Simplified Arabic" panose="02020603050405020304" pitchFamily="18" charset="-78"/>
              </a:rPr>
              <a:t> حيث تقع البرازيل في النصف الجنوبي من القارة الأميركية وتشكل تقريبا نصف مساحة أمريكا الجنوبية ,</a:t>
            </a:r>
          </a:p>
          <a:p>
            <a:pPr algn="just" rtl="1">
              <a:lnSpc>
                <a:spcPct val="115000"/>
              </a:lnSpc>
            </a:pP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لقد كانت البرازيل حتى عقد الثمانينات من القرن العشرين عاجزة عن سداد ديونها الخارجية وفاقدة السيطرة على التضخم في الأسعار التي ارتفعت بمعدلات عالية ، أما اليوم فقد تغير كل شيء فالاقتصاد الذي كان متهرئ صار اليوم ثامن أكبر </a:t>
            </a:r>
            <a:r>
              <a:rPr lang="ar-DZ" sz="2000" dirty="0" err="1">
                <a:effectLst/>
                <a:latin typeface="Simplified Arabic" panose="02020603050405020304" pitchFamily="18" charset="-78"/>
                <a:ea typeface="Calibri" panose="020F0502020204030204" pitchFamily="34" charset="0"/>
                <a:cs typeface="Simplified Arabic" panose="02020603050405020304" pitchFamily="18" charset="-78"/>
              </a:rPr>
              <a:t>إقتصاد</a:t>
            </a:r>
            <a:r>
              <a:rPr lang="ar-DZ" sz="2000" dirty="0">
                <a:effectLst/>
                <a:latin typeface="Simplified Arabic" panose="02020603050405020304" pitchFamily="18" charset="-78"/>
                <a:ea typeface="Calibri" panose="020F0502020204030204" pitchFamily="34" charset="0"/>
                <a:cs typeface="Simplified Arabic" panose="02020603050405020304" pitchFamily="18" charset="-78"/>
              </a:rPr>
              <a:t> في العالم ومعدلات النمو التي كانت فوق الصفر بقليل قد وصل متوسطها السنوي إلى 5 بالمائة ، فهي اليوم البرازيل تملك سادس أكبر احتياط في العالم من العملات الأجنبية ، هذه الدولة  التي كان شعبها غارق في الفقر والجريمة صارت اليوم تحتل المرتبة الرابعة عالميا في مؤشر الثقة والبيئة الأمنية للاستثمار الأجنبي المباشر . وتحتل البرازيل المرتبة السادسة في العالم من ناحية القوى العاملة 95 مليون عامل. </a:t>
            </a:r>
            <a:endParaRPr lang="fr-DZ" sz="16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r" rtl="1"/>
            <a:r>
              <a:rPr lang="ar-DZ" sz="2000" dirty="0">
                <a:effectLst/>
                <a:ea typeface="Calibri" panose="020F0502020204030204" pitchFamily="34" charset="0"/>
                <a:cs typeface="Simplified Arabic" panose="02020603050405020304" pitchFamily="18" charset="-78"/>
              </a:rPr>
              <a:t>  وإن معدلات البطالة وصل إلى نحو 8 بالمائة وتبلغ مساحة الأراضي الزراعية في البرازيل نحو 50 مليون هكتار في المقابل 180 مليون هكتار للأراضي الرعوية لذلك تحتل البرازيل المرتبة الأولى في إنتاج البن وفول الصويا والقمح والذرة وقصب السكر والكاكاو وعصير البرتقال في العالم</a:t>
            </a:r>
            <a:endParaRPr lang="fr-DZ" dirty="0"/>
          </a:p>
        </p:txBody>
      </p:sp>
    </p:spTree>
    <p:extLst>
      <p:ext uri="{BB962C8B-B14F-4D97-AF65-F5344CB8AC3E}">
        <p14:creationId xmlns:p14="http://schemas.microsoft.com/office/powerpoint/2010/main" val="662418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FB124C-6380-ADE1-D2DF-12F5C3A8697A}"/>
              </a:ext>
            </a:extLst>
          </p:cNvPr>
          <p:cNvSpPr>
            <a:spLocks noGrp="1"/>
          </p:cNvSpPr>
          <p:nvPr>
            <p:ph type="title"/>
          </p:nvPr>
        </p:nvSpPr>
        <p:spPr/>
        <p:txBody>
          <a:bodyPr/>
          <a:lstStyle/>
          <a:p>
            <a:r>
              <a:rPr lang="ar-DZ" dirty="0"/>
              <a:t>الاطار المفاهيمي</a:t>
            </a:r>
            <a:endParaRPr lang="fr-DZ" dirty="0"/>
          </a:p>
        </p:txBody>
      </p:sp>
      <p:sp>
        <p:nvSpPr>
          <p:cNvPr id="3" name="Espace réservé du contenu 2">
            <a:extLst>
              <a:ext uri="{FF2B5EF4-FFF2-40B4-BE49-F238E27FC236}">
                <a16:creationId xmlns:a16="http://schemas.microsoft.com/office/drawing/2014/main" id="{F26DD4BB-7CC2-D9A5-70D0-BE120C67C1D8}"/>
              </a:ext>
            </a:extLst>
          </p:cNvPr>
          <p:cNvSpPr>
            <a:spLocks noGrp="1"/>
          </p:cNvSpPr>
          <p:nvPr>
            <p:ph idx="1"/>
          </p:nvPr>
        </p:nvSpPr>
        <p:spPr/>
        <p:txBody>
          <a:bodyPr>
            <a:normAutofit/>
          </a:bodyPr>
          <a:lstStyle/>
          <a:p>
            <a:pPr algn="r" rtl="1"/>
            <a:r>
              <a:rPr lang="ar-DZ" sz="2800" dirty="0">
                <a:latin typeface="Simplified Arabic" panose="02020603050405020304" pitchFamily="18" charset="-78"/>
                <a:cs typeface="Simplified Arabic" panose="02020603050405020304" pitchFamily="18" charset="-78"/>
              </a:rPr>
              <a:t>1- مفهوم التكتل الاقتصادي : يعرف التكتل الاقتصادي على أنه يعبر عن درجة معينة من درجات التكامل الاقتصادي الذي يقوم بين مجموعة من الدول المتجانسة اقتصاديا وجغرافيا وتاريخيا وثقافيا واجتماعيا والتي تجمعها مجموعة من المصالح الاقتصادية المشتركة، بهدف تنظيم تلك المصالح وزيادة التجارة الدولية البينية لتحقيق أكبر عائد ممكن ثم الوصول إلى أقصى درجة من الرفاهية الاقتصادية لشعوب تلك الدول.</a:t>
            </a:r>
            <a:endParaRPr lang="fr-DZ"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490602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E24F36-980B-7241-5F07-641A3B799249}"/>
              </a:ext>
            </a:extLst>
          </p:cNvPr>
          <p:cNvSpPr>
            <a:spLocks noGrp="1"/>
          </p:cNvSpPr>
          <p:nvPr>
            <p:ph type="title"/>
          </p:nvPr>
        </p:nvSpPr>
        <p:spPr/>
        <p:txBody>
          <a:bodyPr/>
          <a:lstStyle/>
          <a:p>
            <a:endParaRPr lang="fr-DZ"/>
          </a:p>
        </p:txBody>
      </p:sp>
      <p:sp>
        <p:nvSpPr>
          <p:cNvPr id="3" name="Espace réservé du contenu 2">
            <a:extLst>
              <a:ext uri="{FF2B5EF4-FFF2-40B4-BE49-F238E27FC236}">
                <a16:creationId xmlns:a16="http://schemas.microsoft.com/office/drawing/2014/main" id="{CB62E1A4-11A1-0D87-D80B-17B6133FF4A5}"/>
              </a:ext>
            </a:extLst>
          </p:cNvPr>
          <p:cNvSpPr>
            <a:spLocks noGrp="1"/>
          </p:cNvSpPr>
          <p:nvPr>
            <p:ph idx="1"/>
          </p:nvPr>
        </p:nvSpPr>
        <p:spPr/>
        <p:txBody>
          <a:bodyPr/>
          <a:lstStyle/>
          <a:p>
            <a:pPr algn="r" rtl="1"/>
            <a:r>
              <a:rPr lang="ar-DZ" sz="2000" dirty="0">
                <a:effectLst/>
                <a:ea typeface="Calibri" panose="020F0502020204030204" pitchFamily="34" charset="0"/>
                <a:cs typeface="Simplified Arabic" panose="02020603050405020304" pitchFamily="18" charset="-78"/>
              </a:rPr>
              <a:t> كما أن البرازيل تعتبر اليوم ثاني منتج للنفط في أميركا الجنوبية بعد فنزويلا وفي ذات الوقت فهي تعتبر ثامن مستهلك للنفط في العالم بمعدل مليونين ونصف المليون برميل يوميا وهي تحتل المرتبة الخامسة عشر بحجم احتياطي النفط والذي مقداره 13 بليون برميل,</a:t>
            </a:r>
          </a:p>
          <a:p>
            <a:pPr algn="r" rtl="1"/>
            <a:r>
              <a:rPr lang="ar-DZ" sz="2000" dirty="0">
                <a:effectLst/>
                <a:ea typeface="Calibri" panose="020F0502020204030204" pitchFamily="34" charset="0"/>
                <a:cs typeface="Simplified Arabic" panose="02020603050405020304" pitchFamily="18" charset="-78"/>
              </a:rPr>
              <a:t>على مدار مائة عام 1988ـ1889 لم يكن للبرازيل أي دور يذكر في محافل السياسة الخارجية ، وخلال ربع قرن أي من العام 1985 ولغاية 2010 صنعت البرازيل مفاجأة بتقدمها نحو ميادين مختلفة في عالم السياسة الخارجية فقد دخلت عهدا جديدا حين بدأت عملية تكامل إقليمي مع الأرجنتين وتأسيس اتحاد "</a:t>
            </a:r>
            <a:r>
              <a:rPr lang="ar-DZ" sz="2000" dirty="0" err="1">
                <a:effectLst/>
                <a:ea typeface="Calibri" panose="020F0502020204030204" pitchFamily="34" charset="0"/>
                <a:cs typeface="Simplified Arabic" panose="02020603050405020304" pitchFamily="18" charset="-78"/>
              </a:rPr>
              <a:t>ميركوسور</a:t>
            </a:r>
            <a:r>
              <a:rPr lang="ar-DZ" sz="2000" dirty="0">
                <a:effectLst/>
                <a:ea typeface="Calibri" panose="020F0502020204030204" pitchFamily="34" charset="0"/>
                <a:cs typeface="Simplified Arabic" panose="02020603050405020304" pitchFamily="18" charset="-78"/>
              </a:rPr>
              <a:t>" التجاري عندما شاركت بفاعلية في مهام حفظ السلام  ، حيث تقوم السياسة الخارجية البرازيلية في قارة أمريكا الجنوبية على تبني النهج السلمي والتفاوض في حل المشكلات وتخفيض حدة النزاعات بين دول القارة ,</a:t>
            </a:r>
            <a:endParaRPr lang="fr-DZ" dirty="0"/>
          </a:p>
        </p:txBody>
      </p:sp>
    </p:spTree>
    <p:extLst>
      <p:ext uri="{BB962C8B-B14F-4D97-AF65-F5344CB8AC3E}">
        <p14:creationId xmlns:p14="http://schemas.microsoft.com/office/powerpoint/2010/main" val="20745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EEF9F9-4D51-39D2-B4B5-A8EB00E66B8A}"/>
              </a:ext>
            </a:extLst>
          </p:cNvPr>
          <p:cNvSpPr>
            <a:spLocks noGrp="1"/>
          </p:cNvSpPr>
          <p:nvPr>
            <p:ph type="title"/>
          </p:nvPr>
        </p:nvSpPr>
        <p:spPr/>
        <p:txBody>
          <a:bodyPr/>
          <a:lstStyle/>
          <a:p>
            <a:r>
              <a:rPr lang="ar-DZ" dirty="0"/>
              <a:t>الجزائر و </a:t>
            </a:r>
            <a:r>
              <a:rPr lang="ar-DZ" dirty="0" err="1"/>
              <a:t>البريكس</a:t>
            </a:r>
            <a:endParaRPr lang="fr-DZ" dirty="0"/>
          </a:p>
        </p:txBody>
      </p:sp>
      <p:graphicFrame>
        <p:nvGraphicFramePr>
          <p:cNvPr id="4" name="Espace réservé du contenu 3">
            <a:extLst>
              <a:ext uri="{FF2B5EF4-FFF2-40B4-BE49-F238E27FC236}">
                <a16:creationId xmlns:a16="http://schemas.microsoft.com/office/drawing/2014/main" id="{83547308-3F39-FBFD-F7DB-1D467E505989}"/>
              </a:ext>
            </a:extLst>
          </p:cNvPr>
          <p:cNvGraphicFramePr>
            <a:graphicFrameLocks noGrp="1"/>
          </p:cNvGraphicFramePr>
          <p:nvPr>
            <p:ph idx="1"/>
            <p:extLst>
              <p:ext uri="{D42A27DB-BD31-4B8C-83A1-F6EECF244321}">
                <p14:modId xmlns:p14="http://schemas.microsoft.com/office/powerpoint/2010/main" val="1339368082"/>
              </p:ext>
            </p:extLst>
          </p:nvPr>
        </p:nvGraphicFramePr>
        <p:xfrm>
          <a:off x="1450975" y="2016125"/>
          <a:ext cx="9291638"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7756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0A8482-06C6-09B4-2CB3-D52FC0875738}"/>
              </a:ext>
            </a:extLst>
          </p:cNvPr>
          <p:cNvSpPr>
            <a:spLocks noGrp="1"/>
          </p:cNvSpPr>
          <p:nvPr>
            <p:ph type="title"/>
          </p:nvPr>
        </p:nvSpPr>
        <p:spPr/>
        <p:txBody>
          <a:bodyPr/>
          <a:lstStyle/>
          <a:p>
            <a:r>
              <a:rPr lang="ar-DZ" dirty="0"/>
              <a:t>مقومات الجزائر</a:t>
            </a:r>
            <a:endParaRPr lang="fr-DZ" dirty="0"/>
          </a:p>
        </p:txBody>
      </p:sp>
      <p:sp>
        <p:nvSpPr>
          <p:cNvPr id="3" name="Espace réservé du contenu 2">
            <a:extLst>
              <a:ext uri="{FF2B5EF4-FFF2-40B4-BE49-F238E27FC236}">
                <a16:creationId xmlns:a16="http://schemas.microsoft.com/office/drawing/2014/main" id="{B8481A8B-974E-5677-43F2-824701E33C9D}"/>
              </a:ext>
            </a:extLst>
          </p:cNvPr>
          <p:cNvSpPr>
            <a:spLocks noGrp="1"/>
          </p:cNvSpPr>
          <p:nvPr>
            <p:ph idx="1"/>
          </p:nvPr>
        </p:nvSpPr>
        <p:spPr/>
        <p:txBody>
          <a:bodyPr>
            <a:normAutofit fontScale="85000" lnSpcReduction="10000"/>
          </a:bodyPr>
          <a:lstStyle/>
          <a:p>
            <a:pPr algn="r" rtl="1"/>
            <a:r>
              <a:rPr lang="ar-DZ" dirty="0"/>
              <a:t>أكبر بلد إفريقي وعربي من حيث المساحة وأكبر مُصدر للغاز الطبيعي في إفريقيا، ورابع أكبر اقتصاد في القارة السمراء، وديونها الخارجية شبه معدومة، ما يمنحها استقلالية أكبر في صناعة القرار.</a:t>
            </a:r>
          </a:p>
          <a:p>
            <a:pPr algn="r" rtl="1"/>
            <a:r>
              <a:rPr lang="ar-DZ" dirty="0"/>
              <a:t>تصل صادرات الجزائر 56.5 مليار دولار منها 5 مليار دولار خارج المحروقات </a:t>
            </a:r>
          </a:p>
          <a:p>
            <a:pPr algn="r" rtl="1"/>
            <a:r>
              <a:rPr lang="ar-DZ" dirty="0"/>
              <a:t>تنتج الجزائر نحو 130 مليار متر مكعب من الغاز الطبيعي بمعدل سنوي، صدرت منه رقما قياسيا في 2022، بلغ 56 مليار متر مكعب، بينما استهلكت نحو 50 مليار متر مكعب، وتعيد ضخ نحو 30 مليار متر مكعب في الآبار للحفاظ على نشاطها.</a:t>
            </a:r>
          </a:p>
          <a:p>
            <a:pPr algn="r" rtl="1"/>
            <a:r>
              <a:rPr lang="ar-DZ" dirty="0"/>
              <a:t>تسارع الجزائر الخطى لمضاعفة إنتاجها من الطاقات المتجددة على غرار الطاقة الشمسية، والهيدروجين الأخضر والأمونيا الخضراء، بالشراكة مع عدة دول على غرار ألمانيا وإيطاليا، بهدف توفير كميات أكبر من الغاز للتصدير، وأيضا تصدير الهيدروجين الأخضر والأمونيا الخضراء إلى أوروبا مستقبلا.</a:t>
            </a:r>
          </a:p>
          <a:p>
            <a:pPr algn="r" rtl="1"/>
            <a:r>
              <a:rPr lang="ar-DZ" dirty="0"/>
              <a:t>كما تسعى البلاد لتصدير الكهرباء إلى أوروبا بالنظر إلى امتلاكها فائضا كبيرا منها قابلا للتصدير، إذ تنتج 25 ألف ميغاواط، بينما لا تستهلك في أوقات الذروة بالصيف سوى 17 ألف ميغاواط، ويتقلص هذا الرقم إلى 11 ألف ميغاواط في الشتاء.</a:t>
            </a:r>
          </a:p>
          <a:p>
            <a:pPr algn="r" rtl="1"/>
            <a:endParaRPr lang="fr-DZ" dirty="0"/>
          </a:p>
        </p:txBody>
      </p:sp>
    </p:spTree>
    <p:extLst>
      <p:ext uri="{BB962C8B-B14F-4D97-AF65-F5344CB8AC3E}">
        <p14:creationId xmlns:p14="http://schemas.microsoft.com/office/powerpoint/2010/main" val="1945499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995EA5-205D-690F-39DC-D5EBC8576413}"/>
              </a:ext>
            </a:extLst>
          </p:cNvPr>
          <p:cNvSpPr>
            <a:spLocks noGrp="1"/>
          </p:cNvSpPr>
          <p:nvPr>
            <p:ph type="title"/>
          </p:nvPr>
        </p:nvSpPr>
        <p:spPr/>
        <p:txBody>
          <a:bodyPr/>
          <a:lstStyle/>
          <a:p>
            <a:r>
              <a:rPr lang="ar-DZ" dirty="0"/>
              <a:t>شروط الانضمام </a:t>
            </a:r>
            <a:endParaRPr lang="fr-DZ" dirty="0"/>
          </a:p>
        </p:txBody>
      </p:sp>
      <p:sp>
        <p:nvSpPr>
          <p:cNvPr id="3" name="Espace réservé du contenu 2">
            <a:extLst>
              <a:ext uri="{FF2B5EF4-FFF2-40B4-BE49-F238E27FC236}">
                <a16:creationId xmlns:a16="http://schemas.microsoft.com/office/drawing/2014/main" id="{A7395A5A-92C6-01D2-F4B6-F0777408D87C}"/>
              </a:ext>
            </a:extLst>
          </p:cNvPr>
          <p:cNvSpPr>
            <a:spLocks noGrp="1"/>
          </p:cNvSpPr>
          <p:nvPr>
            <p:ph idx="1"/>
          </p:nvPr>
        </p:nvSpPr>
        <p:spPr/>
        <p:txBody>
          <a:bodyPr>
            <a:normAutofit fontScale="85000" lnSpcReduction="10000"/>
          </a:bodyPr>
          <a:lstStyle/>
          <a:p>
            <a:pPr algn="r" rtl="1"/>
            <a:r>
              <a:rPr lang="ar-DZ" dirty="0"/>
              <a:t>- مضاعفة الدخل الخام الداخلي الخام الذي بلغ 163 مليار دولار في 2021، وفق بيانات البنك الدولي بينما يبلغ الناتج الداخلي الخام لجنوب إفريقيا (أصغر اقتصاد في بريكس) 419 مليار دولار، أي مرتين ونصف ضعف الاقتصاد الجزائري و لهذا الرئيس الجزائري طالب بان يرتفع الدخل الخام الى 200 مليار دولار سنة 2023 ,</a:t>
            </a:r>
          </a:p>
          <a:p>
            <a:pPr algn="r" rtl="1"/>
            <a:r>
              <a:rPr lang="ar-DZ" dirty="0"/>
              <a:t>- إحدى شروط انضمام الجزائر إلى </a:t>
            </a:r>
            <a:r>
              <a:rPr lang="ar-DZ" dirty="0" err="1"/>
              <a:t>البريكس</a:t>
            </a:r>
            <a:r>
              <a:rPr lang="ar-DZ" dirty="0"/>
              <a:t> ضرورة موافقة الدول الخمسة، وإن كانت كل من روسيا والصين أعلنتا موافقتهما على انضمام الجزائر عبر سفيريهما بالجزائر، فإن الرئيس تبون أكد موافقة جنوب إفريقيا أيضا فجنوب إفريقيا تعد حليف تقليدي للجزائر في الاتحاد الإفريقي، وكانت الجزائر استضافت على أراضيها الزعيم الجنوب إفريقي نيلسون مانديلا في 1962، عندما كان يخوض كفاحه ضد التمييز العنصري في بلاده، واستمر هذا التحالف التاريخي إلى اليوم.</a:t>
            </a:r>
          </a:p>
          <a:p>
            <a:pPr algn="r" rtl="1"/>
            <a:r>
              <a:rPr lang="ar-DZ" dirty="0"/>
              <a:t>أما بالنسبة للبرازيل، فإن عودة الرئيس اليساري لولا </a:t>
            </a:r>
            <a:r>
              <a:rPr lang="ar-DZ" dirty="0" err="1"/>
              <a:t>دا</a:t>
            </a:r>
            <a:r>
              <a:rPr lang="ar-DZ" dirty="0"/>
              <a:t> سيلفا، إلى الحكم يخدم مساعي الجزائر للانضمام إلى بريكس، خاصة وأنه تربطه بها علاقات طيبة منذ زيارته لها في 2006، خلال ولايته الرئاسية الأولى.</a:t>
            </a:r>
          </a:p>
          <a:p>
            <a:pPr algn="r" rtl="1"/>
            <a:r>
              <a:rPr lang="ar-DZ" dirty="0"/>
              <a:t>لكن موقف الهند لا سلبا ولا إيجابا، ما يعني على الأقل أن المفاوضات ما زالت متواصلة معها لإقناعها بالموافقة.</a:t>
            </a:r>
            <a:endParaRPr lang="fr-DZ" dirty="0"/>
          </a:p>
        </p:txBody>
      </p:sp>
    </p:spTree>
    <p:extLst>
      <p:ext uri="{BB962C8B-B14F-4D97-AF65-F5344CB8AC3E}">
        <p14:creationId xmlns:p14="http://schemas.microsoft.com/office/powerpoint/2010/main" val="1193528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2A88A1-86F0-5BD4-85EC-D16B981AD4E8}"/>
              </a:ext>
            </a:extLst>
          </p:cNvPr>
          <p:cNvSpPr>
            <a:spLocks noGrp="1"/>
          </p:cNvSpPr>
          <p:nvPr>
            <p:ph type="title"/>
          </p:nvPr>
        </p:nvSpPr>
        <p:spPr>
          <a:xfrm>
            <a:off x="1451579" y="804520"/>
            <a:ext cx="9291215" cy="454438"/>
          </a:xfrm>
        </p:spPr>
        <p:txBody>
          <a:bodyPr>
            <a:normAutofit fontScale="90000"/>
          </a:bodyPr>
          <a:lstStyle/>
          <a:p>
            <a:r>
              <a:rPr lang="ar-DZ" dirty="0"/>
              <a:t>ماذا تستفيد الجزائر من الانضمام</a:t>
            </a:r>
            <a:endParaRPr lang="fr-DZ" dirty="0"/>
          </a:p>
        </p:txBody>
      </p:sp>
      <p:graphicFrame>
        <p:nvGraphicFramePr>
          <p:cNvPr id="4" name="Espace réservé du contenu 3">
            <a:extLst>
              <a:ext uri="{FF2B5EF4-FFF2-40B4-BE49-F238E27FC236}">
                <a16:creationId xmlns:a16="http://schemas.microsoft.com/office/drawing/2014/main" id="{D32C0537-7DE1-59EF-0298-6031EC2FF154}"/>
              </a:ext>
            </a:extLst>
          </p:cNvPr>
          <p:cNvGraphicFramePr>
            <a:graphicFrameLocks noGrp="1"/>
          </p:cNvGraphicFramePr>
          <p:nvPr>
            <p:ph idx="1"/>
            <p:extLst>
              <p:ext uri="{D42A27DB-BD31-4B8C-83A1-F6EECF244321}">
                <p14:modId xmlns:p14="http://schemas.microsoft.com/office/powerpoint/2010/main" val="3738444302"/>
              </p:ext>
            </p:extLst>
          </p:nvPr>
        </p:nvGraphicFramePr>
        <p:xfrm>
          <a:off x="1450975" y="1590262"/>
          <a:ext cx="9919390" cy="3882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6300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C4EE7E-7553-E0A3-AA67-6B9EAE3DBA1C}"/>
              </a:ext>
            </a:extLst>
          </p:cNvPr>
          <p:cNvSpPr>
            <a:spLocks noGrp="1"/>
          </p:cNvSpPr>
          <p:nvPr>
            <p:ph type="title"/>
          </p:nvPr>
        </p:nvSpPr>
        <p:spPr>
          <a:xfrm>
            <a:off x="1291366" y="611756"/>
            <a:ext cx="9291215" cy="1049235"/>
          </a:xfrm>
        </p:spPr>
        <p:txBody>
          <a:bodyPr/>
          <a:lstStyle/>
          <a:p>
            <a:r>
              <a:rPr lang="ar-DZ" dirty="0"/>
              <a:t>شكرا</a:t>
            </a:r>
            <a:endParaRPr lang="fr-DZ" dirty="0"/>
          </a:p>
        </p:txBody>
      </p:sp>
      <p:pic>
        <p:nvPicPr>
          <p:cNvPr id="5" name="Espace réservé du contenu 4" descr="Une image contenant ciel, extérieur, drapeau, très coloré&#10;&#10;Description générée automatiquement">
            <a:extLst>
              <a:ext uri="{FF2B5EF4-FFF2-40B4-BE49-F238E27FC236}">
                <a16:creationId xmlns:a16="http://schemas.microsoft.com/office/drawing/2014/main" id="{84AD781C-75CD-4D8D-8C44-004CB83095F8}"/>
              </a:ext>
            </a:extLst>
          </p:cNvPr>
          <p:cNvPicPr>
            <a:picLocks noGrp="1" noChangeAspect="1"/>
          </p:cNvPicPr>
          <p:nvPr>
            <p:ph idx="1"/>
          </p:nvPr>
        </p:nvPicPr>
        <p:blipFill>
          <a:blip r:embed="rId2"/>
          <a:stretch>
            <a:fillRect/>
          </a:stretch>
        </p:blipFill>
        <p:spPr>
          <a:xfrm>
            <a:off x="1046922" y="1870351"/>
            <a:ext cx="10522225" cy="3449638"/>
          </a:xfrm>
        </p:spPr>
      </p:pic>
    </p:spTree>
    <p:extLst>
      <p:ext uri="{BB962C8B-B14F-4D97-AF65-F5344CB8AC3E}">
        <p14:creationId xmlns:p14="http://schemas.microsoft.com/office/powerpoint/2010/main" val="413776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F1BE8E-7151-E47C-71F5-548A126F4245}"/>
              </a:ext>
            </a:extLst>
          </p:cNvPr>
          <p:cNvSpPr>
            <a:spLocks noGrp="1"/>
          </p:cNvSpPr>
          <p:nvPr>
            <p:ph type="title"/>
          </p:nvPr>
        </p:nvSpPr>
        <p:spPr>
          <a:xfrm>
            <a:off x="1451579" y="804520"/>
            <a:ext cx="9291215" cy="335168"/>
          </a:xfrm>
        </p:spPr>
        <p:txBody>
          <a:bodyPr>
            <a:normAutofit fontScale="90000"/>
          </a:bodyPr>
          <a:lstStyle/>
          <a:p>
            <a:endParaRPr lang="fr-DZ" dirty="0"/>
          </a:p>
        </p:txBody>
      </p:sp>
      <p:sp>
        <p:nvSpPr>
          <p:cNvPr id="3" name="Espace réservé du contenu 2">
            <a:extLst>
              <a:ext uri="{FF2B5EF4-FFF2-40B4-BE49-F238E27FC236}">
                <a16:creationId xmlns:a16="http://schemas.microsoft.com/office/drawing/2014/main" id="{9D224F24-F242-A8BA-9455-9593D0BCBF1F}"/>
              </a:ext>
            </a:extLst>
          </p:cNvPr>
          <p:cNvSpPr>
            <a:spLocks noGrp="1"/>
          </p:cNvSpPr>
          <p:nvPr>
            <p:ph idx="1"/>
          </p:nvPr>
        </p:nvSpPr>
        <p:spPr>
          <a:xfrm>
            <a:off x="1451579" y="1245704"/>
            <a:ext cx="9291215" cy="4220641"/>
          </a:xfrm>
        </p:spPr>
        <p:txBody>
          <a:bodyPr/>
          <a:lstStyle/>
          <a:p>
            <a:pPr algn="r" rtl="1"/>
            <a:r>
              <a:rPr lang="ar-DZ" dirty="0"/>
              <a:t>أن مصطلح التكتل الاقتصادي قد استخدم بداية في التنظيم الصناعي للإشارة إلى مجمعات المشروعات الصناعية ومن جهة أخرى فإن مفهوم التكتل الاقتصادي بين دول منفصلة قد ظهر لأول مرة في أدب التاريخ الاقتصادي مع "</a:t>
            </a:r>
            <a:r>
              <a:rPr lang="ar-DZ" dirty="0" err="1"/>
              <a:t>تفينر</a:t>
            </a:r>
            <a:r>
              <a:rPr lang="ar-DZ" dirty="0"/>
              <a:t>" سنة 1950 والذي وضع أساس نظرية الاتحاد الجمركي التي تمثل جوهر نظرية التكتلات والتكامل الاقتصادي في الفكر الاقتصادي الحر,</a:t>
            </a:r>
          </a:p>
          <a:p>
            <a:pPr algn="r" rtl="1"/>
            <a:r>
              <a:rPr lang="ar-DZ" dirty="0"/>
              <a:t>2- مفهوم التكامل :</a:t>
            </a:r>
          </a:p>
          <a:p>
            <a:pPr algn="r" rtl="1"/>
            <a:r>
              <a:rPr lang="ar-DZ" dirty="0"/>
              <a:t>ويعرفه "أمنياي </a:t>
            </a:r>
            <a:r>
              <a:rPr lang="ar-DZ" dirty="0" err="1"/>
              <a:t>إيتزيوني</a:t>
            </a:r>
            <a:r>
              <a:rPr lang="ar-DZ" dirty="0"/>
              <a:t>" بأن التكامل هو قدرة الوحدة أو النظام لتحقيق ذاته في مواجهة التحديات الداخلية والخارجية.</a:t>
            </a:r>
          </a:p>
          <a:p>
            <a:pPr algn="r" rtl="1"/>
            <a:r>
              <a:rPr lang="ar-DZ" dirty="0"/>
              <a:t>3- يعرف التكامل الاقتصادي "بأنه عبارة عن عملية تحقيق اعتماد متداول بين اقتصاديات مجموعة من الدول بدرجات مختلفة قائمة على أسس معنية مستخدمة في ذلك مداخل مختلفة بهدف زيادة وتدعيم القدرة الاقتصادية والاجتماعية للدول الأعضاء</a:t>
            </a:r>
            <a:endParaRPr lang="fr-DZ" dirty="0"/>
          </a:p>
        </p:txBody>
      </p:sp>
    </p:spTree>
    <p:extLst>
      <p:ext uri="{BB962C8B-B14F-4D97-AF65-F5344CB8AC3E}">
        <p14:creationId xmlns:p14="http://schemas.microsoft.com/office/powerpoint/2010/main" val="3545019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D19F34-9008-033C-5DE9-28F9A75F32E2}"/>
              </a:ext>
            </a:extLst>
          </p:cNvPr>
          <p:cNvSpPr>
            <a:spLocks noGrp="1"/>
          </p:cNvSpPr>
          <p:nvPr>
            <p:ph type="title"/>
          </p:nvPr>
        </p:nvSpPr>
        <p:spPr>
          <a:xfrm>
            <a:off x="1451579" y="804519"/>
            <a:ext cx="9291215" cy="45719"/>
          </a:xfrm>
        </p:spPr>
        <p:txBody>
          <a:bodyPr>
            <a:normAutofit fontScale="90000"/>
          </a:bodyPr>
          <a:lstStyle/>
          <a:p>
            <a:endParaRPr lang="fr-DZ" dirty="0"/>
          </a:p>
        </p:txBody>
      </p:sp>
      <p:sp>
        <p:nvSpPr>
          <p:cNvPr id="3" name="Espace réservé du contenu 2">
            <a:extLst>
              <a:ext uri="{FF2B5EF4-FFF2-40B4-BE49-F238E27FC236}">
                <a16:creationId xmlns:a16="http://schemas.microsoft.com/office/drawing/2014/main" id="{F20631FF-C95A-B827-804A-4A38CCC29461}"/>
              </a:ext>
            </a:extLst>
          </p:cNvPr>
          <p:cNvSpPr>
            <a:spLocks noGrp="1"/>
          </p:cNvSpPr>
          <p:nvPr>
            <p:ph idx="1"/>
          </p:nvPr>
        </p:nvSpPr>
        <p:spPr>
          <a:xfrm>
            <a:off x="1451579" y="1013130"/>
            <a:ext cx="9291215" cy="4453216"/>
          </a:xfrm>
        </p:spPr>
        <p:txBody>
          <a:bodyPr>
            <a:normAutofit/>
          </a:bodyPr>
          <a:lstStyle/>
          <a:p>
            <a:pPr algn="r" rtl="1"/>
            <a:r>
              <a:rPr lang="ar-DZ" sz="2800" dirty="0">
                <a:latin typeface="Simplified Arabic" panose="02020603050405020304" pitchFamily="18" charset="-78"/>
                <a:cs typeface="Simplified Arabic" panose="02020603050405020304" pitchFamily="18" charset="-78"/>
              </a:rPr>
              <a:t>4- أسس التكامل الاقتصادي :</a:t>
            </a:r>
          </a:p>
          <a:p>
            <a:pPr algn="r" rtl="1"/>
            <a:r>
              <a:rPr lang="ar-DZ" sz="2800" dirty="0">
                <a:latin typeface="Simplified Arabic" panose="02020603050405020304" pitchFamily="18" charset="-78"/>
                <a:cs typeface="Simplified Arabic" panose="02020603050405020304" pitchFamily="18" charset="-78"/>
              </a:rPr>
              <a:t>- خطة مشتركة للتنمية، تسمح بتعبئة الموارد الاقتصادية، مما يؤدي إلى تفادي ال التطور المتوازن للقوى الإنتاجية في الدول المنظمة إلى التكامل الاقتصادي.</a:t>
            </a:r>
          </a:p>
          <a:p>
            <a:pPr algn="r" rtl="1"/>
            <a:r>
              <a:rPr lang="ar-DZ" sz="2800" dirty="0">
                <a:latin typeface="Simplified Arabic" panose="02020603050405020304" pitchFamily="18" charset="-78"/>
                <a:cs typeface="Simplified Arabic" panose="02020603050405020304" pitchFamily="18" charset="-78"/>
              </a:rPr>
              <a:t>- تنسيق مشروعات التخطيط الاقتصادي للدول المنظمة إلى التكامل الاقتصادي مما يحقق قيام صناعات متكاملة ومترابطة وفقا للأسس الاقتصادية، ومما يسمح بإقامة مشروعات على أسس عصرية تعتمد على التكنولوجيا.</a:t>
            </a:r>
          </a:p>
          <a:p>
            <a:pPr algn="r" rtl="1"/>
            <a:r>
              <a:rPr lang="ar-DZ" sz="2800" dirty="0">
                <a:latin typeface="Simplified Arabic" panose="02020603050405020304" pitchFamily="18" charset="-78"/>
                <a:cs typeface="Simplified Arabic" panose="02020603050405020304" pitchFamily="18" charset="-78"/>
              </a:rPr>
              <a:t>- القيم المشتركة و التجانس و العوامل التاريخية</a:t>
            </a:r>
            <a:endParaRPr lang="fr-DZ"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674085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CD8561-3220-6EFB-C75C-F5B4BB8A78EE}"/>
              </a:ext>
            </a:extLst>
          </p:cNvPr>
          <p:cNvSpPr>
            <a:spLocks noGrp="1"/>
          </p:cNvSpPr>
          <p:nvPr>
            <p:ph type="title"/>
          </p:nvPr>
        </p:nvSpPr>
        <p:spPr/>
        <p:txBody>
          <a:bodyPr/>
          <a:lstStyle/>
          <a:p>
            <a:r>
              <a:rPr lang="ar-DZ" dirty="0"/>
              <a:t>أسس التكتلات الإقليمية </a:t>
            </a:r>
            <a:endParaRPr lang="fr-DZ" dirty="0"/>
          </a:p>
        </p:txBody>
      </p:sp>
      <p:graphicFrame>
        <p:nvGraphicFramePr>
          <p:cNvPr id="4" name="Espace réservé du contenu 3">
            <a:extLst>
              <a:ext uri="{FF2B5EF4-FFF2-40B4-BE49-F238E27FC236}">
                <a16:creationId xmlns:a16="http://schemas.microsoft.com/office/drawing/2014/main" id="{BE7A8640-D5DE-6BED-1587-00C8A40D4D66}"/>
              </a:ext>
            </a:extLst>
          </p:cNvPr>
          <p:cNvGraphicFramePr>
            <a:graphicFrameLocks noGrp="1"/>
          </p:cNvGraphicFramePr>
          <p:nvPr>
            <p:ph idx="1"/>
            <p:extLst>
              <p:ext uri="{D42A27DB-BD31-4B8C-83A1-F6EECF244321}">
                <p14:modId xmlns:p14="http://schemas.microsoft.com/office/powerpoint/2010/main" val="3565621154"/>
              </p:ext>
            </p:extLst>
          </p:nvPr>
        </p:nvGraphicFramePr>
        <p:xfrm>
          <a:off x="1450975" y="1709530"/>
          <a:ext cx="9291638" cy="3756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1766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212603-C335-BB2A-18CD-8E829E574476}"/>
              </a:ext>
            </a:extLst>
          </p:cNvPr>
          <p:cNvSpPr>
            <a:spLocks noGrp="1"/>
          </p:cNvSpPr>
          <p:nvPr>
            <p:ph type="title"/>
          </p:nvPr>
        </p:nvSpPr>
        <p:spPr>
          <a:xfrm>
            <a:off x="1451579" y="804520"/>
            <a:ext cx="9291215" cy="772490"/>
          </a:xfrm>
        </p:spPr>
        <p:txBody>
          <a:bodyPr/>
          <a:lstStyle/>
          <a:p>
            <a:r>
              <a:rPr lang="ar-DZ" dirty="0" err="1"/>
              <a:t>الاقلمة</a:t>
            </a:r>
            <a:r>
              <a:rPr lang="ar-DZ" dirty="0"/>
              <a:t> و الإقليمية </a:t>
            </a:r>
            <a:endParaRPr lang="fr-DZ" dirty="0"/>
          </a:p>
        </p:txBody>
      </p:sp>
      <p:graphicFrame>
        <p:nvGraphicFramePr>
          <p:cNvPr id="4" name="Espace réservé du contenu 3">
            <a:extLst>
              <a:ext uri="{FF2B5EF4-FFF2-40B4-BE49-F238E27FC236}">
                <a16:creationId xmlns:a16="http://schemas.microsoft.com/office/drawing/2014/main" id="{2875480A-8171-D3DA-C659-F57CE2A7BD52}"/>
              </a:ext>
            </a:extLst>
          </p:cNvPr>
          <p:cNvGraphicFramePr>
            <a:graphicFrameLocks noGrp="1"/>
          </p:cNvGraphicFramePr>
          <p:nvPr>
            <p:ph idx="1"/>
            <p:extLst>
              <p:ext uri="{D42A27DB-BD31-4B8C-83A1-F6EECF244321}">
                <p14:modId xmlns:p14="http://schemas.microsoft.com/office/powerpoint/2010/main" val="902552141"/>
              </p:ext>
            </p:extLst>
          </p:nvPr>
        </p:nvGraphicFramePr>
        <p:xfrm>
          <a:off x="1450975" y="1577010"/>
          <a:ext cx="9291638" cy="388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27727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D4AC00-510D-9B66-E2F1-80315DE77DD2}"/>
              </a:ext>
            </a:extLst>
          </p:cNvPr>
          <p:cNvSpPr>
            <a:spLocks noGrp="1"/>
          </p:cNvSpPr>
          <p:nvPr>
            <p:ph type="title"/>
          </p:nvPr>
        </p:nvSpPr>
        <p:spPr/>
        <p:txBody>
          <a:bodyPr/>
          <a:lstStyle/>
          <a:p>
            <a:r>
              <a:rPr lang="ar-DZ" dirty="0"/>
              <a:t>الدول الصاعدة</a:t>
            </a:r>
            <a:endParaRPr lang="fr-DZ" dirty="0"/>
          </a:p>
        </p:txBody>
      </p:sp>
      <p:sp>
        <p:nvSpPr>
          <p:cNvPr id="3" name="Espace réservé du contenu 2">
            <a:extLst>
              <a:ext uri="{FF2B5EF4-FFF2-40B4-BE49-F238E27FC236}">
                <a16:creationId xmlns:a16="http://schemas.microsoft.com/office/drawing/2014/main" id="{A12CFA70-7045-CC29-FE75-56D0BD137BFE}"/>
              </a:ext>
            </a:extLst>
          </p:cNvPr>
          <p:cNvSpPr>
            <a:spLocks noGrp="1"/>
          </p:cNvSpPr>
          <p:nvPr>
            <p:ph idx="1"/>
          </p:nvPr>
        </p:nvSpPr>
        <p:spPr/>
        <p:txBody>
          <a:bodyPr>
            <a:normAutofit fontScale="70000" lnSpcReduction="20000"/>
          </a:bodyPr>
          <a:lstStyle/>
          <a:p>
            <a:pPr algn="r" rtl="1"/>
            <a:r>
              <a:rPr lang="ar-DZ" sz="2800" dirty="0">
                <a:latin typeface="Simplified Arabic" panose="02020603050405020304" pitchFamily="18" charset="-78"/>
                <a:cs typeface="Simplified Arabic" panose="02020603050405020304" pitchFamily="18" charset="-78"/>
              </a:rPr>
              <a:t>الدول الكبرى الصاعدة في النظام الدولي : وهي تلك الدول التي تمارس تأثيرها في نطاقات متعددة على مستوى العالم ، وتمارس دور عالمي التأثير لكن قدراتها لا ترتقي الى مستوى الدول العظمى ، ومثالها الصين ، روسيا ، الهند، و يطلق عليها دول صاعدة في النظام الدولي كونها من الدول الأسرع نموا في </a:t>
            </a:r>
            <a:r>
              <a:rPr lang="ar-DZ" sz="2800" dirty="0" err="1">
                <a:latin typeface="Simplified Arabic" panose="02020603050405020304" pitchFamily="18" charset="-78"/>
                <a:cs typeface="Simplified Arabic" panose="02020603050405020304" pitchFamily="18" charset="-78"/>
              </a:rPr>
              <a:t>الإقتصاد</a:t>
            </a:r>
            <a:r>
              <a:rPr lang="ar-DZ" sz="2800" dirty="0">
                <a:latin typeface="Simplified Arabic" panose="02020603050405020304" pitchFamily="18" charset="-78"/>
                <a:cs typeface="Simplified Arabic" panose="02020603050405020304" pitchFamily="18" charset="-78"/>
              </a:rPr>
              <a:t> العالمي ، كما وصلت الهند إلى المرتبة الرابعة في </a:t>
            </a:r>
            <a:r>
              <a:rPr lang="ar-DZ" sz="2800" dirty="0" err="1">
                <a:latin typeface="Simplified Arabic" panose="02020603050405020304" pitchFamily="18" charset="-78"/>
                <a:cs typeface="Simplified Arabic" panose="02020603050405020304" pitchFamily="18" charset="-78"/>
              </a:rPr>
              <a:t>الإقتصاد</a:t>
            </a:r>
            <a:r>
              <a:rPr lang="ar-DZ" sz="2800" dirty="0">
                <a:latin typeface="Simplified Arabic" panose="02020603050405020304" pitchFamily="18" charset="-78"/>
                <a:cs typeface="Simplified Arabic" panose="02020603050405020304" pitchFamily="18" charset="-78"/>
              </a:rPr>
              <a:t> العالمي و الصين الثانية في الاقتصاد العالمي ,</a:t>
            </a:r>
          </a:p>
          <a:p>
            <a:pPr algn="r" rtl="1"/>
            <a:r>
              <a:rPr lang="ar-DZ" sz="2800" dirty="0">
                <a:latin typeface="Simplified Arabic" panose="02020603050405020304" pitchFamily="18" charset="-78"/>
                <a:cs typeface="Simplified Arabic" panose="02020603050405020304" pitchFamily="18" charset="-78"/>
              </a:rPr>
              <a:t>تمثل "بريكس" 41 بالمئة من سكان العالم، و40 بالمئة من مساحته و24 بالمئة من الاقتصاد العالمي و16 بالمئة من التجارة العالمية.</a:t>
            </a:r>
          </a:p>
          <a:p>
            <a:pPr algn="r" rtl="1"/>
            <a:r>
              <a:rPr lang="ar-DZ" sz="2800" dirty="0">
                <a:latin typeface="Simplified Arabic" panose="02020603050405020304" pitchFamily="18" charset="-78"/>
                <a:cs typeface="Simplified Arabic" panose="02020603050405020304" pitchFamily="18" charset="-78"/>
              </a:rPr>
              <a:t>فالصين والهند أكبر بلدين من حيث عدد السكان وثاني وثالث أكبر اقتصادين في العالم على التوالي، وروسيا تملك أكبر مساحة في العالم والمصدر الأول للطاقة عالميا، بينما البرازيل أكبر اقتصاد في أمريكا اللاتينية، وجنوب إفريقيا أكثر دول القارة السمراء تقدما رغم أن اقتصادها الثالث إفريقيا.</a:t>
            </a:r>
            <a:endParaRPr lang="fr-DZ"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819624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4BED86-5131-CD74-5D6A-CB68192B1830}"/>
              </a:ext>
            </a:extLst>
          </p:cNvPr>
          <p:cNvSpPr>
            <a:spLocks noGrp="1"/>
          </p:cNvSpPr>
          <p:nvPr>
            <p:ph type="title"/>
          </p:nvPr>
        </p:nvSpPr>
        <p:spPr/>
        <p:txBody>
          <a:bodyPr/>
          <a:lstStyle/>
          <a:p>
            <a:r>
              <a:rPr lang="ar-DZ" dirty="0"/>
              <a:t>معطيات حول مجموعة </a:t>
            </a:r>
            <a:r>
              <a:rPr lang="ar-DZ" dirty="0" err="1"/>
              <a:t>البريكس</a:t>
            </a:r>
            <a:endParaRPr lang="fr-DZ" dirty="0"/>
          </a:p>
        </p:txBody>
      </p:sp>
      <p:sp>
        <p:nvSpPr>
          <p:cNvPr id="3" name="Espace réservé du contenu 2">
            <a:extLst>
              <a:ext uri="{FF2B5EF4-FFF2-40B4-BE49-F238E27FC236}">
                <a16:creationId xmlns:a16="http://schemas.microsoft.com/office/drawing/2014/main" id="{395BD200-5D49-E063-82BF-13235CDD1D8E}"/>
              </a:ext>
            </a:extLst>
          </p:cNvPr>
          <p:cNvSpPr>
            <a:spLocks noGrp="1"/>
          </p:cNvSpPr>
          <p:nvPr>
            <p:ph idx="1"/>
          </p:nvPr>
        </p:nvSpPr>
        <p:spPr/>
        <p:txBody>
          <a:bodyPr>
            <a:normAutofit lnSpcReduction="10000"/>
          </a:bodyPr>
          <a:lstStyle/>
          <a:p>
            <a:pPr algn="r" rtl="1"/>
            <a:r>
              <a:rPr lang="ar-DZ" dirty="0"/>
              <a:t>في عام 2006 ، بدا التفاوض </a:t>
            </a:r>
            <a:r>
              <a:rPr lang="ar-DZ" dirty="0" err="1"/>
              <a:t>لانشاء</a:t>
            </a:r>
            <a:r>
              <a:rPr lang="ar-DZ" dirty="0"/>
              <a:t> مجموعة </a:t>
            </a:r>
            <a:r>
              <a:rPr lang="ar-DZ" dirty="0" err="1"/>
              <a:t>البريكس</a:t>
            </a:r>
            <a:r>
              <a:rPr lang="ar-DZ" dirty="0"/>
              <a:t> من قبل اربع دول هي: البرازيل ، روسيا ، الهند و الصين و قد اجتمع رؤساء وزراء هذه الدول الاربعة في نيويورك على هامش اجتماع الجمعية العامة </a:t>
            </a:r>
            <a:r>
              <a:rPr lang="ar-DZ" dirty="0" err="1"/>
              <a:t>للامم</a:t>
            </a:r>
            <a:r>
              <a:rPr lang="ar-DZ" dirty="0"/>
              <a:t> المتحدة و كانت تسمية المجموعة حينئذ " بريك " نسبة الى الدول الاربعة اما في عام 2009 فقد عرفت اول </a:t>
            </a:r>
            <a:r>
              <a:rPr lang="ar-DZ" dirty="0" err="1"/>
              <a:t>اول</a:t>
            </a:r>
            <a:r>
              <a:rPr lang="ar-DZ" dirty="0"/>
              <a:t> اجتماع رسمي لهم .</a:t>
            </a:r>
          </a:p>
          <a:p>
            <a:pPr algn="r" rtl="1"/>
            <a:r>
              <a:rPr lang="ar-DZ" dirty="0"/>
              <a:t> و في عام 2010 طلبت جنوب افريقيا من خلال عدة مفاوضات اقامتها في روسيا للانضمام للمجموعة ، و انضمت رسميا لهم في شهر ديسمبر من نفس العام ، ليصبح اسم المجموعة "</a:t>
            </a:r>
            <a:r>
              <a:rPr lang="ar-DZ" dirty="0" err="1"/>
              <a:t>البريكس</a:t>
            </a:r>
            <a:r>
              <a:rPr lang="ar-DZ" dirty="0"/>
              <a:t>" لتنطلق مجموعة </a:t>
            </a:r>
            <a:r>
              <a:rPr lang="ar-DZ" dirty="0" err="1"/>
              <a:t>البريكس</a:t>
            </a:r>
            <a:r>
              <a:rPr lang="ar-DZ" dirty="0"/>
              <a:t> في الخطة الاقتصادية الكبرى التي تخطط لها ، و هذا بحسب ما صرح به "سيرجي لافروف" وزير الخارجية الروسي معلنا رغبته في تنفيذ الاتفاقيات الملزمة </a:t>
            </a:r>
            <a:r>
              <a:rPr lang="ar-DZ" dirty="0" err="1"/>
              <a:t>للاطراف</a:t>
            </a:r>
            <a:r>
              <a:rPr lang="ar-DZ" dirty="0"/>
              <a:t> الحاليين دون خطة توسيع و اضافة دول اخرى في الوقت الحالي </a:t>
            </a:r>
            <a:endParaRPr lang="fr-DZ" dirty="0"/>
          </a:p>
        </p:txBody>
      </p:sp>
    </p:spTree>
    <p:extLst>
      <p:ext uri="{BB962C8B-B14F-4D97-AF65-F5344CB8AC3E}">
        <p14:creationId xmlns:p14="http://schemas.microsoft.com/office/powerpoint/2010/main" val="3652083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9EB2D0-CB72-D18A-2752-5D080244BA42}"/>
              </a:ext>
            </a:extLst>
          </p:cNvPr>
          <p:cNvSpPr>
            <a:spLocks noGrp="1"/>
          </p:cNvSpPr>
          <p:nvPr>
            <p:ph type="title"/>
          </p:nvPr>
        </p:nvSpPr>
        <p:spPr/>
        <p:txBody>
          <a:bodyPr/>
          <a:lstStyle/>
          <a:p>
            <a:r>
              <a:rPr lang="ar-DZ" dirty="0"/>
              <a:t>دوافع التأسيس</a:t>
            </a:r>
            <a:endParaRPr lang="fr-DZ" dirty="0"/>
          </a:p>
        </p:txBody>
      </p:sp>
      <p:sp>
        <p:nvSpPr>
          <p:cNvPr id="3" name="Espace réservé du contenu 2">
            <a:extLst>
              <a:ext uri="{FF2B5EF4-FFF2-40B4-BE49-F238E27FC236}">
                <a16:creationId xmlns:a16="http://schemas.microsoft.com/office/drawing/2014/main" id="{53E5D419-857D-F4F7-9D34-5F16AD75E817}"/>
              </a:ext>
            </a:extLst>
          </p:cNvPr>
          <p:cNvSpPr>
            <a:spLocks noGrp="1"/>
          </p:cNvSpPr>
          <p:nvPr>
            <p:ph idx="1"/>
          </p:nvPr>
        </p:nvSpPr>
        <p:spPr/>
        <p:txBody>
          <a:bodyPr>
            <a:normAutofit/>
          </a:bodyPr>
          <a:lstStyle/>
          <a:p>
            <a:pPr algn="r" rtl="1"/>
            <a:r>
              <a:rPr lang="ar-DZ" sz="2400" dirty="0"/>
              <a:t>تراجع المكانة الأمريكية بسبب الأزمة المالية </a:t>
            </a:r>
            <a:r>
              <a:rPr lang="ar-DZ" sz="2400" dirty="0" err="1"/>
              <a:t>الإقتصادية</a:t>
            </a:r>
            <a:r>
              <a:rPr lang="ar-DZ" sz="2400" dirty="0"/>
              <a:t> الأخيرة عام (2008 ـ 2012) ، بشكل خاص</a:t>
            </a:r>
          </a:p>
          <a:p>
            <a:pPr algn="r" rtl="1"/>
            <a:r>
              <a:rPr lang="ar-DZ" sz="2400" dirty="0"/>
              <a:t> وعدم قدرة الإتحاد الأوروبي على بلورة على بلورة سياسة خارجية مشتركة وكثرة الأزمات </a:t>
            </a:r>
            <a:r>
              <a:rPr lang="ar-DZ" sz="2400" dirty="0" err="1"/>
              <a:t>الإقتصادية</a:t>
            </a:r>
            <a:r>
              <a:rPr lang="ar-DZ" sz="2400" dirty="0"/>
              <a:t> الحادة كما دلت على ذلك أزمة اليورو </a:t>
            </a:r>
            <a:r>
              <a:rPr lang="ar-DZ" sz="2400" dirty="0" err="1"/>
              <a:t>وإنتعاش</a:t>
            </a:r>
            <a:r>
              <a:rPr lang="ar-DZ" sz="2400" dirty="0"/>
              <a:t> السياسات الوطنية على هامش السياسة المشتركة ، </a:t>
            </a:r>
          </a:p>
          <a:p>
            <a:pPr algn="r" rtl="1"/>
            <a:r>
              <a:rPr lang="ar-DZ" sz="2400" dirty="0"/>
              <a:t>في قوله أن تغريب العالم قد ترافق مع تراجع ظاهرة في دور الغرب ، والتغريب يقصد به في المجال التقني والعلمي في منظومة القيم </a:t>
            </a:r>
            <a:r>
              <a:rPr lang="ar-DZ" sz="2400" dirty="0" err="1"/>
              <a:t>الإقتصادية</a:t>
            </a:r>
            <a:r>
              <a:rPr lang="ar-DZ" sz="2400" dirty="0"/>
              <a:t> ,</a:t>
            </a:r>
            <a:endParaRPr lang="fr-DZ" sz="2400" dirty="0"/>
          </a:p>
        </p:txBody>
      </p:sp>
    </p:spTree>
    <p:extLst>
      <p:ext uri="{BB962C8B-B14F-4D97-AF65-F5344CB8AC3E}">
        <p14:creationId xmlns:p14="http://schemas.microsoft.com/office/powerpoint/2010/main" val="2136850630"/>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lery">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TM10001114[[fn=Galerie]]</Template>
  <TotalTime>139</TotalTime>
  <Words>2651</Words>
  <Application>Microsoft Office PowerPoint</Application>
  <PresentationFormat>Grand écran</PresentationFormat>
  <Paragraphs>95</Paragraphs>
  <Slides>25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25</vt:i4>
      </vt:variant>
    </vt:vector>
  </HeadingPairs>
  <TitlesOfParts>
    <vt:vector size="29" baseType="lpstr">
      <vt:lpstr>Arial</vt:lpstr>
      <vt:lpstr>Rockwell</vt:lpstr>
      <vt:lpstr>Simplified Arabic</vt:lpstr>
      <vt:lpstr>Galerie</vt:lpstr>
      <vt:lpstr>محاضرة بعنوان مجموعة البريكس</vt:lpstr>
      <vt:lpstr>الاطار المفاهيمي</vt:lpstr>
      <vt:lpstr>Présentation PowerPoint</vt:lpstr>
      <vt:lpstr>Présentation PowerPoint</vt:lpstr>
      <vt:lpstr>أسس التكتلات الإقليمية </vt:lpstr>
      <vt:lpstr>الاقلمة و الإقليمية </vt:lpstr>
      <vt:lpstr>الدول الصاعدة</vt:lpstr>
      <vt:lpstr>معطيات حول مجموعة البريكس</vt:lpstr>
      <vt:lpstr>دوافع التأسيس</vt:lpstr>
      <vt:lpstr>اهداف البريكس</vt:lpstr>
      <vt:lpstr>Présentation PowerPoint</vt:lpstr>
      <vt:lpstr>مؤشرات الهند</vt:lpstr>
      <vt:lpstr>الصين</vt:lpstr>
      <vt:lpstr>Présentation PowerPoint</vt:lpstr>
      <vt:lpstr>روسيا</vt:lpstr>
      <vt:lpstr>Présentation PowerPoint</vt:lpstr>
      <vt:lpstr>جنوب افريقيا </vt:lpstr>
      <vt:lpstr>Présentation PowerPoint</vt:lpstr>
      <vt:lpstr>البرازيل</vt:lpstr>
      <vt:lpstr>Présentation PowerPoint</vt:lpstr>
      <vt:lpstr>الجزائر و البريكس</vt:lpstr>
      <vt:lpstr>مقومات الجزائر</vt:lpstr>
      <vt:lpstr>شروط الانضمام </vt:lpstr>
      <vt:lpstr>ماذا تستفيد الجزائر من الانضمام</vt:lpstr>
      <vt:lpstr>شكرا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الجزائر و مجموعة البريكس</dc:title>
  <dc:creator>foued</dc:creator>
  <cp:lastModifiedBy>foued</cp:lastModifiedBy>
  <cp:revision>8</cp:revision>
  <dcterms:created xsi:type="dcterms:W3CDTF">2023-02-18T14:45:44Z</dcterms:created>
  <dcterms:modified xsi:type="dcterms:W3CDTF">2023-04-19T17:20:46Z</dcterms:modified>
</cp:coreProperties>
</file>