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70" r:id="rId5"/>
    <p:sldId id="271" r:id="rId6"/>
    <p:sldId id="272" r:id="rId7"/>
    <p:sldId id="273" r:id="rId8"/>
    <p:sldId id="274" r:id="rId9"/>
    <p:sldId id="275" r:id="rId10"/>
    <p:sldId id="276" r:id="rId11"/>
    <p:sldId id="277" r:id="rId12"/>
    <p:sldId id="278" r:id="rId13"/>
    <p:sldId id="279"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96" y="1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12/1/2024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12/1/2024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533412"/>
            <a:ext cx="8144134" cy="1373070"/>
          </a:xfrm>
        </p:spPr>
        <p:txBody>
          <a:bodyPr/>
          <a:lstStyle/>
          <a:p>
            <a:pPr algn="ctr"/>
            <a:r>
              <a:rPr lang="ar-DZ" dirty="0">
                <a:latin typeface="Alilato ExtLt" pitchFamily="2" charset="-78"/>
                <a:cs typeface="Alilato ExtLt" pitchFamily="2" charset="-78"/>
              </a:rPr>
              <a:t>القرابة، العائلة </a:t>
            </a:r>
            <a:r>
              <a:rPr lang="ar-DZ" dirty="0" err="1">
                <a:latin typeface="Alilato ExtLt" pitchFamily="2" charset="-78"/>
                <a:cs typeface="Alilato ExtLt" pitchFamily="2" charset="-78"/>
              </a:rPr>
              <a:t>والجندر</a:t>
            </a:r>
            <a:endParaRPr lang="fr-FR" dirty="0">
              <a:latin typeface="Alilato ExtLt" pitchFamily="2" charset="-78"/>
              <a:cs typeface="Alilato ExtLt" pitchFamily="2" charset="-78"/>
            </a:endParaRPr>
          </a:p>
        </p:txBody>
      </p:sp>
      <p:sp>
        <p:nvSpPr>
          <p:cNvPr id="3" name="Sous-titre 2"/>
          <p:cNvSpPr>
            <a:spLocks noGrp="1"/>
          </p:cNvSpPr>
          <p:nvPr>
            <p:ph type="subTitle" idx="1"/>
          </p:nvPr>
        </p:nvSpPr>
        <p:spPr/>
        <p:txBody>
          <a:bodyPr>
            <a:normAutofit/>
          </a:bodyPr>
          <a:lstStyle/>
          <a:p>
            <a:pPr algn="ctr"/>
            <a:r>
              <a:rPr lang="ar-DZ" sz="2800" dirty="0" smtClean="0">
                <a:latin typeface="Alilato ExtLt" pitchFamily="2" charset="-78"/>
                <a:cs typeface="Alilato ExtLt" pitchFamily="2" charset="-78"/>
              </a:rPr>
              <a:t>الرصيد: 5</a:t>
            </a:r>
          </a:p>
          <a:p>
            <a:pPr algn="ctr"/>
            <a:r>
              <a:rPr lang="ar-DZ" sz="2800" dirty="0" smtClean="0">
                <a:latin typeface="Alilato ExtLt" pitchFamily="2" charset="-78"/>
                <a:cs typeface="Alilato ExtLt" pitchFamily="2" charset="-78"/>
              </a:rPr>
              <a:t>المعامل: 2</a:t>
            </a:r>
          </a:p>
          <a:p>
            <a:pPr algn="ctr"/>
            <a:endParaRPr lang="fr-FR" sz="2800" dirty="0">
              <a:latin typeface="Alilato ExtLt" pitchFamily="2" charset="-78"/>
              <a:cs typeface="Alilato ExtLt" pitchFamily="2" charset="-78"/>
            </a:endParaRPr>
          </a:p>
        </p:txBody>
      </p:sp>
      <p:sp>
        <p:nvSpPr>
          <p:cNvPr id="4" name="Titre 1"/>
          <p:cNvSpPr txBox="1">
            <a:spLocks/>
          </p:cNvSpPr>
          <p:nvPr/>
        </p:nvSpPr>
        <p:spPr>
          <a:xfrm>
            <a:off x="9213668" y="2978330"/>
            <a:ext cx="2893919"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971" y="254097"/>
            <a:ext cx="9144792" cy="1943268"/>
          </a:xfrm>
          <a:prstGeom prst="rect">
            <a:avLst/>
          </a:prstGeom>
        </p:spPr>
      </p:pic>
    </p:spTree>
    <p:extLst>
      <p:ext uri="{BB962C8B-B14F-4D97-AF65-F5344CB8AC3E}">
        <p14:creationId xmlns:p14="http://schemas.microsoft.com/office/powerpoint/2010/main" val="395692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5"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5" dur="1000" fill="hold"/>
                                        <p:tgtEl>
                                          <p:spTgt spid="2"/>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2"/>
                                        </p:tgtEl>
                                      </p:cBhvr>
                                    </p:animEffect>
                                  </p:childTnLst>
                                </p:cTn>
                              </p:par>
                            </p:childTnLst>
                          </p:cTn>
                        </p:par>
                        <p:par>
                          <p:cTn id="20" fill="hold">
                            <p:stCondLst>
                              <p:cond delay="1500"/>
                            </p:stCondLst>
                            <p:childTnLst>
                              <p:par>
                                <p:cTn id="21" presetID="26" presetClass="entr" presetSubtype="0" fill="hold" grpId="0" nodeType="after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ipe(down)">
                                      <p:cBhvr>
                                        <p:cTn id="23" dur="580">
                                          <p:stCondLst>
                                            <p:cond delay="0"/>
                                          </p:stCondLst>
                                        </p:cTn>
                                        <p:tgtEl>
                                          <p:spTgt spid="3">
                                            <p:txEl>
                                              <p:pRg st="0" end="0"/>
                                            </p:txEl>
                                          </p:spTgt>
                                        </p:tgtEl>
                                      </p:cBhvr>
                                    </p:animEffect>
                                    <p:anim calcmode="lin" valueType="num">
                                      <p:cBhvr>
                                        <p:cTn id="2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0" end="0"/>
                                            </p:txEl>
                                          </p:spTgt>
                                        </p:tgtEl>
                                      </p:cBhvr>
                                      <p:to x="100000" y="60000"/>
                                    </p:animScale>
                                    <p:animScale>
                                      <p:cBhvr>
                                        <p:cTn id="30" dur="166" decel="50000">
                                          <p:stCondLst>
                                            <p:cond delay="676"/>
                                          </p:stCondLst>
                                        </p:cTn>
                                        <p:tgtEl>
                                          <p:spTgt spid="3">
                                            <p:txEl>
                                              <p:pRg st="0" end="0"/>
                                            </p:txEl>
                                          </p:spTgt>
                                        </p:tgtEl>
                                      </p:cBhvr>
                                      <p:to x="100000" y="100000"/>
                                    </p:animScale>
                                    <p:animScale>
                                      <p:cBhvr>
                                        <p:cTn id="31" dur="26">
                                          <p:stCondLst>
                                            <p:cond delay="1312"/>
                                          </p:stCondLst>
                                        </p:cTn>
                                        <p:tgtEl>
                                          <p:spTgt spid="3">
                                            <p:txEl>
                                              <p:pRg st="0" end="0"/>
                                            </p:txEl>
                                          </p:spTgt>
                                        </p:tgtEl>
                                      </p:cBhvr>
                                      <p:to x="100000" y="80000"/>
                                    </p:animScale>
                                    <p:animScale>
                                      <p:cBhvr>
                                        <p:cTn id="32" dur="166" decel="50000">
                                          <p:stCondLst>
                                            <p:cond delay="1338"/>
                                          </p:stCondLst>
                                        </p:cTn>
                                        <p:tgtEl>
                                          <p:spTgt spid="3">
                                            <p:txEl>
                                              <p:pRg st="0" end="0"/>
                                            </p:txEl>
                                          </p:spTgt>
                                        </p:tgtEl>
                                      </p:cBhvr>
                                      <p:to x="100000" y="100000"/>
                                    </p:animScale>
                                    <p:animScale>
                                      <p:cBhvr>
                                        <p:cTn id="33" dur="26">
                                          <p:stCondLst>
                                            <p:cond delay="1642"/>
                                          </p:stCondLst>
                                        </p:cTn>
                                        <p:tgtEl>
                                          <p:spTgt spid="3">
                                            <p:txEl>
                                              <p:pRg st="0" end="0"/>
                                            </p:txEl>
                                          </p:spTgt>
                                        </p:tgtEl>
                                      </p:cBhvr>
                                      <p:to x="100000" y="90000"/>
                                    </p:animScale>
                                    <p:animScale>
                                      <p:cBhvr>
                                        <p:cTn id="34" dur="166" decel="50000">
                                          <p:stCondLst>
                                            <p:cond delay="1668"/>
                                          </p:stCondLst>
                                        </p:cTn>
                                        <p:tgtEl>
                                          <p:spTgt spid="3">
                                            <p:txEl>
                                              <p:pRg st="0" end="0"/>
                                            </p:txEl>
                                          </p:spTgt>
                                        </p:tgtEl>
                                      </p:cBhvr>
                                      <p:to x="100000" y="100000"/>
                                    </p:animScale>
                                    <p:animScale>
                                      <p:cBhvr>
                                        <p:cTn id="35" dur="26">
                                          <p:stCondLst>
                                            <p:cond delay="1808"/>
                                          </p:stCondLst>
                                        </p:cTn>
                                        <p:tgtEl>
                                          <p:spTgt spid="3">
                                            <p:txEl>
                                              <p:pRg st="0" end="0"/>
                                            </p:txEl>
                                          </p:spTgt>
                                        </p:tgtEl>
                                      </p:cBhvr>
                                      <p:to x="100000" y="95000"/>
                                    </p:animScale>
                                    <p:animScale>
                                      <p:cBhvr>
                                        <p:cTn id="36" dur="166" decel="50000">
                                          <p:stCondLst>
                                            <p:cond delay="1834"/>
                                          </p:stCondLst>
                                        </p:cTn>
                                        <p:tgtEl>
                                          <p:spTgt spid="3">
                                            <p:txEl>
                                              <p:pRg st="0" end="0"/>
                                            </p:txEl>
                                          </p:spTgt>
                                        </p:tgtEl>
                                      </p:cBhvr>
                                      <p:to x="100000" y="100000"/>
                                    </p:animScale>
                                  </p:childTnLst>
                                </p:cTn>
                              </p:par>
                            </p:childTnLst>
                          </p:cTn>
                        </p:par>
                        <p:par>
                          <p:cTn id="37" fill="hold">
                            <p:stCondLst>
                              <p:cond delay="3500"/>
                            </p:stCondLst>
                            <p:childTnLst>
                              <p:par>
                                <p:cTn id="38" presetID="26" presetClass="entr" presetSubtype="0" fill="hold" grpId="0" nodeType="afterEffect">
                                  <p:stCondLst>
                                    <p:cond delay="0"/>
                                  </p:stCondLst>
                                  <p:childTnLst>
                                    <p:set>
                                      <p:cBhvr>
                                        <p:cTn id="39" dur="1" fill="hold">
                                          <p:stCondLst>
                                            <p:cond delay="0"/>
                                          </p:stCondLst>
                                        </p:cTn>
                                        <p:tgtEl>
                                          <p:spTgt spid="3">
                                            <p:txEl>
                                              <p:pRg st="1" end="1"/>
                                            </p:txEl>
                                          </p:spTgt>
                                        </p:tgtEl>
                                        <p:attrNameLst>
                                          <p:attrName>style.visibility</p:attrName>
                                        </p:attrNameLst>
                                      </p:cBhvr>
                                      <p:to>
                                        <p:strVal val="visible"/>
                                      </p:to>
                                    </p:set>
                                    <p:animEffect transition="in" filter="wipe(down)">
                                      <p:cBhvr>
                                        <p:cTn id="40" dur="580">
                                          <p:stCondLst>
                                            <p:cond delay="0"/>
                                          </p:stCondLst>
                                        </p:cTn>
                                        <p:tgtEl>
                                          <p:spTgt spid="3">
                                            <p:txEl>
                                              <p:pRg st="1" end="1"/>
                                            </p:txEl>
                                          </p:spTgt>
                                        </p:tgtEl>
                                      </p:cBhvr>
                                    </p:animEffect>
                                    <p:anim calcmode="lin" valueType="num">
                                      <p:cBhvr>
                                        <p:cTn id="4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6" dur="26">
                                          <p:stCondLst>
                                            <p:cond delay="650"/>
                                          </p:stCondLst>
                                        </p:cTn>
                                        <p:tgtEl>
                                          <p:spTgt spid="3">
                                            <p:txEl>
                                              <p:pRg st="1" end="1"/>
                                            </p:txEl>
                                          </p:spTgt>
                                        </p:tgtEl>
                                      </p:cBhvr>
                                      <p:to x="100000" y="60000"/>
                                    </p:animScale>
                                    <p:animScale>
                                      <p:cBhvr>
                                        <p:cTn id="47" dur="166" decel="50000">
                                          <p:stCondLst>
                                            <p:cond delay="676"/>
                                          </p:stCondLst>
                                        </p:cTn>
                                        <p:tgtEl>
                                          <p:spTgt spid="3">
                                            <p:txEl>
                                              <p:pRg st="1" end="1"/>
                                            </p:txEl>
                                          </p:spTgt>
                                        </p:tgtEl>
                                      </p:cBhvr>
                                      <p:to x="100000" y="100000"/>
                                    </p:animScale>
                                    <p:animScale>
                                      <p:cBhvr>
                                        <p:cTn id="48" dur="26">
                                          <p:stCondLst>
                                            <p:cond delay="1312"/>
                                          </p:stCondLst>
                                        </p:cTn>
                                        <p:tgtEl>
                                          <p:spTgt spid="3">
                                            <p:txEl>
                                              <p:pRg st="1" end="1"/>
                                            </p:txEl>
                                          </p:spTgt>
                                        </p:tgtEl>
                                      </p:cBhvr>
                                      <p:to x="100000" y="80000"/>
                                    </p:animScale>
                                    <p:animScale>
                                      <p:cBhvr>
                                        <p:cTn id="49" dur="166" decel="50000">
                                          <p:stCondLst>
                                            <p:cond delay="1338"/>
                                          </p:stCondLst>
                                        </p:cTn>
                                        <p:tgtEl>
                                          <p:spTgt spid="3">
                                            <p:txEl>
                                              <p:pRg st="1" end="1"/>
                                            </p:txEl>
                                          </p:spTgt>
                                        </p:tgtEl>
                                      </p:cBhvr>
                                      <p:to x="100000" y="100000"/>
                                    </p:animScale>
                                    <p:animScale>
                                      <p:cBhvr>
                                        <p:cTn id="50" dur="26">
                                          <p:stCondLst>
                                            <p:cond delay="1642"/>
                                          </p:stCondLst>
                                        </p:cTn>
                                        <p:tgtEl>
                                          <p:spTgt spid="3">
                                            <p:txEl>
                                              <p:pRg st="1" end="1"/>
                                            </p:txEl>
                                          </p:spTgt>
                                        </p:tgtEl>
                                      </p:cBhvr>
                                      <p:to x="100000" y="90000"/>
                                    </p:animScale>
                                    <p:animScale>
                                      <p:cBhvr>
                                        <p:cTn id="51" dur="166" decel="50000">
                                          <p:stCondLst>
                                            <p:cond delay="1668"/>
                                          </p:stCondLst>
                                        </p:cTn>
                                        <p:tgtEl>
                                          <p:spTgt spid="3">
                                            <p:txEl>
                                              <p:pRg st="1" end="1"/>
                                            </p:txEl>
                                          </p:spTgt>
                                        </p:tgtEl>
                                      </p:cBhvr>
                                      <p:to x="100000" y="100000"/>
                                    </p:animScale>
                                    <p:animScale>
                                      <p:cBhvr>
                                        <p:cTn id="52" dur="26">
                                          <p:stCondLst>
                                            <p:cond delay="1808"/>
                                          </p:stCondLst>
                                        </p:cTn>
                                        <p:tgtEl>
                                          <p:spTgt spid="3">
                                            <p:txEl>
                                              <p:pRg st="1" end="1"/>
                                            </p:txEl>
                                          </p:spTgt>
                                        </p:tgtEl>
                                      </p:cBhvr>
                                      <p:to x="100000" y="95000"/>
                                    </p:animScale>
                                    <p:animScale>
                                      <p:cBhvr>
                                        <p:cTn id="53" dur="166" decel="50000">
                                          <p:stCondLst>
                                            <p:cond delay="1834"/>
                                          </p:stCondLst>
                                        </p:cTn>
                                        <p:tgtEl>
                                          <p:spTgt spid="3">
                                            <p:txEl>
                                              <p:pRg st="1" end="1"/>
                                            </p:txEl>
                                          </p:spTgt>
                                        </p:tgtEl>
                                      </p:cBhvr>
                                      <p:to x="100000" y="100000"/>
                                    </p:animScale>
                                  </p:childTnLst>
                                </p:cTn>
                              </p:par>
                            </p:childTnLst>
                          </p:cTn>
                        </p:par>
                        <p:par>
                          <p:cTn id="54" fill="hold">
                            <p:stCondLst>
                              <p:cond delay="5500"/>
                            </p:stCondLst>
                            <p:childTnLst>
                              <p:par>
                                <p:cTn id="55" presetID="53" presetClass="entr" presetSubtype="16" fill="hold" grpId="0" nodeType="afterEffect">
                                  <p:stCondLst>
                                    <p:cond delay="0"/>
                                  </p:stCondLst>
                                  <p:childTnLst>
                                    <p:set>
                                      <p:cBhvr>
                                        <p:cTn id="56" dur="1" fill="hold">
                                          <p:stCondLst>
                                            <p:cond delay="0"/>
                                          </p:stCondLst>
                                        </p:cTn>
                                        <p:tgtEl>
                                          <p:spTgt spid="4"/>
                                        </p:tgtEl>
                                        <p:attrNameLst>
                                          <p:attrName>style.visibility</p:attrName>
                                        </p:attrNameLst>
                                      </p:cBhvr>
                                      <p:to>
                                        <p:strVal val="visible"/>
                                      </p:to>
                                    </p:set>
                                    <p:anim calcmode="lin" valueType="num">
                                      <p:cBhvr>
                                        <p:cTn id="57" dur="500" fill="hold"/>
                                        <p:tgtEl>
                                          <p:spTgt spid="4"/>
                                        </p:tgtEl>
                                        <p:attrNameLst>
                                          <p:attrName>ppt_w</p:attrName>
                                        </p:attrNameLst>
                                      </p:cBhvr>
                                      <p:tavLst>
                                        <p:tav tm="0">
                                          <p:val>
                                            <p:fltVal val="0"/>
                                          </p:val>
                                        </p:tav>
                                        <p:tav tm="100000">
                                          <p:val>
                                            <p:strVal val="#ppt_w"/>
                                          </p:val>
                                        </p:tav>
                                      </p:tavLst>
                                    </p:anim>
                                    <p:anim calcmode="lin" valueType="num">
                                      <p:cBhvr>
                                        <p:cTn id="58" dur="500" fill="hold"/>
                                        <p:tgtEl>
                                          <p:spTgt spid="4"/>
                                        </p:tgtEl>
                                        <p:attrNameLst>
                                          <p:attrName>ppt_h</p:attrName>
                                        </p:attrNameLst>
                                      </p:cBhvr>
                                      <p:tavLst>
                                        <p:tav tm="0">
                                          <p:val>
                                            <p:fltVal val="0"/>
                                          </p:val>
                                        </p:tav>
                                        <p:tav tm="100000">
                                          <p:val>
                                            <p:strVal val="#ppt_h"/>
                                          </p:val>
                                        </p:tav>
                                      </p:tavLst>
                                    </p:anim>
                                    <p:animEffect transition="in" filter="fade">
                                      <p:cBhvr>
                                        <p:cTn id="5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613861" cy="4635391"/>
          </a:xfrm>
        </p:spPr>
        <p:txBody>
          <a:bodyPr>
            <a:no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‌د)	نمط كرو </a:t>
            </a:r>
            <a:r>
              <a:rPr lang="fr-FR" sz="3200" dirty="0">
                <a:latin typeface="Times New Roman" panose="02020603050405020304" pitchFamily="18" charset="0"/>
                <a:ea typeface="SimSun" panose="02010600030101010101" pitchFamily="2" charset="-122"/>
                <a:cs typeface="mohammad bold art 1" pitchFamily="2" charset="-78"/>
              </a:rPr>
              <a:t>Crow  .</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ويتميز نمط الكرو بأن هناك تصعيدا لبعض الأقارب من مرحلة عمر إلى مرحلة أعلى، ويقابل ذلك هبوطا ببعض الأقارب إلى مرحلة عمر أدنى. فعندهم بني العمة تسمى "عمة"، وابن العمة يسمى "أب"، بينما يطلق على الخال "أخ أكبر"، وتسمى زوجة الخال "زوجة"، وأبناء الخال "أبناء". فالعمة وأبناؤها يصعدون جيلا بأكمله، بينما يهبط الخال وأبناؤه جيلا إلى أدنى.</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281532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
        <p:nvSpPr>
          <p:cNvPr id="5" name="Rectangle 2"/>
          <p:cNvSpPr>
            <a:spLocks noChangeArrowheads="1"/>
          </p:cNvSpPr>
          <p:nvPr/>
        </p:nvSpPr>
        <p:spPr bwMode="auto">
          <a:xfrm>
            <a:off x="1712259" y="20963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2049" name="Image 3" descr="قرابة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520" y="2096335"/>
            <a:ext cx="9544749" cy="4574981"/>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9177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2049"/>
                                        </p:tgtEl>
                                        <p:attrNameLst>
                                          <p:attrName>style.visibility</p:attrName>
                                        </p:attrNameLst>
                                      </p:cBhvr>
                                      <p:to>
                                        <p:strVal val="visible"/>
                                      </p:to>
                                    </p:set>
                                    <p:animEffect transition="in" filter="wheel(1)">
                                      <p:cBhvr>
                                        <p:cTn id="25" dur="2000"/>
                                        <p:tgtEl>
                                          <p:spTgt spid="2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
        <p:nvSpPr>
          <p:cNvPr id="5" name="Rectangle 2"/>
          <p:cNvSpPr>
            <a:spLocks noChangeArrowheads="1"/>
          </p:cNvSpPr>
          <p:nvPr/>
        </p:nvSpPr>
        <p:spPr bwMode="auto">
          <a:xfrm>
            <a:off x="1712259" y="20963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6" name="Image 5" descr="قرابة16"/>
          <p:cNvPicPr/>
          <p:nvPr/>
        </p:nvPicPr>
        <p:blipFill>
          <a:blip r:embed="rId2">
            <a:extLst>
              <a:ext uri="{28A0092B-C50C-407E-A947-70E740481C1C}">
                <a14:useLocalDpi xmlns:a14="http://schemas.microsoft.com/office/drawing/2010/main" val="0"/>
              </a:ext>
            </a:extLst>
          </a:blip>
          <a:srcRect/>
          <a:stretch>
            <a:fillRect/>
          </a:stretch>
        </p:blipFill>
        <p:spPr bwMode="auto">
          <a:xfrm>
            <a:off x="313508" y="2324935"/>
            <a:ext cx="9892937" cy="4241328"/>
          </a:xfrm>
          <a:prstGeom prst="rect">
            <a:avLst/>
          </a:prstGeom>
          <a:noFill/>
          <a:ln w="3175">
            <a:solidFill>
              <a:srgbClr val="000000"/>
            </a:solidFill>
            <a:miter lim="800000"/>
            <a:headEnd/>
            <a:tailEnd/>
          </a:ln>
        </p:spPr>
      </p:pic>
    </p:spTree>
    <p:extLst>
      <p:ext uri="{BB962C8B-B14F-4D97-AF65-F5344CB8AC3E}">
        <p14:creationId xmlns:p14="http://schemas.microsoft.com/office/powerpoint/2010/main" val="3160834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heel(1)">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
        <p:nvSpPr>
          <p:cNvPr id="5" name="Rectangle 2"/>
          <p:cNvSpPr>
            <a:spLocks noChangeArrowheads="1"/>
          </p:cNvSpPr>
          <p:nvPr/>
        </p:nvSpPr>
        <p:spPr bwMode="auto">
          <a:xfrm>
            <a:off x="1712259" y="20963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7" name="Image 6" descr="قرابة15"/>
          <p:cNvPicPr/>
          <p:nvPr/>
        </p:nvPicPr>
        <p:blipFill>
          <a:blip r:embed="rId2">
            <a:extLst>
              <a:ext uri="{28A0092B-C50C-407E-A947-70E740481C1C}">
                <a14:useLocalDpi xmlns:a14="http://schemas.microsoft.com/office/drawing/2010/main" val="0"/>
              </a:ext>
            </a:extLst>
          </a:blip>
          <a:srcRect/>
          <a:stretch>
            <a:fillRect/>
          </a:stretch>
        </p:blipFill>
        <p:spPr bwMode="auto">
          <a:xfrm>
            <a:off x="258536" y="2187217"/>
            <a:ext cx="10035646" cy="4431297"/>
          </a:xfrm>
          <a:prstGeom prst="rect">
            <a:avLst/>
          </a:prstGeom>
          <a:noFill/>
          <a:ln w="3175">
            <a:solidFill>
              <a:srgbClr val="000000"/>
            </a:solidFill>
            <a:miter lim="800000"/>
            <a:headEnd/>
            <a:tailEnd/>
          </a:ln>
        </p:spPr>
      </p:pic>
    </p:spTree>
    <p:extLst>
      <p:ext uri="{BB962C8B-B14F-4D97-AF65-F5344CB8AC3E}">
        <p14:creationId xmlns:p14="http://schemas.microsoft.com/office/powerpoint/2010/main" val="614439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heel(1)">
                                      <p:cBhvr>
                                        <p:cTn id="2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smtClean="0">
                <a:latin typeface="Alilato ExtLt" pitchFamily="2" charset="-78"/>
                <a:cs typeface="Alilato ExtLt" pitchFamily="2" charset="-78"/>
              </a:rPr>
              <a:t>النهاية</a:t>
            </a:r>
            <a:endParaRPr lang="ar-DZ" sz="6000" dirty="0">
              <a:latin typeface="Alilato ExtLt" pitchFamily="2" charset="-78"/>
              <a:cs typeface="Alilato ExtLt" pitchFamily="2" charset="-78"/>
            </a:endParaRPr>
          </a:p>
        </p:txBody>
      </p:sp>
      <p:sp>
        <p:nvSpPr>
          <p:cNvPr id="3" name="Espace réservé du contenu 2"/>
          <p:cNvSpPr>
            <a:spLocks noGrp="1"/>
          </p:cNvSpPr>
          <p:nvPr>
            <p:ph idx="1"/>
          </p:nvPr>
        </p:nvSpPr>
        <p:spPr>
          <a:xfrm>
            <a:off x="182881" y="2212848"/>
            <a:ext cx="11768328" cy="4105655"/>
          </a:xfrm>
        </p:spPr>
        <p:txBody>
          <a:bodyPr>
            <a:noAutofit/>
          </a:bodyPr>
          <a:lstStyle/>
          <a:p>
            <a:pPr algn="ctr" rtl="1"/>
            <a:endParaRPr lang="ar-DZ" sz="8800" dirty="0" smtClean="0">
              <a:latin typeface="Urdu Typesetting" panose="03020402040406030203" pitchFamily="66" charset="-78"/>
              <a:ea typeface="SimSun" panose="02010600030101010101" pitchFamily="2" charset="-122"/>
              <a:cs typeface="Urdu Typesetting" panose="03020402040406030203" pitchFamily="66" charset="-78"/>
            </a:endParaRPr>
          </a:p>
          <a:p>
            <a:pPr algn="ctr" rtl="1"/>
            <a:r>
              <a:rPr lang="ar-DZ" sz="8800" dirty="0" smtClean="0">
                <a:latin typeface="Urdu Typesetting" panose="03020402040406030203" pitchFamily="66" charset="-78"/>
                <a:ea typeface="SimSun" panose="02010600030101010101" pitchFamily="2" charset="-122"/>
                <a:cs typeface="Urdu Typesetting" panose="03020402040406030203" pitchFamily="66" charset="-78"/>
              </a:rPr>
              <a:t>شكرا على القراءة المتأنية والمفيدة</a:t>
            </a:r>
            <a:endParaRPr lang="fr-FR" sz="8800" dirty="0">
              <a:latin typeface="Urdu Typesetting" panose="03020402040406030203" pitchFamily="66" charset="-78"/>
              <a:ea typeface="SimSun" panose="02010600030101010101" pitchFamily="2" charset="-122"/>
              <a:cs typeface="Urdu Typesetting" panose="03020402040406030203" pitchFamily="66"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090777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p:txBody>
          <a:bodyPr/>
          <a:lstStyle/>
          <a:p>
            <a:pPr algn="r" rtl="1">
              <a:spcAft>
                <a:spcPts val="0"/>
              </a:spcAft>
            </a:pPr>
            <a:r>
              <a:rPr lang="ar-DZ" dirty="0">
                <a:latin typeface="Times New Roman" panose="02020603050405020304" pitchFamily="18" charset="0"/>
                <a:ea typeface="SimSun" panose="02010600030101010101" pitchFamily="2" charset="-122"/>
                <a:cs typeface="mohammad bold art 1" pitchFamily="2" charset="-78"/>
              </a:rPr>
              <a:t>بناء على الدراسات الكثيرة في هذا الموضوع أمكن استخلاص عدد من أنماط القرابة السائدة في العالم. وفي ما يلي موجز للأنماط الرئيسية للقرابة في العالم</a:t>
            </a:r>
            <a:r>
              <a:rPr lang="ar-DZ" dirty="0" smtClean="0">
                <a:latin typeface="Times New Roman" panose="02020603050405020304" pitchFamily="18" charset="0"/>
                <a:ea typeface="SimSun" panose="02010600030101010101" pitchFamily="2" charset="-122"/>
                <a:cs typeface="mohammad bold art 1" pitchFamily="2" charset="-78"/>
              </a:rPr>
              <a:t>:</a:t>
            </a:r>
          </a:p>
          <a:p>
            <a:pPr algn="r" rtl="1"/>
            <a:r>
              <a:rPr lang="ar-DZ" b="1" dirty="0"/>
              <a:t>نمط </a:t>
            </a:r>
            <a:r>
              <a:rPr lang="ar-DZ" b="1" dirty="0" err="1"/>
              <a:t>الإسكيمو</a:t>
            </a:r>
            <a:r>
              <a:rPr lang="ar-DZ" b="1" dirty="0"/>
              <a:t>.</a:t>
            </a:r>
            <a:endParaRPr lang="fr-FR" dirty="0"/>
          </a:p>
          <a:p>
            <a:pPr algn="r" rtl="1">
              <a:spcAft>
                <a:spcPts val="0"/>
              </a:spcAft>
            </a:pPr>
            <a:r>
              <a:rPr lang="ar-DZ" dirty="0">
                <a:latin typeface="Times New Roman" panose="02020603050405020304" pitchFamily="18" charset="0"/>
                <a:ea typeface="SimSun" panose="02010600030101010101" pitchFamily="2" charset="-122"/>
                <a:cs typeface="mohammad bold art 1" pitchFamily="2" charset="-78"/>
              </a:rPr>
              <a:t> نمط هاواي.</a:t>
            </a:r>
          </a:p>
          <a:p>
            <a:pPr algn="r" rtl="1">
              <a:spcAft>
                <a:spcPts val="0"/>
              </a:spcAft>
            </a:pPr>
            <a:r>
              <a:rPr lang="ar-DZ" dirty="0">
                <a:latin typeface="Times New Roman" panose="02020603050405020304" pitchFamily="18" charset="0"/>
                <a:ea typeface="SimSun" panose="02010600030101010101" pitchFamily="2" charset="-122"/>
                <a:cs typeface="mohammad bold art 1" pitchFamily="2" charset="-78"/>
              </a:rPr>
              <a:t>نمط </a:t>
            </a:r>
            <a:r>
              <a:rPr lang="ar-DZ" dirty="0" err="1">
                <a:latin typeface="Times New Roman" panose="02020603050405020304" pitchFamily="18" charset="0"/>
                <a:ea typeface="SimSun" panose="02010600030101010101" pitchFamily="2" charset="-122"/>
                <a:cs typeface="mohammad bold art 1" pitchFamily="2" charset="-78"/>
              </a:rPr>
              <a:t>الإيروكويز</a:t>
            </a:r>
            <a:r>
              <a:rPr lang="ar-DZ" dirty="0">
                <a:latin typeface="Times New Roman" panose="02020603050405020304" pitchFamily="18" charset="0"/>
                <a:ea typeface="SimSun" panose="02010600030101010101" pitchFamily="2" charset="-122"/>
                <a:cs typeface="mohammad bold art 1" pitchFamily="2" charset="-78"/>
              </a:rPr>
              <a:t> </a:t>
            </a:r>
            <a:r>
              <a:rPr lang="ar-DZ" dirty="0" err="1">
                <a:latin typeface="Times New Roman" panose="02020603050405020304" pitchFamily="18" charset="0"/>
                <a:ea typeface="SimSun" panose="02010600030101010101" pitchFamily="2" charset="-122"/>
                <a:cs typeface="mohammad bold art 1" pitchFamily="2" charset="-78"/>
              </a:rPr>
              <a:t>والداكوتا</a:t>
            </a:r>
            <a:r>
              <a:rPr lang="ar-DZ" dirty="0" smtClean="0">
                <a:latin typeface="Times New Roman" panose="02020603050405020304" pitchFamily="18" charset="0"/>
                <a:ea typeface="SimSun" panose="02010600030101010101" pitchFamily="2" charset="-122"/>
                <a:cs typeface="mohammad bold art 1" pitchFamily="2" charset="-78"/>
              </a:rPr>
              <a:t>.</a:t>
            </a:r>
          </a:p>
          <a:p>
            <a:pPr algn="r" rtl="1">
              <a:spcAft>
                <a:spcPts val="0"/>
              </a:spcAft>
            </a:pPr>
            <a:r>
              <a:rPr lang="ar-DZ" dirty="0">
                <a:latin typeface="Times New Roman" panose="02020603050405020304" pitchFamily="18" charset="0"/>
                <a:ea typeface="SimSun" panose="02010600030101010101" pitchFamily="2" charset="-122"/>
                <a:cs typeface="mohammad bold art 1" pitchFamily="2" charset="-78"/>
              </a:rPr>
              <a:t>نمط كرو </a:t>
            </a:r>
            <a:r>
              <a:rPr lang="fr-FR" dirty="0">
                <a:latin typeface="Times New Roman" panose="02020603050405020304" pitchFamily="18" charset="0"/>
                <a:ea typeface="SimSun" panose="02010600030101010101" pitchFamily="2" charset="-122"/>
                <a:cs typeface="mohammad bold art 1" pitchFamily="2" charset="-78"/>
              </a:rPr>
              <a:t>Crow  .</a:t>
            </a:r>
          </a:p>
          <a:p>
            <a:pPr algn="r" rtl="1">
              <a:spcAft>
                <a:spcPts val="0"/>
              </a:spcAft>
            </a:pPr>
            <a:endParaRPr lang="ar-DZ" dirty="0">
              <a:latin typeface="Times New Roman" panose="02020603050405020304" pitchFamily="18" charset="0"/>
              <a:ea typeface="SimSun" panose="02010600030101010101" pitchFamily="2" charset="-122"/>
              <a:cs typeface="mohammad bold art 1" pitchFamily="2" charset="-78"/>
            </a:endParaRPr>
          </a:p>
          <a:p>
            <a:pPr algn="r" rtl="1">
              <a:spcAft>
                <a:spcPts val="0"/>
              </a:spcAft>
            </a:pPr>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703337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grpId="0" nodeType="clickEffect">
                                  <p:stCondLst>
                                    <p:cond delay="0"/>
                                  </p:stCondLst>
                                  <p:iterate type="lt">
                                    <p:tmPct val="10000"/>
                                  </p:iterate>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p:cTn id="33"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5"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3">
                                            <p:txEl>
                                              <p:pRg st="1" end="1"/>
                                            </p:txEl>
                                          </p:spTgt>
                                        </p:tgtEl>
                                      </p:cBhvr>
                                    </p:animEffect>
                                  </p:childTnLst>
                                </p:cTn>
                              </p:par>
                            </p:childTnLst>
                          </p:cTn>
                        </p:par>
                        <p:par>
                          <p:cTn id="38" fill="hold">
                            <p:stCondLst>
                              <p:cond delay="1050"/>
                            </p:stCondLst>
                            <p:childTnLst>
                              <p:par>
                                <p:cTn id="39" presetID="41" presetClass="entr" presetSubtype="0" fill="hold" grpId="0" nodeType="afterEffect">
                                  <p:stCondLst>
                                    <p:cond delay="0"/>
                                  </p:stCondLst>
                                  <p:iterate type="lt">
                                    <p:tmPct val="10000"/>
                                  </p:iterate>
                                  <p:childTnLst>
                                    <p:set>
                                      <p:cBhvr>
                                        <p:cTn id="40" dur="1" fill="hold">
                                          <p:stCondLst>
                                            <p:cond delay="0"/>
                                          </p:stCondLst>
                                        </p:cTn>
                                        <p:tgtEl>
                                          <p:spTgt spid="3">
                                            <p:txEl>
                                              <p:pRg st="2" end="2"/>
                                            </p:txEl>
                                          </p:spTgt>
                                        </p:tgtEl>
                                        <p:attrNameLst>
                                          <p:attrName>style.visibility</p:attrName>
                                        </p:attrNameLst>
                                      </p:cBhvr>
                                      <p:to>
                                        <p:strVal val="visible"/>
                                      </p:to>
                                    </p:set>
                                    <p:anim calcmode="lin" valueType="num">
                                      <p:cBhvr>
                                        <p:cTn id="41"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3"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3">
                                            <p:txEl>
                                              <p:pRg st="2" end="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1" presetClass="entr" presetSubtype="0" fill="hold" grpId="0" nodeType="clickEffect">
                                  <p:stCondLst>
                                    <p:cond delay="0"/>
                                  </p:stCondLst>
                                  <p:iterate type="lt">
                                    <p:tmPct val="10000"/>
                                  </p:iterate>
                                  <p:childTnLst>
                                    <p:set>
                                      <p:cBhvr>
                                        <p:cTn id="49" dur="1" fill="hold">
                                          <p:stCondLst>
                                            <p:cond delay="0"/>
                                          </p:stCondLst>
                                        </p:cTn>
                                        <p:tgtEl>
                                          <p:spTgt spid="3">
                                            <p:txEl>
                                              <p:pRg st="3" end="3"/>
                                            </p:txEl>
                                          </p:spTgt>
                                        </p:tgtEl>
                                        <p:attrNameLst>
                                          <p:attrName>style.visibility</p:attrName>
                                        </p:attrNameLst>
                                      </p:cBhvr>
                                      <p:to>
                                        <p:strVal val="visible"/>
                                      </p:to>
                                    </p:set>
                                    <p:anim calcmode="lin" valueType="num">
                                      <p:cBhvr>
                                        <p:cTn id="50"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51"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2"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3"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4" dur="500" tmFilter="0,0; .5, 1; 1, 1"/>
                                        <p:tgtEl>
                                          <p:spTgt spid="3">
                                            <p:txEl>
                                              <p:pRg st="3" end="3"/>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41" presetClass="entr" presetSubtype="0" fill="hold" grpId="0" nodeType="clickEffect">
                                  <p:stCondLst>
                                    <p:cond delay="0"/>
                                  </p:stCondLst>
                                  <p:iterate type="lt">
                                    <p:tmPct val="10000"/>
                                  </p:iterate>
                                  <p:childTnLst>
                                    <p:set>
                                      <p:cBhvr>
                                        <p:cTn id="58" dur="1" fill="hold">
                                          <p:stCondLst>
                                            <p:cond delay="0"/>
                                          </p:stCondLst>
                                        </p:cTn>
                                        <p:tgtEl>
                                          <p:spTgt spid="3">
                                            <p:txEl>
                                              <p:pRg st="4" end="4"/>
                                            </p:txEl>
                                          </p:spTgt>
                                        </p:tgtEl>
                                        <p:attrNameLst>
                                          <p:attrName>style.visibility</p:attrName>
                                        </p:attrNameLst>
                                      </p:cBhvr>
                                      <p:to>
                                        <p:strVal val="visible"/>
                                      </p:to>
                                    </p:set>
                                    <p:anim calcmode="lin" valueType="num">
                                      <p:cBhvr>
                                        <p:cTn id="59"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60"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61"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2"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3"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p:txBody>
          <a:bodyPr/>
          <a:lstStyle/>
          <a:p>
            <a:pPr algn="r" rtl="1">
              <a:spcAft>
                <a:spcPts val="0"/>
              </a:spcAft>
            </a:pPr>
            <a:r>
              <a:rPr lang="ar-DZ" dirty="0">
                <a:latin typeface="Times New Roman" panose="02020603050405020304" pitchFamily="18" charset="0"/>
                <a:ea typeface="SimSun" panose="02010600030101010101" pitchFamily="2" charset="-122"/>
                <a:cs typeface="mohammad bold art 1" pitchFamily="2" charset="-78"/>
              </a:rPr>
              <a:t>‌أ)	نمط </a:t>
            </a:r>
            <a:r>
              <a:rPr lang="ar-DZ" dirty="0" err="1">
                <a:latin typeface="Times New Roman" panose="02020603050405020304" pitchFamily="18" charset="0"/>
                <a:ea typeface="SimSun" panose="02010600030101010101" pitchFamily="2" charset="-122"/>
                <a:cs typeface="mohammad bold art 1" pitchFamily="2" charset="-78"/>
              </a:rPr>
              <a:t>الإسكيمو</a:t>
            </a:r>
            <a:r>
              <a:rPr lang="ar-DZ" dirty="0">
                <a:latin typeface="Times New Roman" panose="02020603050405020304" pitchFamily="18" charset="0"/>
                <a:ea typeface="SimSun" panose="02010600030101010101" pitchFamily="2" charset="-122"/>
                <a:cs typeface="mohammad bold art 1" pitchFamily="2" charset="-78"/>
              </a:rPr>
              <a:t>.</a:t>
            </a:r>
          </a:p>
          <a:p>
            <a:pPr algn="r" rtl="1">
              <a:spcAft>
                <a:spcPts val="0"/>
              </a:spcAft>
            </a:pPr>
            <a:r>
              <a:rPr lang="ar-DZ" dirty="0">
                <a:latin typeface="Times New Roman" panose="02020603050405020304" pitchFamily="18" charset="0"/>
                <a:ea typeface="SimSun" panose="02010600030101010101" pitchFamily="2" charset="-122"/>
                <a:cs typeface="mohammad bold art 1" pitchFamily="2" charset="-78"/>
              </a:rPr>
              <a:t>في هذا النمط لا نميز مصطلحات خاصة بين العم والخال والخالة والعمة، بل يطلق عليهم جميعا عم او عمة، كما لا يوجد تمييز بين أبناء العمومة والخؤولة وأبناء العمات والخالات، أي لا يوجد تمييز بين القرابة الكاملة (أبناء العم والخالة) والقرابة المتقاطعة (أبناء الخال والعمة)، ويسود هذا النمط عند المجتمعات ذات الأسر الأحادية الزوجة.</a:t>
            </a:r>
          </a:p>
          <a:p>
            <a:pPr algn="r" rtl="1">
              <a:spcAft>
                <a:spcPts val="0"/>
              </a:spcAft>
            </a:pPr>
            <a:r>
              <a:rPr lang="ar-DZ" dirty="0">
                <a:latin typeface="Times New Roman" panose="02020603050405020304" pitchFamily="18" charset="0"/>
                <a:ea typeface="SimSun" panose="02010600030101010101" pitchFamily="2" charset="-122"/>
                <a:cs typeface="mohammad bold art 1" pitchFamily="2" charset="-78"/>
              </a:rPr>
              <a:t>يظهر هذا النمط بين </a:t>
            </a:r>
            <a:r>
              <a:rPr lang="ar-DZ" dirty="0" err="1">
                <a:latin typeface="Times New Roman" panose="02020603050405020304" pitchFamily="18" charset="0"/>
                <a:ea typeface="SimSun" panose="02010600030101010101" pitchFamily="2" charset="-122"/>
                <a:cs typeface="mohammad bold art 1" pitchFamily="2" charset="-78"/>
              </a:rPr>
              <a:t>الإسكيمو</a:t>
            </a:r>
            <a:r>
              <a:rPr lang="ar-DZ" dirty="0">
                <a:latin typeface="Times New Roman" panose="02020603050405020304" pitchFamily="18" charset="0"/>
                <a:ea typeface="SimSun" panose="02010600030101010101" pitchFamily="2" charset="-122"/>
                <a:cs typeface="mohammad bold art 1" pitchFamily="2" charset="-78"/>
              </a:rPr>
              <a:t> وقبائل الرعاة والصيادين في شمال سيبيريا وأوروبا القطبية (اللاب)، كما يظهر لدى أقزام جزر أندمان، وأقزام </a:t>
            </a:r>
            <a:r>
              <a:rPr lang="ar-DZ" dirty="0" err="1">
                <a:latin typeface="Times New Roman" panose="02020603050405020304" pitchFamily="18" charset="0"/>
                <a:ea typeface="SimSun" panose="02010600030101010101" pitchFamily="2" charset="-122"/>
                <a:cs typeface="mohammad bold art 1" pitchFamily="2" charset="-78"/>
              </a:rPr>
              <a:t>السمانج</a:t>
            </a:r>
            <a:r>
              <a:rPr lang="ar-DZ" dirty="0">
                <a:latin typeface="Times New Roman" panose="02020603050405020304" pitchFamily="18" charset="0"/>
                <a:ea typeface="SimSun" panose="02010600030101010101" pitchFamily="2" charset="-122"/>
                <a:cs typeface="mohammad bold art 1" pitchFamily="2" charset="-78"/>
              </a:rPr>
              <a:t> في الملايو. </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772002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2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70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pic>
        <p:nvPicPr>
          <p:cNvPr id="6" name="Espace réservé du contenu 5" descr="قرابة10"/>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0321" y="2177142"/>
            <a:ext cx="9700296" cy="4371703"/>
          </a:xfrm>
          <a:prstGeom prst="rect">
            <a:avLst/>
          </a:prstGeom>
          <a:noFill/>
          <a:ln w="3175">
            <a:solidFill>
              <a:srgbClr val="000000"/>
            </a:solidFill>
            <a:miter lim="800000"/>
            <a:headEnd/>
            <a:tailEnd/>
          </a:ln>
        </p:spPr>
      </p:pic>
    </p:spTree>
    <p:extLst>
      <p:ext uri="{BB962C8B-B14F-4D97-AF65-F5344CB8AC3E}">
        <p14:creationId xmlns:p14="http://schemas.microsoft.com/office/powerpoint/2010/main" val="125342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heel(1)">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p:txBody>
          <a:bodyPr>
            <a:noAutofit/>
          </a:bodyPr>
          <a:lstStyle/>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‌ب)	نمط هاواي.</a:t>
            </a:r>
          </a:p>
          <a:p>
            <a:pPr algn="just"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في هذا النمط يطلق على كل الأقارب من جيل الوالدين أب وأم، وعلى أبنائهم وبناتهم إخوة، وعلى أحفادهم أبناء. وبعبارة أخرى فإن مبدأ طبقة العمر يلعب دوره في تحديد نوع القرابة. وينتشر هذا النمط في جزر بولينيزيا وبعض قبائل الفلبين </a:t>
            </a:r>
            <a:r>
              <a:rPr lang="ar-DZ" sz="3200" dirty="0" err="1">
                <a:latin typeface="Times New Roman" panose="02020603050405020304" pitchFamily="18" charset="0"/>
                <a:ea typeface="SimSun" panose="02010600030101010101" pitchFamily="2" charset="-122"/>
                <a:cs typeface="mohammad bold art 1" pitchFamily="2" charset="-78"/>
              </a:rPr>
              <a:t>وأمريند</a:t>
            </a:r>
            <a:r>
              <a:rPr lang="ar-DZ" sz="3200" dirty="0">
                <a:latin typeface="Times New Roman" panose="02020603050405020304" pitchFamily="18" charset="0"/>
                <a:ea typeface="SimSun" panose="02010600030101010101" pitchFamily="2" charset="-122"/>
                <a:cs typeface="mohammad bold art 1" pitchFamily="2" charset="-78"/>
              </a:rPr>
              <a:t> السهول </a:t>
            </a:r>
            <a:r>
              <a:rPr lang="ar-DZ" sz="3200" dirty="0" err="1">
                <a:latin typeface="Times New Roman" panose="02020603050405020304" pitchFamily="18" charset="0"/>
                <a:ea typeface="SimSun" panose="02010600030101010101" pitchFamily="2" charset="-122"/>
                <a:cs typeface="mohammad bold art 1" pitchFamily="2" charset="-78"/>
              </a:rPr>
              <a:t>وأمريند</a:t>
            </a:r>
            <a:r>
              <a:rPr lang="ar-DZ" sz="3200" dirty="0">
                <a:latin typeface="Times New Roman" panose="02020603050405020304" pitchFamily="18" charset="0"/>
                <a:ea typeface="SimSun" panose="02010600030101010101" pitchFamily="2" charset="-122"/>
                <a:cs typeface="mohammad bold art 1" pitchFamily="2" charset="-78"/>
              </a:rPr>
              <a:t> الساحل الشمالي الغربي لأمريكا الشمالية، ومجموعة شعوب </a:t>
            </a:r>
            <a:r>
              <a:rPr lang="ar-DZ" sz="3200" dirty="0" err="1">
                <a:latin typeface="Times New Roman" panose="02020603050405020304" pitchFamily="18" charset="0"/>
                <a:ea typeface="SimSun" panose="02010600030101010101" pitchFamily="2" charset="-122"/>
                <a:cs typeface="mohammad bold art 1" pitchFamily="2" charset="-78"/>
              </a:rPr>
              <a:t>الإنكا</a:t>
            </a:r>
            <a:r>
              <a:rPr lang="ar-DZ" sz="3200" dirty="0">
                <a:latin typeface="Times New Roman" panose="02020603050405020304" pitchFamily="18" charset="0"/>
                <a:ea typeface="SimSun" panose="02010600030101010101" pitchFamily="2" charset="-122"/>
                <a:cs typeface="mohammad bold art 1" pitchFamily="2" charset="-78"/>
              </a:rPr>
              <a:t> في أمريكا الجنوبية. وعموما ينتشر هذا النمط في عالم المحيط الهادي. </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986686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0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pic>
        <p:nvPicPr>
          <p:cNvPr id="5" name="Espace réservé du contenu 4" descr="قرابة11"/>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1589" y="2161289"/>
            <a:ext cx="10189029" cy="4396265"/>
          </a:xfrm>
          <a:prstGeom prst="rect">
            <a:avLst/>
          </a:prstGeom>
          <a:noFill/>
          <a:ln w="3175">
            <a:solidFill>
              <a:srgbClr val="000000"/>
            </a:solidFill>
            <a:miter lim="800000"/>
            <a:headEnd/>
            <a:tailEnd/>
          </a:ln>
        </p:spPr>
      </p:pic>
    </p:spTree>
    <p:extLst>
      <p:ext uri="{BB962C8B-B14F-4D97-AF65-F5344CB8AC3E}">
        <p14:creationId xmlns:p14="http://schemas.microsoft.com/office/powerpoint/2010/main" val="2806014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heel(1)">
                                      <p:cBhvr>
                                        <p:cTn id="2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613861" cy="4635391"/>
          </a:xfrm>
        </p:spPr>
        <p:txBody>
          <a:bodyPr>
            <a:noAutofit/>
          </a:bodyPr>
          <a:lstStyle/>
          <a:p>
            <a:pPr algn="just" rtl="1">
              <a:spcAft>
                <a:spcPts val="0"/>
              </a:spcAft>
            </a:pPr>
            <a:r>
              <a:rPr lang="ar-DZ" dirty="0">
                <a:latin typeface="Times New Roman" panose="02020603050405020304" pitchFamily="18" charset="0"/>
                <a:ea typeface="SimSun" panose="02010600030101010101" pitchFamily="2" charset="-122"/>
                <a:cs typeface="mohammad bold art 1" pitchFamily="2" charset="-78"/>
              </a:rPr>
              <a:t>‌ج)	نمط </a:t>
            </a:r>
            <a:r>
              <a:rPr lang="ar-DZ" dirty="0" err="1">
                <a:latin typeface="Times New Roman" panose="02020603050405020304" pitchFamily="18" charset="0"/>
                <a:ea typeface="SimSun" panose="02010600030101010101" pitchFamily="2" charset="-122"/>
                <a:cs typeface="mohammad bold art 1" pitchFamily="2" charset="-78"/>
              </a:rPr>
              <a:t>الإيروكويز</a:t>
            </a:r>
            <a:r>
              <a:rPr lang="ar-DZ" dirty="0">
                <a:latin typeface="Times New Roman" panose="02020603050405020304" pitchFamily="18" charset="0"/>
                <a:ea typeface="SimSun" panose="02010600030101010101" pitchFamily="2" charset="-122"/>
                <a:cs typeface="mohammad bold art 1" pitchFamily="2" charset="-78"/>
              </a:rPr>
              <a:t> </a:t>
            </a:r>
            <a:r>
              <a:rPr lang="ar-DZ" dirty="0" err="1">
                <a:latin typeface="Times New Roman" panose="02020603050405020304" pitchFamily="18" charset="0"/>
                <a:ea typeface="SimSun" panose="02010600030101010101" pitchFamily="2" charset="-122"/>
                <a:cs typeface="mohammad bold art 1" pitchFamily="2" charset="-78"/>
              </a:rPr>
              <a:t>والداكوتا</a:t>
            </a:r>
            <a:r>
              <a:rPr lang="ar-DZ" dirty="0">
                <a:latin typeface="Times New Roman" panose="02020603050405020304" pitchFamily="18" charset="0"/>
                <a:ea typeface="SimSun" panose="02010600030101010101" pitchFamily="2" charset="-122"/>
                <a:cs typeface="mohammad bold art 1" pitchFamily="2" charset="-78"/>
              </a:rPr>
              <a:t>.</a:t>
            </a:r>
          </a:p>
          <a:p>
            <a:pPr algn="just" rtl="1">
              <a:spcAft>
                <a:spcPts val="0"/>
              </a:spcAft>
            </a:pPr>
            <a:r>
              <a:rPr lang="ar-DZ" dirty="0">
                <a:latin typeface="Times New Roman" panose="02020603050405020304" pitchFamily="18" charset="0"/>
                <a:ea typeface="SimSun" panose="02010600030101010101" pitchFamily="2" charset="-122"/>
                <a:cs typeface="mohammad bold art 1" pitchFamily="2" charset="-78"/>
              </a:rPr>
              <a:t>هنا مصطلح قرابي واحد لأبناء العمة والخال (قرابة متقاطعة)، أما أبناء العم والخالة فهم إخوة وأخوات. وعند </a:t>
            </a:r>
            <a:r>
              <a:rPr lang="ar-DZ" dirty="0" err="1">
                <a:latin typeface="Times New Roman" panose="02020603050405020304" pitchFamily="18" charset="0"/>
                <a:ea typeface="SimSun" panose="02010600030101010101" pitchFamily="2" charset="-122"/>
                <a:cs typeface="mohammad bold art 1" pitchFamily="2" charset="-78"/>
              </a:rPr>
              <a:t>الإيروكويز</a:t>
            </a:r>
            <a:r>
              <a:rPr lang="ar-DZ" dirty="0">
                <a:latin typeface="Times New Roman" panose="02020603050405020304" pitchFamily="18" charset="0"/>
                <a:ea typeface="SimSun" panose="02010600030101010101" pitchFamily="2" charset="-122"/>
                <a:cs typeface="mohammad bold art 1" pitchFamily="2" charset="-78"/>
              </a:rPr>
              <a:t> نجد مصطلحا واحدا للأم والخالة والعمة، ونجد في بعض العشائر مصطلحا واحدا للأم والخالة ومصطلحا آخر للعمة. أما عند </a:t>
            </a:r>
            <a:r>
              <a:rPr lang="ar-DZ" dirty="0" err="1">
                <a:latin typeface="Times New Roman" panose="02020603050405020304" pitchFamily="18" charset="0"/>
                <a:ea typeface="SimSun" panose="02010600030101010101" pitchFamily="2" charset="-122"/>
                <a:cs typeface="mohammad bold art 1" pitchFamily="2" charset="-78"/>
              </a:rPr>
              <a:t>الداكوتا</a:t>
            </a:r>
            <a:r>
              <a:rPr lang="ar-DZ" dirty="0">
                <a:latin typeface="Times New Roman" panose="02020603050405020304" pitchFamily="18" charset="0"/>
                <a:ea typeface="SimSun" panose="02010600030101010101" pitchFamily="2" charset="-122"/>
                <a:cs typeface="mohammad bold art 1" pitchFamily="2" charset="-78"/>
              </a:rPr>
              <a:t> فهناك مصطلحات </a:t>
            </a:r>
            <a:r>
              <a:rPr lang="ar-DZ" dirty="0" err="1">
                <a:latin typeface="Times New Roman" panose="02020603050405020304" pitchFamily="18" charset="0"/>
                <a:ea typeface="SimSun" panose="02010600030101010101" pitchFamily="2" charset="-122"/>
                <a:cs typeface="mohammad bold art 1" pitchFamily="2" charset="-78"/>
              </a:rPr>
              <a:t>قرابية</a:t>
            </a:r>
            <a:r>
              <a:rPr lang="ar-DZ" dirty="0">
                <a:latin typeface="Times New Roman" panose="02020603050405020304" pitchFamily="18" charset="0"/>
                <a:ea typeface="SimSun" panose="02010600030101010101" pitchFamily="2" charset="-122"/>
                <a:cs typeface="mohammad bold art 1" pitchFamily="2" charset="-78"/>
              </a:rPr>
              <a:t> مختلفة لكل من الأم والخالة والعمة. وأسباب هذا </a:t>
            </a:r>
            <a:r>
              <a:rPr lang="ar-DZ" dirty="0" err="1">
                <a:latin typeface="Times New Roman" panose="02020603050405020304" pitchFamily="18" charset="0"/>
                <a:ea typeface="SimSun" panose="02010600030101010101" pitchFamily="2" charset="-122"/>
                <a:cs typeface="mohammad bold art 1" pitchFamily="2" charset="-78"/>
              </a:rPr>
              <a:t>الإختلاف</a:t>
            </a:r>
            <a:r>
              <a:rPr lang="ar-DZ" dirty="0">
                <a:latin typeface="Times New Roman" panose="02020603050405020304" pitchFamily="18" charset="0"/>
                <a:ea typeface="SimSun" panose="02010600030101010101" pitchFamily="2" charset="-122"/>
                <a:cs typeface="mohammad bold art 1" pitchFamily="2" charset="-78"/>
              </a:rPr>
              <a:t> راجعة إلى أن </a:t>
            </a:r>
            <a:r>
              <a:rPr lang="ar-DZ" dirty="0" err="1">
                <a:latin typeface="Times New Roman" panose="02020603050405020304" pitchFamily="18" charset="0"/>
                <a:ea typeface="SimSun" panose="02010600030101010101" pitchFamily="2" charset="-122"/>
                <a:cs typeface="mohammad bold art 1" pitchFamily="2" charset="-78"/>
              </a:rPr>
              <a:t>الإيروكويز</a:t>
            </a:r>
            <a:r>
              <a:rPr lang="ar-DZ" dirty="0">
                <a:latin typeface="Times New Roman" panose="02020603050405020304" pitchFamily="18" charset="0"/>
                <a:ea typeface="SimSun" panose="02010600030101010101" pitchFamily="2" charset="-122"/>
                <a:cs typeface="mohammad bold art 1" pitchFamily="2" charset="-78"/>
              </a:rPr>
              <a:t> يمارسون زواجا رحمي الإقامة، ويكونون أسرا أموية مركبة مع زواج أحادي ويلتزمون بالنسب الأموي. أما </a:t>
            </a:r>
            <a:r>
              <a:rPr lang="ar-DZ" dirty="0" err="1">
                <a:latin typeface="Times New Roman" panose="02020603050405020304" pitchFamily="18" charset="0"/>
                <a:ea typeface="SimSun" panose="02010600030101010101" pitchFamily="2" charset="-122"/>
                <a:cs typeface="mohammad bold art 1" pitchFamily="2" charset="-78"/>
              </a:rPr>
              <a:t>الداكوتا</a:t>
            </a:r>
            <a:r>
              <a:rPr lang="ar-DZ" dirty="0">
                <a:latin typeface="Times New Roman" panose="02020603050405020304" pitchFamily="18" charset="0"/>
                <a:ea typeface="SimSun" panose="02010600030101010101" pitchFamily="2" charset="-122"/>
                <a:cs typeface="mohammad bold art 1" pitchFamily="2" charset="-78"/>
              </a:rPr>
              <a:t> فيمارسون زواجا عصبي الإقامة، ويكونون أسرا أبوية مركبة مع نسب أبوي وزواج أحادي أو متعدد الزوجات.</a:t>
            </a:r>
          </a:p>
          <a:p>
            <a:pPr algn="just" rtl="1">
              <a:spcAft>
                <a:spcPts val="0"/>
              </a:spcAft>
            </a:pPr>
            <a:r>
              <a:rPr lang="ar-DZ" dirty="0">
                <a:latin typeface="Times New Roman" panose="02020603050405020304" pitchFamily="18" charset="0"/>
                <a:ea typeface="SimSun" panose="02010600030101010101" pitchFamily="2" charset="-122"/>
                <a:cs typeface="mohammad bold art 1" pitchFamily="2" charset="-78"/>
              </a:rPr>
              <a:t>وينتشر هذا النمط بين </a:t>
            </a:r>
            <a:r>
              <a:rPr lang="ar-DZ" dirty="0" err="1">
                <a:latin typeface="Times New Roman" panose="02020603050405020304" pitchFamily="18" charset="0"/>
                <a:ea typeface="SimSun" panose="02010600030101010101" pitchFamily="2" charset="-122"/>
                <a:cs typeface="mohammad bold art 1" pitchFamily="2" charset="-78"/>
              </a:rPr>
              <a:t>الإيروكيز</a:t>
            </a:r>
            <a:r>
              <a:rPr lang="ar-DZ" dirty="0">
                <a:latin typeface="Times New Roman" panose="02020603050405020304" pitchFamily="18" charset="0"/>
                <a:ea typeface="SimSun" panose="02010600030101010101" pitchFamily="2" charset="-122"/>
                <a:cs typeface="mohammad bold art 1" pitchFamily="2" charset="-78"/>
              </a:rPr>
              <a:t> </a:t>
            </a:r>
            <a:r>
              <a:rPr lang="ar-DZ" dirty="0" err="1">
                <a:latin typeface="Times New Roman" panose="02020603050405020304" pitchFamily="18" charset="0"/>
                <a:ea typeface="SimSun" panose="02010600030101010101" pitchFamily="2" charset="-122"/>
                <a:cs typeface="mohammad bold art 1" pitchFamily="2" charset="-78"/>
              </a:rPr>
              <a:t>والهورون</a:t>
            </a:r>
            <a:r>
              <a:rPr lang="ar-DZ" dirty="0">
                <a:latin typeface="Times New Roman" panose="02020603050405020304" pitchFamily="18" charset="0"/>
                <a:ea typeface="SimSun" panose="02010600030101010101" pitchFamily="2" charset="-122"/>
                <a:cs typeface="mohammad bold art 1" pitchFamily="2" charset="-78"/>
              </a:rPr>
              <a:t> من </a:t>
            </a:r>
            <a:r>
              <a:rPr lang="ar-DZ" dirty="0" err="1">
                <a:latin typeface="Times New Roman" panose="02020603050405020304" pitchFamily="18" charset="0"/>
                <a:ea typeface="SimSun" panose="02010600030101010101" pitchFamily="2" charset="-122"/>
                <a:cs typeface="mohammad bold art 1" pitchFamily="2" charset="-78"/>
              </a:rPr>
              <a:t>امريند</a:t>
            </a:r>
            <a:r>
              <a:rPr lang="ar-DZ" dirty="0">
                <a:latin typeface="Times New Roman" panose="02020603050405020304" pitchFamily="18" charset="0"/>
                <a:ea typeface="SimSun" panose="02010600030101010101" pitchFamily="2" charset="-122"/>
                <a:cs typeface="mohammad bold art 1" pitchFamily="2" charset="-78"/>
              </a:rPr>
              <a:t> الشمال الشرقي، ويظهر عند قبيلة </a:t>
            </a:r>
            <a:r>
              <a:rPr lang="ar-DZ" dirty="0" err="1">
                <a:latin typeface="Times New Roman" panose="02020603050405020304" pitchFamily="18" charset="0"/>
                <a:ea typeface="SimSun" panose="02010600030101010101" pitchFamily="2" charset="-122"/>
                <a:cs typeface="mohammad bold art 1" pitchFamily="2" charset="-78"/>
              </a:rPr>
              <a:t>مينانج</a:t>
            </a:r>
            <a:r>
              <a:rPr lang="ar-DZ" dirty="0">
                <a:latin typeface="Times New Roman" panose="02020603050405020304" pitchFamily="18" charset="0"/>
                <a:ea typeface="SimSun" panose="02010600030101010101" pitchFamily="2" charset="-122"/>
                <a:cs typeface="mohammad bold art 1" pitchFamily="2" charset="-78"/>
              </a:rPr>
              <a:t> </a:t>
            </a:r>
            <a:r>
              <a:rPr lang="ar-DZ" dirty="0" err="1">
                <a:latin typeface="Times New Roman" panose="02020603050405020304" pitchFamily="18" charset="0"/>
                <a:ea typeface="SimSun" panose="02010600030101010101" pitchFamily="2" charset="-122"/>
                <a:cs typeface="mohammad bold art 1" pitchFamily="2" charset="-78"/>
              </a:rPr>
              <a:t>كاباو</a:t>
            </a:r>
            <a:r>
              <a:rPr lang="ar-DZ" dirty="0">
                <a:latin typeface="Times New Roman" panose="02020603050405020304" pitchFamily="18" charset="0"/>
                <a:ea typeface="SimSun" panose="02010600030101010101" pitchFamily="2" charset="-122"/>
                <a:cs typeface="mohammad bold art 1" pitchFamily="2" charset="-78"/>
              </a:rPr>
              <a:t> في سومطرة، وفي الملايو وجنوب غرب الهند (قبيلة </a:t>
            </a:r>
            <a:r>
              <a:rPr lang="ar-DZ" dirty="0" err="1">
                <a:latin typeface="Times New Roman" panose="02020603050405020304" pitchFamily="18" charset="0"/>
                <a:ea typeface="SimSun" panose="02010600030101010101" pitchFamily="2" charset="-122"/>
                <a:cs typeface="mohammad bold art 1" pitchFamily="2" charset="-78"/>
              </a:rPr>
              <a:t>تايار</a:t>
            </a:r>
            <a:r>
              <a:rPr lang="ar-DZ" dirty="0">
                <a:latin typeface="Times New Roman" panose="02020603050405020304" pitchFamily="18" charset="0"/>
                <a:ea typeface="SimSun" panose="02010600030101010101" pitchFamily="2" charset="-122"/>
                <a:cs typeface="mohammad bold art 1" pitchFamily="2" charset="-78"/>
              </a:rPr>
              <a:t>) وعدد من قبائل </a:t>
            </a:r>
            <a:r>
              <a:rPr lang="ar-DZ" dirty="0" err="1">
                <a:latin typeface="Times New Roman" panose="02020603050405020304" pitchFamily="18" charset="0"/>
                <a:ea typeface="SimSun" panose="02010600030101010101" pitchFamily="2" charset="-122"/>
                <a:cs typeface="mohammad bold art 1" pitchFamily="2" charset="-78"/>
              </a:rPr>
              <a:t>ميلانيزيا</a:t>
            </a:r>
            <a:r>
              <a:rPr lang="ar-DZ" dirty="0">
                <a:latin typeface="Times New Roman" panose="02020603050405020304" pitchFamily="18" charset="0"/>
                <a:ea typeface="SimSun" panose="02010600030101010101" pitchFamily="2" charset="-122"/>
                <a:cs typeface="mohammad bold art 1" pitchFamily="2" charset="-78"/>
              </a:rPr>
              <a:t> </a:t>
            </a:r>
            <a:r>
              <a:rPr lang="ar-DZ" dirty="0" err="1" smtClean="0">
                <a:latin typeface="Times New Roman" panose="02020603050405020304" pitchFamily="18" charset="0"/>
                <a:ea typeface="SimSun" panose="02010600030101010101" pitchFamily="2" charset="-122"/>
                <a:cs typeface="mohammad bold art 1" pitchFamily="2" charset="-78"/>
              </a:rPr>
              <a:t>لأواستراليا</a:t>
            </a:r>
            <a:r>
              <a:rPr lang="ar-DZ" dirty="0" smtClean="0">
                <a:latin typeface="Times New Roman" panose="02020603050405020304" pitchFamily="18" charset="0"/>
                <a:ea typeface="SimSun" panose="02010600030101010101" pitchFamily="2" charset="-122"/>
                <a:cs typeface="mohammad bold art 1" pitchFamily="2" charset="-78"/>
              </a:rPr>
              <a:t> </a:t>
            </a:r>
            <a:r>
              <a:rPr lang="ar-DZ" dirty="0">
                <a:latin typeface="Times New Roman" panose="02020603050405020304" pitchFamily="18" charset="0"/>
                <a:ea typeface="SimSun" panose="02010600030101010101" pitchFamily="2" charset="-122"/>
                <a:cs typeface="mohammad bold art 1" pitchFamily="2" charset="-78"/>
              </a:rPr>
              <a:t>وافريقيا. أما نمط </a:t>
            </a:r>
            <a:r>
              <a:rPr lang="ar-DZ" dirty="0" err="1">
                <a:latin typeface="Times New Roman" panose="02020603050405020304" pitchFamily="18" charset="0"/>
                <a:ea typeface="SimSun" panose="02010600030101010101" pitchFamily="2" charset="-122"/>
                <a:cs typeface="mohammad bold art 1" pitchFamily="2" charset="-78"/>
              </a:rPr>
              <a:t>الداكوتا</a:t>
            </a:r>
            <a:r>
              <a:rPr lang="ar-DZ" dirty="0">
                <a:latin typeface="Times New Roman" panose="02020603050405020304" pitchFamily="18" charset="0"/>
                <a:ea typeface="SimSun" panose="02010600030101010101" pitchFamily="2" charset="-122"/>
                <a:cs typeface="mohammad bold art 1" pitchFamily="2" charset="-78"/>
              </a:rPr>
              <a:t> فواسع </a:t>
            </a:r>
            <a:r>
              <a:rPr lang="ar-DZ" dirty="0" err="1">
                <a:latin typeface="Times New Roman" panose="02020603050405020304" pitchFamily="18" charset="0"/>
                <a:ea typeface="SimSun" panose="02010600030101010101" pitchFamily="2" charset="-122"/>
                <a:cs typeface="mohammad bold art 1" pitchFamily="2" charset="-78"/>
              </a:rPr>
              <a:t>الإنتشار</a:t>
            </a:r>
            <a:r>
              <a:rPr lang="ar-DZ" dirty="0">
                <a:latin typeface="Times New Roman" panose="02020603050405020304" pitchFamily="18" charset="0"/>
                <a:ea typeface="SimSun" panose="02010600030101010101" pitchFamily="2" charset="-122"/>
                <a:cs typeface="mohammad bold art 1" pitchFamily="2" charset="-78"/>
              </a:rPr>
              <a:t> في إفريقيا </a:t>
            </a:r>
            <a:r>
              <a:rPr lang="ar-DZ" dirty="0" err="1">
                <a:latin typeface="Times New Roman" panose="02020603050405020304" pitchFamily="18" charset="0"/>
                <a:ea typeface="SimSun" panose="02010600030101010101" pitchFamily="2" charset="-122"/>
                <a:cs typeface="mohammad bold art 1" pitchFamily="2" charset="-78"/>
              </a:rPr>
              <a:t>وأوشينيا</a:t>
            </a:r>
            <a:r>
              <a:rPr lang="ar-DZ" dirty="0">
                <a:latin typeface="Times New Roman" panose="02020603050405020304" pitchFamily="18" charset="0"/>
                <a:ea typeface="SimSun" panose="02010600030101010101" pitchFamily="2" charset="-122"/>
                <a:cs typeface="mohammad bold art 1" pitchFamily="2" charset="-78"/>
              </a:rPr>
              <a:t> وكثير من </a:t>
            </a:r>
            <a:r>
              <a:rPr lang="ar-DZ" dirty="0" err="1">
                <a:latin typeface="Times New Roman" panose="02020603050405020304" pitchFamily="18" charset="0"/>
                <a:ea typeface="SimSun" panose="02010600030101010101" pitchFamily="2" charset="-122"/>
                <a:cs typeface="mohammad bold art 1" pitchFamily="2" charset="-78"/>
              </a:rPr>
              <a:t>ا</a:t>
            </a:r>
            <a:r>
              <a:rPr lang="ar-DZ" dirty="0" err="1" smtClean="0">
                <a:latin typeface="Times New Roman" panose="02020603050405020304" pitchFamily="18" charset="0"/>
                <a:ea typeface="SimSun" panose="02010600030101010101" pitchFamily="2" charset="-122"/>
                <a:cs typeface="mohammad bold art 1" pitchFamily="2" charset="-78"/>
              </a:rPr>
              <a:t>مريند</a:t>
            </a:r>
            <a:r>
              <a:rPr lang="ar-DZ" dirty="0">
                <a:latin typeface="Times New Roman" panose="02020603050405020304" pitchFamily="18" charset="0"/>
                <a:ea typeface="SimSun" panose="02010600030101010101" pitchFamily="2" charset="-122"/>
                <a:cs typeface="mohammad bold art 1" pitchFamily="2" charset="-78"/>
              </a:rPr>
              <a:t>.</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98862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7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266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pic>
        <p:nvPicPr>
          <p:cNvPr id="5" name="Espace réservé du contenu 4" descr="قرابة1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3840" y="2211977"/>
            <a:ext cx="10189029" cy="4371703"/>
          </a:xfrm>
          <a:prstGeom prst="rect">
            <a:avLst/>
          </a:prstGeom>
          <a:noFill/>
          <a:ln w="3175">
            <a:solidFill>
              <a:srgbClr val="000000"/>
            </a:solidFill>
            <a:miter lim="800000"/>
            <a:headEnd/>
            <a:tailEnd/>
          </a:ln>
        </p:spPr>
      </p:pic>
    </p:spTree>
    <p:extLst>
      <p:ext uri="{BB962C8B-B14F-4D97-AF65-F5344CB8AC3E}">
        <p14:creationId xmlns:p14="http://schemas.microsoft.com/office/powerpoint/2010/main" val="1773517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heel(1)">
                                      <p:cBhvr>
                                        <p:cTn id="2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smtClean="0">
                <a:latin typeface="Alilato ExtLt" pitchFamily="2" charset="-78"/>
                <a:cs typeface="Alilato ExtLt" pitchFamily="2" charset="-78"/>
              </a:rPr>
              <a:t>أنماط القرابة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613861" cy="4635391"/>
          </a:xfrm>
        </p:spPr>
        <p:txBody>
          <a:bodyPr>
            <a:noAutofit/>
          </a:bodyPr>
          <a:lstStyle/>
          <a:p>
            <a:pPr algn="just" rtl="1">
              <a:spcAft>
                <a:spcPts val="0"/>
              </a:spcAft>
            </a:pPr>
            <a:r>
              <a:rPr lang="ar-DZ" sz="2800" dirty="0">
                <a:latin typeface="Times New Roman" panose="02020603050405020304" pitchFamily="18" charset="0"/>
                <a:ea typeface="SimSun" panose="02010600030101010101" pitchFamily="2" charset="-122"/>
                <a:cs typeface="mohammad bold art 1" pitchFamily="2" charset="-78"/>
              </a:rPr>
              <a:t>‌د)	نمط كرو </a:t>
            </a:r>
            <a:r>
              <a:rPr lang="fr-FR" sz="2800" dirty="0">
                <a:latin typeface="Times New Roman" panose="02020603050405020304" pitchFamily="18" charset="0"/>
                <a:ea typeface="SimSun" panose="02010600030101010101" pitchFamily="2" charset="-122"/>
                <a:cs typeface="mohammad bold art 1" pitchFamily="2" charset="-78"/>
              </a:rPr>
              <a:t>Crow  .</a:t>
            </a:r>
          </a:p>
          <a:p>
            <a:pPr algn="just" rtl="1">
              <a:spcAft>
                <a:spcPts val="0"/>
              </a:spcAft>
            </a:pPr>
            <a:r>
              <a:rPr lang="ar-DZ" sz="2800" dirty="0">
                <a:latin typeface="Times New Roman" panose="02020603050405020304" pitchFamily="18" charset="0"/>
                <a:ea typeface="SimSun" panose="02010600030101010101" pitchFamily="2" charset="-122"/>
                <a:cs typeface="mohammad bold art 1" pitchFamily="2" charset="-78"/>
              </a:rPr>
              <a:t>في هذا النمط نجد مصطلحات مختلفة لأبناء الخال وأبناء العمة، وكذلك مصطلحات مختلفة لأبناء العم وأبناء الخالة. وفي الوقت نفسه يطلق على الأب والعم مصطلح واحد، وكذلك على الم والخالة، بينما توجد مصطلحات خاصة لكل من الخال والعمة. ولا يعني مصطلح "أب" الأب والعم فقط بل يطلق أيضا على كل قريب للأب من جهة أمه مثلا ابن خالة أو خال الأب. وكذلك يعني مصطلح "الأم" كل سيدة متزوجة من أي قريب من أقارب الأب من جهة أمه- أي زوجة من يمكن أن يطلق عليه "أب". وهذا ناجم عن أن الكرو (</a:t>
            </a:r>
            <a:r>
              <a:rPr lang="ar-DZ" sz="2800" dirty="0" err="1">
                <a:latin typeface="Times New Roman" panose="02020603050405020304" pitchFamily="18" charset="0"/>
                <a:ea typeface="SimSun" panose="02010600030101010101" pitchFamily="2" charset="-122"/>
                <a:cs typeface="mohammad bold art 1" pitchFamily="2" charset="-78"/>
              </a:rPr>
              <a:t>أمريند</a:t>
            </a:r>
            <a:r>
              <a:rPr lang="ar-DZ" sz="2800" dirty="0">
                <a:latin typeface="Times New Roman" panose="02020603050405020304" pitchFamily="18" charset="0"/>
                <a:ea typeface="SimSun" panose="02010600030101010101" pitchFamily="2" charset="-122"/>
                <a:cs typeface="mohammad bold art 1" pitchFamily="2" charset="-78"/>
              </a:rPr>
              <a:t> السهول) ينتظمون اجتماعيا في عشائر أموية تمارس الإقامة الرحمية المكان مع الزواج الأحادي.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081709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1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47</TotalTime>
  <Words>120</Words>
  <Application>Microsoft Office PowerPoint</Application>
  <PresentationFormat>Grand écran</PresentationFormat>
  <Paragraphs>49</Paragraphs>
  <Slides>14</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14</vt:i4>
      </vt:variant>
    </vt:vector>
  </HeadingPairs>
  <TitlesOfParts>
    <vt:vector size="22" baseType="lpstr">
      <vt:lpstr>SimSun</vt:lpstr>
      <vt:lpstr>Alilato ExtLt</vt:lpstr>
      <vt:lpstr>Arial</vt:lpstr>
      <vt:lpstr>mohammad bold art 1</vt:lpstr>
      <vt:lpstr>Times New Roman</vt:lpstr>
      <vt:lpstr>Trebuchet MS</vt:lpstr>
      <vt:lpstr>Urdu Typesetting</vt:lpstr>
      <vt:lpstr>Berlin</vt:lpstr>
      <vt:lpstr>القرابة، العائلة والجندر</vt:lpstr>
      <vt:lpstr>أنماط القرابة </vt:lpstr>
      <vt:lpstr>أنماط القرابة </vt:lpstr>
      <vt:lpstr>أنماط القرابة </vt:lpstr>
      <vt:lpstr>أنماط القرابة </vt:lpstr>
      <vt:lpstr>أنماط القرابة </vt:lpstr>
      <vt:lpstr>أنماط القرابة </vt:lpstr>
      <vt:lpstr>أنماط القرابة </vt:lpstr>
      <vt:lpstr>أنماط القرابة </vt:lpstr>
      <vt:lpstr>أنماط القرابة </vt:lpstr>
      <vt:lpstr>أنماط القرابة </vt:lpstr>
      <vt:lpstr>أنماط القرابة </vt:lpstr>
      <vt:lpstr>أنماط القرابة </vt:lpstr>
      <vt:lpstr>النهاية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القرابة، العائلة والجندر</dc:title>
  <dc:creator>Compte Microsoft</dc:creator>
  <cp:lastModifiedBy>Compte Microsoft</cp:lastModifiedBy>
  <cp:revision>22</cp:revision>
  <dcterms:created xsi:type="dcterms:W3CDTF">2024-10-10T04:57:04Z</dcterms:created>
  <dcterms:modified xsi:type="dcterms:W3CDTF">2024-12-01T17:51:34Z</dcterms:modified>
</cp:coreProperties>
</file>