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82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6" r:id="rId13"/>
    <p:sldId id="267" r:id="rId14"/>
    <p:sldId id="272" r:id="rId15"/>
    <p:sldId id="274" r:id="rId16"/>
    <p:sldId id="277" r:id="rId17"/>
    <p:sldId id="279" r:id="rId18"/>
    <p:sldId id="280" r:id="rId19"/>
    <p:sldId id="281" r:id="rId2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 hasCustomPrompt="1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 hasCustomPrompt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FF6F-A7AF-4933-AE4E-655BFF5A12DF}" type="datetimeFigureOut">
              <a:rPr lang="fr-FR" smtClean="0"/>
            </a:fld>
            <a:endParaRPr lang="fr-FR" dirty="0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B023E-D6BB-467E-87BB-299883585D22}" type="slidenum">
              <a:rPr lang="fr-FR" smtClean="0"/>
            </a:fld>
            <a:endParaRPr lang="fr-F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 eaLnBrk="1" latinLnBrk="0" hangingPunct="1"/>
            <a:r>
              <a:rPr lang="fr-FR" smtClean="0"/>
              <a:t>Deuxième niveau</a:t>
            </a:r>
            <a:endParaRPr lang="fr-FR" smtClean="0"/>
          </a:p>
          <a:p>
            <a:pPr lvl="2" eaLnBrk="1" latinLnBrk="0" hangingPunct="1"/>
            <a:r>
              <a:rPr lang="fr-FR" smtClean="0"/>
              <a:t>Troisième niveau</a:t>
            </a:r>
            <a:endParaRPr lang="fr-FR" smtClean="0"/>
          </a:p>
          <a:p>
            <a:pPr lvl="3" eaLnBrk="1" latinLnBrk="0" hangingPunct="1"/>
            <a:r>
              <a:rPr lang="fr-FR" smtClean="0"/>
              <a:t>Quatrième niveau</a:t>
            </a:r>
            <a:endParaRPr lang="fr-FR" smtClean="0"/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FF6F-A7AF-4933-AE4E-655BFF5A12DF}" type="datetimeFigureOut">
              <a:rPr lang="fr-FR" smtClean="0"/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B023E-D6BB-467E-87BB-299883585D22}" type="slidenum">
              <a:rPr lang="fr-FR" smtClean="0"/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 eaLnBrk="1" latinLnBrk="0" hangingPunct="1"/>
            <a:r>
              <a:rPr lang="fr-FR" smtClean="0"/>
              <a:t>Deuxième niveau</a:t>
            </a:r>
            <a:endParaRPr lang="fr-FR" smtClean="0"/>
          </a:p>
          <a:p>
            <a:pPr lvl="2" eaLnBrk="1" latinLnBrk="0" hangingPunct="1"/>
            <a:r>
              <a:rPr lang="fr-FR" smtClean="0"/>
              <a:t>Troisième niveau</a:t>
            </a:r>
            <a:endParaRPr lang="fr-FR" smtClean="0"/>
          </a:p>
          <a:p>
            <a:pPr lvl="3" eaLnBrk="1" latinLnBrk="0" hangingPunct="1"/>
            <a:r>
              <a:rPr lang="fr-FR" smtClean="0"/>
              <a:t>Quatrième niveau</a:t>
            </a:r>
            <a:endParaRPr lang="fr-FR" smtClean="0"/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FF6F-A7AF-4933-AE4E-655BFF5A12DF}" type="datetimeFigureOut">
              <a:rPr lang="fr-FR" smtClean="0"/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B023E-D6BB-467E-87BB-299883585D22}" type="slidenum">
              <a:rPr lang="fr-FR" smtClean="0"/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 eaLnBrk="1" latinLnBrk="0" hangingPunct="1"/>
            <a:r>
              <a:rPr lang="fr-FR" smtClean="0"/>
              <a:t>Deuxième niveau</a:t>
            </a:r>
            <a:endParaRPr lang="fr-FR" smtClean="0"/>
          </a:p>
          <a:p>
            <a:pPr lvl="2" eaLnBrk="1" latinLnBrk="0" hangingPunct="1"/>
            <a:r>
              <a:rPr lang="fr-FR" smtClean="0"/>
              <a:t>Troisième niveau</a:t>
            </a:r>
            <a:endParaRPr lang="fr-FR" smtClean="0"/>
          </a:p>
          <a:p>
            <a:pPr lvl="3" eaLnBrk="1" latinLnBrk="0" hangingPunct="1"/>
            <a:r>
              <a:rPr lang="fr-FR" smtClean="0"/>
              <a:t>Quatrième niveau</a:t>
            </a:r>
            <a:endParaRPr lang="fr-FR" smtClean="0"/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FF6F-A7AF-4933-AE4E-655BFF5A12DF}" type="datetimeFigureOut">
              <a:rPr lang="fr-FR" smtClean="0"/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B023E-D6BB-467E-87BB-299883585D22}" type="slidenum">
              <a:rPr lang="fr-FR" smtClean="0"/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  <a:endParaRPr kumimoji="0" lang="fr-FR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FF6F-A7AF-4933-AE4E-655BFF5A12DF}" type="datetimeFigureOut">
              <a:rPr lang="fr-FR" smtClean="0"/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B023E-D6BB-467E-87BB-299883585D22}" type="slidenum">
              <a:rPr lang="fr-FR" smtClean="0"/>
            </a:fld>
            <a:endParaRPr lang="fr-F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 eaLnBrk="1" latinLnBrk="0" hangingPunct="1"/>
            <a:r>
              <a:rPr lang="fr-FR" smtClean="0"/>
              <a:t>Deuxième niveau</a:t>
            </a:r>
            <a:endParaRPr lang="fr-FR" smtClean="0"/>
          </a:p>
          <a:p>
            <a:pPr lvl="2" eaLnBrk="1" latinLnBrk="0" hangingPunct="1"/>
            <a:r>
              <a:rPr lang="fr-FR" smtClean="0"/>
              <a:t>Troisième niveau</a:t>
            </a:r>
            <a:endParaRPr lang="fr-FR" smtClean="0"/>
          </a:p>
          <a:p>
            <a:pPr lvl="3" eaLnBrk="1" latinLnBrk="0" hangingPunct="1"/>
            <a:r>
              <a:rPr lang="fr-FR" smtClean="0"/>
              <a:t>Quatrième niveau</a:t>
            </a:r>
            <a:endParaRPr lang="fr-FR" smtClean="0"/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 eaLnBrk="1" latinLnBrk="0" hangingPunct="1"/>
            <a:r>
              <a:rPr lang="fr-FR" smtClean="0"/>
              <a:t>Deuxième niveau</a:t>
            </a:r>
            <a:endParaRPr lang="fr-FR" smtClean="0"/>
          </a:p>
          <a:p>
            <a:pPr lvl="2" eaLnBrk="1" latinLnBrk="0" hangingPunct="1"/>
            <a:r>
              <a:rPr lang="fr-FR" smtClean="0"/>
              <a:t>Troisième niveau</a:t>
            </a:r>
            <a:endParaRPr lang="fr-FR" smtClean="0"/>
          </a:p>
          <a:p>
            <a:pPr lvl="3" eaLnBrk="1" latinLnBrk="0" hangingPunct="1"/>
            <a:r>
              <a:rPr lang="fr-FR" smtClean="0"/>
              <a:t>Quatrième niveau</a:t>
            </a:r>
            <a:endParaRPr lang="fr-FR" smtClean="0"/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FF6F-A7AF-4933-AE4E-655BFF5A12DF}" type="datetimeFigureOut">
              <a:rPr lang="fr-FR" smtClean="0"/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B023E-D6BB-467E-87BB-299883585D22}" type="slidenum">
              <a:rPr lang="fr-FR" smtClean="0"/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  <a:endParaRPr kumimoji="0" lang="fr-FR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 hasCustomPrompt="1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  <a:endParaRPr kumimoji="0" lang="fr-FR" smtClean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 hasCustomPrompt="1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 eaLnBrk="1" latinLnBrk="0" hangingPunct="1"/>
            <a:r>
              <a:rPr lang="fr-FR" smtClean="0"/>
              <a:t>Deuxième niveau</a:t>
            </a:r>
            <a:endParaRPr lang="fr-FR" smtClean="0"/>
          </a:p>
          <a:p>
            <a:pPr lvl="2" eaLnBrk="1" latinLnBrk="0" hangingPunct="1"/>
            <a:r>
              <a:rPr lang="fr-FR" smtClean="0"/>
              <a:t>Troisième niveau</a:t>
            </a:r>
            <a:endParaRPr lang="fr-FR" smtClean="0"/>
          </a:p>
          <a:p>
            <a:pPr lvl="3" eaLnBrk="1" latinLnBrk="0" hangingPunct="1"/>
            <a:r>
              <a:rPr lang="fr-FR" smtClean="0"/>
              <a:t>Quatrième niveau</a:t>
            </a:r>
            <a:endParaRPr lang="fr-FR" smtClean="0"/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 eaLnBrk="1" latinLnBrk="0" hangingPunct="1"/>
            <a:r>
              <a:rPr lang="fr-FR" smtClean="0"/>
              <a:t>Deuxième niveau</a:t>
            </a:r>
            <a:endParaRPr lang="fr-FR" smtClean="0"/>
          </a:p>
          <a:p>
            <a:pPr lvl="2" eaLnBrk="1" latinLnBrk="0" hangingPunct="1"/>
            <a:r>
              <a:rPr lang="fr-FR" smtClean="0"/>
              <a:t>Troisième niveau</a:t>
            </a:r>
            <a:endParaRPr lang="fr-FR" smtClean="0"/>
          </a:p>
          <a:p>
            <a:pPr lvl="3" eaLnBrk="1" latinLnBrk="0" hangingPunct="1"/>
            <a:r>
              <a:rPr lang="fr-FR" smtClean="0"/>
              <a:t>Quatrième niveau</a:t>
            </a:r>
            <a:endParaRPr lang="fr-FR" smtClean="0"/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FF6F-A7AF-4933-AE4E-655BFF5A12DF}" type="datetimeFigureOut">
              <a:rPr lang="fr-FR" smtClean="0"/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B023E-D6BB-467E-87BB-299883585D22}" type="slidenum">
              <a:rPr lang="fr-FR" smtClean="0"/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FF6F-A7AF-4933-AE4E-655BFF5A12DF}" type="datetimeFigureOut">
              <a:rPr lang="fr-FR" smtClean="0"/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B023E-D6BB-467E-87BB-299883585D22}" type="slidenum">
              <a:rPr lang="fr-FR" smtClean="0"/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FF6F-A7AF-4933-AE4E-655BFF5A12DF}" type="datetimeFigureOut">
              <a:rPr lang="fr-FR" smtClean="0"/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B023E-D6BB-467E-87BB-299883585D22}" type="slidenum">
              <a:rPr lang="fr-FR" smtClean="0"/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 hasCustomPrompt="1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  <a:endParaRPr kumimoji="0" lang="fr-FR" smtClean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 hasCustomPrompt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 eaLnBrk="1" latinLnBrk="0" hangingPunct="1"/>
            <a:r>
              <a:rPr lang="fr-FR" smtClean="0"/>
              <a:t>Deuxième niveau</a:t>
            </a:r>
            <a:endParaRPr lang="fr-FR" smtClean="0"/>
          </a:p>
          <a:p>
            <a:pPr lvl="2" eaLnBrk="1" latinLnBrk="0" hangingPunct="1"/>
            <a:r>
              <a:rPr lang="fr-FR" smtClean="0"/>
              <a:t>Troisième niveau</a:t>
            </a:r>
            <a:endParaRPr lang="fr-FR" smtClean="0"/>
          </a:p>
          <a:p>
            <a:pPr lvl="3" eaLnBrk="1" latinLnBrk="0" hangingPunct="1"/>
            <a:r>
              <a:rPr lang="fr-FR" smtClean="0"/>
              <a:t>Quatrième niveau</a:t>
            </a:r>
            <a:endParaRPr lang="fr-FR" smtClean="0"/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FF6F-A7AF-4933-AE4E-655BFF5A12DF}" type="datetimeFigureOut">
              <a:rPr lang="fr-FR" smtClean="0"/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B023E-D6BB-467E-87BB-299883585D22}" type="slidenum">
              <a:rPr lang="fr-FR" smtClean="0"/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  <a:endParaRPr kumimoji="0" lang="fr-FR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8FF6F-A7AF-4933-AE4E-655BFF5A12DF}" type="datetimeFigureOut">
              <a:rPr lang="fr-FR" smtClean="0"/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E0B023E-D6BB-467E-87BB-299883585D22}" type="slidenum">
              <a:rPr lang="fr-FR" smtClean="0"/>
            </a:fld>
            <a:endParaRPr lang="fr-FR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dirty="0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/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/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/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/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  <a:endParaRPr kumimoji="0" lang="fr-FR" smtClean="0"/>
          </a:p>
          <a:p>
            <a:pPr lvl="1" eaLnBrk="1" latinLnBrk="0" hangingPunct="1"/>
            <a:r>
              <a:rPr kumimoji="0" lang="fr-FR" smtClean="0"/>
              <a:t>Deuxième niveau</a:t>
            </a:r>
            <a:endParaRPr kumimoji="0" lang="fr-FR" smtClean="0"/>
          </a:p>
          <a:p>
            <a:pPr lvl="2" eaLnBrk="1" latinLnBrk="0" hangingPunct="1"/>
            <a:r>
              <a:rPr kumimoji="0" lang="fr-FR" smtClean="0"/>
              <a:t>Troisième niveau</a:t>
            </a:r>
            <a:endParaRPr kumimoji="0" lang="fr-FR" smtClean="0"/>
          </a:p>
          <a:p>
            <a:pPr lvl="3" eaLnBrk="1" latinLnBrk="0" hangingPunct="1"/>
            <a:r>
              <a:rPr kumimoji="0" lang="fr-FR" smtClean="0"/>
              <a:t>Quatrième niveau</a:t>
            </a:r>
            <a:endParaRPr kumimoji="0" lang="fr-FR" smtClean="0"/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148FF6F-A7AF-4933-AE4E-655BFF5A12DF}" type="datetimeFigureOut">
              <a:rPr lang="fr-FR" smtClean="0"/>
            </a:fld>
            <a:endParaRPr lang="fr-FR" dirty="0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E0B023E-D6BB-467E-87BB-299883585D22}" type="slidenum">
              <a:rPr lang="fr-FR" smtClean="0"/>
            </a:fld>
            <a:endParaRPr lang="fr-FR" dirty="0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/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orme libre 12"/>
            <p:cNvSpPr/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 panose="05020102010507070707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7015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 panose="05020102010507070707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7015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 panose="05020102010507070707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185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 panose="05020102010507070707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185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 panose="05020102010507070707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185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 panose="05020102010507070707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 panose="05020102010507070707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fr-FR" dirty="0" smtClean="0"/>
            </a:br>
            <a:r>
              <a:rPr lang="en-US" sz="6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Autism Spectrum Disorder </a:t>
            </a:r>
            <a:r>
              <a:rPr lang="en-US" sz="6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(ASD)</a:t>
            </a:r>
            <a:r>
              <a:rPr lang="fr-FR" dirty="0" smtClean="0"/>
              <a:t> </a:t>
            </a:r>
            <a:br>
              <a:rPr lang="fr-FR" dirty="0" smtClean="0"/>
            </a:br>
            <a:r>
              <a:rPr lang="fr-FR" dirty="0" smtClean="0"/>
              <a:t> </a:t>
            </a:r>
            <a:r>
              <a:rPr lang="fr-FR" dirty="0" err="1" smtClean="0"/>
              <a:t>Terminology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fr-FR" dirty="0" smtClean="0"/>
              <a:t>Dr . </a:t>
            </a:r>
            <a:r>
              <a:rPr lang="fr-FR" dirty="0" err="1" smtClean="0"/>
              <a:t>Benloucif</a:t>
            </a:r>
            <a:r>
              <a:rPr lang="fr-FR" dirty="0" smtClean="0"/>
              <a:t> </a:t>
            </a:r>
            <a:r>
              <a:rPr lang="fr-FR" dirty="0" err="1" smtClean="0"/>
              <a:t>Nassiba</a:t>
            </a:r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4389120"/>
          </a:xfrm>
        </p:spPr>
        <p:txBody>
          <a:bodyPr>
            <a:noAutofit/>
          </a:bodyPr>
          <a:lstStyle/>
          <a:p>
            <a:endParaRPr lang="en-US" sz="40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sz="4000" dirty="0" err="1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Stimming</a:t>
            </a:r>
            <a:r>
              <a:rPr lang="en-US" sz="40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Short for "</a:t>
            </a:r>
            <a:r>
              <a:rPr lang="en-US" sz="4000" dirty="0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self-stimulatory behavior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," these are repetitive actions or movements (e.g., rocking, spinning, or hand-flapping) that individuals with autism may use </a:t>
            </a:r>
            <a:r>
              <a:rPr lang="en-US" sz="4000" dirty="0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to regulate 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their emotions or </a:t>
            </a:r>
            <a:r>
              <a:rPr lang="en-US" sz="4000" dirty="0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sensory input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fr-FR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571480"/>
            <a:ext cx="8229600" cy="4389120"/>
          </a:xfrm>
        </p:spPr>
        <p:txBody>
          <a:bodyPr>
            <a:noAutofit/>
          </a:bodyPr>
          <a:lstStyle/>
          <a:p>
            <a:endParaRPr lang="en-US" sz="40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40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sz="40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Executive Functioning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en-US" sz="4000" dirty="0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Cognitive processes 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that include planning, organization, problem-solving, and </a:t>
            </a:r>
            <a:r>
              <a:rPr lang="en-US" sz="4000" dirty="0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impulse control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which are often areas of difficulty for individuals with autism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fr-FR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4389120"/>
          </a:xfrm>
        </p:spPr>
        <p:txBody>
          <a:bodyPr>
            <a:noAutofit/>
          </a:bodyPr>
          <a:lstStyle/>
          <a:p>
            <a:endParaRPr lang="en-US" sz="40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sz="4000" dirty="0" err="1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Hyperfocus</a:t>
            </a:r>
            <a:r>
              <a:rPr lang="en-US" sz="40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 state where individuals with ASD may </a:t>
            </a:r>
            <a:r>
              <a:rPr lang="en-US" sz="4000" dirty="0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concentrate intensely 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on specific topics or activities, sometimes leading to </a:t>
            </a:r>
            <a:r>
              <a:rPr lang="en-US" sz="4000" dirty="0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exceptional skills 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in those areas, also known as "special interests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."</a:t>
            </a:r>
            <a:endParaRPr lang="en-US" sz="40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4389120"/>
          </a:xfrm>
        </p:spPr>
        <p:txBody>
          <a:bodyPr>
            <a:noAutofit/>
          </a:bodyPr>
          <a:lstStyle/>
          <a:p>
            <a:endParaRPr lang="en-US" sz="40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sz="40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Augmentative and Alternative Communication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(AAC): Communication methods (e.g., picture boards, tablets) that </a:t>
            </a:r>
            <a:r>
              <a:rPr lang="en-US" sz="4000" dirty="0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assist 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individuals who struggle with spoken language, enabling more </a:t>
            </a:r>
            <a:r>
              <a:rPr lang="en-US" sz="4000" dirty="0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effective self-expression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fr-FR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4389120"/>
          </a:xfrm>
        </p:spPr>
        <p:txBody>
          <a:bodyPr>
            <a:noAutofit/>
          </a:bodyPr>
          <a:lstStyle/>
          <a:p>
            <a:endParaRPr lang="en-US" sz="40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sz="40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Nonverbal Autism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 Refers to individuals on the autism spectrum who have limited or no spoken language abilities. They may use </a:t>
            </a:r>
            <a:r>
              <a:rPr lang="en-US" sz="4000" dirty="0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alternative communication methods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to express themselves.</a:t>
            </a:r>
            <a:endParaRPr lang="en-US" sz="40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4389120"/>
          </a:xfrm>
        </p:spPr>
        <p:txBody>
          <a:bodyPr>
            <a:noAutofit/>
          </a:bodyPr>
          <a:lstStyle/>
          <a:p>
            <a:endParaRPr lang="en-US" sz="40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sz="40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Meltdown vs. Shutdown: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"Meltdown" refers to an </a:t>
            </a:r>
            <a:r>
              <a:rPr lang="en-US" sz="4000" dirty="0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intense reaction 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to sensory overload or stress, often visible as </a:t>
            </a:r>
            <a:r>
              <a:rPr lang="en-US" sz="4000" dirty="0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outbursts or distress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 A "shutdown" is a more </a:t>
            </a:r>
            <a:r>
              <a:rPr lang="en-US" sz="4000" dirty="0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internalized response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where the person may </a:t>
            </a:r>
            <a:r>
              <a:rPr lang="en-US" sz="4000" dirty="0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withdraw 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or go silent in response to </a:t>
            </a:r>
            <a:r>
              <a:rPr lang="en-US" sz="4000" dirty="0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overwhelm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sz="40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4389120"/>
          </a:xfrm>
        </p:spPr>
        <p:txBody>
          <a:bodyPr>
            <a:noAutofit/>
          </a:bodyPr>
          <a:lstStyle/>
          <a:p>
            <a:endParaRPr lang="en-US" sz="40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sz="4000" dirty="0" err="1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Comorbidity</a:t>
            </a:r>
            <a:r>
              <a:rPr lang="en-US" sz="40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Refers to additional </a:t>
            </a:r>
            <a:r>
              <a:rPr lang="en-US" sz="4000" dirty="0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mental health or medical conditions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that often occur alongside autism, such as ADHD, anxiety, epilepsy, or intellectual disabilities.</a:t>
            </a:r>
            <a:endParaRPr lang="en-US" sz="40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4389120"/>
          </a:xfrm>
        </p:spPr>
        <p:txBody>
          <a:bodyPr>
            <a:normAutofit/>
          </a:bodyPr>
          <a:lstStyle/>
          <a:p>
            <a:endParaRPr lang="en-US" sz="28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sz="40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Masking/Camouflaging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 The process by which some individuals with autism consciously or unconsciously </a:t>
            </a:r>
            <a:r>
              <a:rPr lang="en-US" sz="4000" dirty="0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hide or "mask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" autistic traits to fit in socially, which can be </a:t>
            </a:r>
            <a:r>
              <a:rPr lang="en-US" sz="4000" dirty="0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mentally exhausting 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and lead to burnout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sz="40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These terms cover a wide range of aspects related to autism, from </a:t>
            </a:r>
            <a:r>
              <a:rPr lang="en-US" sz="40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diagnostic criteria 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to </a:t>
            </a:r>
            <a:r>
              <a:rPr lang="en-US" sz="40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therapeutic approaches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and daily 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challenges.</a:t>
            </a:r>
            <a:endParaRPr lang="fr-FR" sz="40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7715"/>
            <a:ext cx="8180705" cy="5556885"/>
          </a:xfrm>
        </p:spPr>
        <p:txBody>
          <a:bodyPr>
            <a:normAutofit fontScale="90000" lnSpcReduction="10000"/>
          </a:bodyPr>
          <a:p>
            <a:pPr algn="r" rtl="1"/>
            <a:r>
              <a:rPr lang="ar-DZ" dirty="0" smtClean="0">
                <a:latin typeface="Sakkal Majalla" panose="02000000000000000000" pitchFamily="2" charset="-78"/>
                <a:cs typeface="Sakkal Majalla" panose="02000000000000000000" pitchFamily="2" charset="-78"/>
                <a:sym typeface="+mn-ea"/>
              </a:rPr>
              <a:t>قم بقراءة محتوى العرض وترجمه باستخدام ترجمة السياق لا الترجمة الحرفية مع التركيز على </a:t>
            </a:r>
            <a:r>
              <a:rPr lang="ar-DZ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+mn-ea"/>
              </a:rPr>
              <a:t>الكلمات الملونة </a:t>
            </a:r>
            <a:r>
              <a:rPr lang="ar-DZ" dirty="0" smtClean="0">
                <a:latin typeface="Sakkal Majalla" panose="02000000000000000000" pitchFamily="2" charset="-78"/>
                <a:cs typeface="Sakkal Majalla" panose="02000000000000000000" pitchFamily="2" charset="-78"/>
                <a:sym typeface="+mn-ea"/>
              </a:rPr>
              <a:t>بلون مغاير</a:t>
            </a:r>
            <a:r>
              <a:rPr lang="fr-FR" dirty="0" smtClean="0">
                <a:latin typeface="Sakkal Majalla" panose="02000000000000000000" pitchFamily="2" charset="-78"/>
                <a:cs typeface="Sakkal Majalla" panose="02000000000000000000" pitchFamily="2" charset="-78"/>
                <a:sym typeface="+mn-ea"/>
              </a:rPr>
              <a:t>.</a:t>
            </a:r>
            <a:endParaRPr lang="ar-DZ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DZ" dirty="0" smtClean="0">
                <a:latin typeface="Sakkal Majalla" panose="02000000000000000000" pitchFamily="2" charset="-78"/>
                <a:cs typeface="Sakkal Majalla" panose="02000000000000000000" pitchFamily="2" charset="-78"/>
                <a:sym typeface="+mn-ea"/>
              </a:rPr>
              <a:t> هذا الواجب مخصص فقط للطلبة الذين اختاروا موضوع التوحد ولا يتم .ارساله بل عرض جزء منه فقط مباشرة في الحصة بطلب من الاستاذ</a:t>
            </a:r>
            <a:endParaRPr lang="ar-DZ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DZ" dirty="0" smtClean="0">
                <a:latin typeface="Sakkal Majalla" panose="02000000000000000000" pitchFamily="2" charset="-78"/>
                <a:cs typeface="Sakkal Majalla" panose="02000000000000000000" pitchFamily="2" charset="-78"/>
                <a:sym typeface="+mn-ea"/>
              </a:rPr>
              <a:t>سيتم عرض ترجماتكم خلال الحصة المقبلة عن بعد بتاريخ 12 نوفمبر 2024</a:t>
            </a:r>
            <a:endParaRPr lang="ar-DZ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DZ" dirty="0" smtClean="0">
                <a:latin typeface="Sakkal Majalla" panose="02000000000000000000" pitchFamily="2" charset="-78"/>
                <a:cs typeface="Sakkal Majalla" panose="02000000000000000000" pitchFamily="2" charset="-78"/>
                <a:sym typeface="+mn-ea"/>
              </a:rPr>
              <a:t>النص مخصص بدقة للكلمات العلمية المرتبطة بالتوحد </a:t>
            </a:r>
            <a:r>
              <a:rPr lang="ar-DZ" dirty="0" err="1" smtClean="0">
                <a:latin typeface="Sakkal Majalla" panose="02000000000000000000" pitchFamily="2" charset="-78"/>
                <a:cs typeface="Sakkal Majalla" panose="02000000000000000000" pitchFamily="2" charset="-78"/>
                <a:sym typeface="+mn-ea"/>
              </a:rPr>
              <a:t>حصريا</a:t>
            </a:r>
            <a:r>
              <a:rPr lang="ar-DZ" smtClean="0">
                <a:latin typeface="Sakkal Majalla" panose="02000000000000000000" pitchFamily="2" charset="-78"/>
                <a:cs typeface="Sakkal Majalla" panose="02000000000000000000" pitchFamily="2" charset="-78"/>
                <a:sym typeface="+mn-ea"/>
              </a:rPr>
              <a:t>.</a:t>
            </a:r>
            <a:endParaRPr lang="ar-DZ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DZ" dirty="0">
                <a:latin typeface="Sakkal Majalla" panose="02000000000000000000" pitchFamily="2" charset="-78"/>
                <a:cs typeface="Sakkal Majalla" panose="02000000000000000000" pitchFamily="2" charset="-78"/>
                <a:sym typeface="+mn-ea"/>
              </a:rPr>
              <a:t>يمكنكم ارسال واجبكم المنزلي الأصلي الخاص بملخص مقال في البريد الالكتروني </a:t>
            </a:r>
            <a:endParaRPr lang="ar-DZ" dirty="0">
              <a:latin typeface="Sakkal Majalla" panose="02000000000000000000" pitchFamily="2" charset="-78"/>
              <a:cs typeface="Sakkal Majalla" panose="02000000000000000000" pitchFamily="2" charset="-78"/>
              <a:sym typeface="+mn-ea"/>
            </a:endParaRPr>
          </a:p>
          <a:p>
            <a:pPr algn="r" rtl="1"/>
            <a:r>
              <a:rPr lang="ar-DZ" dirty="0">
                <a:latin typeface="Sakkal Majalla" panose="02000000000000000000" pitchFamily="2" charset="-78"/>
                <a:cs typeface="Sakkal Majalla" panose="02000000000000000000" pitchFamily="2" charset="-78"/>
                <a:sym typeface="+mn-ea"/>
              </a:rPr>
              <a:t> التالي </a:t>
            </a:r>
            <a:r>
              <a:rPr lang="fr-FR" dirty="0">
                <a:latin typeface="Sakkal Majalla" panose="02000000000000000000" pitchFamily="2" charset="-78"/>
                <a:cs typeface="Sakkal Majalla" panose="02000000000000000000" pitchFamily="2" charset="-78"/>
                <a:sym typeface="+mn-ea"/>
              </a:rPr>
              <a:t>dr.nousseiba.benloucif@gmail.com</a:t>
            </a:r>
            <a:endParaRPr lang="fr-FR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DZ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يتم حساب علامتكم وفق 3 معايير رئيسية:</a:t>
            </a:r>
            <a:endParaRPr lang="ar-DZ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DZ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DZ" dirty="0">
                <a:latin typeface="Sakkal Majalla" panose="02000000000000000000" pitchFamily="2" charset="-78"/>
                <a:cs typeface="Sakkal Majalla" panose="02000000000000000000" pitchFamily="2" charset="-78"/>
                <a:sym typeface="+mn-ea"/>
              </a:rPr>
              <a:t>(كل أسبوع مخصص لموضوع و لعدد محدد م</a:t>
            </a:r>
            <a:r>
              <a:rPr lang="ar-DZ" dirty="0">
                <a:latin typeface="Sakkal Majalla" panose="02000000000000000000" pitchFamily="2" charset="-78"/>
                <a:cs typeface="Sakkal Majalla" panose="02000000000000000000" pitchFamily="2" charset="-78"/>
                <a:sym typeface="+mn-ea"/>
              </a:rPr>
              <a:t>ن الطلبة) </a:t>
            </a:r>
            <a:endParaRPr lang="ar-DZ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DZ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المعيار الأول: الواجب المنزلي المتعلق بترجمة ملخص مقال </a:t>
            </a:r>
            <a:endParaRPr lang="ar-DZ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DZ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المعيار الثاني: ترجمة الملف الموحد في كل حصة حسب تقسيم المجموعات</a:t>
            </a:r>
            <a:endParaRPr lang="ar-DZ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DZ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المعيار الثالث: بطاقة قراءة تجمع مختلف المصطلحات العلمية التي تم عرضها خلال كل حصص المقياس عبر الملف الموحد (عمل فردي أو جماعي)</a:t>
            </a:r>
            <a:endParaRPr lang="ar-DZ" altLang="ar-D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The following lists are concepts 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related to </a:t>
            </a:r>
            <a:r>
              <a:rPr lang="en-US" sz="40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autism spectrum disorder (ASD)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that are widely recognized in </a:t>
            </a:r>
            <a:r>
              <a:rPr lang="en-US" sz="40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research, clinical practice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and </a:t>
            </a:r>
            <a:r>
              <a:rPr lang="en-US" sz="40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support communities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endParaRPr lang="fr-FR" sz="4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1472" y="785794"/>
            <a:ext cx="8229600" cy="4389120"/>
          </a:xfrm>
        </p:spPr>
        <p:txBody>
          <a:bodyPr>
            <a:noAutofit/>
          </a:bodyPr>
          <a:lstStyle/>
          <a:p>
            <a:pPr>
              <a:buNone/>
            </a:pPr>
            <a:endParaRPr lang="en-US" sz="40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742950" indent="-742950">
              <a:buNone/>
            </a:pPr>
            <a:r>
              <a:rPr lang="en-US" sz="40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     Autism </a:t>
            </a:r>
            <a:r>
              <a:rPr lang="en-US" sz="40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Spectrum Disorder (ASD): 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 </a:t>
            </a:r>
            <a:r>
              <a:rPr lang="en-US" sz="4000" dirty="0" err="1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neurodevelopmental</a:t>
            </a:r>
            <a:r>
              <a:rPr lang="en-US" sz="4000" dirty="0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disorder 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characterized by challenges with social interaction, communication, and repetitive behaviors. It is considered a "</a:t>
            </a:r>
            <a:r>
              <a:rPr lang="en-US" sz="4000" dirty="0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spectrum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" because </a:t>
            </a:r>
            <a:r>
              <a:rPr lang="en-US" sz="4000" dirty="0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symptoms 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and abilities vary widely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fr-FR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4389120"/>
          </a:xfrm>
        </p:spPr>
        <p:txBody>
          <a:bodyPr>
            <a:noAutofit/>
          </a:bodyPr>
          <a:lstStyle/>
          <a:p>
            <a:pPr>
              <a:buNone/>
            </a:pPr>
            <a:endParaRPr lang="en-US" sz="40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742950" indent="-742950"/>
            <a:r>
              <a:rPr lang="en-US" sz="40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Neurodiversity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 A concept that recognizes and values different </a:t>
            </a:r>
            <a:r>
              <a:rPr lang="en-US" sz="4000" dirty="0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neurological conditions 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as </a:t>
            </a:r>
            <a:r>
              <a:rPr lang="en-US" sz="4000" dirty="0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natural variations of the human brain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 It promotes the idea that neurological differences like autism should be </a:t>
            </a:r>
            <a:r>
              <a:rPr lang="en-US" sz="4000" dirty="0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accepted and respected</a:t>
            </a:r>
            <a:r>
              <a:rPr lang="en-US" sz="4000" dirty="0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sz="4000" dirty="0" smtClean="0">
              <a:solidFill>
                <a:srgbClr val="00B0F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1472" y="928670"/>
            <a:ext cx="8229600" cy="4389120"/>
          </a:xfrm>
        </p:spPr>
        <p:txBody>
          <a:bodyPr>
            <a:noAutofit/>
          </a:bodyPr>
          <a:lstStyle/>
          <a:p>
            <a:pPr>
              <a:buNone/>
            </a:pPr>
            <a:endParaRPr lang="en-US" sz="40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sz="40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Sensory Sensitivity/Sensory Processing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 Many individuals with autism experience </a:t>
            </a:r>
            <a:r>
              <a:rPr lang="en-US" sz="4000" dirty="0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hyper- or hypo-sensitivity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to sensory input such as sounds, lights, </a:t>
            </a:r>
            <a:r>
              <a:rPr lang="en-US" sz="4000" dirty="0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textures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and tastes, which can impact daily activities and interactions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fr-FR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928670"/>
            <a:ext cx="8229600" cy="4389120"/>
          </a:xfrm>
        </p:spPr>
        <p:txBody>
          <a:bodyPr>
            <a:noAutofit/>
          </a:bodyPr>
          <a:lstStyle/>
          <a:p>
            <a:endParaRPr lang="en-US" sz="40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sz="40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Social </a:t>
            </a:r>
            <a:r>
              <a:rPr lang="en-US" sz="40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Communication: 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One of the core areas affected by ASD, involving difficulties with both </a:t>
            </a:r>
            <a:r>
              <a:rPr lang="en-US" sz="4000" dirty="0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verbal and non-verbal communication skills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such as understanding </a:t>
            </a:r>
            <a:r>
              <a:rPr lang="en-US" sz="4000" dirty="0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social cues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, maintaining conversations, and using gestures or facial expressions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fr-FR" sz="4000" dirty="0" smtClean="0"/>
          </a:p>
          <a:p>
            <a:endParaRPr lang="fr-FR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1472" y="714356"/>
            <a:ext cx="8229600" cy="4389120"/>
          </a:xfrm>
        </p:spPr>
        <p:txBody>
          <a:bodyPr>
            <a:noAutofit/>
          </a:bodyPr>
          <a:lstStyle/>
          <a:p>
            <a:endParaRPr lang="en-US" sz="40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40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sz="40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Repetitive </a:t>
            </a:r>
            <a:r>
              <a:rPr lang="en-US" sz="40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Behaviors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 Another core characteristic of autism, often including </a:t>
            </a:r>
            <a:r>
              <a:rPr lang="en-US" sz="4000" dirty="0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repetitive physical movements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(e.g., hand-flapping) or repetitive speech patterns, known as "</a:t>
            </a:r>
            <a:r>
              <a:rPr lang="en-US" sz="4000" dirty="0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echolalia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."</a:t>
            </a:r>
            <a:endParaRPr lang="fr-FR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714356"/>
            <a:ext cx="8229600" cy="4389120"/>
          </a:xfrm>
        </p:spPr>
        <p:txBody>
          <a:bodyPr>
            <a:noAutofit/>
          </a:bodyPr>
          <a:lstStyle/>
          <a:p>
            <a:endParaRPr lang="en-US" sz="40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en-US" sz="40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US" sz="40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Echolalia</a:t>
            </a:r>
            <a:r>
              <a:rPr lang="en-US" sz="4000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The </a:t>
            </a:r>
            <a:r>
              <a:rPr lang="en-US" sz="4000" dirty="0" smtClean="0">
                <a:solidFill>
                  <a:srgbClr val="00B0F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repetition of words or phrases 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spoken by 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others. </a:t>
            </a:r>
            <a:r>
              <a:rPr lang="en-US" sz="4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It may serve as a way to communicate or process information.</a:t>
            </a:r>
            <a:endParaRPr lang="en-US" sz="40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fr-FR" sz="4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4002</Words>
  <Application>WPS Presentation</Application>
  <PresentationFormat>Affichage à l'écran (4:3)</PresentationFormat>
  <Paragraphs>58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0" baseType="lpstr">
      <vt:lpstr>Arial</vt:lpstr>
      <vt:lpstr>SimSun</vt:lpstr>
      <vt:lpstr>Wingdings</vt:lpstr>
      <vt:lpstr>Wingdings 2</vt:lpstr>
      <vt:lpstr>Sakkal Majalla</vt:lpstr>
      <vt:lpstr>Constantia</vt:lpstr>
      <vt:lpstr>Calibri</vt:lpstr>
      <vt:lpstr>Microsoft YaHei</vt:lpstr>
      <vt:lpstr>Arial Unicode MS</vt:lpstr>
      <vt:lpstr>Majalla UI</vt:lpstr>
      <vt:lpstr>Segoe Print</vt:lpstr>
      <vt:lpstr>Débit</vt:lpstr>
      <vt:lpstr>  Autism Spectrum Disorder (ASD)   Terminology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Autism Spectrum Disorder (ASD)   Terminology</dc:title>
  <dc:creator>pc</dc:creator>
  <cp:lastModifiedBy>nassiba benloucif</cp:lastModifiedBy>
  <cp:revision>2</cp:revision>
  <dcterms:created xsi:type="dcterms:W3CDTF">2024-11-05T21:37:00Z</dcterms:created>
  <dcterms:modified xsi:type="dcterms:W3CDTF">2024-11-05T22:32:53Z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E68F66EA500940A7B6458592EA091021_12</vt:lpwstr>
  </property>
  <property fmtid="{D5CDD505-2E9C-101B-9397-08002B2CF9AE}" pid="3" name="KSOProductBuildVer">
    <vt:lpwstr>1033-12.2.0.18607</vt:lpwstr>
  </property>
</Properties>
</file>