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60" r:id="rId4"/>
    <p:sldId id="267" r:id="rId5"/>
    <p:sldId id="261" r:id="rId6"/>
    <p:sldId id="264" r:id="rId7"/>
    <p:sldId id="265" r:id="rId8"/>
    <p:sldId id="266" r:id="rId9"/>
    <p:sldId id="26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995" autoAdjust="0"/>
    <p:restoredTop sz="94660"/>
  </p:normalViewPr>
  <p:slideViewPr>
    <p:cSldViewPr snapToGrid="0">
      <p:cViewPr varScale="1">
        <p:scale>
          <a:sx n="64" d="100"/>
          <a:sy n="64" d="100"/>
        </p:scale>
        <p:origin x="-900"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182971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6/14/2025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1017204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6/14/2025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1305409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831428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6/14/2025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177913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7"/>
          <p:cNvSpPr>
            <a:spLocks noGrp="1"/>
          </p:cNvSpPr>
          <p:nvPr>
            <p:ph type="dt" sz="half" idx="10"/>
          </p:nvPr>
        </p:nvSpPr>
        <p:spPr/>
        <p:txBody>
          <a:bodyPr/>
          <a:lstStyle/>
          <a:p>
            <a:fld id="{48A87A34-81AB-432B-8DAE-1953F412C126}" type="datetimeFigureOut">
              <a:rPr lang="en-US" smtClean="0"/>
              <a:pPr/>
              <a:t>6/14/2025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780170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2" name="Date Placeholder 1"/>
          <p:cNvSpPr>
            <a:spLocks noGrp="1"/>
          </p:cNvSpPr>
          <p:nvPr>
            <p:ph type="dt" sz="half" idx="10"/>
          </p:nvPr>
        </p:nvSpPr>
        <p:spPr/>
        <p:txBody>
          <a:bodyPr/>
          <a:lstStyle/>
          <a:p>
            <a:fld id="{48A87A34-81AB-432B-8DAE-1953F412C126}" type="datetimeFigureOut">
              <a:rPr lang="en-US" smtClean="0"/>
              <a:pPr/>
              <a:t>6/14/2025</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3581304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a:t>Modifiez le style du titre</a:t>
            </a:r>
            <a:endParaRPr lang="en-US" dirty="0"/>
          </a:p>
        </p:txBody>
      </p:sp>
      <p:sp>
        <p:nvSpPr>
          <p:cNvPr id="2" name="Date Placeholder 1"/>
          <p:cNvSpPr>
            <a:spLocks noGrp="1"/>
          </p:cNvSpPr>
          <p:nvPr>
            <p:ph type="dt" sz="half" idx="10"/>
          </p:nvPr>
        </p:nvSpPr>
        <p:spPr/>
        <p:txBody>
          <a:bodyPr/>
          <a:lstStyle/>
          <a:p>
            <a:fld id="{48A87A34-81AB-432B-8DAE-1953F412C126}" type="datetimeFigureOut">
              <a:rPr lang="en-US" smtClean="0"/>
              <a:pPr/>
              <a:t>6/14/2025</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663093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8A87A34-81AB-432B-8DAE-1953F412C126}" type="datetimeFigureOut">
              <a:rPr lang="en-US" smtClean="0"/>
              <a:pPr/>
              <a:t>6/14/2025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4285868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fr-FR"/>
              <a:t>Modifiez le style du titre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48A87A34-81AB-432B-8DAE-1953F412C126}" type="datetimeFigureOut">
              <a:rPr lang="en-US" smtClean="0"/>
              <a:pPr/>
              <a:t>6/14/2025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987188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fr-FR"/>
              <a:t>Modifiez le style du titre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48A87A34-81AB-432B-8DAE-1953F412C126}" type="datetimeFigureOut">
              <a:rPr lang="en-US" smtClean="0"/>
              <a:pPr/>
              <a:t>6/14/2025</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4267804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48A87A34-81AB-432B-8DAE-1953F412C126}" type="datetimeFigureOut">
              <a:rPr lang="en-US" smtClean="0"/>
              <a:pPr/>
              <a:t>6/14/2025</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197253794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660FDD3-5A7A-2F21-8435-796D4A8813C2}"/>
              </a:ext>
            </a:extLst>
          </p:cNvPr>
          <p:cNvSpPr>
            <a:spLocks noGrp="1"/>
          </p:cNvSpPr>
          <p:nvPr>
            <p:ph type="ctrTitle"/>
          </p:nvPr>
        </p:nvSpPr>
        <p:spPr>
          <a:xfrm>
            <a:off x="134394" y="1237560"/>
            <a:ext cx="8637073" cy="688368"/>
          </a:xfrm>
        </p:spPr>
        <p:txBody>
          <a:bodyPr>
            <a:normAutofit fontScale="90000"/>
          </a:bodyPr>
          <a:lstStyle/>
          <a:p>
            <a:pPr algn="ctr"/>
            <a:r>
              <a:rPr lang="fr-FR" sz="2000" dirty="0">
                <a:solidFill>
                  <a:schemeClr val="tx1"/>
                </a:solidFill>
              </a:rPr>
              <a:t>Université Mohamed Khider</a:t>
            </a:r>
            <a:r>
              <a:rPr lang="ar-DZ" sz="2000" dirty="0">
                <a:solidFill>
                  <a:schemeClr val="tx1"/>
                </a:solidFill>
              </a:rPr>
              <a:t> -</a:t>
            </a:r>
            <a:r>
              <a:rPr lang="fr-FR" sz="2000" dirty="0">
                <a:solidFill>
                  <a:schemeClr val="tx1"/>
                </a:solidFill>
              </a:rPr>
              <a:t>Biskra</a:t>
            </a:r>
            <a:r>
              <a:rPr lang="ar-DZ" sz="2000" dirty="0">
                <a:solidFill>
                  <a:schemeClr val="tx1"/>
                </a:solidFill>
              </a:rPr>
              <a:t>-</a:t>
            </a:r>
            <a:r>
              <a:rPr lang="fr-FR" sz="2000" dirty="0">
                <a:solidFill>
                  <a:schemeClr val="tx1"/>
                </a:solidFill>
              </a:rPr>
              <a:t> Faculté  </a:t>
            </a:r>
            <a:br>
              <a:rPr lang="fr-FR" sz="2000" dirty="0">
                <a:solidFill>
                  <a:schemeClr val="tx1"/>
                </a:solidFill>
              </a:rPr>
            </a:br>
            <a:r>
              <a:rPr lang="fr-FR" sz="2000" dirty="0">
                <a:solidFill>
                  <a:schemeClr val="tx1"/>
                </a:solidFill>
              </a:rPr>
              <a:t>des  Sciences Exactes Troisième année Licence en </a:t>
            </a:r>
            <a:br>
              <a:rPr lang="fr-FR" sz="2000" dirty="0">
                <a:solidFill>
                  <a:schemeClr val="tx1"/>
                </a:solidFill>
              </a:rPr>
            </a:br>
            <a:r>
              <a:rPr lang="fr-FR" sz="2000" dirty="0">
                <a:solidFill>
                  <a:schemeClr val="tx1"/>
                </a:solidFill>
              </a:rPr>
              <a:t>Chimie    Analytique </a:t>
            </a:r>
            <a:endParaRPr lang="x-none" sz="2000" dirty="0"/>
          </a:p>
        </p:txBody>
      </p:sp>
      <p:sp>
        <p:nvSpPr>
          <p:cNvPr id="3" name="Sous-titre 2">
            <a:extLst>
              <a:ext uri="{FF2B5EF4-FFF2-40B4-BE49-F238E27FC236}">
                <a16:creationId xmlns:a16="http://schemas.microsoft.com/office/drawing/2014/main" xmlns="" id="{6971C0FF-C303-5FA5-9F3B-E8A4EED6F6F7}"/>
              </a:ext>
            </a:extLst>
          </p:cNvPr>
          <p:cNvSpPr>
            <a:spLocks noGrp="1"/>
          </p:cNvSpPr>
          <p:nvPr>
            <p:ph type="subTitle" idx="1"/>
          </p:nvPr>
        </p:nvSpPr>
        <p:spPr>
          <a:xfrm>
            <a:off x="1475958" y="2401964"/>
            <a:ext cx="7456375" cy="3634770"/>
          </a:xfrm>
        </p:spPr>
        <p:txBody>
          <a:bodyPr>
            <a:noAutofit/>
          </a:bodyPr>
          <a:lstStyle/>
          <a:p>
            <a:pPr algn="ctr"/>
            <a:r>
              <a:rPr lang="fr-FR" sz="4000" b="1" i="1" dirty="0">
                <a:solidFill>
                  <a:schemeClr val="tx2"/>
                </a:solidFill>
              </a:rPr>
              <a:t>Les procédés de traitement chimique (désinfection)</a:t>
            </a:r>
          </a:p>
          <a:p>
            <a:pPr algn="ctr"/>
            <a:endParaRPr lang="fr-FR" sz="3200" b="1" i="1" dirty="0">
              <a:solidFill>
                <a:schemeClr val="tx2"/>
              </a:solidFill>
            </a:endParaRPr>
          </a:p>
          <a:p>
            <a:pPr algn="ctr"/>
            <a:r>
              <a:rPr lang="fr-FR" sz="1600" b="1" i="1" dirty="0">
                <a:solidFill>
                  <a:schemeClr val="tx2"/>
                </a:solidFill>
              </a:rPr>
              <a:t>                                                                                                 </a:t>
            </a:r>
            <a:r>
              <a:rPr lang="fr-FR" sz="1600" dirty="0">
                <a:solidFill>
                  <a:schemeClr val="tx1">
                    <a:lumMod val="85000"/>
                    <a:lumOff val="15000"/>
                  </a:schemeClr>
                </a:solidFill>
                <a:latin typeface="Andalus" pitchFamily="18" charset="-78"/>
                <a:cs typeface="Andalus" pitchFamily="18" charset="-78"/>
              </a:rPr>
              <a:t>Préparé par les étudiants: </a:t>
            </a:r>
          </a:p>
          <a:p>
            <a:pPr algn="ctr"/>
            <a:r>
              <a:rPr lang="fr-FR" sz="1600" dirty="0">
                <a:solidFill>
                  <a:schemeClr val="tx1">
                    <a:lumMod val="85000"/>
                    <a:lumOff val="15000"/>
                  </a:schemeClr>
                </a:solidFill>
                <a:latin typeface="Andalus" pitchFamily="18" charset="-78"/>
                <a:cs typeface="Andalus" pitchFamily="18" charset="-78"/>
              </a:rPr>
              <a:t>                                                                                            </a:t>
            </a:r>
            <a:r>
              <a:rPr lang="fr-FR" sz="1600" dirty="0" smtClean="0">
                <a:solidFill>
                  <a:schemeClr val="tx1">
                    <a:lumMod val="85000"/>
                    <a:lumOff val="15000"/>
                  </a:schemeClr>
                </a:solidFill>
                <a:latin typeface="Andalus" pitchFamily="18" charset="-78"/>
                <a:cs typeface="Andalus" pitchFamily="18" charset="-78"/>
              </a:rPr>
              <a:t>DEKHILI </a:t>
            </a:r>
            <a:r>
              <a:rPr lang="fr-FR" sz="1600" smtClean="0">
                <a:solidFill>
                  <a:schemeClr val="tx1">
                    <a:lumMod val="85000"/>
                    <a:lumOff val="15000"/>
                  </a:schemeClr>
                </a:solidFill>
                <a:latin typeface="Andalus" pitchFamily="18" charset="-78"/>
                <a:cs typeface="Andalus" pitchFamily="18" charset="-78"/>
              </a:rPr>
              <a:t>Ferdouse</a:t>
            </a:r>
            <a:endParaRPr lang="fr-FR" sz="1600" dirty="0">
              <a:solidFill>
                <a:schemeClr val="tx1">
                  <a:lumMod val="85000"/>
                  <a:lumOff val="15000"/>
                </a:schemeClr>
              </a:solidFill>
              <a:latin typeface="Andalus" pitchFamily="18" charset="-78"/>
              <a:cs typeface="Andalus" pitchFamily="18" charset="-78"/>
            </a:endParaRPr>
          </a:p>
          <a:p>
            <a:pPr algn="ctr"/>
            <a:r>
              <a:rPr lang="fr-FR" sz="1600" dirty="0">
                <a:solidFill>
                  <a:schemeClr val="tx1">
                    <a:lumMod val="85000"/>
                    <a:lumOff val="15000"/>
                  </a:schemeClr>
                </a:solidFill>
                <a:latin typeface="Andalus" pitchFamily="18" charset="-78"/>
                <a:cs typeface="Andalus" pitchFamily="18" charset="-78"/>
              </a:rPr>
              <a:t>                                                                                       Sous la supervision de:</a:t>
            </a:r>
          </a:p>
          <a:p>
            <a:pPr algn="ctr"/>
            <a:r>
              <a:rPr lang="fr-FR" sz="1600" dirty="0">
                <a:solidFill>
                  <a:schemeClr val="tx1">
                    <a:lumMod val="85000"/>
                    <a:lumOff val="15000"/>
                  </a:schemeClr>
                </a:solidFill>
                <a:latin typeface="Andalus" pitchFamily="18" charset="-78"/>
                <a:cs typeface="Andalus" pitchFamily="18" charset="-78"/>
              </a:rPr>
              <a:t>                                                                                           Meglid Abdelhak</a:t>
            </a:r>
          </a:p>
          <a:p>
            <a:pPr algn="ctr"/>
            <a:r>
              <a:rPr lang="fr-FR" sz="1600" dirty="0">
                <a:solidFill>
                  <a:schemeClr val="tx1">
                    <a:lumMod val="85000"/>
                    <a:lumOff val="15000"/>
                  </a:schemeClr>
                </a:solidFill>
                <a:latin typeface="Andalus" pitchFamily="18" charset="-78"/>
                <a:cs typeface="Andalus" pitchFamily="18" charset="-78"/>
              </a:rPr>
              <a:t>                                                                                         Année  académique</a:t>
            </a:r>
            <a:r>
              <a:rPr lang="fr-FR" sz="1600" dirty="0">
                <a:solidFill>
                  <a:schemeClr val="bg1">
                    <a:lumMod val="95000"/>
                  </a:schemeClr>
                </a:solidFill>
                <a:latin typeface="Andalus" pitchFamily="18" charset="-78"/>
                <a:cs typeface="Andalus" pitchFamily="18" charset="-78"/>
              </a:rPr>
              <a:t> </a:t>
            </a:r>
            <a:r>
              <a:rPr lang="fr-FR" sz="1600" dirty="0">
                <a:solidFill>
                  <a:schemeClr val="tx1">
                    <a:lumMod val="85000"/>
                    <a:lumOff val="15000"/>
                  </a:schemeClr>
                </a:solidFill>
                <a:latin typeface="Andalus" pitchFamily="18" charset="-78"/>
                <a:cs typeface="Andalus" pitchFamily="18" charset="-78"/>
              </a:rPr>
              <a:t>2024/2025</a:t>
            </a:r>
          </a:p>
          <a:p>
            <a:pPr algn="ctr"/>
            <a:endParaRPr lang="fr-FR" sz="1600" dirty="0">
              <a:solidFill>
                <a:schemeClr val="tx1">
                  <a:lumMod val="85000"/>
                  <a:lumOff val="15000"/>
                </a:schemeClr>
              </a:solidFill>
              <a:latin typeface="Andalus" pitchFamily="18" charset="-78"/>
              <a:cs typeface="Andalus" pitchFamily="18" charset="-78"/>
            </a:endParaRPr>
          </a:p>
          <a:p>
            <a:pPr algn="ctr"/>
            <a:endParaRPr lang="fr-FR" sz="1600" dirty="0">
              <a:solidFill>
                <a:schemeClr val="tx1">
                  <a:lumMod val="85000"/>
                  <a:lumOff val="15000"/>
                </a:schemeClr>
              </a:solidFill>
              <a:latin typeface="Andalus" pitchFamily="18" charset="-78"/>
              <a:cs typeface="Andalus" pitchFamily="18" charset="-78"/>
            </a:endParaRPr>
          </a:p>
          <a:p>
            <a:pPr algn="ctr"/>
            <a:endParaRPr lang="fr-FR" sz="1600" dirty="0">
              <a:solidFill>
                <a:schemeClr val="tx1">
                  <a:lumMod val="85000"/>
                  <a:lumOff val="15000"/>
                </a:schemeClr>
              </a:solidFill>
              <a:latin typeface="Andalus" pitchFamily="18" charset="-78"/>
              <a:cs typeface="Andalus" pitchFamily="18" charset="-78"/>
            </a:endParaRPr>
          </a:p>
          <a:p>
            <a:pPr algn="ctr"/>
            <a:r>
              <a:rPr lang="fr-FR" sz="3200" b="1" i="1" dirty="0">
                <a:solidFill>
                  <a:schemeClr val="tx2"/>
                </a:solidFill>
              </a:rPr>
              <a:t>   </a:t>
            </a:r>
          </a:p>
          <a:p>
            <a:pPr algn="ctr"/>
            <a:r>
              <a:rPr lang="fr-FR" sz="3200" b="1" i="1" dirty="0">
                <a:solidFill>
                  <a:schemeClr val="tx2"/>
                </a:solidFill>
              </a:rPr>
              <a:t>                   </a:t>
            </a:r>
          </a:p>
          <a:p>
            <a:pPr algn="ctr"/>
            <a:endParaRPr lang="fr-FR" sz="3200" b="1" i="1" dirty="0">
              <a:solidFill>
                <a:schemeClr val="tx2"/>
              </a:solidFill>
            </a:endParaRPr>
          </a:p>
          <a:p>
            <a:pPr algn="ctr"/>
            <a:endParaRPr lang="fr-FR" sz="1600" b="1" i="1" dirty="0">
              <a:solidFill>
                <a:schemeClr val="tx2"/>
              </a:solidFill>
            </a:endParaRPr>
          </a:p>
        </p:txBody>
      </p:sp>
    </p:spTree>
    <p:extLst>
      <p:ext uri="{BB962C8B-B14F-4D97-AF65-F5344CB8AC3E}">
        <p14:creationId xmlns:p14="http://schemas.microsoft.com/office/powerpoint/2010/main" xmlns="" val="1706969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xmlns="" id="{B9DD1058-9CD1-9EFB-60E1-36A14E5268FF}"/>
              </a:ext>
            </a:extLst>
          </p:cNvPr>
          <p:cNvSpPr txBox="1"/>
          <p:nvPr/>
        </p:nvSpPr>
        <p:spPr>
          <a:xfrm>
            <a:off x="143013" y="-262093"/>
            <a:ext cx="11127037" cy="3293209"/>
          </a:xfrm>
          <a:prstGeom prst="rect">
            <a:avLst/>
          </a:prstGeom>
          <a:noFill/>
        </p:spPr>
        <p:txBody>
          <a:bodyPr wrap="square">
            <a:spAutoFit/>
          </a:bodyPr>
          <a:lstStyle/>
          <a:p>
            <a:endParaRPr lang="x-none" sz="2400" b="0" i="0" u="none" strike="noStrike" baseline="0" dirty="0">
              <a:solidFill>
                <a:srgbClr val="000000"/>
              </a:solidFill>
              <a:effectLst>
                <a:outerShdw blurRad="38100" dist="38100" dir="2700000" algn="tl">
                  <a:srgbClr val="000000">
                    <a:alpha val="43137"/>
                  </a:srgbClr>
                </a:outerShdw>
              </a:effectLst>
              <a:latin typeface="Arial" panose="020B0604020202020204" pitchFamily="34" charset="0"/>
            </a:endParaRPr>
          </a:p>
          <a:p>
            <a:pPr marL="342900" indent="-342900" algn="just">
              <a:buFontTx/>
              <a:buAutoNum type="arabicPeriod"/>
            </a:pPr>
            <a:r>
              <a:rPr lang="fr-FR" sz="4000"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rPr>
              <a:t>Introduction:</a:t>
            </a:r>
          </a:p>
          <a:p>
            <a:pPr marL="342900" indent="-342900" algn="just">
              <a:buFont typeface="Wingdings" panose="05000000000000000000" pitchFamily="2" charset="2"/>
              <a:buChar char="Ø"/>
            </a:pPr>
            <a:r>
              <a:rPr lang="fr-FR" sz="2400" b="0" i="0" dirty="0">
                <a:effectLst/>
                <a:latin typeface="__fkGroteskNeue_598ab8"/>
              </a:rPr>
              <a:t>La désinfection est une étape cruciale dans le traitement de l'eau destinée à la consommation humaine. Elle vise à éliminer les micro-organismes pathogènes présents dans l'eau, garantissant ainsi sa sécurité avant distribution. Bien que la désinfection ne soit pas synonyme de stérilisation, elle joue un rôle essentiel en réduisant les risques sanitaires associés à la consommation d'eau contaminée.</a:t>
            </a:r>
          </a:p>
          <a:p>
            <a:pPr algn="just"/>
            <a:endParaRPr lang="fr-FR" sz="2400" dirty="0">
              <a:solidFill>
                <a:srgbClr val="000000"/>
              </a:solidFill>
              <a:effectLst>
                <a:outerShdw blurRad="38100" dist="38100" dir="2700000" algn="tl">
                  <a:srgbClr val="000000">
                    <a:alpha val="43137"/>
                  </a:srgbClr>
                </a:outerShdw>
              </a:effectLst>
              <a:latin typeface="Arial" panose="020B0604020202020204" pitchFamily="34" charset="0"/>
            </a:endParaRPr>
          </a:p>
        </p:txBody>
      </p:sp>
      <p:pic>
        <p:nvPicPr>
          <p:cNvPr id="1028" name="Picture 4" descr="Traitement de l'eau et désinfection de l'eau - ProMinent">
            <a:extLst>
              <a:ext uri="{FF2B5EF4-FFF2-40B4-BE49-F238E27FC236}">
                <a16:creationId xmlns:a16="http://schemas.microsoft.com/office/drawing/2014/main" xmlns="" id="{33C32362-EBB0-8AA9-3B25-B329BACF8F7D}"/>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75494" y="2996924"/>
            <a:ext cx="11127037" cy="323537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790337935"/>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xmlns="" id="{A1297A70-3203-8040-DE81-B3C4B6AF2CD0}"/>
              </a:ext>
            </a:extLst>
          </p:cNvPr>
          <p:cNvSpPr txBox="1"/>
          <p:nvPr/>
        </p:nvSpPr>
        <p:spPr>
          <a:xfrm>
            <a:off x="319489" y="0"/>
            <a:ext cx="10477041" cy="6124754"/>
          </a:xfrm>
          <a:prstGeom prst="rect">
            <a:avLst/>
          </a:prstGeom>
          <a:noFill/>
        </p:spPr>
        <p:txBody>
          <a:bodyPr wrap="square">
            <a:spAutoFit/>
          </a:bodyPr>
          <a:lstStyle/>
          <a:p>
            <a:r>
              <a:rPr lang="fr-FR" sz="3200" b="1" i="1" dirty="0">
                <a:solidFill>
                  <a:schemeClr val="accent1">
                    <a:lumMod val="75000"/>
                  </a:schemeClr>
                </a:solidFill>
                <a:latin typeface="var(--font-fk-grotesk)"/>
              </a:rPr>
              <a:t>2</a:t>
            </a:r>
            <a:r>
              <a:rPr lang="fr-FR" sz="3200" b="1" i="1" dirty="0">
                <a:solidFill>
                  <a:schemeClr val="accent1">
                    <a:lumMod val="75000"/>
                  </a:schemeClr>
                </a:solidFill>
                <a:effectLst/>
                <a:latin typeface="var(--font-fk-grotesk)"/>
              </a:rPr>
              <a:t>. </a:t>
            </a:r>
            <a:r>
              <a:rPr lang="fr-FR" sz="3200" b="1" dirty="0">
                <a:solidFill>
                  <a:schemeClr val="accent1">
                    <a:lumMod val="75000"/>
                  </a:schemeClr>
                </a:solidFill>
                <a:effectLst/>
                <a:latin typeface="var(--font-fk-grotesk)"/>
              </a:rPr>
              <a:t>Principaux</a:t>
            </a:r>
            <a:r>
              <a:rPr lang="fr-FR" sz="3200" b="1" i="1" dirty="0">
                <a:solidFill>
                  <a:schemeClr val="accent1">
                    <a:lumMod val="75000"/>
                  </a:schemeClr>
                </a:solidFill>
                <a:effectLst/>
                <a:latin typeface="var(--font-fk-grotesk)"/>
              </a:rPr>
              <a:t> </a:t>
            </a:r>
            <a:r>
              <a:rPr lang="fr-FR" sz="3200" b="1" dirty="0">
                <a:solidFill>
                  <a:schemeClr val="accent1">
                    <a:lumMod val="75000"/>
                  </a:schemeClr>
                </a:solidFill>
                <a:effectLst/>
                <a:latin typeface="var(--font-fk-grotesk)"/>
              </a:rPr>
              <a:t>agents</a:t>
            </a:r>
            <a:r>
              <a:rPr lang="fr-FR" sz="3200" b="1" i="1" dirty="0">
                <a:solidFill>
                  <a:schemeClr val="accent1">
                    <a:lumMod val="75000"/>
                  </a:schemeClr>
                </a:solidFill>
                <a:effectLst/>
                <a:latin typeface="var(--font-fk-grotesk)"/>
              </a:rPr>
              <a:t> </a:t>
            </a:r>
            <a:r>
              <a:rPr lang="fr-FR" sz="3200" b="1" dirty="0">
                <a:solidFill>
                  <a:schemeClr val="accent1">
                    <a:lumMod val="75000"/>
                  </a:schemeClr>
                </a:solidFill>
                <a:effectLst/>
                <a:latin typeface="var(--font-fk-grotesk)"/>
              </a:rPr>
              <a:t>de</a:t>
            </a:r>
            <a:r>
              <a:rPr lang="fr-FR" sz="3200" b="1" i="1" dirty="0">
                <a:solidFill>
                  <a:schemeClr val="accent1">
                    <a:lumMod val="75000"/>
                  </a:schemeClr>
                </a:solidFill>
                <a:effectLst/>
                <a:latin typeface="var(--font-fk-grotesk)"/>
              </a:rPr>
              <a:t> </a:t>
            </a:r>
            <a:r>
              <a:rPr lang="fr-FR" sz="3200" b="1" dirty="0">
                <a:solidFill>
                  <a:schemeClr val="accent1">
                    <a:lumMod val="75000"/>
                  </a:schemeClr>
                </a:solidFill>
                <a:effectLst/>
                <a:latin typeface="var(--font-fk-grotesk)"/>
              </a:rPr>
              <a:t>désinfection</a:t>
            </a:r>
            <a:r>
              <a:rPr lang="fr-FR" sz="3200" b="1" i="1" dirty="0">
                <a:solidFill>
                  <a:schemeClr val="accent1">
                    <a:lumMod val="75000"/>
                  </a:schemeClr>
                </a:solidFill>
                <a:effectLst/>
                <a:latin typeface="var(--font-fk-grotesk)"/>
              </a:rPr>
              <a:t> </a:t>
            </a:r>
            <a:r>
              <a:rPr lang="fr-FR" sz="3200" b="1" dirty="0">
                <a:solidFill>
                  <a:schemeClr val="accent1">
                    <a:lumMod val="75000"/>
                  </a:schemeClr>
                </a:solidFill>
                <a:effectLst/>
                <a:latin typeface="var(--font-fk-grotesk)"/>
              </a:rPr>
              <a:t>chimique:</a:t>
            </a:r>
          </a:p>
          <a:p>
            <a:pPr algn="l"/>
            <a:r>
              <a:rPr lang="fr-FR" sz="2400" b="0" i="0" dirty="0">
                <a:effectLst/>
                <a:latin typeface="__fkGroteskNeue_598ab8"/>
              </a:rPr>
              <a:t>Les procédés de désinfection chimique reposent sur divers agents, chacun ayant des caractéristiques et des applications spécifiques </a:t>
            </a:r>
            <a:r>
              <a:rPr lang="fr-FR" sz="2400" dirty="0">
                <a:latin typeface="__fkGroteskNeue_598ab8"/>
              </a:rPr>
              <a:t>:</a:t>
            </a:r>
          </a:p>
          <a:p>
            <a:pPr marL="342900" indent="-342900" algn="l">
              <a:buFont typeface="Arial" panose="020B0604020202020204" pitchFamily="34" charset="0"/>
              <a:buChar char="•"/>
            </a:pPr>
            <a:r>
              <a:rPr lang="fr-FR" sz="2400" b="1" i="1" dirty="0">
                <a:solidFill>
                  <a:schemeClr val="accent1">
                    <a:lumMod val="75000"/>
                  </a:schemeClr>
                </a:solidFill>
                <a:effectLst/>
                <a:latin typeface="__fkGroteskNeue_598ab8"/>
              </a:rPr>
              <a:t>Chlore et ses composés :</a:t>
            </a:r>
          </a:p>
          <a:p>
            <a:pPr algn="l"/>
            <a:r>
              <a:rPr lang="fr-FR" sz="2400" b="0" i="0" dirty="0">
                <a:effectLst/>
                <a:latin typeface="__fkGroteskNeue_598ab8"/>
              </a:rPr>
              <a:t>Le chlore (Cl₂), l'hypochlorite (OCl⁻) et le dioxyde de chlore (ClO₂) sont largement utilisés pour leur efficacité et leur coût abordable. Ils agissent rapidement pour détruire les bactéries, virus et champignons.</a:t>
            </a:r>
          </a:p>
          <a:p>
            <a:pPr marL="342900" indent="-342900" algn="l">
              <a:buFont typeface="Arial" panose="020B0604020202020204" pitchFamily="34" charset="0"/>
              <a:buChar char="•"/>
            </a:pPr>
            <a:r>
              <a:rPr lang="fr-FR" sz="2400" b="1" i="1" dirty="0">
                <a:solidFill>
                  <a:schemeClr val="accent1">
                    <a:lumMod val="75000"/>
                  </a:schemeClr>
                </a:solidFill>
                <a:effectLst/>
                <a:latin typeface="__fkGroteskNeue_598ab8"/>
              </a:rPr>
              <a:t>Ozone (O₃) :</a:t>
            </a:r>
          </a:p>
          <a:p>
            <a:pPr algn="l"/>
            <a:r>
              <a:rPr lang="fr-FR" sz="2400" b="0" i="0" dirty="0">
                <a:effectLst/>
                <a:latin typeface="__fkGroteskNeue_598ab8"/>
              </a:rPr>
              <a:t>L'ozone est un puissant désinfectant qui ne laisse pas de résidus nocifs, contrairement aux composés chlorés. Il est efficace contre une large gamme de microorganismes, mais sa dégradation rapide limite son utilisation dans les systèmes de distribution d’eau.</a:t>
            </a:r>
          </a:p>
          <a:p>
            <a:pPr marL="342900" indent="-342900" algn="l">
              <a:buFont typeface="Arial" panose="020B0604020202020204" pitchFamily="34" charset="0"/>
              <a:buChar char="•"/>
            </a:pPr>
            <a:r>
              <a:rPr lang="fr-FR" sz="2400" b="1" i="1" dirty="0">
                <a:solidFill>
                  <a:schemeClr val="accent1">
                    <a:lumMod val="75000"/>
                  </a:schemeClr>
                </a:solidFill>
                <a:effectLst/>
                <a:latin typeface="__fkGroteskNeue_598ab8"/>
              </a:rPr>
              <a:t>Halogènes :</a:t>
            </a:r>
          </a:p>
          <a:p>
            <a:pPr algn="l"/>
            <a:r>
              <a:rPr lang="fr-FR" sz="2400" b="0" i="0" dirty="0">
                <a:effectLst/>
                <a:latin typeface="__fkGroteskNeue_598ab8"/>
              </a:rPr>
              <a:t>Des agents comme le brome (Br₂) et l'iode (I) sont également utilisés, bien que moins fréquemment que le chlore. Ils peuvent être efficaces dans des contextes spécifiques, notamment en milieu marin.</a:t>
            </a:r>
            <a:endParaRPr lang="fr-FR" sz="2400" b="1" i="1" dirty="0">
              <a:solidFill>
                <a:srgbClr val="996600"/>
              </a:solidFill>
              <a:effectLst/>
              <a:latin typeface="var(--font-fk-grotesk)"/>
            </a:endParaRPr>
          </a:p>
        </p:txBody>
      </p:sp>
    </p:spTree>
    <p:extLst>
      <p:ext uri="{BB962C8B-B14F-4D97-AF65-F5344CB8AC3E}">
        <p14:creationId xmlns:p14="http://schemas.microsoft.com/office/powerpoint/2010/main" xmlns="" val="3551717775"/>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xmlns="" id="{BBB00605-7AD7-D432-0308-97801F609905}"/>
              </a:ext>
            </a:extLst>
          </p:cNvPr>
          <p:cNvSpPr txBox="1"/>
          <p:nvPr/>
        </p:nvSpPr>
        <p:spPr>
          <a:xfrm>
            <a:off x="787399" y="594267"/>
            <a:ext cx="10524067" cy="5632311"/>
          </a:xfrm>
          <a:prstGeom prst="rect">
            <a:avLst/>
          </a:prstGeom>
          <a:noFill/>
        </p:spPr>
        <p:txBody>
          <a:bodyPr wrap="square">
            <a:spAutoFit/>
          </a:bodyPr>
          <a:lstStyle/>
          <a:p>
            <a:pPr algn="l"/>
            <a:r>
              <a:rPr lang="fr-FR" sz="3200" b="1" dirty="0">
                <a:solidFill>
                  <a:schemeClr val="accent1">
                    <a:lumMod val="75000"/>
                  </a:schemeClr>
                </a:solidFill>
                <a:latin typeface="var(--font-fk-grotesk)"/>
              </a:rPr>
              <a:t>3</a:t>
            </a:r>
            <a:r>
              <a:rPr lang="fr-FR" sz="3200" b="1" i="0" dirty="0">
                <a:solidFill>
                  <a:schemeClr val="accent1">
                    <a:lumMod val="75000"/>
                  </a:schemeClr>
                </a:solidFill>
                <a:effectLst/>
                <a:latin typeface="var(--font-fk-grotesk)"/>
              </a:rPr>
              <a:t>.Conditions d'efficacité</a:t>
            </a:r>
            <a:r>
              <a:rPr lang="fr-FR" sz="3200" b="1" dirty="0">
                <a:solidFill>
                  <a:schemeClr val="accent1">
                    <a:lumMod val="75000"/>
                  </a:schemeClr>
                </a:solidFill>
                <a:latin typeface="var(--font-fk-grotesk)"/>
              </a:rPr>
              <a:t>:</a:t>
            </a:r>
          </a:p>
          <a:p>
            <a:pPr algn="l"/>
            <a:r>
              <a:rPr lang="fr-FR" sz="2400" b="0" i="0" dirty="0">
                <a:effectLst/>
                <a:latin typeface="__fkGroteskNeue_598ab8"/>
              </a:rPr>
              <a:t>Pour qu'une désinfection soit efficace, plusieurs conditions doivent être remplies :</a:t>
            </a:r>
          </a:p>
          <a:p>
            <a:pPr marL="457200" indent="-457200" algn="l">
              <a:buFont typeface="Arial" panose="020B0604020202020204" pitchFamily="34" charset="0"/>
              <a:buChar char="•"/>
            </a:pPr>
            <a:r>
              <a:rPr lang="fr-FR" sz="2800" b="0" i="1" dirty="0">
                <a:solidFill>
                  <a:schemeClr val="accent1">
                    <a:lumMod val="75000"/>
                  </a:schemeClr>
                </a:solidFill>
                <a:effectLst/>
                <a:latin typeface="__fkGroteskNeue_598ab8"/>
              </a:rPr>
              <a:t>Qualité de l'eau </a:t>
            </a:r>
            <a:r>
              <a:rPr lang="fr-FR" sz="2400" b="0" i="0" dirty="0">
                <a:effectLst/>
                <a:latin typeface="__fkGroteskNeue_598ab8"/>
              </a:rPr>
              <a:t>: L'eau doit être préalablement traitée pour réduire la concentration en matières en suspension (MES) et en matière organique, qui peuvent interférer avec l'action des désinfectants.</a:t>
            </a:r>
          </a:p>
          <a:p>
            <a:pPr marL="457200" indent="-457200" algn="just">
              <a:buFont typeface="Arial" panose="020B0604020202020204" pitchFamily="34" charset="0"/>
              <a:buChar char="•"/>
            </a:pPr>
            <a:r>
              <a:rPr lang="fr-FR" sz="2800" b="0" i="0" dirty="0">
                <a:solidFill>
                  <a:schemeClr val="accent1">
                    <a:lumMod val="75000"/>
                  </a:schemeClr>
                </a:solidFill>
                <a:effectLst/>
                <a:latin typeface="__fkGroteskNeue_598ab8"/>
              </a:rPr>
              <a:t>Concentration et temps de contact </a:t>
            </a:r>
            <a:r>
              <a:rPr lang="fr-FR" sz="2400" b="0" i="0" dirty="0">
                <a:effectLst/>
                <a:latin typeface="__fkGroteskNeue_598ab8"/>
              </a:rPr>
              <a:t>: La concentration du désinfectant et le temps pendant lequel il reste en contact avec l'eau sont des facteurs déterminants pour assurer une élimination efficace des pathogènes.</a:t>
            </a:r>
          </a:p>
          <a:p>
            <a:pPr marL="457200" indent="-457200" algn="just">
              <a:buFont typeface="Arial" panose="020B0604020202020204" pitchFamily="34" charset="0"/>
              <a:buChar char="•"/>
            </a:pPr>
            <a:r>
              <a:rPr lang="fr-FR" sz="2800" b="0" i="0" dirty="0">
                <a:solidFill>
                  <a:schemeClr val="accent1">
                    <a:lumMod val="75000"/>
                  </a:schemeClr>
                </a:solidFill>
                <a:effectLst/>
                <a:latin typeface="var(--font-fk-grotesk)"/>
              </a:rPr>
              <a:t>Normes et Tests d'Efficacité </a:t>
            </a:r>
            <a:r>
              <a:rPr lang="fr-FR" sz="2400" b="0" i="0" dirty="0">
                <a:solidFill>
                  <a:schemeClr val="accent1">
                    <a:lumMod val="75000"/>
                  </a:schemeClr>
                </a:solidFill>
                <a:effectLst/>
                <a:latin typeface="var(--font-fk-grotesk)"/>
              </a:rPr>
              <a:t>:</a:t>
            </a:r>
            <a:r>
              <a:rPr lang="fr-FR" sz="2400" b="0" i="0" dirty="0">
                <a:effectLst/>
                <a:latin typeface="__fkGroteskNeue_598ab8"/>
              </a:rPr>
              <a:t> Spectre d'Activité : Les tests doivent démontrer l'efficacité contre des souches spécifiques (bactéries, virus, champignons) dans des conditions définies.</a:t>
            </a:r>
          </a:p>
          <a:p>
            <a:pPr marL="457200" indent="-457200" algn="just">
              <a:buFont typeface="Arial" panose="020B0604020202020204" pitchFamily="34" charset="0"/>
              <a:buChar char="•"/>
            </a:pPr>
            <a:r>
              <a:rPr lang="fr-FR" sz="2800" b="0" i="0" dirty="0">
                <a:solidFill>
                  <a:schemeClr val="accent1">
                    <a:lumMod val="75000"/>
                  </a:schemeClr>
                </a:solidFill>
                <a:effectLst/>
                <a:latin typeface="__fkGroteskNeue_598ab8"/>
              </a:rPr>
              <a:t>Conditions d'Application </a:t>
            </a:r>
            <a:r>
              <a:rPr lang="fr-FR" sz="2400" b="0" i="0" dirty="0">
                <a:effectLst/>
                <a:latin typeface="__fkGroteskNeue_598ab8"/>
              </a:rPr>
              <a:t>: Les tests doivent inclure des variables telles que la température et la présence de substances interférentes (e.g., protéines).</a:t>
            </a:r>
            <a:endParaRPr lang="fr-FR" sz="2400" b="0" i="0" dirty="0">
              <a:solidFill>
                <a:schemeClr val="accent1">
                  <a:lumMod val="75000"/>
                </a:schemeClr>
              </a:solidFill>
              <a:effectLst/>
              <a:latin typeface="var(--font-fk-grotesk)"/>
            </a:endParaRPr>
          </a:p>
          <a:p>
            <a:pPr indent="-457200" algn="just"/>
            <a:r>
              <a:rPr lang="fr-FR" sz="2400" b="0" i="0" dirty="0">
                <a:solidFill>
                  <a:schemeClr val="accent1">
                    <a:lumMod val="75000"/>
                  </a:schemeClr>
                </a:solidFill>
                <a:effectLst/>
                <a:latin typeface="var(--font-fk-grotesk)"/>
              </a:rPr>
              <a:t>       </a:t>
            </a:r>
            <a:endParaRPr lang="fr-FR" sz="2400" b="1" i="0" dirty="0">
              <a:solidFill>
                <a:schemeClr val="accent1">
                  <a:lumMod val="75000"/>
                </a:schemeClr>
              </a:solidFill>
              <a:effectLst/>
              <a:latin typeface="var(--font-fk-grotesk)"/>
            </a:endParaRPr>
          </a:p>
        </p:txBody>
      </p:sp>
    </p:spTree>
    <p:extLst>
      <p:ext uri="{BB962C8B-B14F-4D97-AF65-F5344CB8AC3E}">
        <p14:creationId xmlns:p14="http://schemas.microsoft.com/office/powerpoint/2010/main" xmlns="" val="3995855885"/>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xmlns="" id="{850F6821-173D-AF10-5ED6-A9317257EE63}"/>
              </a:ext>
            </a:extLst>
          </p:cNvPr>
          <p:cNvSpPr txBox="1"/>
          <p:nvPr/>
        </p:nvSpPr>
        <p:spPr>
          <a:xfrm>
            <a:off x="251552" y="258901"/>
            <a:ext cx="11688896" cy="3600986"/>
          </a:xfrm>
          <a:prstGeom prst="rect">
            <a:avLst/>
          </a:prstGeom>
          <a:noFill/>
        </p:spPr>
        <p:txBody>
          <a:bodyPr wrap="square">
            <a:spAutoFit/>
          </a:bodyPr>
          <a:lstStyle/>
          <a:p>
            <a:r>
              <a:rPr lang="fr-FR" sz="3200" b="1" dirty="0">
                <a:solidFill>
                  <a:schemeClr val="accent1">
                    <a:lumMod val="75000"/>
                  </a:schemeClr>
                </a:solidFill>
                <a:latin typeface="Times New Roman" panose="02020603050405020304" pitchFamily="18" charset="0"/>
              </a:rPr>
              <a:t>4.</a:t>
            </a:r>
            <a:r>
              <a:rPr lang="fr-FR" sz="3200" b="1" u="none" strike="noStrike" baseline="0" dirty="0">
                <a:solidFill>
                  <a:schemeClr val="accent1">
                    <a:lumMod val="75000"/>
                  </a:schemeClr>
                </a:solidFill>
                <a:latin typeface="Times New Roman" panose="02020603050405020304" pitchFamily="18" charset="0"/>
              </a:rPr>
              <a:t>Les Procédés de traitement chimique de désinfection de l’eau:</a:t>
            </a:r>
          </a:p>
          <a:p>
            <a:r>
              <a:rPr lang="fr-FR" sz="2400" b="0" i="0" u="none" strike="noStrike" baseline="0" dirty="0">
                <a:latin typeface="Times New Roman" panose="02020603050405020304" pitchFamily="18" charset="0"/>
              </a:rPr>
              <a:t>Pour le traitement chimique de l'eau, une variété de produits chimiques est utilisée</a:t>
            </a:r>
            <a:r>
              <a:rPr lang="fr-FR" sz="2400" dirty="0">
                <a:latin typeface="Times New Roman" panose="02020603050405020304" pitchFamily="18" charset="0"/>
              </a:rPr>
              <a:t>:</a:t>
            </a:r>
            <a:r>
              <a:rPr lang="fr-FR" sz="2400" b="0" i="0" u="none" strike="noStrike" baseline="0" dirty="0">
                <a:latin typeface="Times New Roman" panose="02020603050405020304" pitchFamily="18" charset="0"/>
              </a:rPr>
              <a:t> </a:t>
            </a:r>
          </a:p>
          <a:p>
            <a:r>
              <a:rPr lang="fr-FR" sz="2800" b="1" i="1" dirty="0">
                <a:solidFill>
                  <a:schemeClr val="accent1">
                    <a:lumMod val="75000"/>
                  </a:schemeClr>
                </a:solidFill>
                <a:latin typeface="Times New Roman" panose="02020603050405020304" pitchFamily="18" charset="0"/>
              </a:rPr>
              <a:t>4.1</a:t>
            </a:r>
            <a:r>
              <a:rPr lang="fr-FR" sz="2800" b="1" i="1" u="none" strike="noStrike" baseline="0" dirty="0">
                <a:solidFill>
                  <a:schemeClr val="accent1">
                    <a:lumMod val="75000"/>
                  </a:schemeClr>
                </a:solidFill>
                <a:latin typeface="Times New Roman" panose="02020603050405020304" pitchFamily="18" charset="0"/>
              </a:rPr>
              <a:t>. Traitement de </a:t>
            </a:r>
            <a:r>
              <a:rPr lang="fr-FR" sz="2800" b="1" i="1" u="none" strike="noStrike" baseline="0" dirty="0">
                <a:solidFill>
                  <a:schemeClr val="accent1">
                    <a:lumMod val="75000"/>
                  </a:schemeClr>
                </a:solidFill>
                <a:latin typeface="Times New Roman,Bold"/>
              </a:rPr>
              <a:t>l’eau </a:t>
            </a:r>
            <a:r>
              <a:rPr lang="fr-FR" sz="2800" b="1" i="1" u="none" strike="noStrike" baseline="0" dirty="0">
                <a:solidFill>
                  <a:schemeClr val="accent1">
                    <a:lumMod val="75000"/>
                  </a:schemeClr>
                </a:solidFill>
                <a:latin typeface="Times New Roman" panose="02020603050405020304" pitchFamily="18" charset="0"/>
              </a:rPr>
              <a:t>par chlore (</a:t>
            </a:r>
            <a:r>
              <a:rPr lang="fr-FR" sz="2800" b="0" i="0" dirty="0">
                <a:solidFill>
                  <a:schemeClr val="accent1">
                    <a:lumMod val="75000"/>
                  </a:schemeClr>
                </a:solidFill>
                <a:effectLst/>
                <a:latin typeface="__fkGroteskNeue_598ab8"/>
              </a:rPr>
              <a:t>Chloration)</a:t>
            </a:r>
            <a:r>
              <a:rPr lang="fr-FR" sz="2800" b="1" i="1" u="none" strike="noStrike" baseline="0" dirty="0">
                <a:solidFill>
                  <a:schemeClr val="accent1">
                    <a:lumMod val="75000"/>
                  </a:schemeClr>
                </a:solidFill>
                <a:latin typeface="Times New Roman" panose="02020603050405020304" pitchFamily="18" charset="0"/>
              </a:rPr>
              <a:t>:</a:t>
            </a:r>
          </a:p>
          <a:p>
            <a:r>
              <a:rPr lang="fr-FR" sz="2400" b="0" i="0" dirty="0">
                <a:effectLst/>
                <a:latin typeface="__fkGroteskNeue_598ab8"/>
              </a:rPr>
              <a:t> Le chlore est le désinfectant le plus courant, utilisé pour son efficacité contre une large gamme de pathogènes. Il agit en inactivant les bactéries et les virus, mais nécessite un temps de contact suffisant pour être efficace. La concentration en chlore résiduel doit être surveillée pour garantir une protection continue.</a:t>
            </a:r>
          </a:p>
          <a:p>
            <a:endParaRPr lang="fr-FR" sz="2400" b="1" i="1" u="none" strike="noStrike" baseline="0" dirty="0">
              <a:solidFill>
                <a:schemeClr val="accent1">
                  <a:lumMod val="75000"/>
                </a:schemeClr>
              </a:solidFill>
              <a:latin typeface="Times New Roman" panose="02020603050405020304" pitchFamily="18" charset="0"/>
            </a:endParaRPr>
          </a:p>
          <a:p>
            <a:endParaRPr lang="x-none" sz="2400" b="1" i="1" dirty="0">
              <a:solidFill>
                <a:srgbClr val="996600"/>
              </a:solidFill>
            </a:endParaRPr>
          </a:p>
        </p:txBody>
      </p:sp>
      <p:pic>
        <p:nvPicPr>
          <p:cNvPr id="2" name="Image 1">
            <a:extLst>
              <a:ext uri="{FF2B5EF4-FFF2-40B4-BE49-F238E27FC236}">
                <a16:creationId xmlns:a16="http://schemas.microsoft.com/office/drawing/2014/main" xmlns="" id="{89E97E8F-171E-D205-C0EA-20B9DDA3BF0B}"/>
              </a:ext>
            </a:extLst>
          </p:cNvPr>
          <p:cNvPicPr>
            <a:picLocks noChangeAspect="1"/>
          </p:cNvPicPr>
          <p:nvPr/>
        </p:nvPicPr>
        <p:blipFill>
          <a:blip r:embed="rId2"/>
          <a:stretch>
            <a:fillRect/>
          </a:stretch>
        </p:blipFill>
        <p:spPr>
          <a:xfrm>
            <a:off x="6174650" y="3259667"/>
            <a:ext cx="6017350" cy="3339432"/>
          </a:xfrm>
          <a:prstGeom prst="rect">
            <a:avLst/>
          </a:prstGeom>
        </p:spPr>
      </p:pic>
      <p:pic>
        <p:nvPicPr>
          <p:cNvPr id="4" name="Picture 6" descr="💧 LE CHLORE DANS L'EAU - Pourquoi... - Polynésienne des Eaux | Facebook">
            <a:extLst>
              <a:ext uri="{FF2B5EF4-FFF2-40B4-BE49-F238E27FC236}">
                <a16:creationId xmlns:a16="http://schemas.microsoft.com/office/drawing/2014/main" xmlns="" id="{981F7690-5747-A327-1F65-0403D52EBC0E}"/>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51551" y="3259667"/>
            <a:ext cx="5765800" cy="333943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332276607"/>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xmlns="" id="{BDCF832E-4D2C-E72A-F874-DC92CA76044A}"/>
              </a:ext>
            </a:extLst>
          </p:cNvPr>
          <p:cNvSpPr txBox="1"/>
          <p:nvPr/>
        </p:nvSpPr>
        <p:spPr>
          <a:xfrm>
            <a:off x="903382" y="696681"/>
            <a:ext cx="11193137" cy="2800767"/>
          </a:xfrm>
          <a:prstGeom prst="rect">
            <a:avLst/>
          </a:prstGeom>
          <a:noFill/>
        </p:spPr>
        <p:txBody>
          <a:bodyPr wrap="square">
            <a:spAutoFit/>
          </a:bodyPr>
          <a:lstStyle/>
          <a:p>
            <a:r>
              <a:rPr lang="fr-FR" sz="3200" b="1" dirty="0">
                <a:solidFill>
                  <a:schemeClr val="accent1">
                    <a:lumMod val="75000"/>
                  </a:schemeClr>
                </a:solidFill>
                <a:latin typeface="Times New Roman" panose="02020603050405020304" pitchFamily="18" charset="0"/>
              </a:rPr>
              <a:t>4</a:t>
            </a:r>
            <a:r>
              <a:rPr lang="fr-FR" sz="3200" b="1" u="none" strike="noStrike" baseline="0" dirty="0">
                <a:solidFill>
                  <a:schemeClr val="accent1">
                    <a:lumMod val="75000"/>
                  </a:schemeClr>
                </a:solidFill>
                <a:latin typeface="Times New Roman" panose="02020603050405020304" pitchFamily="18" charset="0"/>
              </a:rPr>
              <a:t>.2.Traitement de Léau par ozonation :</a:t>
            </a:r>
          </a:p>
          <a:p>
            <a:r>
              <a:rPr lang="fr-FR" sz="2400" b="0" i="0" u="none" strike="noStrike" baseline="0" dirty="0">
                <a:latin typeface="Times New Roman" panose="02020603050405020304" pitchFamily="18" charset="0"/>
              </a:rPr>
              <a:t>L’ozone est un gaz instable que l’on doit générer sur place, dans les stations d’épuration au moyen d’une décharge électrique produite dans de l’air ou de l’oxygène, l’opération consiste à transformer l’oxygène sous forme O2 en oxygène sous forme O3</a:t>
            </a:r>
            <a:r>
              <a:rPr lang="fr-FR" sz="2400" dirty="0">
                <a:latin typeface="Times New Roman" panose="02020603050405020304" pitchFamily="18" charset="0"/>
              </a:rPr>
              <a:t>.</a:t>
            </a:r>
            <a:endParaRPr lang="fr-FR" sz="2400" b="0" i="0" u="none" strike="noStrike" baseline="0" dirty="0">
              <a:latin typeface="Times New Roman" panose="02020603050405020304" pitchFamily="18" charset="0"/>
            </a:endParaRPr>
          </a:p>
          <a:p>
            <a:r>
              <a:rPr lang="fr-FR" sz="2400" b="0" i="0" u="none" strike="noStrike" baseline="0" dirty="0">
                <a:latin typeface="Times New Roman" panose="02020603050405020304" pitchFamily="18" charset="0"/>
              </a:rPr>
              <a:t>L’ozonation ne nécessite aucun transport de produits chimiques et est plus sécuritaire pour le personnel de la station d’épuration, ces inconvénients sont essentiellement d’ordre économique, le procédé entraîne des coûts élevés d’investissement et d’exploitation, </a:t>
            </a:r>
            <a:endParaRPr lang="x-none" sz="2400" i="1" dirty="0">
              <a:solidFill>
                <a:srgbClr val="996600"/>
              </a:solidFill>
            </a:endParaRPr>
          </a:p>
        </p:txBody>
      </p:sp>
      <p:pic>
        <p:nvPicPr>
          <p:cNvPr id="2" name="Image 1" descr="Stérilisation de l'eau par l'ozone : installation, prix - PagesJaunes">
            <a:extLst>
              <a:ext uri="{FF2B5EF4-FFF2-40B4-BE49-F238E27FC236}">
                <a16:creationId xmlns:a16="http://schemas.microsoft.com/office/drawing/2014/main" xmlns="" id="{A6E32067-5B34-54BB-CD3E-BA66D305D724}"/>
              </a:ext>
            </a:extLst>
          </p:cNvPr>
          <p:cNvPicPr>
            <a:picLocks noChangeAspect="1"/>
          </p:cNvPicPr>
          <p:nvPr/>
        </p:nvPicPr>
        <p:blipFill>
          <a:blip r:embed="rId2">
            <a:extLst>
              <a:ext uri="{28A0092B-C50C-407E-A947-70E740481C1C}">
                <a14:useLocalDpi xmlns:a14="http://schemas.microsoft.com/office/drawing/2010/main" xmlns="" val="0"/>
              </a:ext>
            </a:extLst>
          </a:blip>
          <a:srcRect/>
          <a:stretch>
            <a:fillRect/>
          </a:stretch>
        </p:blipFill>
        <p:spPr bwMode="auto">
          <a:xfrm>
            <a:off x="313267" y="3615267"/>
            <a:ext cx="11362266" cy="2668058"/>
          </a:xfrm>
          <a:prstGeom prst="rect">
            <a:avLst/>
          </a:prstGeom>
          <a:noFill/>
          <a:ln>
            <a:noFill/>
          </a:ln>
        </p:spPr>
      </p:pic>
    </p:spTree>
    <p:extLst>
      <p:ext uri="{BB962C8B-B14F-4D97-AF65-F5344CB8AC3E}">
        <p14:creationId xmlns:p14="http://schemas.microsoft.com/office/powerpoint/2010/main" xmlns="" val="3651255670"/>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xmlns="" id="{66969D44-BBA8-A95C-E31D-A58DD4657A52}"/>
              </a:ext>
            </a:extLst>
          </p:cNvPr>
          <p:cNvSpPr txBox="1"/>
          <p:nvPr/>
        </p:nvSpPr>
        <p:spPr>
          <a:xfrm>
            <a:off x="517792" y="322109"/>
            <a:ext cx="10895683" cy="584775"/>
          </a:xfrm>
          <a:prstGeom prst="rect">
            <a:avLst/>
          </a:prstGeom>
          <a:noFill/>
        </p:spPr>
        <p:txBody>
          <a:bodyPr wrap="square">
            <a:spAutoFit/>
          </a:bodyPr>
          <a:lstStyle/>
          <a:p>
            <a:pPr algn="l"/>
            <a:r>
              <a:rPr lang="fr-FR" sz="3200" b="1" i="1" dirty="0">
                <a:solidFill>
                  <a:schemeClr val="accent1">
                    <a:lumMod val="75000"/>
                  </a:schemeClr>
                </a:solidFill>
                <a:latin typeface="var(--font-fk-grotesk)"/>
              </a:rPr>
              <a:t>5</a:t>
            </a:r>
            <a:r>
              <a:rPr lang="fr-FR" sz="3200" b="1" i="1" dirty="0">
                <a:solidFill>
                  <a:schemeClr val="accent1">
                    <a:lumMod val="75000"/>
                  </a:schemeClr>
                </a:solidFill>
                <a:effectLst/>
                <a:latin typeface="var(--font-fk-grotesk)"/>
              </a:rPr>
              <a:t>.Avantages et inconvénients des procédés chimiques:</a:t>
            </a:r>
          </a:p>
        </p:txBody>
      </p:sp>
      <p:graphicFrame>
        <p:nvGraphicFramePr>
          <p:cNvPr id="5" name="Tableau 4">
            <a:extLst>
              <a:ext uri="{FF2B5EF4-FFF2-40B4-BE49-F238E27FC236}">
                <a16:creationId xmlns:a16="http://schemas.microsoft.com/office/drawing/2014/main" xmlns="" id="{DABB4850-40AC-B2B1-EC11-135F17CE3AF0}"/>
              </a:ext>
            </a:extLst>
          </p:cNvPr>
          <p:cNvGraphicFramePr>
            <a:graphicFrameLocks noGrp="1"/>
          </p:cNvGraphicFramePr>
          <p:nvPr>
            <p:extLst>
              <p:ext uri="{D42A27DB-BD31-4B8C-83A1-F6EECF244321}">
                <p14:modId xmlns:p14="http://schemas.microsoft.com/office/powerpoint/2010/main" xmlns="" val="628888685"/>
              </p:ext>
            </p:extLst>
          </p:nvPr>
        </p:nvGraphicFramePr>
        <p:xfrm>
          <a:off x="855134" y="1159933"/>
          <a:ext cx="9518570" cy="4363422"/>
        </p:xfrm>
        <a:graphic>
          <a:graphicData uri="http://schemas.openxmlformats.org/drawingml/2006/table">
            <a:tbl>
              <a:tblPr firstRow="1" bandRow="1">
                <a:tableStyleId>{5C22544A-7EE6-4342-B048-85BDC9FD1C3A}</a:tableStyleId>
              </a:tblPr>
              <a:tblGrid>
                <a:gridCol w="2836988">
                  <a:extLst>
                    <a:ext uri="{9D8B030D-6E8A-4147-A177-3AD203B41FA5}">
                      <a16:colId xmlns:a16="http://schemas.microsoft.com/office/drawing/2014/main" xmlns="" val="3946078918"/>
                    </a:ext>
                  </a:extLst>
                </a:gridCol>
                <a:gridCol w="3340791">
                  <a:extLst>
                    <a:ext uri="{9D8B030D-6E8A-4147-A177-3AD203B41FA5}">
                      <a16:colId xmlns:a16="http://schemas.microsoft.com/office/drawing/2014/main" xmlns="" val="2094159292"/>
                    </a:ext>
                  </a:extLst>
                </a:gridCol>
                <a:gridCol w="3340791">
                  <a:extLst>
                    <a:ext uri="{9D8B030D-6E8A-4147-A177-3AD203B41FA5}">
                      <a16:colId xmlns:a16="http://schemas.microsoft.com/office/drawing/2014/main" xmlns="" val="3710884529"/>
                    </a:ext>
                  </a:extLst>
                </a:gridCol>
              </a:tblGrid>
              <a:tr h="729530">
                <a:tc>
                  <a:txBody>
                    <a:bodyPr/>
                    <a:lstStyle/>
                    <a:p>
                      <a:r>
                        <a:rPr lang="fr-FR" sz="3200" dirty="0">
                          <a:solidFill>
                            <a:schemeClr val="bg1"/>
                          </a:solidFill>
                        </a:rPr>
                        <a:t>       </a:t>
                      </a:r>
                      <a:r>
                        <a:rPr lang="fr-FR" sz="3200" b="0" dirty="0">
                          <a:solidFill>
                            <a:schemeClr val="bg1"/>
                          </a:solidFill>
                        </a:rPr>
                        <a:t>M</a:t>
                      </a:r>
                      <a:r>
                        <a:rPr lang="fr-FR" sz="3200" b="0" i="0" kern="1200" dirty="0">
                          <a:solidFill>
                            <a:schemeClr val="bg1"/>
                          </a:solidFill>
                          <a:effectLst/>
                          <a:latin typeface="+mn-lt"/>
                          <a:ea typeface="+mn-ea"/>
                          <a:cs typeface="+mn-cs"/>
                        </a:rPr>
                        <a:t>éthode</a:t>
                      </a:r>
                      <a:endParaRPr lang="fr-FR" sz="3200" dirty="0">
                        <a:solidFill>
                          <a:schemeClr val="bg1"/>
                        </a:solidFill>
                      </a:endParaRPr>
                    </a:p>
                  </a:txBody>
                  <a:tcPr>
                    <a:solidFill>
                      <a:schemeClr val="accent1">
                        <a:lumMod val="75000"/>
                      </a:schemeClr>
                    </a:solidFill>
                  </a:tcPr>
                </a:tc>
                <a:tc>
                  <a:txBody>
                    <a:bodyPr/>
                    <a:lstStyle/>
                    <a:p>
                      <a:r>
                        <a:rPr lang="fr-FR" sz="3200" b="0" i="0" kern="1200" dirty="0">
                          <a:solidFill>
                            <a:schemeClr val="bg1"/>
                          </a:solidFill>
                          <a:effectLst/>
                          <a:latin typeface="+mn-lt"/>
                          <a:ea typeface="+mn-ea"/>
                          <a:cs typeface="+mn-cs"/>
                        </a:rPr>
                        <a:t>Avantages</a:t>
                      </a:r>
                      <a:endParaRPr lang="fr-FR" sz="3200" b="1" i="0" kern="1200" dirty="0">
                        <a:solidFill>
                          <a:schemeClr val="bg1"/>
                        </a:solidFill>
                        <a:effectLst/>
                        <a:latin typeface="+mn-lt"/>
                        <a:ea typeface="+mn-ea"/>
                        <a:cs typeface="+mn-cs"/>
                      </a:endParaRPr>
                    </a:p>
                  </a:txBody>
                  <a:tcPr>
                    <a:solidFill>
                      <a:schemeClr val="accent1">
                        <a:lumMod val="75000"/>
                      </a:schemeClr>
                    </a:solidFill>
                  </a:tcPr>
                </a:tc>
                <a:tc>
                  <a:txBody>
                    <a:bodyPr/>
                    <a:lstStyle/>
                    <a:p>
                      <a:r>
                        <a:rPr lang="fr-FR" sz="3200" b="0" i="0" kern="1200" dirty="0">
                          <a:solidFill>
                            <a:schemeClr val="bg1"/>
                          </a:solidFill>
                          <a:effectLst/>
                          <a:latin typeface="+mn-lt"/>
                          <a:ea typeface="+mn-ea"/>
                          <a:cs typeface="+mn-cs"/>
                        </a:rPr>
                        <a:t>Inconvénients</a:t>
                      </a:r>
                      <a:endParaRPr lang="fr-FR" sz="3200" dirty="0">
                        <a:solidFill>
                          <a:schemeClr val="bg1"/>
                        </a:solidFill>
                      </a:endParaRPr>
                    </a:p>
                  </a:txBody>
                  <a:tcPr>
                    <a:solidFill>
                      <a:schemeClr val="accent1">
                        <a:lumMod val="75000"/>
                      </a:schemeClr>
                    </a:solidFill>
                  </a:tcPr>
                </a:tc>
                <a:extLst>
                  <a:ext uri="{0D108BD9-81ED-4DB2-BD59-A6C34878D82A}">
                    <a16:rowId xmlns:a16="http://schemas.microsoft.com/office/drawing/2014/main" xmlns="" val="3203520087"/>
                  </a:ext>
                </a:extLst>
              </a:tr>
              <a:tr h="1964266">
                <a:tc>
                  <a:txBody>
                    <a:bodyPr/>
                    <a:lstStyle/>
                    <a:p>
                      <a:endParaRPr lang="fr-FR" dirty="0"/>
                    </a:p>
                    <a:p>
                      <a:r>
                        <a:rPr lang="fr-FR" sz="3200" b="0" i="0" kern="1200" dirty="0">
                          <a:solidFill>
                            <a:schemeClr val="bg1"/>
                          </a:solidFill>
                          <a:effectLst/>
                          <a:latin typeface="+mn-lt"/>
                          <a:ea typeface="+mn-ea"/>
                          <a:cs typeface="+mn-cs"/>
                        </a:rPr>
                        <a:t>Chloration</a:t>
                      </a:r>
                      <a:endParaRPr lang="fr-FR" sz="3200" dirty="0">
                        <a:solidFill>
                          <a:schemeClr val="bg1"/>
                        </a:solidFill>
                      </a:endParaRPr>
                    </a:p>
                    <a:p>
                      <a:endParaRPr lang="x-none" dirty="0"/>
                    </a:p>
                  </a:txBody>
                  <a:tcPr>
                    <a:solidFill>
                      <a:schemeClr val="accent1">
                        <a:lumMod val="75000"/>
                      </a:schemeClr>
                    </a:solidFill>
                  </a:tcPr>
                </a:tc>
                <a:tc>
                  <a:txBody>
                    <a:bodyPr/>
                    <a:lstStyle/>
                    <a:p>
                      <a:endParaRPr lang="fr-FR" sz="1800" b="0" i="0" kern="1200" dirty="0">
                        <a:solidFill>
                          <a:schemeClr val="dk1"/>
                        </a:solidFill>
                        <a:effectLst/>
                        <a:latin typeface="+mn-lt"/>
                        <a:ea typeface="+mn-ea"/>
                        <a:cs typeface="+mn-cs"/>
                      </a:endParaRPr>
                    </a:p>
                    <a:p>
                      <a:r>
                        <a:rPr lang="fr-FR" sz="3200" b="0" i="0" kern="1200" dirty="0">
                          <a:solidFill>
                            <a:schemeClr val="bg1"/>
                          </a:solidFill>
                          <a:effectLst/>
                          <a:latin typeface="+mn-lt"/>
                          <a:ea typeface="+mn-ea"/>
                          <a:cs typeface="+mn-cs"/>
                        </a:rPr>
                        <a:t>Coût faible, efficacité rapide</a:t>
                      </a:r>
                      <a:endParaRPr lang="x-none" sz="3200" dirty="0">
                        <a:solidFill>
                          <a:schemeClr val="bg1"/>
                        </a:solidFill>
                      </a:endParaRPr>
                    </a:p>
                  </a:txBody>
                  <a:tcPr>
                    <a:solidFill>
                      <a:schemeClr val="accent1">
                        <a:lumMod val="75000"/>
                      </a:schemeClr>
                    </a:solidFill>
                  </a:tcPr>
                </a:tc>
                <a:tc>
                  <a:txBody>
                    <a:bodyPr/>
                    <a:lstStyle/>
                    <a:p>
                      <a:endParaRPr lang="fr-FR" dirty="0"/>
                    </a:p>
                    <a:p>
                      <a:r>
                        <a:rPr lang="fr-FR" sz="3200" b="0" i="0" kern="1200" dirty="0">
                          <a:solidFill>
                            <a:schemeClr val="bg1"/>
                          </a:solidFill>
                          <a:effectLst/>
                          <a:latin typeface="+mn-lt"/>
                          <a:ea typeface="+mn-ea"/>
                          <a:cs typeface="+mn-cs"/>
                        </a:rPr>
                        <a:t>Formation de sous-produit nocifs</a:t>
                      </a:r>
                      <a:endParaRPr lang="x-none" sz="3200" dirty="0">
                        <a:solidFill>
                          <a:schemeClr val="bg1"/>
                        </a:solidFill>
                      </a:endParaRPr>
                    </a:p>
                  </a:txBody>
                  <a:tcPr>
                    <a:solidFill>
                      <a:schemeClr val="accent1">
                        <a:lumMod val="75000"/>
                      </a:schemeClr>
                    </a:solidFill>
                  </a:tcPr>
                </a:tc>
                <a:extLst>
                  <a:ext uri="{0D108BD9-81ED-4DB2-BD59-A6C34878D82A}">
                    <a16:rowId xmlns:a16="http://schemas.microsoft.com/office/drawing/2014/main" xmlns="" val="793530955"/>
                  </a:ext>
                </a:extLst>
              </a:tr>
              <a:tr h="1669626">
                <a:tc>
                  <a:txBody>
                    <a:bodyPr/>
                    <a:lstStyle/>
                    <a:p>
                      <a:endParaRPr lang="fr-FR" dirty="0"/>
                    </a:p>
                    <a:p>
                      <a:r>
                        <a:rPr lang="fr-FR" sz="3200" b="0" i="0" kern="1200" dirty="0">
                          <a:solidFill>
                            <a:schemeClr val="bg1"/>
                          </a:solidFill>
                          <a:effectLst/>
                          <a:latin typeface="+mn-lt"/>
                          <a:ea typeface="+mn-ea"/>
                          <a:cs typeface="+mn-cs"/>
                        </a:rPr>
                        <a:t>Ozonation</a:t>
                      </a:r>
                      <a:endParaRPr lang="fr-FR" sz="3200" dirty="0">
                        <a:solidFill>
                          <a:schemeClr val="bg1"/>
                        </a:solidFill>
                      </a:endParaRPr>
                    </a:p>
                    <a:p>
                      <a:endParaRPr lang="x-none" dirty="0"/>
                    </a:p>
                  </a:txBody>
                  <a:tcPr>
                    <a:solidFill>
                      <a:schemeClr val="accent1">
                        <a:lumMod val="75000"/>
                      </a:schemeClr>
                    </a:solidFill>
                  </a:tcPr>
                </a:tc>
                <a:tc>
                  <a:txBody>
                    <a:bodyPr/>
                    <a:lstStyle/>
                    <a:p>
                      <a:r>
                        <a:rPr lang="fr-FR" sz="3200" b="0" i="0" kern="1200" dirty="0">
                          <a:solidFill>
                            <a:schemeClr val="bg1"/>
                          </a:solidFill>
                          <a:effectLst/>
                          <a:latin typeface="+mn-lt"/>
                          <a:ea typeface="+mn-ea"/>
                          <a:cs typeface="+mn-cs"/>
                        </a:rPr>
                        <a:t>Pas de résidus toxiques, la spectre d'action</a:t>
                      </a:r>
                      <a:endParaRPr lang="x-none" sz="3200" dirty="0">
                        <a:solidFill>
                          <a:schemeClr val="bg1"/>
                        </a:solidFill>
                      </a:endParaRPr>
                    </a:p>
                  </a:txBody>
                  <a:tcPr>
                    <a:solidFill>
                      <a:schemeClr val="accent1">
                        <a:lumMod val="75000"/>
                      </a:schemeClr>
                    </a:solidFill>
                  </a:tcPr>
                </a:tc>
                <a:tc>
                  <a:txBody>
                    <a:bodyPr/>
                    <a:lstStyle/>
                    <a:p>
                      <a:r>
                        <a:rPr lang="fr-FR" sz="2800" b="0" i="0" kern="1200" dirty="0">
                          <a:solidFill>
                            <a:schemeClr val="bg1"/>
                          </a:solidFill>
                          <a:effectLst/>
                          <a:latin typeface="+mn-lt"/>
                          <a:ea typeface="+mn-ea"/>
                          <a:cs typeface="+mn-cs"/>
                        </a:rPr>
                        <a:t>Coût élevé, équipement spécialisé nécessaire</a:t>
                      </a:r>
                      <a:endParaRPr lang="x-none" sz="2800" b="0" dirty="0">
                        <a:solidFill>
                          <a:schemeClr val="bg1"/>
                        </a:solidFill>
                      </a:endParaRPr>
                    </a:p>
                  </a:txBody>
                  <a:tcPr>
                    <a:solidFill>
                      <a:schemeClr val="accent1">
                        <a:lumMod val="75000"/>
                      </a:schemeClr>
                    </a:solidFill>
                  </a:tcPr>
                </a:tc>
                <a:extLst>
                  <a:ext uri="{0D108BD9-81ED-4DB2-BD59-A6C34878D82A}">
                    <a16:rowId xmlns:a16="http://schemas.microsoft.com/office/drawing/2014/main" xmlns="" val="3960074238"/>
                  </a:ext>
                </a:extLst>
              </a:tr>
            </a:tbl>
          </a:graphicData>
        </a:graphic>
      </p:graphicFrame>
    </p:spTree>
    <p:extLst>
      <p:ext uri="{BB962C8B-B14F-4D97-AF65-F5344CB8AC3E}">
        <p14:creationId xmlns:p14="http://schemas.microsoft.com/office/powerpoint/2010/main" xmlns="" val="2587641336"/>
      </p:ext>
    </p:extLst>
  </p:cSld>
  <p:clrMapOvr>
    <a:masterClrMapping/>
  </p:clrMapOvr>
  <mc:AlternateContent xmlns:mc="http://schemas.openxmlformats.org/markup-compatibility/2006">
    <mc:Choice xmlns:p14="http://schemas.microsoft.com/office/powerpoint/2010/main" xmlns="" Requires="p14">
      <p:transition spd="slow" p14:dur="2000">
        <p14:prism isContent="1"/>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xmlns="" id="{6714A672-44F6-E9DA-95F0-72CDBDD4251E}"/>
              </a:ext>
            </a:extLst>
          </p:cNvPr>
          <p:cNvSpPr txBox="1"/>
          <p:nvPr/>
        </p:nvSpPr>
        <p:spPr>
          <a:xfrm>
            <a:off x="661011" y="1234932"/>
            <a:ext cx="10829581" cy="3539430"/>
          </a:xfrm>
          <a:prstGeom prst="rect">
            <a:avLst/>
          </a:prstGeom>
          <a:noFill/>
        </p:spPr>
        <p:txBody>
          <a:bodyPr wrap="square">
            <a:spAutoFit/>
          </a:bodyPr>
          <a:lstStyle/>
          <a:p>
            <a:pPr marL="457200" indent="-457200">
              <a:buFont typeface="Wingdings" panose="05000000000000000000" pitchFamily="2" charset="2"/>
              <a:buChar char="Ø"/>
            </a:pPr>
            <a:r>
              <a:rPr lang="fr-FR" sz="2800" b="0" i="0" dirty="0">
                <a:solidFill>
                  <a:schemeClr val="tx1">
                    <a:lumMod val="85000"/>
                    <a:lumOff val="15000"/>
                  </a:schemeClr>
                </a:solidFill>
                <a:effectLst/>
                <a:latin typeface="__fkGroteskNeue_598ab8"/>
              </a:rPr>
              <a:t>La désinfection est une étape indispensable du traitement de l'eau potable, visant à protéger la santé publique contre les risques liés à la consommation d'eau contaminée. Les méthodes variées disponibles permettent d'adapter le processus aux spécificités de chaque source d'eau, tout en tenant compte des normes réglementaires et des exigences sanitaires. L'optimisation continue des procédés de désinfection est essentielle pour garantir une eau potable sûre et de haute qualité</a:t>
            </a:r>
            <a:r>
              <a:rPr lang="fr-FR" sz="2800" b="0" i="0" u="none" strike="noStrike" baseline="0" dirty="0">
                <a:solidFill>
                  <a:schemeClr val="tx1">
                    <a:lumMod val="85000"/>
                    <a:lumOff val="15000"/>
                  </a:schemeClr>
                </a:solidFill>
                <a:latin typeface="Times New Roman" panose="02020603050405020304" pitchFamily="18" charset="0"/>
              </a:rPr>
              <a:t>.</a:t>
            </a:r>
            <a:endParaRPr lang="x-none" sz="2800" dirty="0">
              <a:solidFill>
                <a:schemeClr val="tx1">
                  <a:lumMod val="85000"/>
                  <a:lumOff val="15000"/>
                </a:schemeClr>
              </a:solidFill>
            </a:endParaRPr>
          </a:p>
        </p:txBody>
      </p:sp>
      <p:sp>
        <p:nvSpPr>
          <p:cNvPr id="5" name="ZoneTexte 4">
            <a:extLst>
              <a:ext uri="{FF2B5EF4-FFF2-40B4-BE49-F238E27FC236}">
                <a16:creationId xmlns:a16="http://schemas.microsoft.com/office/drawing/2014/main" xmlns="" id="{7CD5233D-E2A6-152F-558F-391197290107}"/>
              </a:ext>
            </a:extLst>
          </p:cNvPr>
          <p:cNvSpPr txBox="1"/>
          <p:nvPr/>
        </p:nvSpPr>
        <p:spPr>
          <a:xfrm>
            <a:off x="661011" y="432278"/>
            <a:ext cx="6103344" cy="707886"/>
          </a:xfrm>
          <a:prstGeom prst="rect">
            <a:avLst/>
          </a:prstGeom>
          <a:noFill/>
        </p:spPr>
        <p:txBody>
          <a:bodyPr wrap="square">
            <a:spAutoFit/>
          </a:bodyPr>
          <a:lstStyle/>
          <a:p>
            <a:r>
              <a:rPr lang="fr-FR" sz="4000" b="1" i="0" dirty="0">
                <a:solidFill>
                  <a:schemeClr val="accent1">
                    <a:lumMod val="75000"/>
                  </a:schemeClr>
                </a:solidFill>
                <a:effectLst/>
                <a:latin typeface="__fkGroteskNeue_598ab8"/>
              </a:rPr>
              <a:t>6</a:t>
            </a:r>
            <a:r>
              <a:rPr lang="fr-FR" sz="4000" b="0" i="0" dirty="0">
                <a:solidFill>
                  <a:schemeClr val="accent1">
                    <a:lumMod val="75000"/>
                  </a:schemeClr>
                </a:solidFill>
                <a:effectLst/>
                <a:latin typeface="__fkGroteskNeue_598ab8"/>
              </a:rPr>
              <a:t>.</a:t>
            </a:r>
            <a:r>
              <a:rPr lang="fr-FR" sz="4000" b="1" u="none" strike="noStrike" baseline="0" dirty="0">
                <a:solidFill>
                  <a:schemeClr val="accent1">
                    <a:lumMod val="75000"/>
                  </a:schemeClr>
                </a:solidFill>
                <a:latin typeface="Times New Roman" panose="02020603050405020304" pitchFamily="18" charset="0"/>
              </a:rPr>
              <a:t>Conclusion</a:t>
            </a:r>
            <a:r>
              <a:rPr lang="fr-FR" sz="4000" b="1" i="1" u="none" strike="noStrike" baseline="0" dirty="0">
                <a:solidFill>
                  <a:schemeClr val="accent1">
                    <a:lumMod val="75000"/>
                  </a:schemeClr>
                </a:solidFill>
                <a:latin typeface="Times New Roman" panose="02020603050405020304" pitchFamily="18" charset="0"/>
              </a:rPr>
              <a:t> </a:t>
            </a:r>
            <a:r>
              <a:rPr lang="fr-FR" sz="4000" b="1" u="none" strike="noStrike" baseline="0" dirty="0">
                <a:solidFill>
                  <a:schemeClr val="accent1">
                    <a:lumMod val="75000"/>
                  </a:schemeClr>
                </a:solidFill>
                <a:latin typeface="Times New Roman" panose="02020603050405020304" pitchFamily="18" charset="0"/>
              </a:rPr>
              <a:t>:</a:t>
            </a:r>
            <a:endParaRPr lang="x-none" sz="4000" b="1" dirty="0">
              <a:solidFill>
                <a:schemeClr val="accent1">
                  <a:lumMod val="75000"/>
                </a:schemeClr>
              </a:solidFill>
            </a:endParaRPr>
          </a:p>
        </p:txBody>
      </p:sp>
    </p:spTree>
    <p:extLst>
      <p:ext uri="{BB962C8B-B14F-4D97-AF65-F5344CB8AC3E}">
        <p14:creationId xmlns:p14="http://schemas.microsoft.com/office/powerpoint/2010/main" xmlns="" val="719926731"/>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prestig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7F1F25C-FA1A-091C-4E70-20E4535F5A91}"/>
              </a:ext>
            </a:extLst>
          </p:cNvPr>
          <p:cNvSpPr>
            <a:spLocks noGrp="1"/>
          </p:cNvSpPr>
          <p:nvPr>
            <p:ph type="ctrTitle"/>
          </p:nvPr>
        </p:nvSpPr>
        <p:spPr>
          <a:xfrm>
            <a:off x="1069848" y="1298448"/>
            <a:ext cx="7315200" cy="4286198"/>
          </a:xfrm>
        </p:spPr>
        <p:txBody>
          <a:bodyPr/>
          <a:lstStyle/>
          <a:p>
            <a:pPr algn="l"/>
            <a:r>
              <a:rPr lang="fr-FR" b="1" dirty="0"/>
              <a:t>Référence:</a:t>
            </a:r>
            <a:br>
              <a:rPr lang="fr-FR" b="1" dirty="0"/>
            </a:br>
            <a:r>
              <a:rPr lang="fr-FR" sz="1800" b="1" i="1" dirty="0"/>
              <a:t>Mémoire du diplôme  master  </a:t>
            </a:r>
            <a:r>
              <a:rPr lang="fr-FR" sz="1800" i="0" u="none" strike="noStrike" baseline="0" dirty="0">
                <a:latin typeface="Times New Roman,Bold"/>
              </a:rPr>
              <a:t>, </a:t>
            </a:r>
            <a:r>
              <a:rPr lang="fr-FR" sz="1800" b="1" i="1" u="none" strike="noStrike" baseline="0" dirty="0">
                <a:latin typeface="Times New Roman,BoldItalic"/>
              </a:rPr>
              <a:t>Contribution à l’étude de la désinfection de l'eau contaminée </a:t>
            </a:r>
            <a:r>
              <a:rPr lang="fr-FR" sz="1800" b="1" i="1" u="none" strike="noStrike" baseline="0" dirty="0">
                <a:latin typeface="Times New Roman" panose="02020603050405020304" pitchFamily="18" charset="0"/>
              </a:rPr>
              <a:t>par certaines souches bactériennes par une technique d'oxydation avancée, 2020.</a:t>
            </a:r>
            <a:br>
              <a:rPr lang="fr-FR" sz="1800" b="1" i="1" u="none" strike="noStrike" baseline="0" dirty="0">
                <a:latin typeface="Times New Roman" panose="02020603050405020304" pitchFamily="18" charset="0"/>
              </a:rPr>
            </a:br>
            <a:r>
              <a:rPr lang="x-none" sz="1800" b="0" i="0" u="none" strike="noStrike" baseline="0" dirty="0">
                <a:solidFill>
                  <a:srgbClr val="000000"/>
                </a:solidFill>
                <a:latin typeface="Calibri" panose="020F0502020204030204" pitchFamily="34" charset="0"/>
              </a:rPr>
              <a:t/>
            </a:r>
            <a:br>
              <a:rPr lang="x-none" sz="1800" b="0" i="0" u="none" strike="noStrike" baseline="0" dirty="0">
                <a:solidFill>
                  <a:srgbClr val="000000"/>
                </a:solidFill>
                <a:latin typeface="Calibri" panose="020F0502020204030204" pitchFamily="34" charset="0"/>
              </a:rPr>
            </a:br>
            <a:r>
              <a:rPr lang="fr-FR" sz="1800" b="0" i="0" u="none" strike="noStrike" baseline="0" dirty="0">
                <a:solidFill>
                  <a:srgbClr val="000000"/>
                </a:solidFill>
                <a:latin typeface="Calibri" panose="020F0502020204030204" pitchFamily="34" charset="0"/>
              </a:rPr>
              <a:t> </a:t>
            </a:r>
            <a:r>
              <a:rPr lang="fr-FR" sz="1800" b="1" i="1" u="none" strike="noStrike" baseline="0" dirty="0">
                <a:solidFill>
                  <a:schemeClr val="bg1"/>
                </a:solidFill>
                <a:latin typeface="Calibri" panose="020F0502020204030204" pitchFamily="34" charset="0"/>
              </a:rPr>
              <a:t>Diplôme de Master en Energétique , </a:t>
            </a:r>
            <a:r>
              <a:rPr lang="fr-FR" sz="1800" b="1" i="0" u="none" strike="noStrike" baseline="0" dirty="0">
                <a:solidFill>
                  <a:schemeClr val="bg1"/>
                </a:solidFill>
                <a:latin typeface="Calibri" panose="020F0502020204030204" pitchFamily="34" charset="0"/>
              </a:rPr>
              <a:t>Simulation numérique des écoulements dans une station de désinfection de l'eau par ozonation, </a:t>
            </a:r>
            <a:r>
              <a:rPr lang="x-none" sz="1800" b="0" i="0" u="none" strike="noStrike" baseline="0" dirty="0">
                <a:solidFill>
                  <a:srgbClr val="000000"/>
                </a:solidFill>
              </a:rPr>
              <a:t> </a:t>
            </a:r>
            <a:r>
              <a:rPr lang="x-none" sz="1800" b="1" i="1" u="none" strike="noStrike" baseline="0" dirty="0">
                <a:solidFill>
                  <a:schemeClr val="bg1"/>
                </a:solidFill>
              </a:rPr>
              <a:t>2022</a:t>
            </a:r>
            <a:r>
              <a:rPr lang="fr-FR" sz="1800" b="1" i="1" u="none" strike="noStrike" baseline="0" dirty="0">
                <a:solidFill>
                  <a:schemeClr val="bg1"/>
                </a:solidFill>
              </a:rPr>
              <a:t>.</a:t>
            </a:r>
            <a:br>
              <a:rPr lang="fr-FR" sz="1800" b="1" i="1" u="none" strike="noStrike" baseline="0" dirty="0">
                <a:solidFill>
                  <a:schemeClr val="bg1"/>
                </a:solidFill>
              </a:rPr>
            </a:br>
            <a:r>
              <a:rPr lang="fr-FR" sz="1800" b="1" i="1" u="none" strike="noStrike" baseline="0" dirty="0">
                <a:solidFill>
                  <a:schemeClr val="bg1"/>
                </a:solidFill>
              </a:rPr>
              <a:t/>
            </a:r>
            <a:br>
              <a:rPr lang="fr-FR" sz="1800" b="1" i="1" u="none" strike="noStrike" baseline="0" dirty="0">
                <a:solidFill>
                  <a:schemeClr val="bg1"/>
                </a:solidFill>
              </a:rPr>
            </a:br>
            <a:r>
              <a:rPr lang="fr-FR" sz="1800" b="1" i="1" u="none" strike="noStrike" baseline="0" dirty="0">
                <a:solidFill>
                  <a:schemeClr val="bg1"/>
                </a:solidFill>
                <a:latin typeface="Times New Roman" panose="02020603050405020304" pitchFamily="18" charset="0"/>
              </a:rPr>
              <a:t>Mémoire du Projet de fin d’étude, - Analyse de la qualité des eaux de la station de Hammam Denbigh ,</a:t>
            </a:r>
            <a:r>
              <a:rPr lang="x-none" sz="1800" b="1" i="1" u="none" strike="noStrike" baseline="0" dirty="0">
                <a:solidFill>
                  <a:schemeClr val="bg1"/>
                </a:solidFill>
                <a:latin typeface="Times New Roman" panose="02020603050405020304" pitchFamily="18" charset="0"/>
              </a:rPr>
              <a:t> 2021 </a:t>
            </a:r>
            <a:r>
              <a:rPr lang="fr-FR" sz="1800" b="1" i="1" u="none" strike="noStrike" baseline="0" dirty="0">
                <a:solidFill>
                  <a:schemeClr val="bg1"/>
                </a:solidFill>
                <a:latin typeface="Times New Roman" panose="02020603050405020304" pitchFamily="18" charset="0"/>
              </a:rPr>
              <a:t>.</a:t>
            </a:r>
            <a:r>
              <a:rPr lang="fr-FR" dirty="0"/>
              <a:t/>
            </a:r>
            <a:br>
              <a:rPr lang="fr-FR" dirty="0"/>
            </a:br>
            <a:endParaRPr lang="x-none" dirty="0"/>
          </a:p>
        </p:txBody>
      </p:sp>
    </p:spTree>
    <p:extLst>
      <p:ext uri="{BB962C8B-B14F-4D97-AF65-F5344CB8AC3E}">
        <p14:creationId xmlns:p14="http://schemas.microsoft.com/office/powerpoint/2010/main" xmlns="" val="426772472"/>
      </p:ext>
    </p:extLst>
  </p:cSld>
  <p:clrMapOvr>
    <a:masterClrMapping/>
  </p:clrMapOvr>
</p:sld>
</file>

<file path=ppt/theme/theme1.xml><?xml version="1.0" encoding="utf-8"?>
<a:theme xmlns:a="http://schemas.openxmlformats.org/drawingml/2006/main" name="Cadre">
  <a:themeElements>
    <a:clrScheme name="Cadr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adr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adr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xmlns=""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TM03457475[[fn=Cadre]]</Template>
  <TotalTime>470</TotalTime>
  <Words>386</Words>
  <Application>Microsoft Office PowerPoint</Application>
  <PresentationFormat>Personnalisé</PresentationFormat>
  <Paragraphs>55</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Cadre</vt:lpstr>
      <vt:lpstr>Université Mohamed Khider -Biskra- Faculté   des  Sciences Exactes Troisième année Licence en  Chimie    Analytique </vt:lpstr>
      <vt:lpstr>Diapositive 2</vt:lpstr>
      <vt:lpstr>Diapositive 3</vt:lpstr>
      <vt:lpstr>Diapositive 4</vt:lpstr>
      <vt:lpstr>Diapositive 5</vt:lpstr>
      <vt:lpstr>Diapositive 6</vt:lpstr>
      <vt:lpstr>Diapositive 7</vt:lpstr>
      <vt:lpstr>Diapositive 8</vt:lpstr>
      <vt:lpstr>Référence: Mémoire du diplôme  master  , Contribution à l’étude de la désinfection de l'eau contaminée par certaines souches bactériennes par une technique d'oxydation avancée, 2020.   Diplôme de Master en Energétique , Simulation numérique des écoulements dans une station de désinfection de l'eau par ozonation,  2022.  Mémoire du Projet de fin d’étude, - Analyse de la qualité des eaux de la station de Hammam Denbigh , 2021 .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Université Mohamed Khider -Biskra- Faculté   des  Sciences Exactes Troisième année Licence en  Chimie    Analytique </dc:title>
  <dc:creator>AIB</dc:creator>
  <cp:lastModifiedBy>HP</cp:lastModifiedBy>
  <cp:revision>27</cp:revision>
  <dcterms:created xsi:type="dcterms:W3CDTF">2024-11-07T14:11:47Z</dcterms:created>
  <dcterms:modified xsi:type="dcterms:W3CDTF">2025-06-14T09:19:45Z</dcterms:modified>
</cp:coreProperties>
</file>