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1" r:id="rId12"/>
    <p:sldId id="266" r:id="rId13"/>
    <p:sldId id="268" r:id="rId14"/>
    <p:sldId id="267"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r-FR"/>
              <a:t>Modifiez le style du titre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4/12/2025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r-FR"/>
              <a:t>Modifiez le style du titre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4/12/2025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r-FR"/>
              <a:t>Modifiez le style du titre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4/12/2025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r-FR"/>
              <a:t>Modifiez le style du titre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4/12/2025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r-FR"/>
              <a:t>Modifiez le style du titre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4/12/2025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r-FR"/>
              <a:t>Modifiez le style du titre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4/12/2025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4/12/2025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r-FR"/>
              <a:t>Modifiez le style du titre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4/12/2025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r-FR"/>
              <a:t>Modifiez le style du titre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0" y="3132666"/>
            <a:ext cx="5311775" cy="308601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132666"/>
            <a:ext cx="5334000" cy="308601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r-FR"/>
              <a:t>Modifiez le style du titre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4/12/2025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4/12/2025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5AC265E-2523-1665-853C-83931B4EAD86}"/>
              </a:ext>
            </a:extLst>
          </p:cNvPr>
          <p:cNvSpPr>
            <a:spLocks noGrp="1"/>
          </p:cNvSpPr>
          <p:nvPr>
            <p:ph type="ctrTitle"/>
          </p:nvPr>
        </p:nvSpPr>
        <p:spPr>
          <a:xfrm>
            <a:off x="1371600" y="1803405"/>
            <a:ext cx="9448800" cy="1216886"/>
          </a:xfrm>
        </p:spPr>
        <p:txBody>
          <a:bodyPr/>
          <a:lstStyle/>
          <a:p>
            <a:pPr algn="ctr"/>
            <a:r>
              <a:rPr lang="ar-DZ" dirty="0"/>
              <a:t>المحاضرة </a:t>
            </a:r>
            <a:r>
              <a:rPr lang="ar-DZ" dirty="0" smtClean="0"/>
              <a:t>: أنواع التقويم </a:t>
            </a:r>
            <a:r>
              <a:rPr lang="ar-DZ" dirty="0"/>
              <a:t>التربوي </a:t>
            </a:r>
            <a:endParaRPr lang="fr-FR" dirty="0"/>
          </a:p>
        </p:txBody>
      </p:sp>
      <p:sp>
        <p:nvSpPr>
          <p:cNvPr id="3" name="Sous-titre 2">
            <a:extLst>
              <a:ext uri="{FF2B5EF4-FFF2-40B4-BE49-F238E27FC236}">
                <a16:creationId xmlns:a16="http://schemas.microsoft.com/office/drawing/2014/main" xmlns="" id="{CE8E24F2-3E5F-42BF-BB74-2485A52D3B4D}"/>
              </a:ext>
            </a:extLst>
          </p:cNvPr>
          <p:cNvSpPr>
            <a:spLocks noGrp="1"/>
          </p:cNvSpPr>
          <p:nvPr>
            <p:ph type="subTitle" idx="1"/>
          </p:nvPr>
        </p:nvSpPr>
        <p:spPr/>
        <p:txBody>
          <a:bodyPr>
            <a:normAutofit/>
          </a:bodyPr>
          <a:lstStyle/>
          <a:p>
            <a:pPr algn="ctr"/>
            <a:r>
              <a:rPr lang="ar-DZ" sz="4000" dirty="0"/>
              <a:t>الدكتورة حميدة جرو </a:t>
            </a:r>
            <a:endParaRPr lang="fr-FR" sz="4000" dirty="0"/>
          </a:p>
        </p:txBody>
      </p:sp>
      <p:pic>
        <p:nvPicPr>
          <p:cNvPr id="5" name="Image 4">
            <a:extLst>
              <a:ext uri="{FF2B5EF4-FFF2-40B4-BE49-F238E27FC236}">
                <a16:creationId xmlns:a16="http://schemas.microsoft.com/office/drawing/2014/main" xmlns="" id="{537CC29F-743B-0D58-CB16-5FD2F367F6DB}"/>
              </a:ext>
            </a:extLst>
          </p:cNvPr>
          <p:cNvPicPr>
            <a:picLocks noChangeAspect="1"/>
          </p:cNvPicPr>
          <p:nvPr/>
        </p:nvPicPr>
        <p:blipFill>
          <a:blip r:embed="rId2"/>
          <a:stretch>
            <a:fillRect/>
          </a:stretch>
        </p:blipFill>
        <p:spPr>
          <a:xfrm>
            <a:off x="3048000" y="325180"/>
            <a:ext cx="9144000" cy="1476375"/>
          </a:xfrm>
          <a:prstGeom prst="ellipse">
            <a:avLst/>
          </a:prstGeom>
          <a:ln>
            <a:noFill/>
          </a:ln>
          <a:effectLst>
            <a:softEdge rad="112500"/>
          </a:effectLst>
        </p:spPr>
      </p:pic>
    </p:spTree>
    <p:extLst>
      <p:ext uri="{BB962C8B-B14F-4D97-AF65-F5344CB8AC3E}">
        <p14:creationId xmlns:p14="http://schemas.microsoft.com/office/powerpoint/2010/main" val="767988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8950230-4A90-5F09-2C1E-968062484DEC}"/>
              </a:ext>
            </a:extLst>
          </p:cNvPr>
          <p:cNvSpPr>
            <a:spLocks noGrp="1"/>
          </p:cNvSpPr>
          <p:nvPr>
            <p:ph type="title"/>
          </p:nvPr>
        </p:nvSpPr>
        <p:spPr/>
        <p:txBody>
          <a:bodyPr/>
          <a:lstStyle/>
          <a:p>
            <a:r>
              <a:rPr lang="fr-FR" b="1" kern="100" dirty="0">
                <a:latin typeface="Calibri" panose="020F0502020204030204" pitchFamily="34" charset="0"/>
                <a:ea typeface="Calibri" panose="020F0502020204030204" pitchFamily="34" charset="0"/>
                <a:cs typeface="Arial" panose="020B0604020202020204" pitchFamily="34" charset="0"/>
              </a:rPr>
              <a:t>(Ipsative </a:t>
            </a:r>
            <a:r>
              <a:rPr lang="fr-FR" b="1" kern="100" dirty="0" err="1">
                <a:latin typeface="Calibri" panose="020F0502020204030204" pitchFamily="34" charset="0"/>
                <a:ea typeface="Calibri" panose="020F0502020204030204" pitchFamily="34" charset="0"/>
                <a:cs typeface="Arial" panose="020B0604020202020204" pitchFamily="34" charset="0"/>
              </a:rPr>
              <a:t>Assessment</a:t>
            </a:r>
            <a:r>
              <a:rPr lang="fr-FR" b="1" kern="100" dirty="0">
                <a:latin typeface="Calibri" panose="020F0502020204030204" pitchFamily="34" charset="0"/>
                <a:ea typeface="Calibri" panose="020F0502020204030204" pitchFamily="34" charset="0"/>
                <a:cs typeface="Arial" panose="020B0604020202020204" pitchFamily="34" charset="0"/>
              </a:rPr>
              <a:t>)</a:t>
            </a:r>
            <a:r>
              <a:rPr lang="ar-SA" b="1" kern="100" dirty="0">
                <a:solidFill>
                  <a:srgbClr val="FF0000"/>
                </a:solidFill>
                <a:latin typeface="Calibri" panose="020F0502020204030204" pitchFamily="34" charset="0"/>
                <a:ea typeface="Calibri" panose="020F0502020204030204" pitchFamily="34" charset="0"/>
                <a:cs typeface="Arial" panose="020B0604020202020204" pitchFamily="34" charset="0"/>
              </a:rPr>
              <a:t> التقويم </a:t>
            </a:r>
            <a:r>
              <a:rPr lang="ar-SA" b="1" kern="100" dirty="0" err="1">
                <a:solidFill>
                  <a:srgbClr val="FF0000"/>
                </a:solidFill>
                <a:latin typeface="Calibri" panose="020F0502020204030204" pitchFamily="34" charset="0"/>
                <a:ea typeface="Calibri" panose="020F0502020204030204" pitchFamily="34" charset="0"/>
                <a:cs typeface="Arial" panose="020B0604020202020204" pitchFamily="34" charset="0"/>
              </a:rPr>
              <a:t>التتبعي</a:t>
            </a:r>
            <a:r>
              <a:rPr lang="fr-FR" b="1" kern="100" dirty="0">
                <a:latin typeface="Calibri" panose="020F0502020204030204" pitchFamily="34" charset="0"/>
                <a:ea typeface="Calibri" panose="020F0502020204030204" pitchFamily="34" charset="0"/>
                <a:cs typeface="Arial" panose="020B0604020202020204" pitchFamily="34" charset="0"/>
              </a:rPr>
              <a:t> </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CAA852C9-532D-96DD-DDB1-4BB82108179B}"/>
              </a:ext>
            </a:extLst>
          </p:cNvPr>
          <p:cNvSpPr>
            <a:spLocks noGrp="1"/>
          </p:cNvSpPr>
          <p:nvPr>
            <p:ph idx="1"/>
          </p:nvPr>
        </p:nvSpPr>
        <p:spPr/>
        <p:txBody>
          <a:bodyPr/>
          <a:lstStyle/>
          <a:p>
            <a:pPr algn="just" rtl="1">
              <a:lnSpc>
                <a:spcPct val="107000"/>
              </a:lnSpc>
              <a:spcAft>
                <a:spcPts val="800"/>
              </a:spcAft>
            </a:pPr>
            <a:r>
              <a:rPr lang="fr-FR" sz="2800" b="1" kern="100" dirty="0">
                <a:effectLst/>
                <a:latin typeface="Calibri" panose="020F0502020204030204" pitchFamily="34"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Arial" panose="020B0604020202020204" pitchFamily="34" charset="0"/>
              </a:rPr>
              <a:t>يركز على مقارنة أداء الطالب بنفسه على مر الزمن بدلاً من مقارنته بالآخرين</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أمثلة</a:t>
            </a:r>
            <a:r>
              <a:rPr lang="fr-FR" sz="2800" b="1" kern="100" dirty="0">
                <a:effectLst/>
                <a:latin typeface="Calibri" panose="020F0502020204030204" pitchFamily="34"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kern="100" dirty="0">
                <a:effectLst/>
                <a:latin typeface="Calibri" panose="020F0502020204030204" pitchFamily="34" charset="0"/>
                <a:ea typeface="Calibri" panose="020F0502020204030204" pitchFamily="34" charset="0"/>
                <a:cs typeface="Arial" panose="020B0604020202020204" pitchFamily="34" charset="0"/>
              </a:rPr>
              <a:t>مقارنة نتائج الطالب بين بداية العام الدراسي ونهايته</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kern="100" dirty="0">
                <a:effectLst/>
                <a:latin typeface="Calibri" panose="020F0502020204030204" pitchFamily="34" charset="0"/>
                <a:ea typeface="Calibri" panose="020F0502020204030204" pitchFamily="34" charset="0"/>
                <a:cs typeface="Arial" panose="020B0604020202020204" pitchFamily="34" charset="0"/>
              </a:rPr>
              <a:t>التقييمات الدورية الشخصية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C26A029D-2853-6F7F-ABDD-0D46D8DE5051}"/>
              </a:ext>
            </a:extLst>
          </p:cNvPr>
          <p:cNvPicPr>
            <a:picLocks noChangeAspect="1"/>
          </p:cNvPicPr>
          <p:nvPr/>
        </p:nvPicPr>
        <p:blipFill>
          <a:blip r:embed="rId2"/>
          <a:stretch>
            <a:fillRect/>
          </a:stretch>
        </p:blipFill>
        <p:spPr>
          <a:xfrm>
            <a:off x="810705" y="2997724"/>
            <a:ext cx="4628561" cy="2481163"/>
          </a:xfrm>
          <a:prstGeom prst="ellipse">
            <a:avLst/>
          </a:prstGeom>
          <a:ln>
            <a:noFill/>
          </a:ln>
          <a:effectLst>
            <a:softEdge rad="112500"/>
          </a:effectLst>
        </p:spPr>
      </p:pic>
      <p:sp>
        <p:nvSpPr>
          <p:cNvPr id="4" name="Ellipse 3">
            <a:extLst>
              <a:ext uri="{FF2B5EF4-FFF2-40B4-BE49-F238E27FC236}">
                <a16:creationId xmlns:a16="http://schemas.microsoft.com/office/drawing/2014/main" xmlns="" id="{35C6CEA3-5737-53E4-8022-09311A1A74D0}"/>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10</a:t>
            </a:r>
            <a:endParaRPr lang="fr-FR" sz="3200" b="1" dirty="0"/>
          </a:p>
        </p:txBody>
      </p:sp>
    </p:spTree>
    <p:extLst>
      <p:ext uri="{BB962C8B-B14F-4D97-AF65-F5344CB8AC3E}">
        <p14:creationId xmlns:p14="http://schemas.microsoft.com/office/powerpoint/2010/main" val="317323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73749E5-DC99-48EA-254F-F3AAD392DA74}"/>
              </a:ext>
            </a:extLst>
          </p:cNvPr>
          <p:cNvSpPr>
            <a:spLocks noGrp="1"/>
          </p:cNvSpPr>
          <p:nvPr>
            <p:ph type="title"/>
          </p:nvPr>
        </p:nvSpPr>
        <p:spPr/>
        <p:txBody>
          <a:bodyPr>
            <a:normAutofit/>
          </a:bodyPr>
          <a:lstStyle/>
          <a:p>
            <a:r>
              <a:rPr lang="ar-DZ" sz="6000" dirty="0"/>
              <a:t>الاسئلة</a:t>
            </a:r>
            <a:endParaRPr lang="fr-FR" sz="6000" dirty="0"/>
          </a:p>
        </p:txBody>
      </p:sp>
      <p:sp>
        <p:nvSpPr>
          <p:cNvPr id="3" name="Espace réservé du contenu 2">
            <a:extLst>
              <a:ext uri="{FF2B5EF4-FFF2-40B4-BE49-F238E27FC236}">
                <a16:creationId xmlns:a16="http://schemas.microsoft.com/office/drawing/2014/main" xmlns="" id="{932945FA-7E71-D172-F17A-DCD5F39258FB}"/>
              </a:ext>
            </a:extLst>
          </p:cNvPr>
          <p:cNvSpPr>
            <a:spLocks noGrp="1"/>
          </p:cNvSpPr>
          <p:nvPr>
            <p:ph idx="1"/>
          </p:nvPr>
        </p:nvSpPr>
        <p:spPr/>
        <p:txBody>
          <a:bodyPr>
            <a:normAutofit/>
          </a:bodyPr>
          <a:lstStyle/>
          <a:p>
            <a:pPr algn="r" rtl="1"/>
            <a:r>
              <a:rPr lang="ar-DZ" sz="5400" b="1" kern="100" dirty="0">
                <a:latin typeface="Calibri" panose="020F0502020204030204" pitchFamily="34" charset="0"/>
                <a:ea typeface="Calibri" panose="020F0502020204030204" pitchFamily="34" charset="0"/>
                <a:cs typeface="Arial" panose="020B0604020202020204" pitchFamily="34" charset="0"/>
              </a:rPr>
              <a:t>ما هي </a:t>
            </a:r>
            <a:r>
              <a:rPr lang="ar-SA" sz="5400" b="1" kern="100" dirty="0">
                <a:latin typeface="Calibri" panose="020F0502020204030204" pitchFamily="34" charset="0"/>
                <a:ea typeface="Calibri" panose="020F0502020204030204" pitchFamily="34" charset="0"/>
                <a:cs typeface="Arial" panose="020B0604020202020204" pitchFamily="34" charset="0"/>
              </a:rPr>
              <a:t>أساليب وأدوات التقويم التربوي</a:t>
            </a:r>
            <a:r>
              <a:rPr lang="ar-DZ" sz="5400" b="1" kern="100" dirty="0">
                <a:latin typeface="Calibri" panose="020F0502020204030204" pitchFamily="34" charset="0"/>
                <a:ea typeface="Calibri" panose="020F0502020204030204" pitchFamily="34" charset="0"/>
                <a:cs typeface="Arial" panose="020B0604020202020204" pitchFamily="34" charset="0"/>
              </a:rPr>
              <a:t>؟</a:t>
            </a:r>
            <a:endParaRPr lang="fr-FR" sz="5400" dirty="0"/>
          </a:p>
        </p:txBody>
      </p:sp>
    </p:spTree>
    <p:extLst>
      <p:ext uri="{BB962C8B-B14F-4D97-AF65-F5344CB8AC3E}">
        <p14:creationId xmlns:p14="http://schemas.microsoft.com/office/powerpoint/2010/main" val="2224021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4E084BA-9A84-3433-6ABD-B6BB3D459DF6}"/>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رابعًا: أساليب وأدوات التقويم التربوي</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D21E21B4-A781-A8F6-0C62-EB7FEC160E4E}"/>
              </a:ext>
            </a:extLst>
          </p:cNvPr>
          <p:cNvSpPr>
            <a:spLocks noGrp="1"/>
          </p:cNvSpPr>
          <p:nvPr>
            <p:ph idx="1"/>
          </p:nvPr>
        </p:nvSpPr>
        <p:spPr/>
        <p:txBody>
          <a:bodyPr>
            <a:normAutofit fontScale="92500" lnSpcReduction="20000"/>
          </a:bodyPr>
          <a:lstStyle/>
          <a:p>
            <a:pPr algn="just" rtl="1">
              <a:lnSpc>
                <a:spcPct val="107000"/>
              </a:lnSpc>
              <a:spcAft>
                <a:spcPts val="800"/>
              </a:spcAft>
            </a:pPr>
            <a:r>
              <a:rPr lang="ar-SA" sz="26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الاختبارات بأنواعها</a:t>
            </a:r>
            <a:endParaRPr lang="fr-FR" sz="26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600" b="1" kern="100" dirty="0">
                <a:effectLst/>
                <a:latin typeface="Calibri" panose="020F0502020204030204" pitchFamily="34" charset="0"/>
                <a:ea typeface="Calibri" panose="020F0502020204030204" pitchFamily="34" charset="0"/>
                <a:cs typeface="Arial" panose="020B0604020202020204" pitchFamily="34" charset="0"/>
              </a:rPr>
              <a:t>الاختبارات الموضوعية</a:t>
            </a:r>
            <a:r>
              <a:rPr lang="ar-SA" sz="2600" kern="100" dirty="0">
                <a:effectLst/>
                <a:latin typeface="Calibri" panose="020F0502020204030204" pitchFamily="34" charset="0"/>
                <a:ea typeface="Calibri" panose="020F0502020204030204" pitchFamily="34" charset="0"/>
                <a:cs typeface="Arial" panose="020B0604020202020204" pitchFamily="34" charset="0"/>
              </a:rPr>
              <a:t> </a:t>
            </a:r>
            <a:r>
              <a:rPr lang="fr-FR" sz="2600" kern="100" dirty="0">
                <a:effectLst/>
                <a:latin typeface="Calibri" panose="020F0502020204030204" pitchFamily="34" charset="0"/>
                <a:ea typeface="Calibri" panose="020F0502020204030204" pitchFamily="34" charset="0"/>
                <a:cs typeface="Arial" panose="020B0604020202020204" pitchFamily="34" charset="0"/>
              </a:rPr>
              <a:t>(</a:t>
            </a:r>
            <a:r>
              <a:rPr lang="ar-SA" sz="2600" kern="100" dirty="0">
                <a:effectLst/>
                <a:latin typeface="Calibri" panose="020F0502020204030204" pitchFamily="34" charset="0"/>
                <a:ea typeface="Calibri" panose="020F0502020204030204" pitchFamily="34" charset="0"/>
                <a:cs typeface="Arial" panose="020B0604020202020204" pitchFamily="34" charset="0"/>
              </a:rPr>
              <a:t>مثل الاختيار من متعدد، الصواب والخطأ</a:t>
            </a:r>
            <a:r>
              <a:rPr lang="fr-FR" sz="2600" kern="100" dirty="0">
                <a:effectLst/>
                <a:latin typeface="Calibri" panose="020F0502020204030204" pitchFamily="34" charset="0"/>
                <a:ea typeface="Calibri" panose="020F0502020204030204" pitchFamily="34" charset="0"/>
                <a:cs typeface="Arial" panose="020B0604020202020204" pitchFamily="34" charset="0"/>
              </a:rPr>
              <a:t> .</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600" b="1" kern="100" dirty="0">
                <a:effectLst/>
                <a:latin typeface="Calibri" panose="020F0502020204030204" pitchFamily="34" charset="0"/>
                <a:ea typeface="Calibri" panose="020F0502020204030204" pitchFamily="34" charset="0"/>
                <a:cs typeface="Arial" panose="020B0604020202020204" pitchFamily="34" charset="0"/>
              </a:rPr>
              <a:t>الاختبارات المقالية</a:t>
            </a:r>
            <a:r>
              <a:rPr lang="ar-SA" sz="2600" kern="100" dirty="0">
                <a:effectLst/>
                <a:latin typeface="Calibri" panose="020F0502020204030204" pitchFamily="34" charset="0"/>
                <a:ea typeface="Calibri" panose="020F0502020204030204" pitchFamily="34" charset="0"/>
                <a:cs typeface="Arial" panose="020B0604020202020204" pitchFamily="34" charset="0"/>
              </a:rPr>
              <a:t> التي تتطلب تحليلاً وتفسيرًا من الطالب</a:t>
            </a:r>
            <a:r>
              <a:rPr lang="fr-FR" sz="26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6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الملاحظة</a:t>
            </a:r>
            <a:endParaRPr lang="fr-FR" sz="26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600" kern="100" dirty="0">
                <a:effectLst/>
                <a:latin typeface="Calibri" panose="020F0502020204030204" pitchFamily="34" charset="0"/>
                <a:ea typeface="Calibri" panose="020F0502020204030204" pitchFamily="34" charset="0"/>
                <a:cs typeface="Arial" panose="020B0604020202020204" pitchFamily="34" charset="0"/>
              </a:rPr>
              <a:t>يستخدم المعلمون الملاحظة المباشرة وغير المباشرة لتقييم سلوك الطلاب وأدائهم الأكاديمي</a:t>
            </a:r>
            <a:r>
              <a:rPr lang="fr-FR" sz="26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6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المقابلات والاستبيانات</a:t>
            </a:r>
            <a:endParaRPr lang="fr-FR" sz="26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600" kern="100" dirty="0">
                <a:effectLst/>
                <a:latin typeface="Calibri" panose="020F0502020204030204" pitchFamily="34" charset="0"/>
                <a:ea typeface="Calibri" panose="020F0502020204030204" pitchFamily="34" charset="0"/>
                <a:cs typeface="Arial" panose="020B0604020202020204" pitchFamily="34" charset="0"/>
              </a:rPr>
              <a:t>تُستخدم لجمع بيانات حول آراء الطلاب والمعلمين حول العملية التعليمية</a:t>
            </a:r>
            <a:r>
              <a:rPr lang="fr-FR" sz="26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F5B3552C-AE04-977C-9C93-0406DFA3DE39}"/>
              </a:ext>
            </a:extLst>
          </p:cNvPr>
          <p:cNvPicPr>
            <a:picLocks noChangeAspect="1"/>
          </p:cNvPicPr>
          <p:nvPr/>
        </p:nvPicPr>
        <p:blipFill>
          <a:blip r:embed="rId2"/>
          <a:stretch>
            <a:fillRect/>
          </a:stretch>
        </p:blipFill>
        <p:spPr>
          <a:xfrm>
            <a:off x="291935" y="1180619"/>
            <a:ext cx="3912419" cy="3026003"/>
          </a:xfrm>
          <a:prstGeom prst="rect">
            <a:avLst/>
          </a:prstGeom>
        </p:spPr>
      </p:pic>
      <p:sp>
        <p:nvSpPr>
          <p:cNvPr id="4" name="Ellipse 3">
            <a:extLst>
              <a:ext uri="{FF2B5EF4-FFF2-40B4-BE49-F238E27FC236}">
                <a16:creationId xmlns:a16="http://schemas.microsoft.com/office/drawing/2014/main" xmlns="" id="{B488DB7D-B501-3566-5F82-75B7442B0F47}"/>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11</a:t>
            </a:r>
            <a:endParaRPr lang="fr-FR" sz="3200" b="1" dirty="0"/>
          </a:p>
        </p:txBody>
      </p:sp>
    </p:spTree>
    <p:extLst>
      <p:ext uri="{BB962C8B-B14F-4D97-AF65-F5344CB8AC3E}">
        <p14:creationId xmlns:p14="http://schemas.microsoft.com/office/powerpoint/2010/main" val="2152942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FC9466F-C925-BF93-0D5C-ABFC91607E1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9B72C55C-B934-AF99-E82D-6555BFE5D8B2}"/>
              </a:ext>
            </a:extLst>
          </p:cNvPr>
          <p:cNvSpPr>
            <a:spLocks noGrp="1"/>
          </p:cNvSpPr>
          <p:nvPr>
            <p:ph idx="1"/>
          </p:nvPr>
        </p:nvSpPr>
        <p:spPr/>
        <p:txBody>
          <a:bodyPr/>
          <a:lstStyle/>
          <a:p>
            <a:pPr algn="just" rtl="1">
              <a:lnSpc>
                <a:spcPct val="107000"/>
              </a:lnSpc>
              <a:spcAft>
                <a:spcPts val="800"/>
              </a:spcAft>
            </a:pPr>
            <a:r>
              <a:rPr lang="fr-FR" sz="1800" kern="100" dirty="0">
                <a:effectLst/>
                <a:latin typeface="Calibri" panose="020F0502020204030204" pitchFamily="34" charset="0"/>
                <a:ea typeface="Calibri" panose="020F0502020204030204" pitchFamily="34" charset="0"/>
                <a:cs typeface="Arial" panose="020B0604020202020204" pitchFamily="34" charset="0"/>
              </a:rPr>
              <a:t> </a:t>
            </a:r>
          </a:p>
          <a:p>
            <a:pPr algn="just" rtl="1">
              <a:lnSpc>
                <a:spcPct val="107000"/>
              </a:lnSpc>
              <a:spcAft>
                <a:spcPts val="800"/>
              </a:spcAft>
            </a:pPr>
            <a:r>
              <a:rPr lang="ar-DZ" sz="40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ar-SA" sz="40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التقييم الذاتي والتقييم من الأقران</a:t>
            </a:r>
            <a:endParaRPr lang="fr-FR" sz="40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400" kern="100" dirty="0">
                <a:effectLst/>
                <a:latin typeface="Calibri" panose="020F0502020204030204" pitchFamily="34" charset="0"/>
                <a:ea typeface="Calibri" panose="020F0502020204030204" pitchFamily="34" charset="0"/>
                <a:cs typeface="Arial" panose="020B0604020202020204" pitchFamily="34" charset="0"/>
              </a:rPr>
              <a:t>يساعد الطلاب على تطوير مهارات التفكير النقدي والتعلم الذاتي من خلال مراجعة أعمالهم وأعمال زملائهم</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B9C6CB89-A83D-2003-FED7-38CEA4D1FF3E}"/>
              </a:ext>
            </a:extLst>
          </p:cNvPr>
          <p:cNvPicPr>
            <a:picLocks noChangeAspect="1"/>
          </p:cNvPicPr>
          <p:nvPr/>
        </p:nvPicPr>
        <p:blipFill>
          <a:blip r:embed="rId2"/>
          <a:stretch>
            <a:fillRect/>
          </a:stretch>
        </p:blipFill>
        <p:spPr>
          <a:xfrm>
            <a:off x="2780908" y="549586"/>
            <a:ext cx="8993170" cy="1722601"/>
          </a:xfrm>
          <a:prstGeom prst="ellipse">
            <a:avLst/>
          </a:prstGeom>
          <a:ln>
            <a:noFill/>
          </a:ln>
          <a:effectLst>
            <a:softEdge rad="112500"/>
          </a:effectLst>
        </p:spPr>
      </p:pic>
      <p:sp>
        <p:nvSpPr>
          <p:cNvPr id="4" name="Ellipse 3">
            <a:extLst>
              <a:ext uri="{FF2B5EF4-FFF2-40B4-BE49-F238E27FC236}">
                <a16:creationId xmlns:a16="http://schemas.microsoft.com/office/drawing/2014/main" xmlns="" id="{8E905834-732B-0109-6846-728C92BD915C}"/>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12</a:t>
            </a:r>
            <a:endParaRPr lang="fr-FR" sz="3200" b="1" dirty="0"/>
          </a:p>
        </p:txBody>
      </p:sp>
    </p:spTree>
    <p:extLst>
      <p:ext uri="{BB962C8B-B14F-4D97-AF65-F5344CB8AC3E}">
        <p14:creationId xmlns:p14="http://schemas.microsoft.com/office/powerpoint/2010/main" val="3711358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752AE9-644F-7003-0083-2C5F10A8FD72}"/>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خامسًا: معايير جودة التقويم التربوي</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7E51DC58-843C-2D88-3A0B-33A2C3DCEED4}"/>
              </a:ext>
            </a:extLst>
          </p:cNvPr>
          <p:cNvSpPr>
            <a:spLocks noGrp="1"/>
          </p:cNvSpPr>
          <p:nvPr>
            <p:ph idx="1"/>
          </p:nvPr>
        </p:nvSpPr>
        <p:spPr/>
        <p:txBody>
          <a:bodyPr>
            <a:normAutofit/>
          </a:bodyPr>
          <a:lstStyle/>
          <a:p>
            <a:pPr algn="just" rtl="1">
              <a:lnSpc>
                <a:spcPct val="107000"/>
              </a:lnSpc>
              <a:spcAft>
                <a:spcPts val="800"/>
              </a:spcAft>
            </a:pPr>
            <a:r>
              <a:rPr lang="ar-SA"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الصدق</a:t>
            </a:r>
            <a:r>
              <a:rPr lang="ar-DZ" sz="2400" b="1" kern="100" dirty="0">
                <a:effectLst/>
                <a:latin typeface="Calibri" panose="020F0502020204030204" pitchFamily="34" charset="0"/>
                <a:ea typeface="Calibri" panose="020F0502020204030204" pitchFamily="34" charset="0"/>
                <a:cs typeface="Arial" panose="020B0604020202020204" pitchFamily="34" charset="0"/>
              </a:rPr>
              <a:t>  </a:t>
            </a:r>
            <a:r>
              <a:rPr lang="ar-SA" sz="2400" kern="100" dirty="0">
                <a:effectLst/>
                <a:latin typeface="Calibri" panose="020F0502020204030204" pitchFamily="34" charset="0"/>
                <a:ea typeface="Calibri" panose="020F0502020204030204" pitchFamily="34" charset="0"/>
                <a:cs typeface="Arial" panose="020B0604020202020204" pitchFamily="34" charset="0"/>
              </a:rPr>
              <a:t>يجب أن يقيس التقويم ما هو مصمم لقياسه بدقة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DZ" sz="2400" b="1" kern="100" dirty="0">
                <a:effectLst/>
                <a:latin typeface="Calibri" panose="020F0502020204030204" pitchFamily="34" charset="0"/>
                <a:ea typeface="Calibri" panose="020F0502020204030204" pitchFamily="34" charset="0"/>
                <a:cs typeface="Arial" panose="020B0604020202020204" pitchFamily="34" charset="0"/>
              </a:rPr>
              <a:t> </a:t>
            </a:r>
            <a:r>
              <a:rPr lang="ar-SA"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الثبات</a:t>
            </a:r>
            <a:r>
              <a:rPr lang="ar-DZ" sz="2400" b="1" kern="100" dirty="0">
                <a:latin typeface="Calibri" panose="020F0502020204030204" pitchFamily="34" charset="0"/>
                <a:ea typeface="Calibri" panose="020F0502020204030204" pitchFamily="34" charset="0"/>
                <a:cs typeface="Arial" panose="020B0604020202020204" pitchFamily="34" charset="0"/>
              </a:rPr>
              <a:t>  </a:t>
            </a:r>
            <a:r>
              <a:rPr lang="ar-SA" sz="2400" kern="100" dirty="0">
                <a:effectLst/>
                <a:latin typeface="Calibri" panose="020F0502020204030204" pitchFamily="34" charset="0"/>
                <a:ea typeface="Calibri" panose="020F0502020204030204" pitchFamily="34" charset="0"/>
                <a:cs typeface="Arial" panose="020B0604020202020204" pitchFamily="34" charset="0"/>
              </a:rPr>
              <a:t>يجب أن تكون نتائج التقويم متسقة عند تكراره في ظروف مماثلة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DZ" sz="2400" b="1" kern="100" dirty="0">
                <a:effectLst/>
                <a:latin typeface="Calibri" panose="020F0502020204030204" pitchFamily="34" charset="0"/>
                <a:ea typeface="Calibri" panose="020F0502020204030204" pitchFamily="34" charset="0"/>
                <a:cs typeface="Arial" panose="020B0604020202020204" pitchFamily="34" charset="0"/>
              </a:rPr>
              <a:t> </a:t>
            </a:r>
            <a:r>
              <a:rPr lang="ar-SA"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الموضوعية</a:t>
            </a:r>
            <a:r>
              <a:rPr lang="ar-DZ" sz="2400" b="1" kern="100" dirty="0">
                <a:latin typeface="Calibri" panose="020F0502020204030204" pitchFamily="34" charset="0"/>
                <a:ea typeface="Calibri" panose="020F0502020204030204" pitchFamily="34" charset="0"/>
                <a:cs typeface="Arial" panose="020B0604020202020204" pitchFamily="34" charset="0"/>
              </a:rPr>
              <a:t>  </a:t>
            </a:r>
            <a:r>
              <a:rPr lang="ar-SA" sz="2400" kern="100" dirty="0">
                <a:effectLst/>
                <a:latin typeface="Calibri" panose="020F0502020204030204" pitchFamily="34" charset="0"/>
                <a:ea typeface="Calibri" panose="020F0502020204030204" pitchFamily="34" charset="0"/>
                <a:cs typeface="Arial" panose="020B0604020202020204" pitchFamily="34" charset="0"/>
              </a:rPr>
              <a:t>يجب ألا تتأثر النتائج بالتحيز الشخصي للمقيم</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DZ"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الشمولية</a:t>
            </a:r>
            <a:r>
              <a:rPr lang="ar-DZ" sz="2800" b="1"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ar-SA" sz="2400" kern="100" dirty="0">
                <a:effectLst/>
                <a:latin typeface="Calibri" panose="020F0502020204030204" pitchFamily="34" charset="0"/>
                <a:ea typeface="Calibri" panose="020F0502020204030204" pitchFamily="34" charset="0"/>
                <a:cs typeface="Arial" panose="020B0604020202020204" pitchFamily="34" charset="0"/>
              </a:rPr>
              <a:t>يجب أن يغطي جميع الجوانب المطلوبة لقياس تعلم الطالب بشكل متكامل</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3BE148CE-8E80-AF4C-C5E8-CA548C36141B}"/>
              </a:ext>
            </a:extLst>
          </p:cNvPr>
          <p:cNvPicPr>
            <a:picLocks noChangeAspect="1"/>
          </p:cNvPicPr>
          <p:nvPr/>
        </p:nvPicPr>
        <p:blipFill>
          <a:blip r:embed="rId2"/>
          <a:stretch>
            <a:fillRect/>
          </a:stretch>
        </p:blipFill>
        <p:spPr>
          <a:xfrm>
            <a:off x="857937" y="1008668"/>
            <a:ext cx="3028950" cy="2912883"/>
          </a:xfrm>
          <a:prstGeom prst="rect">
            <a:avLst/>
          </a:prstGeom>
        </p:spPr>
      </p:pic>
      <p:sp>
        <p:nvSpPr>
          <p:cNvPr id="4" name="Ellipse 3">
            <a:extLst>
              <a:ext uri="{FF2B5EF4-FFF2-40B4-BE49-F238E27FC236}">
                <a16:creationId xmlns:a16="http://schemas.microsoft.com/office/drawing/2014/main" xmlns="" id="{2FA55DEE-256C-E342-14F5-9C00688AFDD6}"/>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13</a:t>
            </a:r>
            <a:endParaRPr lang="fr-FR" sz="3200" b="1" dirty="0"/>
          </a:p>
        </p:txBody>
      </p:sp>
    </p:spTree>
    <p:extLst>
      <p:ext uri="{BB962C8B-B14F-4D97-AF65-F5344CB8AC3E}">
        <p14:creationId xmlns:p14="http://schemas.microsoft.com/office/powerpoint/2010/main" val="3973697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144C328-7C41-2E1F-030D-E5E800EFBBFD}"/>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سادسًا: التحديات التي تواجه التقويم التربوي</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DB482B63-2757-805D-BF65-0D8B113FDD75}"/>
              </a:ext>
            </a:extLst>
          </p:cNvPr>
          <p:cNvSpPr>
            <a:spLocks noGrp="1"/>
          </p:cNvSpPr>
          <p:nvPr>
            <p:ph idx="1"/>
          </p:nvPr>
        </p:nvSpPr>
        <p:spPr>
          <a:xfrm>
            <a:off x="685800" y="1885362"/>
            <a:ext cx="10820400" cy="4333324"/>
          </a:xfrm>
        </p:spPr>
        <p:txBody>
          <a:bodyPr>
            <a:normAutofit fontScale="92500" lnSpcReduction="20000"/>
          </a:bodyPr>
          <a:lstStyle/>
          <a:p>
            <a:pPr algn="just" rtl="1">
              <a:lnSpc>
                <a:spcPct val="107000"/>
              </a:lnSpc>
              <a:spcAft>
                <a:spcPts val="800"/>
              </a:spcAft>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التحيز في التقييم</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قد تتأثر نتائج التقويم بالعوامل الشخصية للمعلمين أو بطبيعة الأدوات المستخدمة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الاعتماد المفرط على الاختبارات التقليدية</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قد يؤدي التركيز على الاختبارات فقط إلى إغفال مهارات الطلاب الأخرى مثل التفكير النقدي والإبداع</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مقاومة التغيير</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قد يواجه المعلمون صعوبات في تبني أساليب تقويم جديدة بسبب التدريب غير الكافي أو عدم توفر الموارد</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8CD12226-AACC-C164-F244-6B620F02BFFF}"/>
              </a:ext>
            </a:extLst>
          </p:cNvPr>
          <p:cNvPicPr>
            <a:picLocks noChangeAspect="1"/>
          </p:cNvPicPr>
          <p:nvPr/>
        </p:nvPicPr>
        <p:blipFill>
          <a:blip r:embed="rId2"/>
          <a:stretch>
            <a:fillRect/>
          </a:stretch>
        </p:blipFill>
        <p:spPr>
          <a:xfrm>
            <a:off x="0" y="1065229"/>
            <a:ext cx="2924665" cy="2505173"/>
          </a:xfrm>
          <a:prstGeom prst="ellipse">
            <a:avLst/>
          </a:prstGeom>
          <a:ln>
            <a:noFill/>
          </a:ln>
          <a:effectLst>
            <a:softEdge rad="112500"/>
          </a:effectLst>
        </p:spPr>
      </p:pic>
      <p:sp>
        <p:nvSpPr>
          <p:cNvPr id="4" name="Ellipse 3">
            <a:extLst>
              <a:ext uri="{FF2B5EF4-FFF2-40B4-BE49-F238E27FC236}">
                <a16:creationId xmlns:a16="http://schemas.microsoft.com/office/drawing/2014/main" xmlns="" id="{D9C9C08D-90E4-C8F8-5F71-97980080871D}"/>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14</a:t>
            </a:r>
            <a:endParaRPr lang="fr-FR" sz="3200" b="1" dirty="0"/>
          </a:p>
        </p:txBody>
      </p:sp>
    </p:spTree>
    <p:extLst>
      <p:ext uri="{BB962C8B-B14F-4D97-AF65-F5344CB8AC3E}">
        <p14:creationId xmlns:p14="http://schemas.microsoft.com/office/powerpoint/2010/main" val="3131636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CE1F1A9-B01F-A968-8381-F94411647DDF}"/>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خاتمة</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5D7295F9-A4A5-858F-526D-46E089CC8AC5}"/>
              </a:ext>
            </a:extLst>
          </p:cNvPr>
          <p:cNvSpPr>
            <a:spLocks noGrp="1"/>
          </p:cNvSpPr>
          <p:nvPr>
            <p:ph idx="1"/>
          </p:nvPr>
        </p:nvSpPr>
        <p:spPr/>
        <p:txBody>
          <a:bodyPr/>
          <a:lstStyle/>
          <a:p>
            <a:pPr algn="just" rtl="1">
              <a:lnSpc>
                <a:spcPct val="107000"/>
              </a:lnSpc>
              <a:spcAft>
                <a:spcPts val="800"/>
              </a:spcAft>
            </a:pPr>
            <a:r>
              <a:rPr lang="ar-SA" sz="3200" kern="100" dirty="0">
                <a:effectLst/>
                <a:latin typeface="Calibri" panose="020F0502020204030204" pitchFamily="34" charset="0"/>
                <a:ea typeface="Calibri" panose="020F0502020204030204" pitchFamily="34" charset="0"/>
                <a:cs typeface="Arial" panose="020B0604020202020204" pitchFamily="34" charset="0"/>
              </a:rPr>
              <a:t>يُعد التقويم التربوي أداة حيوية لضمان جودة العملية التعليمية وتحسين مخرجاتها. ولتحقيق أفضل النتائج، يجب استخدام أساليب تقويم متنوعة تتسم بالصدق والموضوعية والشمولية. كما أن تطوير استراتيجيات التقويم وتكييفها مع الاحتياجات المتغيرة للطلاب يعد ضرورة لتحقيق تعليم أكثر فاعلية وإنصافًا</a:t>
            </a:r>
            <a:r>
              <a:rPr lang="fr-FR" sz="32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sp>
        <p:nvSpPr>
          <p:cNvPr id="4" name="Ellipse 3">
            <a:extLst>
              <a:ext uri="{FF2B5EF4-FFF2-40B4-BE49-F238E27FC236}">
                <a16:creationId xmlns:a16="http://schemas.microsoft.com/office/drawing/2014/main" xmlns="" id="{A9D6D2B1-DAD2-8D41-51A4-BC86E0AE0A89}"/>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15</a:t>
            </a:r>
            <a:endParaRPr lang="fr-FR" sz="3200" b="1" dirty="0"/>
          </a:p>
        </p:txBody>
      </p:sp>
    </p:spTree>
    <p:extLst>
      <p:ext uri="{BB962C8B-B14F-4D97-AF65-F5344CB8AC3E}">
        <p14:creationId xmlns:p14="http://schemas.microsoft.com/office/powerpoint/2010/main" val="164912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581884E-3BC3-4C28-3FF0-701C6FDC3E11}"/>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مقدمة</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D90C131A-8A2B-7497-AEE0-4EF968FE0275}"/>
              </a:ext>
            </a:extLst>
          </p:cNvPr>
          <p:cNvSpPr>
            <a:spLocks noGrp="1"/>
          </p:cNvSpPr>
          <p:nvPr>
            <p:ph idx="1"/>
          </p:nvPr>
        </p:nvSpPr>
        <p:spPr/>
        <p:txBody>
          <a:bodyPr>
            <a:normAutofit lnSpcReduction="10000"/>
          </a:bodyPr>
          <a:lstStyle/>
          <a:p>
            <a:pPr algn="just" rtl="1">
              <a:lnSpc>
                <a:spcPct val="107000"/>
              </a:lnSpc>
              <a:spcAft>
                <a:spcPts val="800"/>
              </a:spcAft>
            </a:pPr>
            <a:r>
              <a:rPr lang="ar-SA" sz="3200" kern="100" dirty="0">
                <a:effectLst/>
                <a:latin typeface="Calibri" panose="020F0502020204030204" pitchFamily="34" charset="0"/>
                <a:ea typeface="Calibri" panose="020F0502020204030204" pitchFamily="34" charset="0"/>
                <a:cs typeface="Arial" panose="020B0604020202020204" pitchFamily="34" charset="0"/>
              </a:rPr>
              <a:t>يُعد التقويم التربوي أحد الركائز الأساسية في العملية التعليمية، إذ يهدف إلى قياس مدى تحقيق الأهداف التربوية وتحسين جودة التعليم. لا يقتصر دوره على قياس مستوى التحصيل الدراسي للطلاب، بل يتعداه إلى تقييم البرامج والمناهج وطرائق التدريس، مما يسهم في اتخاذ قرارات تربوية مبنية على أدلة علمية دقيقة</a:t>
            </a:r>
            <a:r>
              <a:rPr lang="fr-FR" sz="32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3200" kern="100" dirty="0">
                <a:effectLst/>
                <a:latin typeface="Calibri" panose="020F0502020204030204" pitchFamily="34" charset="0"/>
                <a:ea typeface="Calibri" panose="020F0502020204030204" pitchFamily="34" charset="0"/>
                <a:cs typeface="Arial" panose="020B0604020202020204" pitchFamily="34" charset="0"/>
              </a:rPr>
              <a:t>في هذه المحاضرة، سنناقش مفهوم التقويم التربوي، أهميته، أنواعه، وأساليبه المختلفة، مع تقديم أمثلة عملية توضح كيفية توظيفه في النظام التعليمي لضمان تحقيق أهدافه</a:t>
            </a:r>
            <a:r>
              <a:rPr lang="fr-FR" sz="32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sp>
        <p:nvSpPr>
          <p:cNvPr id="4" name="Ellipse 3">
            <a:extLst>
              <a:ext uri="{FF2B5EF4-FFF2-40B4-BE49-F238E27FC236}">
                <a16:creationId xmlns:a16="http://schemas.microsoft.com/office/drawing/2014/main" xmlns="" id="{790BF62B-EB63-9637-9FA4-450D2BE71431}"/>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2</a:t>
            </a:r>
            <a:endParaRPr lang="fr-FR" sz="3200" b="1" dirty="0"/>
          </a:p>
        </p:txBody>
      </p:sp>
    </p:spTree>
    <p:extLst>
      <p:ext uri="{BB962C8B-B14F-4D97-AF65-F5344CB8AC3E}">
        <p14:creationId xmlns:p14="http://schemas.microsoft.com/office/powerpoint/2010/main" val="2052148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8653D25-AF55-5D33-2559-09285D8F2DC5}"/>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أولًا: مفهوم التقويم التربوي</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2453234D-06B1-60F8-741E-F11F8FEDC38A}"/>
              </a:ext>
            </a:extLst>
          </p:cNvPr>
          <p:cNvSpPr>
            <a:spLocks noGrp="1"/>
          </p:cNvSpPr>
          <p:nvPr>
            <p:ph idx="1"/>
          </p:nvPr>
        </p:nvSpPr>
        <p:spPr/>
        <p:txBody>
          <a:bodyPr/>
          <a:lstStyle/>
          <a:p>
            <a:pPr algn="just" rtl="1">
              <a:lnSpc>
                <a:spcPct val="107000"/>
              </a:lnSpc>
              <a:spcAft>
                <a:spcPts val="800"/>
              </a:spcAft>
            </a:pPr>
            <a:r>
              <a:rPr lang="fr-FR" sz="3600" b="1" kern="100" dirty="0">
                <a:effectLst/>
                <a:latin typeface="Calibri" panose="020F0502020204030204" pitchFamily="34" charset="0"/>
                <a:ea typeface="Calibri" panose="020F0502020204030204" pitchFamily="34" charset="0"/>
                <a:cs typeface="Arial" panose="020B0604020202020204" pitchFamily="34" charset="0"/>
              </a:rPr>
              <a:t>. </a:t>
            </a:r>
            <a:r>
              <a:rPr lang="ar-SA" sz="3600" b="1" kern="100" dirty="0">
                <a:effectLst/>
                <a:latin typeface="Calibri" panose="020F0502020204030204" pitchFamily="34" charset="0"/>
                <a:ea typeface="Calibri" panose="020F0502020204030204" pitchFamily="34" charset="0"/>
                <a:cs typeface="Arial" panose="020B0604020202020204" pitchFamily="34" charset="0"/>
              </a:rPr>
              <a:t>تعريف التقويم التربوي</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3600" kern="100" dirty="0">
                <a:effectLst/>
                <a:latin typeface="Calibri" panose="020F0502020204030204" pitchFamily="34" charset="0"/>
                <a:ea typeface="Calibri" panose="020F0502020204030204" pitchFamily="34" charset="0"/>
                <a:cs typeface="Arial" panose="020B0604020202020204" pitchFamily="34" charset="0"/>
              </a:rPr>
              <a:t>التقويم التربوي هو عملية منهجية يتم من خلالها جمع وتحليل البيانات بغرض تحديد مستوى تحقيق الأهداف التربوية واتخاذ قرارات مناسبة لتحسين العملية التعليمية</a:t>
            </a:r>
            <a:r>
              <a:rPr lang="fr-FR" sz="36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AD329648-AE54-80E6-9E8F-45CA50A1D7CE}"/>
              </a:ext>
            </a:extLst>
          </p:cNvPr>
          <p:cNvPicPr>
            <a:picLocks noChangeAspect="1"/>
          </p:cNvPicPr>
          <p:nvPr/>
        </p:nvPicPr>
        <p:blipFill>
          <a:blip r:embed="rId2"/>
          <a:stretch>
            <a:fillRect/>
          </a:stretch>
        </p:blipFill>
        <p:spPr>
          <a:xfrm>
            <a:off x="565608" y="888917"/>
            <a:ext cx="6117996" cy="2033392"/>
          </a:xfrm>
          <a:prstGeom prst="rect">
            <a:avLst/>
          </a:prstGeom>
        </p:spPr>
      </p:pic>
      <p:sp>
        <p:nvSpPr>
          <p:cNvPr id="4" name="Ellipse 3">
            <a:extLst>
              <a:ext uri="{FF2B5EF4-FFF2-40B4-BE49-F238E27FC236}">
                <a16:creationId xmlns:a16="http://schemas.microsoft.com/office/drawing/2014/main" xmlns="" id="{D3CCF117-8877-5256-A0B6-7080C5FD8FD9}"/>
              </a:ext>
            </a:extLst>
          </p:cNvPr>
          <p:cNvSpPr/>
          <p:nvPr/>
        </p:nvSpPr>
        <p:spPr>
          <a:xfrm>
            <a:off x="143758" y="5712643"/>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3</a:t>
            </a:r>
            <a:endParaRPr lang="fr-FR" sz="3200" b="1" dirty="0"/>
          </a:p>
        </p:txBody>
      </p:sp>
    </p:spTree>
    <p:extLst>
      <p:ext uri="{BB962C8B-B14F-4D97-AF65-F5344CB8AC3E}">
        <p14:creationId xmlns:p14="http://schemas.microsoft.com/office/powerpoint/2010/main" val="237606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FA65C07-5733-79CE-8704-860A5D1026FB}"/>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الفرق بين القياس والتقويم والتقييم</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691663B7-45C5-9CA2-79B5-FEF988771A59}"/>
              </a:ext>
            </a:extLst>
          </p:cNvPr>
          <p:cNvSpPr>
            <a:spLocks noGrp="1"/>
          </p:cNvSpPr>
          <p:nvPr>
            <p:ph idx="1"/>
          </p:nvPr>
        </p:nvSpPr>
        <p:spPr/>
        <p:txBody>
          <a:bodyPr/>
          <a:lstStyle/>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القياس</a:t>
            </a:r>
            <a:r>
              <a:rPr lang="fr-FR" sz="2800" kern="100" dirty="0">
                <a:effectLst/>
                <a:latin typeface="Calibri" panose="020F0502020204030204" pitchFamily="34"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Arial" panose="020B0604020202020204" pitchFamily="34" charset="0"/>
              </a:rPr>
              <a:t>يركز على تحديد مستوى أداء الطالب باستخدام أدوات كمية مثل الاختبارات</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التقييم</a:t>
            </a:r>
            <a:r>
              <a:rPr lang="fr-FR" sz="2800" kern="100" dirty="0">
                <a:effectLst/>
                <a:latin typeface="Calibri" panose="020F0502020204030204" pitchFamily="34"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Arial" panose="020B0604020202020204" pitchFamily="34" charset="0"/>
              </a:rPr>
              <a:t>يهتم بتقدير الأداء استنادًا إلى معايير محددة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التقويم</a:t>
            </a:r>
            <a:r>
              <a:rPr lang="fr-FR" sz="2800" kern="100" dirty="0">
                <a:effectLst/>
                <a:latin typeface="Calibri" panose="020F0502020204030204" pitchFamily="34" charset="0"/>
                <a:ea typeface="Calibri" panose="020F0502020204030204" pitchFamily="34" charset="0"/>
                <a:cs typeface="Arial" panose="020B0604020202020204" pitchFamily="34" charset="0"/>
              </a:rPr>
              <a:t>: </a:t>
            </a:r>
            <a:r>
              <a:rPr lang="ar-SA" sz="2800" kern="100" dirty="0">
                <a:effectLst/>
                <a:latin typeface="Calibri" panose="020F0502020204030204" pitchFamily="34" charset="0"/>
                <a:ea typeface="Calibri" panose="020F0502020204030204" pitchFamily="34" charset="0"/>
                <a:cs typeface="Arial" panose="020B0604020202020204" pitchFamily="34" charset="0"/>
              </a:rPr>
              <a:t>يتضمن القياس والتقييم مع التركيز على تقديم التغذية الراجعة واتخاذ إجراءات تصحيحية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1A381CF3-5A0E-2374-A93A-15C07E7955FB}"/>
              </a:ext>
            </a:extLst>
          </p:cNvPr>
          <p:cNvPicPr>
            <a:picLocks noChangeAspect="1"/>
          </p:cNvPicPr>
          <p:nvPr/>
        </p:nvPicPr>
        <p:blipFill>
          <a:blip r:embed="rId2"/>
          <a:stretch>
            <a:fillRect/>
          </a:stretch>
        </p:blipFill>
        <p:spPr>
          <a:xfrm>
            <a:off x="1947420" y="4470630"/>
            <a:ext cx="9558780" cy="1638300"/>
          </a:xfrm>
          <a:prstGeom prst="ellipse">
            <a:avLst/>
          </a:prstGeom>
          <a:ln>
            <a:noFill/>
          </a:ln>
          <a:effectLst>
            <a:softEdge rad="112500"/>
          </a:effectLst>
        </p:spPr>
      </p:pic>
      <p:sp>
        <p:nvSpPr>
          <p:cNvPr id="4" name="Ellipse 3">
            <a:extLst>
              <a:ext uri="{FF2B5EF4-FFF2-40B4-BE49-F238E27FC236}">
                <a16:creationId xmlns:a16="http://schemas.microsoft.com/office/drawing/2014/main" xmlns="" id="{AF0A264E-6C4D-9A8C-31BE-038819279D2F}"/>
              </a:ext>
            </a:extLst>
          </p:cNvPr>
          <p:cNvSpPr/>
          <p:nvPr/>
        </p:nvSpPr>
        <p:spPr>
          <a:xfrm>
            <a:off x="0" y="5674134"/>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4</a:t>
            </a:r>
            <a:endParaRPr lang="fr-FR" sz="3200" b="1" dirty="0"/>
          </a:p>
        </p:txBody>
      </p:sp>
    </p:spTree>
    <p:extLst>
      <p:ext uri="{BB962C8B-B14F-4D97-AF65-F5344CB8AC3E}">
        <p14:creationId xmlns:p14="http://schemas.microsoft.com/office/powerpoint/2010/main" val="498310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0C5639B-52D4-BC04-A8B6-0128FFFEACA3}"/>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ثانيًا: أهمية التقويم التربوي</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2B50BB24-10DC-651B-3914-A4FE5BD47F08}"/>
              </a:ext>
            </a:extLst>
          </p:cNvPr>
          <p:cNvSpPr>
            <a:spLocks noGrp="1"/>
          </p:cNvSpPr>
          <p:nvPr>
            <p:ph idx="1"/>
          </p:nvPr>
        </p:nvSpPr>
        <p:spPr/>
        <p:txBody>
          <a:bodyPr/>
          <a:lstStyle/>
          <a:p>
            <a:pPr algn="just" rtl="1">
              <a:lnSpc>
                <a:spcPct val="107000"/>
              </a:lnSpc>
              <a:spcAft>
                <a:spcPts val="800"/>
              </a:spcAft>
            </a:pPr>
            <a:r>
              <a:rPr lang="ar-DZ" sz="1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تحسين جودة التعليم</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يساعد التقويم في التعرف على نقاط القوة والضعف في العملية التعليمية، مما يسهم في تطوير المناهج وطرائق التدريس</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endParaRPr lang="ar-DZ" sz="2800" kern="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fr-FR" sz="1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تحديد مستوى تحقيق الأهداف التعليمية</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يُستخدم التقويم كأداة لقياس مدى تحقيق الأهداف التربوية المسطرة في المناهج الدراسية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pic>
        <p:nvPicPr>
          <p:cNvPr id="5" name="Image 4">
            <a:extLst>
              <a:ext uri="{FF2B5EF4-FFF2-40B4-BE49-F238E27FC236}">
                <a16:creationId xmlns:a16="http://schemas.microsoft.com/office/drawing/2014/main" xmlns="" id="{54953378-CC58-33B6-1802-F67105564078}"/>
              </a:ext>
            </a:extLst>
          </p:cNvPr>
          <p:cNvPicPr>
            <a:picLocks noChangeAspect="1"/>
          </p:cNvPicPr>
          <p:nvPr/>
        </p:nvPicPr>
        <p:blipFill>
          <a:blip r:embed="rId2"/>
          <a:stretch>
            <a:fillRect/>
          </a:stretch>
        </p:blipFill>
        <p:spPr>
          <a:xfrm>
            <a:off x="386499" y="764373"/>
            <a:ext cx="6344239" cy="1950547"/>
          </a:xfrm>
          <a:prstGeom prst="rect">
            <a:avLst/>
          </a:prstGeom>
        </p:spPr>
      </p:pic>
      <p:sp>
        <p:nvSpPr>
          <p:cNvPr id="4" name="Ellipse 3">
            <a:extLst>
              <a:ext uri="{FF2B5EF4-FFF2-40B4-BE49-F238E27FC236}">
                <a16:creationId xmlns:a16="http://schemas.microsoft.com/office/drawing/2014/main" xmlns="" id="{E0008EA9-2F28-87AA-DB00-FC6F101ECF11}"/>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5</a:t>
            </a:r>
            <a:endParaRPr lang="fr-FR" sz="3200" b="1" dirty="0"/>
          </a:p>
        </p:txBody>
      </p:sp>
    </p:spTree>
    <p:extLst>
      <p:ext uri="{BB962C8B-B14F-4D97-AF65-F5344CB8AC3E}">
        <p14:creationId xmlns:p14="http://schemas.microsoft.com/office/powerpoint/2010/main" val="315419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3C2B08B-2FCA-AC32-9668-8D7E08411DFE}"/>
              </a:ext>
            </a:extLst>
          </p:cNvPr>
          <p:cNvSpPr>
            <a:spLocks noGrp="1"/>
          </p:cNvSpPr>
          <p:nvPr>
            <p:ph idx="1"/>
          </p:nvPr>
        </p:nvSpPr>
        <p:spPr/>
        <p:txBody>
          <a:bodyPr>
            <a:normAutofit lnSpcReduction="10000"/>
          </a:bodyPr>
          <a:lstStyle/>
          <a:p>
            <a:pPr algn="just" rtl="1">
              <a:lnSpc>
                <a:spcPct val="107000"/>
              </a:lnSpc>
              <a:spcAft>
                <a:spcPts val="800"/>
              </a:spcAft>
            </a:pPr>
            <a:r>
              <a:rPr lang="fr-FR" sz="1800" kern="100" dirty="0">
                <a:effectLst/>
                <a:latin typeface="Calibri" panose="020F0502020204030204" pitchFamily="34" charset="0"/>
                <a:ea typeface="Calibri" panose="020F0502020204030204" pitchFamily="34" charset="0"/>
                <a:cs typeface="Arial" panose="020B0604020202020204" pitchFamily="34" charset="0"/>
              </a:rPr>
              <a:t> </a:t>
            </a:r>
          </a:p>
          <a:p>
            <a:pPr algn="just" rtl="1">
              <a:lnSpc>
                <a:spcPct val="107000"/>
              </a:lnSpc>
              <a:spcAft>
                <a:spcPts val="800"/>
              </a:spcAft>
            </a:pPr>
            <a:r>
              <a:rPr lang="ar-DZ" sz="2000" b="1" kern="100" dirty="0">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توجيه عملية التعلم والتدريس</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يساعد المعلمين على تعديل استراتيجيات التدريس بناءً على نتائج التقويم، مما يؤدي إلى تحسين مستوى تعلم الطلاب</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DZ" sz="2800" b="1" kern="100" dirty="0">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توفير التغذية الراجعة</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يُمكّن التقويم الطلاب من التعرف على مستوى تقدمهم التعليمي، مما يحفزهم على تحسين أدائهم</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75FF6EEF-E338-C129-911D-C4366B303E00}"/>
              </a:ext>
            </a:extLst>
          </p:cNvPr>
          <p:cNvPicPr>
            <a:picLocks noChangeAspect="1"/>
          </p:cNvPicPr>
          <p:nvPr/>
        </p:nvPicPr>
        <p:blipFill>
          <a:blip r:embed="rId2"/>
          <a:stretch>
            <a:fillRect/>
          </a:stretch>
        </p:blipFill>
        <p:spPr>
          <a:xfrm>
            <a:off x="546756" y="532114"/>
            <a:ext cx="5147034" cy="2432115"/>
          </a:xfrm>
          <a:prstGeom prst="ellipse">
            <a:avLst/>
          </a:prstGeom>
          <a:ln>
            <a:noFill/>
          </a:ln>
          <a:effectLst>
            <a:softEdge rad="112500"/>
          </a:effectLst>
        </p:spPr>
      </p:pic>
      <p:pic>
        <p:nvPicPr>
          <p:cNvPr id="7" name="Image 6">
            <a:extLst>
              <a:ext uri="{FF2B5EF4-FFF2-40B4-BE49-F238E27FC236}">
                <a16:creationId xmlns:a16="http://schemas.microsoft.com/office/drawing/2014/main" xmlns="" id="{FA124C15-1027-5633-CCA9-9D50607BBBFD}"/>
              </a:ext>
            </a:extLst>
          </p:cNvPr>
          <p:cNvPicPr>
            <a:picLocks noChangeAspect="1"/>
          </p:cNvPicPr>
          <p:nvPr/>
        </p:nvPicPr>
        <p:blipFill>
          <a:blip r:embed="rId3"/>
          <a:stretch>
            <a:fillRect/>
          </a:stretch>
        </p:blipFill>
        <p:spPr>
          <a:xfrm>
            <a:off x="6315567" y="532114"/>
            <a:ext cx="4352039" cy="2079110"/>
          </a:xfrm>
          <a:prstGeom prst="ellipse">
            <a:avLst/>
          </a:prstGeom>
          <a:ln>
            <a:noFill/>
          </a:ln>
          <a:effectLst>
            <a:softEdge rad="112500"/>
          </a:effectLst>
        </p:spPr>
      </p:pic>
      <p:sp>
        <p:nvSpPr>
          <p:cNvPr id="2" name="Ellipse 1">
            <a:extLst>
              <a:ext uri="{FF2B5EF4-FFF2-40B4-BE49-F238E27FC236}">
                <a16:creationId xmlns:a16="http://schemas.microsoft.com/office/drawing/2014/main" xmlns="" id="{B4D943F3-4BBD-43F8-0039-4B6FF1DB6C91}"/>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6</a:t>
            </a:r>
            <a:endParaRPr lang="fr-FR" sz="3200" b="1" dirty="0"/>
          </a:p>
        </p:txBody>
      </p:sp>
    </p:spTree>
    <p:extLst>
      <p:ext uri="{BB962C8B-B14F-4D97-AF65-F5344CB8AC3E}">
        <p14:creationId xmlns:p14="http://schemas.microsoft.com/office/powerpoint/2010/main" val="361072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D744FCA-B0CD-17E2-BE85-C1E6835FA930}"/>
              </a:ext>
            </a:extLst>
          </p:cNvPr>
          <p:cNvSpPr>
            <a:spLocks noGrp="1"/>
          </p:cNvSpPr>
          <p:nvPr>
            <p:ph type="title"/>
          </p:nvPr>
        </p:nvSpPr>
        <p:spPr/>
        <p:txBody>
          <a:bodyPr/>
          <a:lstStyle/>
          <a:p>
            <a:r>
              <a:rPr lang="ar-SA" b="1" kern="100" dirty="0">
                <a:latin typeface="Calibri" panose="020F0502020204030204" pitchFamily="34" charset="0"/>
                <a:ea typeface="Calibri" panose="020F0502020204030204" pitchFamily="34" charset="0"/>
                <a:cs typeface="Arial" panose="020B0604020202020204" pitchFamily="34" charset="0"/>
              </a:rPr>
              <a:t>ثالثًا: أنواع التقويم التربوي</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A7D10FB5-C3A9-6D5A-6D3E-8E5351A6CEDA}"/>
              </a:ext>
            </a:extLst>
          </p:cNvPr>
          <p:cNvSpPr>
            <a:spLocks noGrp="1"/>
          </p:cNvSpPr>
          <p:nvPr>
            <p:ph idx="1"/>
          </p:nvPr>
        </p:nvSpPr>
        <p:spPr/>
        <p:txBody>
          <a:bodyPr>
            <a:normAutofit fontScale="92500"/>
          </a:bodyPr>
          <a:lstStyle/>
          <a:p>
            <a:pPr algn="just" rtl="1">
              <a:lnSpc>
                <a:spcPct val="107000"/>
              </a:lnSpc>
              <a:spcAft>
                <a:spcPts val="800"/>
              </a:spcAft>
            </a:pPr>
            <a:r>
              <a:rPr lang="ar-DZ" sz="1800" b="1" kern="100" dirty="0">
                <a:effectLst/>
                <a:latin typeface="Calibri" panose="020F0502020204030204" pitchFamily="34" charset="0"/>
                <a:ea typeface="Calibri" panose="020F0502020204030204" pitchFamily="34" charset="0"/>
                <a:cs typeface="Arial" panose="020B0604020202020204" pitchFamily="34" charset="0"/>
              </a:rPr>
              <a:t> </a:t>
            </a:r>
            <a:r>
              <a:rPr lang="fr-FR"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التقويم التكويني</a:t>
            </a:r>
            <a:r>
              <a:rPr lang="fr-FR"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(Formative </a:t>
            </a:r>
            <a:r>
              <a:rPr lang="fr-FR" sz="2800" b="1" kern="100" dirty="0" err="1">
                <a:solidFill>
                  <a:srgbClr val="FF0000"/>
                </a:solidFill>
                <a:effectLst/>
                <a:latin typeface="Calibri" panose="020F0502020204030204" pitchFamily="34" charset="0"/>
                <a:ea typeface="Calibri" panose="020F0502020204030204" pitchFamily="34" charset="0"/>
                <a:cs typeface="Arial" panose="020B0604020202020204" pitchFamily="34" charset="0"/>
              </a:rPr>
              <a:t>Assessment</a:t>
            </a:r>
            <a:r>
              <a:rPr lang="fr-FR" sz="28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endParaRPr lang="fr-FR"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2800" kern="100" dirty="0">
                <a:effectLst/>
                <a:latin typeface="Calibri" panose="020F0502020204030204" pitchFamily="34" charset="0"/>
                <a:ea typeface="Calibri" panose="020F0502020204030204" pitchFamily="34" charset="0"/>
                <a:cs typeface="Arial" panose="020B0604020202020204" pitchFamily="34" charset="0"/>
              </a:rPr>
              <a:t>يُجرى خلال العملية التعليمية بغرض تحسينها، ويستخدم لتقديم تغذية راجعة مستمرة للمعلم والطالب</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أمثلة</a:t>
            </a:r>
            <a:r>
              <a:rPr lang="fr-FR" sz="2800" b="1" kern="100" dirty="0">
                <a:effectLst/>
                <a:latin typeface="Calibri" panose="020F0502020204030204" pitchFamily="34" charset="0"/>
                <a:ea typeface="Calibri" panose="020F0502020204030204" pitchFamily="34" charset="0"/>
                <a:cs typeface="Arial" panose="020B0604020202020204" pitchFamily="34" charset="0"/>
              </a:rPr>
              <a:t>:</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kern="100" dirty="0">
                <a:effectLst/>
                <a:latin typeface="Calibri" panose="020F0502020204030204" pitchFamily="34" charset="0"/>
                <a:ea typeface="Calibri" panose="020F0502020204030204" pitchFamily="34" charset="0"/>
                <a:cs typeface="Arial" panose="020B0604020202020204" pitchFamily="34" charset="0"/>
              </a:rPr>
              <a:t>الاختبارات القصيرة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kern="100" dirty="0">
                <a:effectLst/>
                <a:latin typeface="Calibri" panose="020F0502020204030204" pitchFamily="34" charset="0"/>
                <a:ea typeface="Calibri" panose="020F0502020204030204" pitchFamily="34" charset="0"/>
                <a:cs typeface="Arial" panose="020B0604020202020204" pitchFamily="34" charset="0"/>
              </a:rPr>
              <a:t>الأنشطة الصفية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800" kern="100" dirty="0">
                <a:effectLst/>
                <a:latin typeface="Calibri" panose="020F0502020204030204" pitchFamily="34" charset="0"/>
                <a:ea typeface="Calibri" panose="020F0502020204030204" pitchFamily="34" charset="0"/>
                <a:cs typeface="Arial" panose="020B0604020202020204" pitchFamily="34" charset="0"/>
              </a:rPr>
              <a:t>الملاحظات اليومية</a:t>
            </a:r>
            <a:r>
              <a:rPr lang="fr-FR" sz="28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E50968BA-6D8B-C023-9E12-78B97E532B6D}"/>
              </a:ext>
            </a:extLst>
          </p:cNvPr>
          <p:cNvPicPr>
            <a:picLocks noChangeAspect="1"/>
          </p:cNvPicPr>
          <p:nvPr/>
        </p:nvPicPr>
        <p:blipFill>
          <a:blip r:embed="rId2"/>
          <a:stretch>
            <a:fillRect/>
          </a:stretch>
        </p:blipFill>
        <p:spPr>
          <a:xfrm>
            <a:off x="1300899" y="3933481"/>
            <a:ext cx="4949072" cy="180022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Ellipse 3">
            <a:extLst>
              <a:ext uri="{FF2B5EF4-FFF2-40B4-BE49-F238E27FC236}">
                <a16:creationId xmlns:a16="http://schemas.microsoft.com/office/drawing/2014/main" xmlns="" id="{640B5302-CC7D-4449-B938-706251A485E3}"/>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7</a:t>
            </a:r>
            <a:endParaRPr lang="fr-FR" sz="3200" b="1" dirty="0"/>
          </a:p>
        </p:txBody>
      </p:sp>
    </p:spTree>
    <p:extLst>
      <p:ext uri="{BB962C8B-B14F-4D97-AF65-F5344CB8AC3E}">
        <p14:creationId xmlns:p14="http://schemas.microsoft.com/office/powerpoint/2010/main" val="4292187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ED55777-7F4A-2BA6-F04D-1F88BD3EF902}"/>
              </a:ext>
            </a:extLst>
          </p:cNvPr>
          <p:cNvSpPr>
            <a:spLocks noGrp="1"/>
          </p:cNvSpPr>
          <p:nvPr>
            <p:ph type="title"/>
          </p:nvPr>
        </p:nvSpPr>
        <p:spPr/>
        <p:txBody>
          <a:bodyPr>
            <a:normAutofit fontScale="90000"/>
          </a:bodyPr>
          <a:lstStyle/>
          <a:p>
            <a:r>
              <a:rPr lang="fr-FR" b="1" kern="100" dirty="0">
                <a:latin typeface="Calibri" panose="020F0502020204030204" pitchFamily="34" charset="0"/>
                <a:ea typeface="Calibri" panose="020F0502020204030204" pitchFamily="34" charset="0"/>
                <a:cs typeface="Arial" panose="020B0604020202020204" pitchFamily="34" charset="0"/>
              </a:rPr>
              <a:t>. </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a:t>
            </a:r>
            <a:r>
              <a:rPr lang="fr-FR" b="1" kern="100" dirty="0" err="1">
                <a:solidFill>
                  <a:srgbClr val="FF0000"/>
                </a:solidFill>
                <a:latin typeface="Calibri" panose="020F0502020204030204" pitchFamily="34" charset="0"/>
                <a:ea typeface="Calibri" panose="020F0502020204030204" pitchFamily="34" charset="0"/>
                <a:cs typeface="Arial" panose="020B0604020202020204" pitchFamily="34" charset="0"/>
              </a:rPr>
              <a:t>Summative</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fr-FR" b="1" kern="100" dirty="0" err="1">
                <a:solidFill>
                  <a:srgbClr val="FF0000"/>
                </a:solidFill>
                <a:latin typeface="Calibri" panose="020F0502020204030204" pitchFamily="34" charset="0"/>
                <a:ea typeface="Calibri" panose="020F0502020204030204" pitchFamily="34" charset="0"/>
                <a:cs typeface="Arial" panose="020B0604020202020204" pitchFamily="34" charset="0"/>
              </a:rPr>
              <a:t>Assessment</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a:t>
            </a:r>
            <a:r>
              <a:rPr lang="ar-SA" b="1" kern="100" dirty="0">
                <a:solidFill>
                  <a:srgbClr val="FF0000"/>
                </a:solidFill>
                <a:latin typeface="Calibri" panose="020F0502020204030204" pitchFamily="34" charset="0"/>
                <a:ea typeface="Calibri" panose="020F0502020204030204" pitchFamily="34" charset="0"/>
                <a:cs typeface="Arial" panose="020B0604020202020204" pitchFamily="34" charset="0"/>
              </a:rPr>
              <a:t> التقويم الختامي</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fr-FR" kern="1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r-FR" kern="1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a:extLst>
              <a:ext uri="{FF2B5EF4-FFF2-40B4-BE49-F238E27FC236}">
                <a16:creationId xmlns:a16="http://schemas.microsoft.com/office/drawing/2014/main" xmlns="" id="{913F6F61-0C32-ED9B-E984-067667D558BC}"/>
              </a:ext>
            </a:extLst>
          </p:cNvPr>
          <p:cNvSpPr>
            <a:spLocks noGrp="1"/>
          </p:cNvSpPr>
          <p:nvPr>
            <p:ph idx="1"/>
          </p:nvPr>
        </p:nvSpPr>
        <p:spPr/>
        <p:txBody>
          <a:bodyPr/>
          <a:lstStyle/>
          <a:p>
            <a:pPr algn="just" rtl="1">
              <a:lnSpc>
                <a:spcPct val="107000"/>
              </a:lnSpc>
              <a:spcAft>
                <a:spcPts val="800"/>
              </a:spcAft>
            </a:pPr>
            <a:r>
              <a:rPr lang="ar-SA" sz="2400" kern="100" dirty="0">
                <a:effectLst/>
                <a:latin typeface="Calibri" panose="020F0502020204030204" pitchFamily="34" charset="0"/>
                <a:ea typeface="Calibri" panose="020F0502020204030204" pitchFamily="34" charset="0"/>
                <a:cs typeface="Arial" panose="020B0604020202020204" pitchFamily="34" charset="0"/>
              </a:rPr>
              <a:t>يتم في نهاية البرنامج التعليمي لقياس مدى تحقيق الأهداف التعليمية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400" b="1" kern="100" dirty="0">
                <a:effectLst/>
                <a:latin typeface="Calibri" panose="020F0502020204030204" pitchFamily="34" charset="0"/>
                <a:ea typeface="Calibri" panose="020F0502020204030204" pitchFamily="34" charset="0"/>
                <a:cs typeface="Arial" panose="020B0604020202020204" pitchFamily="34" charset="0"/>
              </a:rPr>
              <a:t>أمثلة</a:t>
            </a:r>
            <a:r>
              <a:rPr lang="fr-FR" sz="2400" b="1" kern="100" dirty="0">
                <a:effectLst/>
                <a:latin typeface="Calibri" panose="020F0502020204030204" pitchFamily="34" charset="0"/>
                <a:ea typeface="Calibri" panose="020F0502020204030204" pitchFamily="34" charset="0"/>
                <a:cs typeface="Arial" panose="020B0604020202020204" pitchFamily="34" charset="0"/>
              </a:rPr>
              <a:t>:</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400" kern="100" dirty="0">
                <a:effectLst/>
                <a:latin typeface="Calibri" panose="020F0502020204030204" pitchFamily="34" charset="0"/>
                <a:ea typeface="Calibri" panose="020F0502020204030204" pitchFamily="34" charset="0"/>
                <a:cs typeface="Arial" panose="020B0604020202020204" pitchFamily="34" charset="0"/>
              </a:rPr>
              <a:t>الامتحانات النهائية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400" kern="100" dirty="0">
                <a:effectLst/>
                <a:latin typeface="Calibri" panose="020F0502020204030204" pitchFamily="34" charset="0"/>
                <a:ea typeface="Calibri" panose="020F0502020204030204" pitchFamily="34" charset="0"/>
                <a:cs typeface="Arial" panose="020B0604020202020204" pitchFamily="34" charset="0"/>
              </a:rPr>
              <a:t>المشاريع البحثية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400" kern="100" dirty="0">
                <a:effectLst/>
                <a:latin typeface="Calibri" panose="020F0502020204030204" pitchFamily="34" charset="0"/>
                <a:ea typeface="Calibri" panose="020F0502020204030204" pitchFamily="34" charset="0"/>
                <a:cs typeface="Arial" panose="020B0604020202020204" pitchFamily="34" charset="0"/>
              </a:rPr>
              <a:t>التقييمات الشاملة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BE9AB930-EB25-28CD-620D-9A46BCA8C221}"/>
              </a:ext>
            </a:extLst>
          </p:cNvPr>
          <p:cNvPicPr>
            <a:picLocks noChangeAspect="1"/>
          </p:cNvPicPr>
          <p:nvPr/>
        </p:nvPicPr>
        <p:blipFill>
          <a:blip r:embed="rId2"/>
          <a:stretch>
            <a:fillRect/>
          </a:stretch>
        </p:blipFill>
        <p:spPr>
          <a:xfrm>
            <a:off x="1106618" y="3025806"/>
            <a:ext cx="5209341" cy="2519331"/>
          </a:xfrm>
          <a:prstGeom prst="rect">
            <a:avLst/>
          </a:prstGeom>
        </p:spPr>
      </p:pic>
      <p:sp>
        <p:nvSpPr>
          <p:cNvPr id="4" name="Ellipse 3">
            <a:extLst>
              <a:ext uri="{FF2B5EF4-FFF2-40B4-BE49-F238E27FC236}">
                <a16:creationId xmlns:a16="http://schemas.microsoft.com/office/drawing/2014/main" xmlns="" id="{C35DE588-AAEC-A224-493C-F4ECE44A2070}"/>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8</a:t>
            </a:r>
            <a:endParaRPr lang="fr-FR" sz="3200" b="1" dirty="0"/>
          </a:p>
        </p:txBody>
      </p:sp>
    </p:spTree>
    <p:extLst>
      <p:ext uri="{BB962C8B-B14F-4D97-AF65-F5344CB8AC3E}">
        <p14:creationId xmlns:p14="http://schemas.microsoft.com/office/powerpoint/2010/main" val="2006492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1DE591B-FA07-6290-B21A-BE09FB9113B1}"/>
              </a:ext>
            </a:extLst>
          </p:cNvPr>
          <p:cNvSpPr>
            <a:spLocks noGrp="1"/>
          </p:cNvSpPr>
          <p:nvPr>
            <p:ph type="title"/>
          </p:nvPr>
        </p:nvSpPr>
        <p:spPr/>
        <p:txBody>
          <a:bodyPr>
            <a:normAutofit fontScale="90000"/>
          </a:bodyPr>
          <a:lstStyle/>
          <a:p>
            <a:r>
              <a:rPr lang="fr-FR" b="1" kern="100" dirty="0">
                <a:latin typeface="Calibri" panose="020F0502020204030204" pitchFamily="34" charset="0"/>
                <a:ea typeface="Calibri" panose="020F0502020204030204" pitchFamily="34" charset="0"/>
                <a:cs typeface="Arial" panose="020B0604020202020204" pitchFamily="34" charset="0"/>
              </a:rPr>
              <a:t>(Diagnostic </a:t>
            </a:r>
            <a:r>
              <a:rPr lang="fr-FR" b="1" kern="100" dirty="0" err="1">
                <a:latin typeface="Calibri" panose="020F0502020204030204" pitchFamily="34" charset="0"/>
                <a:ea typeface="Calibri" panose="020F0502020204030204" pitchFamily="34" charset="0"/>
                <a:cs typeface="Arial" panose="020B0604020202020204" pitchFamily="34" charset="0"/>
              </a:rPr>
              <a:t>Assessment</a:t>
            </a:r>
            <a:r>
              <a:rPr lang="fr-FR" b="1" kern="100" dirty="0">
                <a:latin typeface="Calibri" panose="020F0502020204030204" pitchFamily="34" charset="0"/>
                <a:ea typeface="Calibri" panose="020F0502020204030204" pitchFamily="34" charset="0"/>
                <a:cs typeface="Arial" panose="020B0604020202020204" pitchFamily="34" charset="0"/>
              </a:rPr>
              <a:t>)</a:t>
            </a:r>
            <a:r>
              <a:rPr lang="ar-SA" b="1" kern="100" dirty="0">
                <a:latin typeface="Calibri" panose="020F0502020204030204" pitchFamily="34" charset="0"/>
                <a:ea typeface="Calibri" panose="020F0502020204030204" pitchFamily="34" charset="0"/>
                <a:cs typeface="Arial" panose="020B0604020202020204" pitchFamily="34" charset="0"/>
              </a:rPr>
              <a:t> </a:t>
            </a:r>
            <a:r>
              <a:rPr lang="ar-SA" b="1" kern="100" dirty="0">
                <a:solidFill>
                  <a:srgbClr val="FF0000"/>
                </a:solidFill>
                <a:latin typeface="Calibri" panose="020F0502020204030204" pitchFamily="34" charset="0"/>
                <a:ea typeface="Calibri" panose="020F0502020204030204" pitchFamily="34" charset="0"/>
                <a:cs typeface="Arial" panose="020B0604020202020204" pitchFamily="34" charset="0"/>
              </a:rPr>
              <a:t>التقويم التشخيصي</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fr-FR" kern="100" dirty="0">
                <a:latin typeface="Calibri" panose="020F0502020204030204" pitchFamily="34" charset="0"/>
                <a:ea typeface="Calibri" panose="020F0502020204030204" pitchFamily="34" charset="0"/>
                <a:cs typeface="Arial" panose="020B0604020202020204" pitchFamily="34" charset="0"/>
              </a:rPr>
              <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xmlns="" id="{651245C5-64EA-4525-4D43-9E5B98149DC5}"/>
              </a:ext>
            </a:extLst>
          </p:cNvPr>
          <p:cNvSpPr>
            <a:spLocks noGrp="1"/>
          </p:cNvSpPr>
          <p:nvPr>
            <p:ph idx="1"/>
          </p:nvPr>
        </p:nvSpPr>
        <p:spPr/>
        <p:txBody>
          <a:bodyPr/>
          <a:lstStyle/>
          <a:p>
            <a:pPr algn="just" rtl="1">
              <a:lnSpc>
                <a:spcPct val="107000"/>
              </a:lnSpc>
              <a:spcAft>
                <a:spcPts val="800"/>
              </a:spcAft>
            </a:pPr>
            <a:r>
              <a:rPr lang="ar-SA" sz="2400" kern="100" dirty="0">
                <a:effectLst/>
                <a:latin typeface="Calibri" panose="020F0502020204030204" pitchFamily="34" charset="0"/>
                <a:ea typeface="Calibri" panose="020F0502020204030204" pitchFamily="34" charset="0"/>
                <a:cs typeface="Arial" panose="020B0604020202020204" pitchFamily="34" charset="0"/>
              </a:rPr>
              <a:t>يهدف إلى تحديد مستوى الطالب قبل بدء التعلم بغرض الكشف عن الصعوبات التعليمية المحتملة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algn="just" rtl="1">
              <a:lnSpc>
                <a:spcPct val="107000"/>
              </a:lnSpc>
              <a:spcAft>
                <a:spcPts val="800"/>
              </a:spcAft>
            </a:pPr>
            <a:r>
              <a:rPr lang="ar-SA" sz="2400" b="1" kern="100" dirty="0">
                <a:effectLst/>
                <a:latin typeface="Calibri" panose="020F0502020204030204" pitchFamily="34" charset="0"/>
                <a:ea typeface="Calibri" panose="020F0502020204030204" pitchFamily="34" charset="0"/>
                <a:cs typeface="Arial" panose="020B0604020202020204" pitchFamily="34" charset="0"/>
              </a:rPr>
              <a:t>أمثلة</a:t>
            </a:r>
            <a:r>
              <a:rPr lang="fr-FR" sz="2400" b="1" kern="100" dirty="0">
                <a:effectLst/>
                <a:latin typeface="Calibri" panose="020F0502020204030204" pitchFamily="34" charset="0"/>
                <a:ea typeface="Calibri" panose="020F0502020204030204" pitchFamily="34" charset="0"/>
                <a:cs typeface="Arial" panose="020B0604020202020204" pitchFamily="34" charset="0"/>
              </a:rPr>
              <a:t>:</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400" kern="100" dirty="0">
                <a:effectLst/>
                <a:latin typeface="Calibri" panose="020F0502020204030204" pitchFamily="34" charset="0"/>
                <a:ea typeface="Calibri" panose="020F0502020204030204" pitchFamily="34" charset="0"/>
                <a:cs typeface="Arial" panose="020B0604020202020204" pitchFamily="34" charset="0"/>
              </a:rPr>
              <a:t>اختبارات تحديد المستوى</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400" kern="100" dirty="0">
                <a:effectLst/>
                <a:latin typeface="Calibri" panose="020F0502020204030204" pitchFamily="34" charset="0"/>
                <a:ea typeface="Calibri" panose="020F0502020204030204" pitchFamily="34" charset="0"/>
                <a:cs typeface="Arial" panose="020B0604020202020204" pitchFamily="34" charset="0"/>
              </a:rPr>
              <a:t>المقابلات الشخصية</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2400" kern="100" dirty="0">
                <a:effectLst/>
                <a:latin typeface="Calibri" panose="020F0502020204030204" pitchFamily="34" charset="0"/>
                <a:ea typeface="Calibri" panose="020F0502020204030204" pitchFamily="34" charset="0"/>
                <a:cs typeface="Arial" panose="020B0604020202020204" pitchFamily="34" charset="0"/>
              </a:rPr>
              <a:t>الاستبيانات</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pic>
        <p:nvPicPr>
          <p:cNvPr id="5" name="Image 4">
            <a:extLst>
              <a:ext uri="{FF2B5EF4-FFF2-40B4-BE49-F238E27FC236}">
                <a16:creationId xmlns:a16="http://schemas.microsoft.com/office/drawing/2014/main" xmlns="" id="{9CAB42E3-AD8E-C206-43A2-55C9543DE071}"/>
              </a:ext>
            </a:extLst>
          </p:cNvPr>
          <p:cNvPicPr>
            <a:picLocks noChangeAspect="1"/>
          </p:cNvPicPr>
          <p:nvPr/>
        </p:nvPicPr>
        <p:blipFill>
          <a:blip r:embed="rId2"/>
          <a:stretch>
            <a:fillRect/>
          </a:stretch>
        </p:blipFill>
        <p:spPr>
          <a:xfrm>
            <a:off x="1404595" y="2912882"/>
            <a:ext cx="5929460" cy="2846895"/>
          </a:xfrm>
          <a:prstGeom prst="ellipse">
            <a:avLst/>
          </a:prstGeom>
          <a:ln>
            <a:noFill/>
          </a:ln>
          <a:effectLst>
            <a:softEdge rad="112500"/>
          </a:effectLst>
        </p:spPr>
      </p:pic>
      <p:sp>
        <p:nvSpPr>
          <p:cNvPr id="4" name="Ellipse 3">
            <a:extLst>
              <a:ext uri="{FF2B5EF4-FFF2-40B4-BE49-F238E27FC236}">
                <a16:creationId xmlns:a16="http://schemas.microsoft.com/office/drawing/2014/main" xmlns="" id="{37D2323B-9CA1-DDB1-FE96-7E38F9E2EA20}"/>
              </a:ext>
            </a:extLst>
          </p:cNvPr>
          <p:cNvSpPr/>
          <p:nvPr/>
        </p:nvSpPr>
        <p:spPr>
          <a:xfrm>
            <a:off x="122548" y="5703216"/>
            <a:ext cx="1084083" cy="83898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DZ" sz="3200" b="1" dirty="0"/>
              <a:t>9</a:t>
            </a:r>
            <a:endParaRPr lang="fr-FR" sz="3200" b="1" dirty="0"/>
          </a:p>
        </p:txBody>
      </p:sp>
    </p:spTree>
    <p:extLst>
      <p:ext uri="{BB962C8B-B14F-4D97-AF65-F5344CB8AC3E}">
        <p14:creationId xmlns:p14="http://schemas.microsoft.com/office/powerpoint/2010/main" val="1250591906"/>
      </p:ext>
    </p:extLst>
  </p:cSld>
  <p:clrMapOvr>
    <a:masterClrMapping/>
  </p:clrMapOvr>
</p:sld>
</file>

<file path=ppt/theme/theme1.xml><?xml version="1.0" encoding="utf-8"?>
<a:theme xmlns:a="http://schemas.openxmlformats.org/drawingml/2006/main" name="Traînée de condensation">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TM04033937[[fn=Traînée de condensation]]</Template>
  <TotalTime>143</TotalTime>
  <Words>592</Words>
  <Application>Microsoft Office PowerPoint</Application>
  <PresentationFormat>Widescreen</PresentationFormat>
  <Paragraphs>87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Symbol</vt:lpstr>
      <vt:lpstr>Times New Roman</vt:lpstr>
      <vt:lpstr>Traînée de condensation</vt:lpstr>
      <vt:lpstr>المحاضرة : أنواع التقويم التربوي </vt:lpstr>
      <vt:lpstr>مقدمة </vt:lpstr>
      <vt:lpstr>أولًا: مفهوم التقويم التربوي </vt:lpstr>
      <vt:lpstr>الفرق بين القياس والتقويم والتقييم </vt:lpstr>
      <vt:lpstr>ثانيًا: أهمية التقويم التربوي </vt:lpstr>
      <vt:lpstr>PowerPoint Presentation</vt:lpstr>
      <vt:lpstr>ثالثًا: أنواع التقويم التربوي </vt:lpstr>
      <vt:lpstr>. (Summative Assessment) التقويم الختامي  </vt:lpstr>
      <vt:lpstr>(Diagnostic Assessment) التقويم التشخيصي  </vt:lpstr>
      <vt:lpstr>(Ipsative Assessment) التقويم التتبعي  </vt:lpstr>
      <vt:lpstr>الاسئلة</vt:lpstr>
      <vt:lpstr>رابعًا: أساليب وأدوات التقويم التربوي </vt:lpstr>
      <vt:lpstr>PowerPoint Presentation</vt:lpstr>
      <vt:lpstr>خامسًا: معايير جودة التقويم التربوي </vt:lpstr>
      <vt:lpstr>سادسًا: التحديات التي تواجه التقويم التربوي </vt:lpstr>
      <vt:lpstr>خاتمة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 أنواع التقويم التربوي</dc:title>
  <dc:creator>client</dc:creator>
  <cp:lastModifiedBy>client</cp:lastModifiedBy>
  <cp:revision>8</cp:revision>
  <dcterms:created xsi:type="dcterms:W3CDTF">2025-02-10T15:11:49Z</dcterms:created>
  <dcterms:modified xsi:type="dcterms:W3CDTF">2025-04-12T12:02:14Z</dcterms:modified>
</cp:coreProperties>
</file>