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sldIdLst>
    <p:sldId id="256" r:id="rId2"/>
    <p:sldId id="257" r:id="rId3"/>
    <p:sldId id="266" r:id="rId4"/>
    <p:sldId id="267" r:id="rId5"/>
    <p:sldId id="268" r:id="rId6"/>
    <p:sldId id="269" r:id="rId7"/>
    <p:sldId id="271" r:id="rId8"/>
    <p:sldId id="275" r:id="rId9"/>
    <p:sldId id="276" r:id="rId10"/>
    <p:sldId id="277" r:id="rId11"/>
    <p:sldId id="285"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FFFFFF"/>
    <a:srgbClr val="00FF00"/>
    <a:srgbClr val="FF6699"/>
    <a:srgbClr val="F274DA"/>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50" autoAdjust="0"/>
    <p:restoredTop sz="94643" autoAdjust="0"/>
  </p:normalViewPr>
  <p:slideViewPr>
    <p:cSldViewPr>
      <p:cViewPr>
        <p:scale>
          <a:sx n="70" d="100"/>
          <a:sy n="70" d="100"/>
        </p:scale>
        <p:origin x="-281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5C3D45-C508-4FBC-970C-DF581E7D2900}" type="datetimeFigureOut">
              <a:rPr lang="fr-FR" smtClean="0"/>
              <a:pPr/>
              <a:t>22/10/2024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49A698-F715-4BE9-82A6-41B5624E3F81}" type="slidenum">
              <a:rPr lang="fr-FR" smtClean="0"/>
              <a:pPr/>
              <a:t>‹N°›</a:t>
            </a:fld>
            <a:endParaRPr lang="fr-FR"/>
          </a:p>
        </p:txBody>
      </p:sp>
    </p:spTree>
    <p:extLst>
      <p:ext uri="{BB962C8B-B14F-4D97-AF65-F5344CB8AC3E}">
        <p14:creationId xmlns:p14="http://schemas.microsoft.com/office/powerpoint/2010/main" val="4072261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5DA9CF-BB03-4413-B46A-2333B1FC523A}" type="datetimeFigureOut">
              <a:rPr lang="fr-FR" smtClean="0"/>
              <a:pPr/>
              <a:t>22/10/2024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CC67CE-1626-4680-BB8B-AEC1525AB01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DA9CF-BB03-4413-B46A-2333B1FC523A}" type="datetimeFigureOut">
              <a:rPr lang="fr-FR" smtClean="0"/>
              <a:pPr/>
              <a:t>22/10/2024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CC67CE-1626-4680-BB8B-AEC1525AB0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314865" y="0"/>
            <a:ext cx="8690939" cy="6858000"/>
            <a:chOff x="-314865" y="0"/>
            <a:chExt cx="8690939" cy="6858000"/>
          </a:xfrm>
        </p:grpSpPr>
        <p:pic>
          <p:nvPicPr>
            <p:cNvPr id="13"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4865" y="3284984"/>
              <a:ext cx="4166786" cy="3322956"/>
            </a:xfrm>
            <a:prstGeom prst="rect">
              <a:avLst/>
            </a:prstGeom>
            <a:noFill/>
            <a:effectLst>
              <a:softEdge rad="635000"/>
            </a:effectLst>
          </p:spPr>
        </p:pic>
        <p:sp>
          <p:nvSpPr>
            <p:cNvPr id="1032" name="Text Box 8"/>
            <p:cNvSpPr txBox="1">
              <a:spLocks noChangeArrowheads="1"/>
            </p:cNvSpPr>
            <p:nvPr/>
          </p:nvSpPr>
          <p:spPr bwMode="auto">
            <a:xfrm>
              <a:off x="767927" y="0"/>
              <a:ext cx="7608147" cy="685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endPar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جامعة محمد خيضر</a:t>
              </a:r>
              <a:r>
                <a:rPr kumimoji="0" lang="ar-DZ" sz="2000" b="1" i="0" u="sng" strike="noStrike" cap="none" normalizeH="0" dirty="0" smtClean="0">
                  <a:ln>
                    <a:noFill/>
                  </a:ln>
                  <a:solidFill>
                    <a:srgbClr val="080808"/>
                  </a:solidFill>
                  <a:effectLst/>
                  <a:latin typeface="Andalus" pitchFamily="18" charset="-78"/>
                  <a:ea typeface="Arial" pitchFamily="34" charset="0"/>
                  <a:cs typeface="Simplified Arabic" pitchFamily="2" charset="-78"/>
                </a:rPr>
                <a:t> بسكرة </a:t>
              </a:r>
            </a:p>
            <a:p>
              <a:pPr marL="0" marR="0" lvl="0" indent="0" algn="ctr" defTabSz="914400" rtl="1" eaLnBrk="1" fontAlgn="base" latinLnBrk="0" hangingPunct="1">
                <a:lnSpc>
                  <a:spcPct val="100000"/>
                </a:lnSpc>
                <a:spcBef>
                  <a:spcPct val="0"/>
                </a:spcBef>
                <a:spcAft>
                  <a:spcPts val="1000"/>
                </a:spcAft>
                <a:buClrTx/>
                <a:buSzTx/>
                <a:buFontTx/>
                <a:buNone/>
                <a:tabLst/>
              </a:pPr>
              <a:r>
                <a:rPr lang="ar-DZ" sz="2000" b="1" u="sng" baseline="0" dirty="0" smtClean="0">
                  <a:solidFill>
                    <a:srgbClr val="080808"/>
                  </a:solidFill>
                  <a:latin typeface="Andalus" pitchFamily="18" charset="-78"/>
                  <a:ea typeface="Arial" pitchFamily="34" charset="0"/>
                  <a:cs typeface="Simplified Arabic" pitchFamily="2" charset="-78"/>
                </a:rPr>
                <a:t>كلية</a:t>
              </a:r>
              <a:r>
                <a:rPr lang="ar-DZ" sz="2000" b="1" u="sng" dirty="0" smtClean="0">
                  <a:solidFill>
                    <a:srgbClr val="080808"/>
                  </a:solidFill>
                  <a:latin typeface="Andalus" pitchFamily="18" charset="-78"/>
                  <a:ea typeface="Arial" pitchFamily="34" charset="0"/>
                  <a:cs typeface="Simplified Arabic" pitchFamily="2" charset="-78"/>
                </a:rPr>
                <a:t> العلوم الاقتصادية وعلوم التسيير</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قسم العلوم التجارية</a:t>
              </a:r>
            </a:p>
            <a:p>
              <a:pPr marL="0" marR="0" lvl="0" indent="0" algn="just" defTabSz="914400" rtl="1" eaLnBrk="1" fontAlgn="base" latinLnBrk="0" hangingPunct="1">
                <a:lnSpc>
                  <a:spcPct val="100000"/>
                </a:lnSpc>
                <a:spcBef>
                  <a:spcPct val="0"/>
                </a:spcBef>
                <a:spcAft>
                  <a:spcPts val="1000"/>
                </a:spcAft>
                <a:buClrTx/>
                <a:buSzTx/>
                <a:buFontTx/>
                <a:buNone/>
                <a:tabLst/>
              </a:pPr>
              <a:endParaRPr lang="ar-DZ" sz="2000" b="1" u="sng" dirty="0">
                <a:solidFill>
                  <a:srgbClr val="080808"/>
                </a:solidFill>
                <a:latin typeface="Andalus" pitchFamily="18" charset="-78"/>
                <a:ea typeface="Arial" pitchFamily="34" charset="0"/>
                <a:cs typeface="Simplified Arabic" pitchFamily="2" charset="-78"/>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السنة الثانية ماستر: </a:t>
              </a:r>
              <a:r>
                <a:rPr kumimoji="0" lang="ar-DZ" sz="2000" b="1" i="0" strike="noStrike" cap="none" normalizeH="0" baseline="0" dirty="0" err="1" smtClean="0">
                  <a:ln>
                    <a:noFill/>
                  </a:ln>
                  <a:solidFill>
                    <a:srgbClr val="080808"/>
                  </a:solidFill>
                  <a:effectLst/>
                  <a:latin typeface="Andalus" pitchFamily="18" charset="-78"/>
                  <a:ea typeface="Arial" pitchFamily="34" charset="0"/>
                  <a:cs typeface="Simplified Arabic" pitchFamily="2" charset="-78"/>
                </a:rPr>
                <a:t>اللوجيستيك</a:t>
              </a: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وادارة سلسلة الامداد  </a:t>
              </a: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strike="noStrike" cap="none" normalizeH="0" dirty="0" smtClean="0">
                  <a:ln>
                    <a:noFill/>
                  </a:ln>
                  <a:solidFill>
                    <a:srgbClr val="080808"/>
                  </a:solidFill>
                  <a:effectLst/>
                  <a:latin typeface="Andalus" pitchFamily="18" charset="-78"/>
                  <a:ea typeface="Arial" pitchFamily="34" charset="0"/>
                  <a:cs typeface="Simplified Arabic" pitchFamily="2" charset="-78"/>
                </a:rPr>
                <a:t>       مقياس سلاسل الامداد الخضراء </a:t>
              </a:r>
              <a:r>
                <a:rPr kumimoji="0" lang="ar-DZ" sz="2000" b="1" i="0" strike="noStrike" cap="none" normalizeH="0" dirty="0" err="1" smtClean="0">
                  <a:ln>
                    <a:noFill/>
                  </a:ln>
                  <a:solidFill>
                    <a:srgbClr val="080808"/>
                  </a:solidFill>
                  <a:effectLst/>
                  <a:latin typeface="Andalus" pitchFamily="18" charset="-78"/>
                  <a:ea typeface="Arial" pitchFamily="34" charset="0"/>
                  <a:cs typeface="Simplified Arabic" pitchFamily="2" charset="-78"/>
                </a:rPr>
                <a:t>ىالتنافسية</a:t>
              </a:r>
              <a:endParaRPr kumimoji="0" lang="ar-SA" sz="2000" b="1" i="0"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kumimoji="0" lang="ar-DZ" sz="24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ctr" defTabSz="914400" rtl="1" eaLnBrk="1" fontAlgn="base" latinLnBrk="0" hangingPunct="1">
                <a:lnSpc>
                  <a:spcPct val="100000"/>
                </a:lnSpc>
                <a:spcBef>
                  <a:spcPct val="0"/>
                </a:spcBef>
                <a:spcAft>
                  <a:spcPts val="1000"/>
                </a:spcAft>
                <a:buClrTx/>
                <a:buSzTx/>
                <a:buFontTx/>
                <a:buNone/>
                <a:tabLst/>
              </a:pPr>
              <a:endParaRPr lang="ar-DZ" sz="2400" dirty="0" smtClean="0">
                <a:solidFill>
                  <a:srgbClr val="080808"/>
                </a:solidFill>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endParaRPr kumimoji="0" lang="ar-DZ"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ts val="1800"/>
                </a:spcBef>
                <a:spcAft>
                  <a:spcPts val="1000"/>
                </a:spcAft>
                <a:buClrTx/>
                <a:buSzTx/>
                <a:buFontTx/>
                <a:buNone/>
                <a:tabLst/>
              </a:pPr>
              <a:r>
                <a:rPr kumimoji="0" lang="ar-SA" b="1" i="0" u="sng" strike="noStrike" cap="none" normalizeH="0" baseline="0" dirty="0" smtClean="0">
                  <a:ln>
                    <a:noFill/>
                  </a:ln>
                  <a:solidFill>
                    <a:srgbClr val="080808"/>
                  </a:solidFill>
                  <a:effectLst/>
                  <a:latin typeface="Andalus" pitchFamily="18" charset="-78"/>
                  <a:ea typeface="Arial" pitchFamily="34" charset="0"/>
                  <a:cs typeface="Simplified Arabic" pitchFamily="2" charset="-78"/>
                </a:rPr>
                <a:t>إعداد </a:t>
              </a:r>
              <a:r>
                <a:rPr kumimoji="0" lang="ar-SA"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r>
                <a:rPr kumimoji="0" lang="ar-DZ"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rPr>
                <a:t> </a:t>
              </a:r>
            </a:p>
            <a:p>
              <a:pPr marL="0" marR="0" lvl="0" indent="0" algn="just" defTabSz="914400" rtl="1" eaLnBrk="1" fontAlgn="base" latinLnBrk="0" hangingPunct="1">
                <a:lnSpc>
                  <a:spcPct val="100000"/>
                </a:lnSpc>
                <a:spcBef>
                  <a:spcPts val="1800"/>
                </a:spcBef>
                <a:spcAft>
                  <a:spcPts val="1000"/>
                </a:spcAft>
                <a:buClrTx/>
                <a:buSzTx/>
                <a:buFontTx/>
                <a:buNone/>
                <a:tabLst/>
              </a:pPr>
              <a:r>
                <a:rPr lang="ar-DZ" sz="2000" b="1" dirty="0" smtClean="0">
                  <a:solidFill>
                    <a:srgbClr val="080808"/>
                  </a:solidFill>
                  <a:latin typeface="Andalus" pitchFamily="18" charset="-78"/>
                  <a:ea typeface="Arial" pitchFamily="34" charset="0"/>
                  <a:cs typeface="Simplified Arabic" pitchFamily="2" charset="-78"/>
                  <a:sym typeface="Wingdings" pitchFamily="2" charset="2"/>
                </a:rPr>
                <a:t>د/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2025/2024</a:t>
              </a:r>
            </a:p>
            <a:p>
              <a:pPr lvl="0" algn="just" rtl="1" fontAlgn="base">
                <a:spcBef>
                  <a:spcPct val="0"/>
                </a:spcBef>
                <a:spcAft>
                  <a:spcPts val="1000"/>
                </a:spcAft>
              </a:pPr>
              <a:endParaRPr kumimoji="0" lang="fr-FR" b="1" i="0" u="none" strike="noStrike" cap="none" normalizeH="0" baseline="0" dirty="0" smtClean="0">
                <a:ln>
                  <a:noFill/>
                </a:ln>
                <a:solidFill>
                  <a:srgbClr val="080808"/>
                </a:solidFill>
                <a:effectLst/>
                <a:latin typeface="Andalus" pitchFamily="18" charset="-78"/>
                <a:ea typeface="Arial" pitchFamily="34" charset="0"/>
                <a:cs typeface="Simplified Arabic" pitchFamily="2"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6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just" defTabSz="914400" rtl="1" eaLnBrk="1" fontAlgn="base" latinLnBrk="0" hangingPunct="1">
                <a:lnSpc>
                  <a:spcPct val="100000"/>
                </a:lnSpc>
                <a:spcBef>
                  <a:spcPct val="0"/>
                </a:spcBef>
                <a:spcAft>
                  <a:spcPts val="1000"/>
                </a:spcAft>
                <a:buClrTx/>
                <a:buSzTx/>
                <a:buFontTx/>
                <a:buNone/>
                <a:tabLst/>
              </a:pPr>
              <a:endParaRPr kumimoji="0" lang="fr-FR" sz="1100" b="0" i="0" u="none" strike="noStrike" cap="none" normalizeH="0" baseline="0" dirty="0" smtClean="0">
                <a:ln>
                  <a:noFill/>
                </a:ln>
                <a:solidFill>
                  <a:srgbClr val="080808"/>
                </a:solidFill>
                <a:effectLst/>
                <a:latin typeface="Andalus" pitchFamily="18" charset="-78"/>
                <a:ea typeface="Arial" pitchFamily="34" charset="0"/>
                <a:cs typeface="Andalus" pitchFamily="18"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80808"/>
                </a:solidFill>
                <a:effectLst/>
                <a:latin typeface="Arial" pitchFamily="34" charset="0"/>
                <a:cs typeface="Arial" pitchFamily="34" charset="0"/>
              </a:endParaRPr>
            </a:p>
          </p:txBody>
        </p:sp>
      </p:grpSp>
      <p:sp>
        <p:nvSpPr>
          <p:cNvPr id="12" name="Rectangle à coins arrondis 11"/>
          <p:cNvSpPr/>
          <p:nvPr/>
        </p:nvSpPr>
        <p:spPr>
          <a:xfrm>
            <a:off x="1259632" y="3205078"/>
            <a:ext cx="6912768" cy="871994"/>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4000" dirty="0" smtClean="0">
                <a:ln>
                  <a:solidFill>
                    <a:srgbClr val="080808"/>
                  </a:solidFill>
                </a:ln>
                <a:solidFill>
                  <a:srgbClr val="080808"/>
                </a:solidFill>
                <a:cs typeface="Simplified Arabic" pitchFamily="2" charset="-78"/>
              </a:rPr>
              <a:t>المحاضرة الثانية : </a:t>
            </a:r>
            <a:r>
              <a:rPr lang="ar-DZ" sz="4000" dirty="0" smtClean="0">
                <a:ln>
                  <a:solidFill>
                    <a:srgbClr val="080808"/>
                  </a:solidFill>
                </a:ln>
                <a:solidFill>
                  <a:srgbClr val="080808"/>
                </a:solidFill>
                <a:cs typeface="Simplified Arabic" pitchFamily="2" charset="-78"/>
              </a:rPr>
              <a:t>إدارة </a:t>
            </a:r>
            <a:r>
              <a:rPr lang="ar-DZ" sz="4000" dirty="0" smtClean="0">
                <a:ln>
                  <a:solidFill>
                    <a:srgbClr val="080808"/>
                  </a:solidFill>
                </a:ln>
                <a:solidFill>
                  <a:srgbClr val="080808"/>
                </a:solidFill>
                <a:cs typeface="Simplified Arabic" pitchFamily="2" charset="-78"/>
              </a:rPr>
              <a:t>سلاسل الامداد الخضراء</a:t>
            </a:r>
            <a:endParaRPr lang="fr-FR" sz="3600" dirty="0">
              <a:ln>
                <a:solidFill>
                  <a:srgbClr val="080808"/>
                </a:solidFill>
              </a:ln>
              <a:solidFill>
                <a:srgbClr val="080808"/>
              </a:solidFill>
              <a:cs typeface="Simplified Arabic" pitchFamily="2" charset="-78"/>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 calcmode="lin" valueType="num">
                                      <p:cBhvr>
                                        <p:cTn id="9" dur="2000" fill="hold"/>
                                        <p:tgtEl>
                                          <p:spTgt spid="7"/>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7"/>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53" presetClass="entr" presetSubtype="16"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95536" y="116633"/>
            <a:ext cx="6840760" cy="523220"/>
          </a:xfrm>
          <a:prstGeom prst="rect">
            <a:avLst/>
          </a:prstGeom>
        </p:spPr>
        <p:txBody>
          <a:bodyPr wrap="square">
            <a:spAutoFit/>
          </a:bodyPr>
          <a:lstStyle/>
          <a:p>
            <a:pPr algn="r" rtl="1"/>
            <a:r>
              <a:rPr lang="ar-DZ" sz="2800" b="1" dirty="0">
                <a:solidFill>
                  <a:srgbClr val="080808"/>
                </a:solidFill>
              </a:rPr>
              <a:t>محددات إدارة سلاسل الامداد الخضراء:</a:t>
            </a:r>
            <a:endParaRPr lang="fr-FR" sz="2800" b="1" dirty="0">
              <a:solidFill>
                <a:srgbClr val="080808"/>
              </a:solidFill>
            </a:endParaRPr>
          </a:p>
        </p:txBody>
      </p:sp>
      <p:sp>
        <p:nvSpPr>
          <p:cNvPr id="2" name="Rectangle 1"/>
          <p:cNvSpPr/>
          <p:nvPr/>
        </p:nvSpPr>
        <p:spPr>
          <a:xfrm>
            <a:off x="971600" y="1443841"/>
            <a:ext cx="6624736" cy="3477875"/>
          </a:xfrm>
          <a:prstGeom prst="rect">
            <a:avLst/>
          </a:prstGeom>
        </p:spPr>
        <p:txBody>
          <a:bodyPr wrap="square">
            <a:spAutoFit/>
          </a:bodyPr>
          <a:lstStyle/>
          <a:p>
            <a:pPr algn="r" rtl="1"/>
            <a:r>
              <a:rPr lang="ar-DZ" sz="2000" b="1" dirty="0">
                <a:solidFill>
                  <a:srgbClr val="080808"/>
                </a:solidFill>
              </a:rPr>
              <a:t>ج/ المسببات من المعارف والمهارات</a:t>
            </a:r>
            <a:endParaRPr lang="fr-FR" sz="2000" dirty="0">
              <a:solidFill>
                <a:srgbClr val="080808"/>
              </a:solidFill>
            </a:endParaRPr>
          </a:p>
          <a:p>
            <a:pPr algn="r" rtl="1"/>
            <a:r>
              <a:rPr lang="ar-DZ" sz="2000" dirty="0">
                <a:solidFill>
                  <a:srgbClr val="080808"/>
                </a:solidFill>
              </a:rPr>
              <a:t>1 - نقص في المعرفة حول التأثيرات على البيئة.</a:t>
            </a:r>
            <a:endParaRPr lang="fr-FR" sz="2000" dirty="0">
              <a:solidFill>
                <a:srgbClr val="080808"/>
              </a:solidFill>
            </a:endParaRPr>
          </a:p>
          <a:p>
            <a:pPr algn="r" rtl="1"/>
            <a:r>
              <a:rPr lang="ar-DZ" sz="2000" dirty="0">
                <a:solidFill>
                  <a:srgbClr val="080808"/>
                </a:solidFill>
              </a:rPr>
              <a:t>2- نقص في المعرفة التقنية والمهارات</a:t>
            </a:r>
            <a:endParaRPr lang="fr-FR" sz="2000" dirty="0">
              <a:solidFill>
                <a:srgbClr val="080808"/>
              </a:solidFill>
            </a:endParaRPr>
          </a:p>
          <a:p>
            <a:pPr algn="r" rtl="1"/>
            <a:r>
              <a:rPr lang="ar-DZ" sz="2000" dirty="0">
                <a:solidFill>
                  <a:srgbClr val="080808"/>
                </a:solidFill>
              </a:rPr>
              <a:t>3- نقص في الخبرات </a:t>
            </a:r>
            <a:r>
              <a:rPr lang="ar-DZ" sz="2000" dirty="0" err="1">
                <a:solidFill>
                  <a:srgbClr val="080808"/>
                </a:solidFill>
              </a:rPr>
              <a:t>الاستشاريةأوالصناعية</a:t>
            </a:r>
            <a:r>
              <a:rPr lang="ar-DZ" sz="2000" dirty="0">
                <a:solidFill>
                  <a:srgbClr val="080808"/>
                </a:solidFill>
              </a:rPr>
              <a:t> في القطاع المحدد.</a:t>
            </a:r>
            <a:endParaRPr lang="fr-FR" sz="2000" dirty="0">
              <a:solidFill>
                <a:srgbClr val="080808"/>
              </a:solidFill>
            </a:endParaRPr>
          </a:p>
          <a:p>
            <a:pPr algn="r" rtl="1"/>
            <a:r>
              <a:rPr lang="ar-DZ" sz="2000" dirty="0">
                <a:solidFill>
                  <a:srgbClr val="080808"/>
                </a:solidFill>
              </a:rPr>
              <a:t>4- نقص المشاركة في المعلومات بين الزبائن والموردين.</a:t>
            </a:r>
            <a:endParaRPr lang="fr-FR" sz="2000" dirty="0">
              <a:solidFill>
                <a:srgbClr val="080808"/>
              </a:solidFill>
            </a:endParaRPr>
          </a:p>
          <a:p>
            <a:pPr algn="r" rtl="1"/>
            <a:r>
              <a:rPr lang="ar-DZ" sz="2000" b="1" dirty="0">
                <a:solidFill>
                  <a:srgbClr val="080808"/>
                </a:solidFill>
              </a:rPr>
              <a:t>د المسببات القانونية</a:t>
            </a:r>
            <a:endParaRPr lang="fr-FR" sz="2000" dirty="0">
              <a:solidFill>
                <a:srgbClr val="080808"/>
              </a:solidFill>
            </a:endParaRPr>
          </a:p>
          <a:p>
            <a:pPr algn="r" rtl="1"/>
            <a:r>
              <a:rPr lang="ar-DZ" sz="2000" dirty="0">
                <a:solidFill>
                  <a:srgbClr val="080808"/>
                </a:solidFill>
              </a:rPr>
              <a:t>- النقص في التشريعات القانونية والحكومية</a:t>
            </a:r>
            <a:endParaRPr lang="fr-FR" sz="2000" dirty="0">
              <a:solidFill>
                <a:srgbClr val="080808"/>
              </a:solidFill>
            </a:endParaRPr>
          </a:p>
          <a:p>
            <a:pPr algn="r" rtl="1"/>
            <a:r>
              <a:rPr lang="ar-DZ" sz="2000" dirty="0">
                <a:solidFill>
                  <a:srgbClr val="080808"/>
                </a:solidFill>
              </a:rPr>
              <a:t>تتوفر مجموعة من العناصر التي هي ضد أو عكس المحددات فأنها بالتالي ستكون حافزا ودافعا للتحول نحو إدارة سلاسل التوريد الخضراء فلو توفرت الرغبة لدى المنظمة والاهتمام البيئي لدى زبائنها وثقافة مجتمعية نحو حماية البيئة لأصبح لزاما على المنظمات السعي وراء إدارة سلاسل التوريد الخضراء .</a:t>
            </a:r>
            <a:endParaRPr lang="fr-FR" sz="2000"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stretch>
            <a:fillRect l="-12000" r="-12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95536" y="3212976"/>
            <a:ext cx="8229600" cy="1143000"/>
          </a:xfrm>
        </p:spPr>
        <p:txBody>
          <a:bodyPr>
            <a:noAutofit/>
          </a:bodyPr>
          <a:lstStyle/>
          <a:p>
            <a:r>
              <a:rPr lang="ar-DZ" sz="8000" b="1" dirty="0" smtClean="0">
                <a:solidFill>
                  <a:srgbClr val="002060"/>
                </a:solidFill>
              </a:rPr>
              <a:t>شكرا على المتابعة</a:t>
            </a:r>
            <a:endParaRPr lang="fr-FR" sz="8000" b="1" dirty="0">
              <a:solidFill>
                <a:srgbClr val="002060"/>
              </a:solidFill>
            </a:endParaRPr>
          </a:p>
        </p:txBody>
      </p:sp>
    </p:spTree>
    <p:extLst>
      <p:ext uri="{BB962C8B-B14F-4D97-AF65-F5344CB8AC3E}">
        <p14:creationId xmlns:p14="http://schemas.microsoft.com/office/powerpoint/2010/main" val="111326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419872" y="57500"/>
            <a:ext cx="2811529" cy="707204"/>
          </a:xfrm>
          <a:prstGeom prst="rect">
            <a:avLst/>
          </a:prstGeom>
          <a:noFill/>
          <a:ln>
            <a:noFill/>
          </a:ln>
        </p:spPr>
        <p:txBody>
          <a:bodyPr wrap="none" lIns="91440" tIns="45720" rIns="91440" bIns="45720">
            <a:prstTxWarp prst="textCanUp">
              <a:avLst>
                <a:gd name="adj" fmla="val 92382"/>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تمهيد</a:t>
            </a:r>
            <a:endParaRPr lang="fr-FR"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Rectangle 3"/>
          <p:cNvSpPr/>
          <p:nvPr/>
        </p:nvSpPr>
        <p:spPr>
          <a:xfrm>
            <a:off x="1168268" y="1052736"/>
            <a:ext cx="7076140" cy="4893647"/>
          </a:xfrm>
          <a:prstGeom prst="rect">
            <a:avLst/>
          </a:prstGeom>
        </p:spPr>
        <p:txBody>
          <a:bodyPr wrap="square">
            <a:spAutoFit/>
          </a:bodyPr>
          <a:lstStyle/>
          <a:p>
            <a:pPr algn="r" rtl="1"/>
            <a:r>
              <a:rPr lang="ar-DZ" sz="2400" dirty="0" smtClean="0">
                <a:solidFill>
                  <a:srgbClr val="080808"/>
                </a:solidFill>
              </a:rPr>
              <a:t>	</a:t>
            </a:r>
            <a:r>
              <a:rPr lang="ar-DZ" sz="2400" dirty="0">
                <a:solidFill>
                  <a:srgbClr val="080808"/>
                </a:solidFill>
              </a:rPr>
              <a:t>إن الاهتمام بالبعد الأخضر يسهم في تطوير التفكير البيني وتكامله مع إدارة سلسلة التوريد، ومن ثم يبرز مفهوم سلسلة التوريد الخضراء والذي يعد مفهوماً جديداً نسبيا لأنه يعتمد على مفهومين هما مفهوم إدارة سلسلة التوريد ومفهوم الإدارة البيئية، ومنذ بداية عقد التسعينات من القرن العشرين دمج هذين المفهومين معا لبناء مفهوم إدارة سلسلة التوريد </a:t>
            </a:r>
            <a:r>
              <a:rPr lang="ar-DZ" sz="2400" dirty="0" smtClean="0">
                <a:solidFill>
                  <a:srgbClr val="080808"/>
                </a:solidFill>
              </a:rPr>
              <a:t>الخضراء.</a:t>
            </a:r>
          </a:p>
          <a:p>
            <a:pPr algn="r" rtl="1"/>
            <a:r>
              <a:rPr lang="ar-DZ" sz="2400" dirty="0" smtClean="0">
                <a:solidFill>
                  <a:srgbClr val="080808"/>
                </a:solidFill>
              </a:rPr>
              <a:t>في </a:t>
            </a:r>
            <a:r>
              <a:rPr lang="ar-DZ" sz="2400" dirty="0">
                <a:solidFill>
                  <a:srgbClr val="080808"/>
                </a:solidFill>
              </a:rPr>
              <a:t>عالم يزداد فيه الوعي البيني، أصبحت إدارة سلاسل التوريد الخضراء أحد أهم أشكال التحسين البيئي التي تعمل على مواجهة القضايا المتعلقة بالبيئة وتحقيق التأثير البيني لأنشطتها الإنتاجية والخدمية فلم تعد المنظمات تنتج وتوفر السلع والخدمات فحسب بل عليها أن توفر الجودة والخدمة المتفوقة والسرعة والابتكار والتنبؤ والاستجابة للتفاصيل التي يطلبها المستهلك مع مراعاة العوامل البيئية، في هذا السياق سيتم عرض مدخل مفاهيمي السلاسل التوريد الخضراء وعوامل نجاحها و </a:t>
            </a:r>
            <a:r>
              <a:rPr lang="ar-DZ" sz="2400" dirty="0" smtClean="0">
                <a:solidFill>
                  <a:srgbClr val="080808"/>
                </a:solidFill>
              </a:rPr>
              <a:t>تحدياتها</a:t>
            </a:r>
            <a:endParaRPr lang="fr-FR" sz="2400" dirty="0">
              <a:solidFill>
                <a:srgbClr val="080808"/>
              </a:solidFill>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par>
                          <p:cTn id="8" fill="hold">
                            <p:stCondLst>
                              <p:cond delay="2000"/>
                            </p:stCondLst>
                            <p:childTnLst>
                              <p:par>
                                <p:cTn id="9" presetID="42"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23528" y="1772816"/>
            <a:ext cx="8143900" cy="4524315"/>
          </a:xfrm>
          <a:prstGeom prst="rect">
            <a:avLst/>
          </a:prstGeom>
          <a:noFill/>
        </p:spPr>
        <p:txBody>
          <a:bodyPr wrap="square" rtlCol="0">
            <a:spAutoFit/>
          </a:bodyPr>
          <a:lstStyle/>
          <a:p>
            <a:pPr algn="r" rtl="1"/>
            <a:r>
              <a:rPr lang="ar-DZ" sz="2400" dirty="0">
                <a:solidFill>
                  <a:srgbClr val="080808"/>
                </a:solidFill>
              </a:rPr>
              <a:t>يعرف مصطلح إدارة سلاسل التوريد الخضراء على أنه عملية دمج الاهتمامات البيئية في ممارسات إدارة سلاسل التوريد بما في ذلك الخدمات اللوجستية العكسية. وهو تطبيق مبادئ الإدارة البيئية المجموعة كاملة من الأنشطة عبر دورة طلب العميل بأكملها، بما في ذلك التصميم والمشتريات والتصنيع والتجميع والتعبئة واللوجستيات والتوزيع. أو بمعنى آخر دمج التفكير البيئي في إدارة سلسلة التوريد بما في ذلك تصميم المنتجات وتحديد مصادر المواد واختيارها وعملية التصنيع والتسليم النهائي للمنتجات للمستهلكين بالإضافة إلى إدارة المنتجات بعد انتهاء عمرها المفيد.</a:t>
            </a:r>
            <a:endParaRPr lang="fr-FR" sz="2400" dirty="0">
              <a:solidFill>
                <a:srgbClr val="080808"/>
              </a:solidFill>
            </a:endParaRPr>
          </a:p>
          <a:p>
            <a:pPr algn="r" rtl="1"/>
            <a:r>
              <a:rPr lang="ar-DZ" sz="2400" dirty="0" smtClean="0">
                <a:solidFill>
                  <a:srgbClr val="080808"/>
                </a:solidFill>
              </a:rPr>
              <a:t>	</a:t>
            </a:r>
            <a:r>
              <a:rPr lang="ar-DZ" sz="2400" dirty="0">
                <a:solidFill>
                  <a:srgbClr val="080808"/>
                </a:solidFill>
              </a:rPr>
              <a:t>وتلعب إدارة سلسلة التوريد الخضراء دورا بارزا في التأكيد على أن جميع عوامل قيادة الميزة التنافسية من توقعات السوق وإدارة المخاطر والامتثال للوائح وكفاءة الأعمال تتم معالجتها فضلا عن التأثيرات البيئية التي تظهر خلال جميع مراحل دورة حياة المنتوج.</a:t>
            </a:r>
            <a:endParaRPr lang="fr-FR" sz="2400" dirty="0">
              <a:solidFill>
                <a:srgbClr val="080808"/>
              </a:solidFill>
            </a:endParaRPr>
          </a:p>
        </p:txBody>
      </p:sp>
      <p:sp>
        <p:nvSpPr>
          <p:cNvPr id="3" name="Rectangle 2"/>
          <p:cNvSpPr/>
          <p:nvPr/>
        </p:nvSpPr>
        <p:spPr>
          <a:xfrm>
            <a:off x="1187625" y="142852"/>
            <a:ext cx="6696744" cy="584775"/>
          </a:xfrm>
          <a:prstGeom prst="rect">
            <a:avLst/>
          </a:prstGeom>
        </p:spPr>
        <p:txBody>
          <a:bodyPr wrap="square">
            <a:spAutoFit/>
          </a:bodyPr>
          <a:lstStyle/>
          <a:p>
            <a:pPr algn="r" rtl="1"/>
            <a:r>
              <a:rPr lang="ar-DZ" sz="3200" b="1" dirty="0">
                <a:solidFill>
                  <a:srgbClr val="080808"/>
                </a:solidFill>
              </a:rPr>
              <a:t>أولا: </a:t>
            </a:r>
            <a:r>
              <a:rPr lang="ar-DZ" sz="3200" b="1" dirty="0" smtClean="0">
                <a:solidFill>
                  <a:srgbClr val="080808"/>
                </a:solidFill>
              </a:rPr>
              <a:t>مفهوم إدارة </a:t>
            </a:r>
            <a:r>
              <a:rPr lang="ar-DZ" sz="3200" b="1" dirty="0">
                <a:solidFill>
                  <a:srgbClr val="080808"/>
                </a:solidFill>
              </a:rPr>
              <a:t>لسلاسل التوريد </a:t>
            </a:r>
            <a:r>
              <a:rPr lang="ar-DZ" sz="3200" b="1" dirty="0" smtClean="0">
                <a:solidFill>
                  <a:srgbClr val="080808"/>
                </a:solidFill>
              </a:rPr>
              <a:t>الخضراء</a:t>
            </a:r>
            <a:endParaRPr lang="fr-FR" sz="4400" b="1" dirty="0" smtClean="0">
              <a:solidFill>
                <a:srgbClr val="080808"/>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39552" y="565517"/>
            <a:ext cx="8032944" cy="2677656"/>
          </a:xfrm>
          <a:prstGeom prst="rect">
            <a:avLst/>
          </a:prstGeom>
          <a:noFill/>
        </p:spPr>
        <p:txBody>
          <a:bodyPr wrap="square" rtlCol="0">
            <a:spAutoFit/>
          </a:bodyPr>
          <a:lstStyle/>
          <a:p>
            <a:pPr algn="ctr" rtl="1"/>
            <a:endParaRPr lang="ar-DZ" sz="2800" b="1" dirty="0" smtClean="0">
              <a:solidFill>
                <a:srgbClr val="080808"/>
              </a:solidFill>
            </a:endParaRPr>
          </a:p>
          <a:p>
            <a:pPr algn="r" rtl="1"/>
            <a:r>
              <a:rPr lang="ar-DZ" sz="2800" dirty="0">
                <a:solidFill>
                  <a:srgbClr val="080808"/>
                </a:solidFill>
              </a:rPr>
              <a:t>عليه فإن إدارة سلسلة التوريد الخضراء هي حقل نشأ من فروع سلسلة التوريد التقليدية، وفكرة إدارة سلسلة التوريد الخضراء هي القضاء والتقليل من النفايات الطاقة - الانبعاثات المواد الكيمياوية الخطرة والنفايات الصلبة.</a:t>
            </a:r>
            <a:endParaRPr lang="fr-FR" sz="2800" dirty="0">
              <a:solidFill>
                <a:srgbClr val="080808"/>
              </a:solidFill>
            </a:endParaRPr>
          </a:p>
          <a:p>
            <a:pPr rtl="1"/>
            <a:r>
              <a:rPr lang="fr-FR" sz="2800" dirty="0"/>
              <a:t> </a:t>
            </a:r>
          </a:p>
        </p:txBody>
      </p:sp>
      <p:sp>
        <p:nvSpPr>
          <p:cNvPr id="3" name="Rectangle 2"/>
          <p:cNvSpPr/>
          <p:nvPr/>
        </p:nvSpPr>
        <p:spPr>
          <a:xfrm>
            <a:off x="539552" y="142852"/>
            <a:ext cx="6768752" cy="584775"/>
          </a:xfrm>
          <a:prstGeom prst="rect">
            <a:avLst/>
          </a:prstGeom>
        </p:spPr>
        <p:txBody>
          <a:bodyPr wrap="square">
            <a:spAutoFit/>
          </a:bodyPr>
          <a:lstStyle/>
          <a:p>
            <a:pPr algn="r" rtl="1"/>
            <a:r>
              <a:rPr lang="ar-DZ" sz="3200" b="1" dirty="0">
                <a:solidFill>
                  <a:srgbClr val="080808"/>
                </a:solidFill>
              </a:rPr>
              <a:t>أولا: </a:t>
            </a:r>
            <a:r>
              <a:rPr lang="ar-DZ" sz="3200" b="1" dirty="0" smtClean="0">
                <a:solidFill>
                  <a:srgbClr val="080808"/>
                </a:solidFill>
              </a:rPr>
              <a:t>مفهوم إدارة سلاسل </a:t>
            </a:r>
            <a:r>
              <a:rPr lang="ar-DZ" sz="3200" b="1" dirty="0">
                <a:solidFill>
                  <a:srgbClr val="080808"/>
                </a:solidFill>
              </a:rPr>
              <a:t>التوريد الخضراء</a:t>
            </a:r>
            <a:endParaRPr lang="fr-FR" sz="4400" b="1" dirty="0">
              <a:solidFill>
                <a:srgbClr val="080808"/>
              </a:solidFill>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28596" y="857232"/>
            <a:ext cx="8143900" cy="1215717"/>
          </a:xfrm>
          <a:prstGeom prst="rect">
            <a:avLst/>
          </a:prstGeom>
          <a:noFill/>
        </p:spPr>
        <p:txBody>
          <a:bodyPr wrap="square" rtlCol="0">
            <a:spAutoFit/>
          </a:bodyPr>
          <a:lstStyle/>
          <a:p>
            <a:pPr algn="r" rtl="1"/>
            <a:endParaRPr lang="ar-DZ" sz="3200" b="1" dirty="0" smtClean="0">
              <a:solidFill>
                <a:srgbClr val="080808"/>
              </a:solidFill>
              <a:latin typeface="Sakkal Majalla" pitchFamily="2" charset="-78"/>
              <a:cs typeface="Sakkal Majalla" pitchFamily="2" charset="-78"/>
            </a:endParaRPr>
          </a:p>
          <a:p>
            <a:pPr algn="r" rtl="1"/>
            <a:endParaRPr lang="ar-DZ" sz="900" b="1" dirty="0" smtClean="0">
              <a:solidFill>
                <a:srgbClr val="080808"/>
              </a:solidFill>
              <a:latin typeface="Sakkal Majalla" pitchFamily="2" charset="-78"/>
              <a:cs typeface="Sakkal Majalla" pitchFamily="2" charset="-78"/>
            </a:endParaRPr>
          </a:p>
          <a:p>
            <a:pPr algn="r" rtl="1"/>
            <a:endParaRPr lang="fr-FR" sz="3200" b="1" dirty="0">
              <a:solidFill>
                <a:srgbClr val="080808"/>
              </a:solidFill>
              <a:latin typeface="Sakkal Majalla" pitchFamily="2" charset="-78"/>
              <a:cs typeface="Sakkal Majalla" pitchFamily="2" charset="-78"/>
            </a:endParaRPr>
          </a:p>
        </p:txBody>
      </p:sp>
      <p:sp>
        <p:nvSpPr>
          <p:cNvPr id="3" name="Rectangle 2"/>
          <p:cNvSpPr/>
          <p:nvPr/>
        </p:nvSpPr>
        <p:spPr>
          <a:xfrm>
            <a:off x="1330944" y="142852"/>
            <a:ext cx="7601761" cy="461665"/>
          </a:xfrm>
          <a:prstGeom prst="rect">
            <a:avLst/>
          </a:prstGeom>
        </p:spPr>
        <p:txBody>
          <a:bodyPr wrap="none">
            <a:spAutoFit/>
          </a:bodyPr>
          <a:lstStyle/>
          <a:p>
            <a:pPr rtl="1"/>
            <a:r>
              <a:rPr lang="ar-DZ" sz="2400" b="1" dirty="0">
                <a:solidFill>
                  <a:srgbClr val="080808"/>
                </a:solidFill>
              </a:rPr>
              <a:t>الشكل (03) يوضح انبثاق </a:t>
            </a:r>
            <a:r>
              <a:rPr lang="fr-FR" sz="2400" b="1" dirty="0">
                <a:solidFill>
                  <a:srgbClr val="080808"/>
                </a:solidFill>
              </a:rPr>
              <a:t>GSCM </a:t>
            </a:r>
            <a:r>
              <a:rPr lang="ar-DZ" sz="2400" b="1" dirty="0">
                <a:solidFill>
                  <a:srgbClr val="080808"/>
                </a:solidFill>
              </a:rPr>
              <a:t>من مفهوم </a:t>
            </a:r>
            <a:r>
              <a:rPr lang="fr-FR" sz="2400" b="1" dirty="0">
                <a:solidFill>
                  <a:srgbClr val="080808"/>
                </a:solidFill>
              </a:rPr>
              <a:t>SC </a:t>
            </a:r>
            <a:r>
              <a:rPr lang="ar-DZ" sz="2400" b="1" dirty="0">
                <a:solidFill>
                  <a:srgbClr val="080808"/>
                </a:solidFill>
              </a:rPr>
              <a:t>وعبر التسلسل </a:t>
            </a:r>
            <a:r>
              <a:rPr lang="ar-DZ" sz="2400" b="1" dirty="0" smtClean="0">
                <a:solidFill>
                  <a:srgbClr val="080808"/>
                </a:solidFill>
              </a:rPr>
              <a:t>التاريخي</a:t>
            </a:r>
            <a:endParaRPr lang="fr-FR" sz="2400" dirty="0">
              <a:solidFill>
                <a:srgbClr val="080808"/>
              </a:solidFill>
            </a:endParaRPr>
          </a:p>
        </p:txBody>
      </p:sp>
      <p:graphicFrame>
        <p:nvGraphicFramePr>
          <p:cNvPr id="12" name="Tableau 11"/>
          <p:cNvGraphicFramePr>
            <a:graphicFrameLocks noGrp="1"/>
          </p:cNvGraphicFramePr>
          <p:nvPr>
            <p:extLst>
              <p:ext uri="{D42A27DB-BD31-4B8C-83A1-F6EECF244321}">
                <p14:modId xmlns:p14="http://schemas.microsoft.com/office/powerpoint/2010/main" val="3659734906"/>
              </p:ext>
            </p:extLst>
          </p:nvPr>
        </p:nvGraphicFramePr>
        <p:xfrm>
          <a:off x="683568" y="1485401"/>
          <a:ext cx="6934345" cy="3717957"/>
        </p:xfrm>
        <a:graphic>
          <a:graphicData uri="http://schemas.openxmlformats.org/drawingml/2006/table">
            <a:tbl>
              <a:tblPr rtl="1" firstRow="1" firstCol="1" bandRow="1">
                <a:tableStyleId>{5C22544A-7EE6-4342-B048-85BDC9FD1C3A}</a:tableStyleId>
              </a:tblPr>
              <a:tblGrid>
                <a:gridCol w="974725"/>
                <a:gridCol w="974725"/>
                <a:gridCol w="974725"/>
                <a:gridCol w="974725"/>
                <a:gridCol w="974725"/>
                <a:gridCol w="2060720"/>
              </a:tblGrid>
              <a:tr h="2928017">
                <a:tc>
                  <a:txBody>
                    <a:bodyPr/>
                    <a:lstStyle/>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التفكير البيئي</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الابتكار</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الاستجابة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السريعة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الموثوقية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السعر</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 </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الابتكار</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الاستجابة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السريعة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الموثوقية</a:t>
                      </a:r>
                      <a:endParaRPr lang="fr-FR" sz="1100" dirty="0">
                        <a:solidFill>
                          <a:srgbClr val="080808"/>
                        </a:solidFill>
                        <a:effectLst/>
                      </a:endParaRPr>
                    </a:p>
                    <a:p>
                      <a:pPr algn="r" rtl="1">
                        <a:lnSpc>
                          <a:spcPct val="115000"/>
                        </a:lnSpc>
                        <a:spcAft>
                          <a:spcPts val="0"/>
                        </a:spcAft>
                      </a:pPr>
                      <a:r>
                        <a:rPr lang="ar-DZ" sz="1400" dirty="0">
                          <a:solidFill>
                            <a:srgbClr val="080808"/>
                          </a:solidFill>
                          <a:effectLst/>
                        </a:rPr>
                        <a:t>السعر</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الاستجابة</a:t>
                      </a:r>
                      <a:endParaRPr lang="fr-FR" sz="1100">
                        <a:solidFill>
                          <a:srgbClr val="080808"/>
                        </a:solidFill>
                        <a:effectLst/>
                      </a:endParaRPr>
                    </a:p>
                    <a:p>
                      <a:pPr algn="r" rtl="1">
                        <a:lnSpc>
                          <a:spcPct val="115000"/>
                        </a:lnSpc>
                        <a:spcAft>
                          <a:spcPts val="0"/>
                        </a:spcAft>
                      </a:pPr>
                      <a:r>
                        <a:rPr lang="ar-DZ" sz="1400">
                          <a:solidFill>
                            <a:srgbClr val="080808"/>
                          </a:solidFill>
                          <a:effectLst/>
                        </a:rPr>
                        <a:t>السريعة</a:t>
                      </a:r>
                      <a:endParaRPr lang="fr-FR" sz="1100">
                        <a:solidFill>
                          <a:srgbClr val="080808"/>
                        </a:solidFill>
                        <a:effectLst/>
                      </a:endParaRPr>
                    </a:p>
                    <a:p>
                      <a:pPr algn="r" rtl="1">
                        <a:lnSpc>
                          <a:spcPct val="115000"/>
                        </a:lnSpc>
                        <a:spcAft>
                          <a:spcPts val="0"/>
                        </a:spcAft>
                      </a:pPr>
                      <a:r>
                        <a:rPr lang="ar-DZ" sz="1400">
                          <a:solidFill>
                            <a:srgbClr val="080808"/>
                          </a:solidFill>
                          <a:effectLst/>
                        </a:rPr>
                        <a:t>الموثوقية</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الموثوقية</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 </a:t>
                      </a:r>
                      <a:endParaRPr lang="fr-FR" sz="1100">
                        <a:solidFill>
                          <a:srgbClr val="080808"/>
                        </a:solidFill>
                        <a:effectLst/>
                      </a:endParaRPr>
                    </a:p>
                    <a:p>
                      <a:pPr algn="r" rtl="1">
                        <a:lnSpc>
                          <a:spcPct val="115000"/>
                        </a:lnSpc>
                        <a:spcAft>
                          <a:spcPts val="0"/>
                        </a:spcAft>
                      </a:pPr>
                      <a:r>
                        <a:rPr lang="ar-DZ" sz="1400">
                          <a:solidFill>
                            <a:srgbClr val="080808"/>
                          </a:solidFill>
                          <a:effectLst/>
                        </a:rPr>
                        <a:t>السعر</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endParaRPr lang="ar-DZ" sz="1400" dirty="0">
                        <a:solidFill>
                          <a:srgbClr val="080808"/>
                        </a:solidFill>
                        <a:effectLst/>
                        <a:latin typeface="Calibri"/>
                        <a:ea typeface="Times New Roman"/>
                        <a:cs typeface="Simplified Arabic"/>
                      </a:endParaRPr>
                    </a:p>
                  </a:txBody>
                  <a:tcPr marL="68580" marR="68580" marT="0" marB="0"/>
                </a:tc>
              </a:tr>
              <a:tr h="394970">
                <a:tc>
                  <a:txBody>
                    <a:bodyPr/>
                    <a:lstStyle/>
                    <a:p>
                      <a:pPr algn="r" rtl="1">
                        <a:lnSpc>
                          <a:spcPct val="115000"/>
                        </a:lnSpc>
                        <a:spcAft>
                          <a:spcPts val="0"/>
                        </a:spcAft>
                      </a:pPr>
                      <a:r>
                        <a:rPr lang="ar-DZ" sz="1400" dirty="0">
                          <a:solidFill>
                            <a:srgbClr val="080808"/>
                          </a:solidFill>
                          <a:effectLst/>
                        </a:rPr>
                        <a:t>الاستدامة</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الإبداع</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خدمة الزبون</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الجودة</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الكفاءة</a:t>
                      </a:r>
                      <a:endParaRPr lang="fr-FR" sz="110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a:solidFill>
                            <a:srgbClr val="080808"/>
                          </a:solidFill>
                          <a:effectLst/>
                        </a:rPr>
                        <a:t>العامل</a:t>
                      </a:r>
                      <a:endParaRPr lang="fr-FR" sz="1100">
                        <a:solidFill>
                          <a:srgbClr val="080808"/>
                        </a:solidFill>
                        <a:effectLst/>
                        <a:latin typeface="Calibri"/>
                        <a:ea typeface="Times New Roman"/>
                        <a:cs typeface="Arial"/>
                      </a:endParaRPr>
                    </a:p>
                  </a:txBody>
                  <a:tcPr marL="68580" marR="68580" marT="0" marB="0"/>
                </a:tc>
              </a:tr>
              <a:tr h="394970">
                <a:tc>
                  <a:txBody>
                    <a:bodyPr/>
                    <a:lstStyle/>
                    <a:p>
                      <a:pPr algn="r" rtl="1">
                        <a:lnSpc>
                          <a:spcPct val="115000"/>
                        </a:lnSpc>
                        <a:spcAft>
                          <a:spcPts val="0"/>
                        </a:spcAft>
                      </a:pPr>
                      <a:r>
                        <a:rPr lang="ar-DZ" sz="1400" dirty="0">
                          <a:solidFill>
                            <a:srgbClr val="080808"/>
                          </a:solidFill>
                          <a:effectLst/>
                        </a:rPr>
                        <a:t>2000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1990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1980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1970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1960</a:t>
                      </a:r>
                      <a:endParaRPr lang="fr-FR" sz="1100" dirty="0">
                        <a:solidFill>
                          <a:srgbClr val="080808"/>
                        </a:solidFill>
                        <a:effectLst/>
                        <a:latin typeface="Calibri"/>
                        <a:ea typeface="Times New Roman"/>
                        <a:cs typeface="Arial"/>
                      </a:endParaRPr>
                    </a:p>
                  </a:txBody>
                  <a:tcPr marL="68580" marR="68580" marT="0" marB="0"/>
                </a:tc>
                <a:tc>
                  <a:txBody>
                    <a:bodyPr/>
                    <a:lstStyle/>
                    <a:p>
                      <a:pPr algn="r" rtl="1">
                        <a:lnSpc>
                          <a:spcPct val="115000"/>
                        </a:lnSpc>
                        <a:spcAft>
                          <a:spcPts val="0"/>
                        </a:spcAft>
                      </a:pPr>
                      <a:r>
                        <a:rPr lang="ar-DZ" sz="1400" dirty="0">
                          <a:solidFill>
                            <a:srgbClr val="080808"/>
                          </a:solidFill>
                          <a:effectLst/>
                        </a:rPr>
                        <a:t>السنة</a:t>
                      </a:r>
                      <a:endParaRPr lang="fr-FR" sz="1100" dirty="0">
                        <a:solidFill>
                          <a:srgbClr val="080808"/>
                        </a:solidFill>
                        <a:effectLst/>
                        <a:latin typeface="Calibri"/>
                        <a:ea typeface="Times New Roman"/>
                        <a:cs typeface="Arial"/>
                      </a:endParaRPr>
                    </a:p>
                  </a:txBody>
                  <a:tcPr marL="68580" marR="68580" marT="0" marB="0"/>
                </a:tc>
              </a:tr>
            </a:tbl>
          </a:graphicData>
        </a:graphic>
      </p:graphicFrame>
      <p:cxnSp>
        <p:nvCxnSpPr>
          <p:cNvPr id="13" name="AutoShape 2"/>
          <p:cNvCxnSpPr>
            <a:cxnSpLocks noChangeShapeType="1"/>
          </p:cNvCxnSpPr>
          <p:nvPr/>
        </p:nvCxnSpPr>
        <p:spPr bwMode="auto">
          <a:xfrm flipV="1">
            <a:off x="683568" y="1628800"/>
            <a:ext cx="6768752" cy="310418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pic>
        <p:nvPicPr>
          <p:cNvPr id="6" name="Image 5" descr="photo_2024-10-14_22-30-30.jpg"/>
          <p:cNvPicPr/>
          <p:nvPr/>
        </p:nvPicPr>
        <p:blipFill>
          <a:blip r:embed="rId2"/>
          <a:stretch>
            <a:fillRect/>
          </a:stretch>
        </p:blipFill>
        <p:spPr>
          <a:xfrm>
            <a:off x="683568" y="1510030"/>
            <a:ext cx="8249137" cy="4799290"/>
          </a:xfrm>
          <a:prstGeom prst="rect">
            <a:avLst/>
          </a:prstGeom>
        </p:spPr>
      </p:pic>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nodePh="1">
                                  <p:stCondLst>
                                    <p:cond delay="0"/>
                                  </p:stCondLst>
                                  <p:endCondLst>
                                    <p:cond evt="begin" delay="0">
                                      <p:tn val="11"/>
                                    </p:cond>
                                  </p:end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51520" y="1340768"/>
            <a:ext cx="8320976" cy="4093428"/>
          </a:xfrm>
          <a:prstGeom prst="rect">
            <a:avLst/>
          </a:prstGeom>
          <a:noFill/>
        </p:spPr>
        <p:txBody>
          <a:bodyPr wrap="square" rtlCol="0">
            <a:spAutoFit/>
          </a:bodyPr>
          <a:lstStyle>
            <a:defPPr>
              <a:defRPr lang="fr-FR"/>
            </a:defPPr>
            <a:lvl1pPr algn="r" rtl="1">
              <a:defRPr sz="3200" b="1">
                <a:solidFill>
                  <a:srgbClr val="080808"/>
                </a:solidFill>
                <a:latin typeface="Calibri" pitchFamily="34" charset="0"/>
                <a:cs typeface="Calibri" pitchFamily="34" charset="0"/>
              </a:defRPr>
            </a:lvl1pPr>
          </a:lstStyle>
          <a:p>
            <a:r>
              <a:rPr lang="ar-DZ" sz="2800" dirty="0"/>
              <a:t>إ</a:t>
            </a:r>
            <a:r>
              <a:rPr lang="ar-DZ" sz="2800" dirty="0" smtClean="0"/>
              <a:t>ن </a:t>
            </a:r>
            <a:r>
              <a:rPr lang="ar-DZ" sz="2800" dirty="0"/>
              <a:t>لإدارة سلسلة التوريد الخضراء عدة مزايا يمكن إيجازها في ما يلي: </a:t>
            </a:r>
            <a:endParaRPr lang="fr-FR" sz="2800" dirty="0"/>
          </a:p>
          <a:p>
            <a:pPr marL="457200" lvl="0" indent="-457200">
              <a:buFont typeface="Arial" pitchFamily="34" charset="0"/>
              <a:buChar char="•"/>
            </a:pPr>
            <a:r>
              <a:rPr lang="ar-DZ" sz="2800" dirty="0"/>
              <a:t>المساهمة في زيادة حجم المنتجات الصديقة للبيئة؛</a:t>
            </a:r>
            <a:endParaRPr lang="fr-FR" sz="2800" dirty="0"/>
          </a:p>
          <a:p>
            <a:pPr marL="457200" lvl="0" indent="-457200">
              <a:buFont typeface="Arial" pitchFamily="34" charset="0"/>
              <a:buChar char="•"/>
            </a:pPr>
            <a:r>
              <a:rPr lang="ar-DZ" sz="2800" dirty="0" smtClean="0"/>
              <a:t> </a:t>
            </a:r>
            <a:r>
              <a:rPr lang="ar-DZ" sz="2800" dirty="0"/>
              <a:t>تحسين الموقف التنافسي للمؤسسات من خلال تحسين وضعهم في السوق:</a:t>
            </a:r>
            <a:endParaRPr lang="fr-FR" sz="2800" dirty="0"/>
          </a:p>
          <a:p>
            <a:pPr marL="457200" lvl="0" indent="-457200">
              <a:buFont typeface="Arial" pitchFamily="34" charset="0"/>
              <a:buChar char="•"/>
            </a:pPr>
            <a:r>
              <a:rPr lang="ar-DZ" sz="2800" dirty="0"/>
              <a:t>دفع الدول لإنشاء أسواق جديدة للمنتجات الصديقة للبيئة</a:t>
            </a:r>
            <a:endParaRPr lang="fr-FR" sz="2800" dirty="0"/>
          </a:p>
          <a:p>
            <a:pPr marL="457200" lvl="0" indent="-457200">
              <a:buFont typeface="Arial" pitchFamily="34" charset="0"/>
              <a:buChar char="•"/>
            </a:pPr>
            <a:r>
              <a:rPr lang="ar-DZ" sz="2800" dirty="0"/>
              <a:t>تصميم وإنتاج المنتجات الخضراء يقلل إلى الحد الأدنى من استخدام الموارد ؛</a:t>
            </a:r>
            <a:endParaRPr lang="fr-FR" sz="2800" dirty="0"/>
          </a:p>
          <a:p>
            <a:pPr marL="457200" indent="-457200">
              <a:buFont typeface="Arial" pitchFamily="34" charset="0"/>
              <a:buChar char="•"/>
            </a:pPr>
            <a:r>
              <a:rPr lang="ar-DZ" sz="2800" dirty="0"/>
              <a:t>الرفع من مستوى المنافسة الدولية للحكومات التي تهتم بدعم سلاسل التوريد الخضراء وإنتاج منتجات صديقة للبيئة.</a:t>
            </a:r>
            <a:endParaRPr lang="fr-FR" sz="2800" dirty="0"/>
          </a:p>
        </p:txBody>
      </p:sp>
      <p:sp>
        <p:nvSpPr>
          <p:cNvPr id="3" name="Rectangle 2"/>
          <p:cNvSpPr/>
          <p:nvPr/>
        </p:nvSpPr>
        <p:spPr>
          <a:xfrm>
            <a:off x="1458102" y="44624"/>
            <a:ext cx="7268336" cy="707886"/>
          </a:xfrm>
          <a:prstGeom prst="rect">
            <a:avLst/>
          </a:prstGeom>
        </p:spPr>
        <p:txBody>
          <a:bodyPr wrap="none">
            <a:spAutoFit/>
          </a:bodyPr>
          <a:lstStyle/>
          <a:p>
            <a:pPr algn="r" rtl="1"/>
            <a:r>
              <a:rPr lang="ar-DZ" sz="4000" b="1" dirty="0">
                <a:solidFill>
                  <a:srgbClr val="080808"/>
                </a:solidFill>
              </a:rPr>
              <a:t>ثانيا: أهمية إدارة سلسلة التوريد الخضراء</a:t>
            </a:r>
            <a:r>
              <a:rPr lang="ar-DZ" sz="4000" b="1" dirty="0" smtClean="0">
                <a:solidFill>
                  <a:srgbClr val="080808"/>
                </a:solidFill>
              </a:rPr>
              <a:t> </a:t>
            </a:r>
            <a:endParaRPr lang="fr-FR" sz="4400" b="1" dirty="0" smtClean="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621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slide(fromBottom)">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99592" y="44624"/>
            <a:ext cx="6552728" cy="523220"/>
          </a:xfrm>
          <a:prstGeom prst="rect">
            <a:avLst/>
          </a:prstGeom>
        </p:spPr>
        <p:txBody>
          <a:bodyPr wrap="square">
            <a:spAutoFit/>
          </a:bodyPr>
          <a:lstStyle/>
          <a:p>
            <a:pPr rtl="1"/>
            <a:r>
              <a:rPr lang="ar-DZ" sz="2800" b="1" dirty="0">
                <a:solidFill>
                  <a:srgbClr val="080808"/>
                </a:solidFill>
              </a:rPr>
              <a:t>ثالثا: عوامل نجاح إدارة سلسة الامداد الخضراء:</a:t>
            </a:r>
            <a:endParaRPr lang="fr-FR" sz="2800" dirty="0">
              <a:solidFill>
                <a:srgbClr val="080808"/>
              </a:solidFill>
            </a:endParaRPr>
          </a:p>
        </p:txBody>
      </p:sp>
      <p:sp>
        <p:nvSpPr>
          <p:cNvPr id="6" name="ZoneTexte 5"/>
          <p:cNvSpPr txBox="1"/>
          <p:nvPr/>
        </p:nvSpPr>
        <p:spPr>
          <a:xfrm>
            <a:off x="205576" y="2852936"/>
            <a:ext cx="8182848" cy="492443"/>
          </a:xfrm>
          <a:prstGeom prst="rect">
            <a:avLst/>
          </a:prstGeom>
          <a:noFill/>
        </p:spPr>
        <p:txBody>
          <a:bodyPr wrap="square" rtlCol="0">
            <a:spAutoFit/>
          </a:bodyPr>
          <a:lstStyle/>
          <a:p>
            <a:pPr algn="r" rtl="1"/>
            <a:r>
              <a:rPr lang="ar-DZ" sz="2600" dirty="0" smtClean="0">
                <a:solidFill>
                  <a:srgbClr val="080808"/>
                </a:solidFill>
                <a:latin typeface="Calibri" pitchFamily="34" charset="0"/>
                <a:cs typeface="Calibri" pitchFamily="34" charset="0"/>
              </a:rPr>
              <a:t> </a:t>
            </a:r>
            <a:endParaRPr lang="fr-FR" sz="2400" dirty="0">
              <a:solidFill>
                <a:srgbClr val="080808"/>
              </a:solidFill>
            </a:endParaRPr>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611560" y="2381250"/>
            <a:ext cx="7920879" cy="3640038"/>
          </a:xfrm>
          <a:prstGeom prst="rect">
            <a:avLst/>
          </a:prstGeom>
          <a:noFill/>
          <a:ln>
            <a:noFill/>
          </a:ln>
        </p:spPr>
      </p:pic>
    </p:spTree>
    <p:extLst>
      <p:ext uri="{BB962C8B-B14F-4D97-AF65-F5344CB8AC3E}">
        <p14:creationId xmlns:p14="http://schemas.microsoft.com/office/powerpoint/2010/main" val="40913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12" presetClass="entr" presetSubtype="4"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lide(fromBottom)">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74169" y="44624"/>
            <a:ext cx="5662127" cy="707886"/>
          </a:xfrm>
          <a:prstGeom prst="rect">
            <a:avLst/>
          </a:prstGeom>
        </p:spPr>
        <p:txBody>
          <a:bodyPr wrap="none">
            <a:spAutoFit/>
          </a:bodyPr>
          <a:lstStyle/>
          <a:p>
            <a:pPr algn="r" rtl="1"/>
            <a:r>
              <a:rPr lang="ar-DZ" sz="4000" b="1" dirty="0" smtClean="0">
                <a:solidFill>
                  <a:srgbClr val="080808"/>
                </a:solidFill>
              </a:rPr>
              <a:t>معوقات </a:t>
            </a:r>
            <a:r>
              <a:rPr lang="ar-DZ" sz="4000" b="1" dirty="0" smtClean="0">
                <a:solidFill>
                  <a:srgbClr val="080808"/>
                </a:solidFill>
              </a:rPr>
              <a:t>س</a:t>
            </a:r>
            <a:r>
              <a:rPr lang="ar-DZ" sz="4000" b="1" dirty="0" smtClean="0">
                <a:solidFill>
                  <a:srgbClr val="080808"/>
                </a:solidFill>
              </a:rPr>
              <a:t>لاسل الامداد </a:t>
            </a:r>
            <a:r>
              <a:rPr lang="ar-DZ" sz="4000" b="1" dirty="0">
                <a:solidFill>
                  <a:srgbClr val="080808"/>
                </a:solidFill>
              </a:rPr>
              <a:t>الخضراء:</a:t>
            </a:r>
            <a:endParaRPr lang="fr-FR" sz="4000" b="1" dirty="0" smtClean="0">
              <a:solidFill>
                <a:srgbClr val="080808"/>
              </a:solidFill>
            </a:endParaRPr>
          </a:p>
        </p:txBody>
      </p:sp>
      <p:sp>
        <p:nvSpPr>
          <p:cNvPr id="4" name="Rectangle 3"/>
          <p:cNvSpPr/>
          <p:nvPr/>
        </p:nvSpPr>
        <p:spPr>
          <a:xfrm>
            <a:off x="467544" y="971516"/>
            <a:ext cx="8194528" cy="4522777"/>
          </a:xfrm>
          <a:prstGeom prst="rect">
            <a:avLst/>
          </a:prstGeom>
        </p:spPr>
        <p:txBody>
          <a:bodyPr wrap="square">
            <a:spAutoFit/>
          </a:bodyPr>
          <a:lstStyle/>
          <a:p>
            <a:pPr algn="r" rtl="1"/>
            <a:r>
              <a:rPr lang="ar-DZ" sz="2000" dirty="0">
                <a:solidFill>
                  <a:srgbClr val="080808"/>
                </a:solidFill>
              </a:rPr>
              <a:t>هناك العديد من المعوقات والمحددات التي تقف في سبيل تنفيذها، وقد تم تناولها من قبل الكتاب على اختلاف أهدافهم، و هي </a:t>
            </a:r>
            <a:r>
              <a:rPr lang="ar-DZ" sz="2000" dirty="0" err="1">
                <a:solidFill>
                  <a:srgbClr val="080808"/>
                </a:solidFill>
              </a:rPr>
              <a:t>كالأتي</a:t>
            </a:r>
            <a:r>
              <a:rPr lang="ar-DZ" sz="2000" dirty="0">
                <a:solidFill>
                  <a:srgbClr val="080808"/>
                </a:solidFill>
              </a:rPr>
              <a:t>:</a:t>
            </a:r>
            <a:endParaRPr lang="fr-FR" sz="2000" dirty="0">
              <a:solidFill>
                <a:srgbClr val="080808"/>
              </a:solidFill>
            </a:endParaRPr>
          </a:p>
          <a:p>
            <a:pPr algn="r" rtl="1"/>
            <a:r>
              <a:rPr lang="ar-DZ" sz="2000" dirty="0">
                <a:solidFill>
                  <a:srgbClr val="080808"/>
                </a:solidFill>
              </a:rPr>
              <a:t>1- النقص في تقانة معلومات التنفيذ.</a:t>
            </a:r>
            <a:endParaRPr lang="fr-FR" sz="2000" dirty="0">
              <a:solidFill>
                <a:srgbClr val="080808"/>
              </a:solidFill>
            </a:endParaRPr>
          </a:p>
          <a:p>
            <a:pPr algn="r" rtl="1"/>
            <a:r>
              <a:rPr lang="ar-DZ" sz="2000" dirty="0">
                <a:solidFill>
                  <a:srgbClr val="080808"/>
                </a:solidFill>
              </a:rPr>
              <a:t>2- مقاومة تبني التقنيات الجديدة المتقدمة.</a:t>
            </a:r>
            <a:endParaRPr lang="fr-FR" sz="2000" dirty="0">
              <a:solidFill>
                <a:srgbClr val="080808"/>
              </a:solidFill>
            </a:endParaRPr>
          </a:p>
          <a:p>
            <a:pPr algn="r" rtl="1"/>
            <a:r>
              <a:rPr lang="ar-DZ" sz="2000" dirty="0">
                <a:solidFill>
                  <a:srgbClr val="080808"/>
                </a:solidFill>
              </a:rPr>
              <a:t>3- نقص في التشجيع </a:t>
            </a:r>
            <a:r>
              <a:rPr lang="ar-DZ" sz="2000" dirty="0" err="1">
                <a:solidFill>
                  <a:srgbClr val="080808"/>
                </a:solidFill>
              </a:rPr>
              <a:t>المنظمي</a:t>
            </a:r>
            <a:r>
              <a:rPr lang="ar-DZ" sz="2000" dirty="0">
                <a:solidFill>
                  <a:srgbClr val="080808"/>
                </a:solidFill>
              </a:rPr>
              <a:t>.</a:t>
            </a:r>
            <a:endParaRPr lang="fr-FR" sz="2000" dirty="0">
              <a:solidFill>
                <a:srgbClr val="080808"/>
              </a:solidFill>
            </a:endParaRPr>
          </a:p>
          <a:p>
            <a:pPr algn="r" rtl="1"/>
            <a:r>
              <a:rPr lang="ar-DZ" sz="2000" dirty="0">
                <a:solidFill>
                  <a:srgbClr val="080808"/>
                </a:solidFill>
              </a:rPr>
              <a:t>4- قلة جودة المصادر البشرية</a:t>
            </a:r>
            <a:endParaRPr lang="fr-FR" sz="2000" dirty="0">
              <a:solidFill>
                <a:srgbClr val="080808"/>
              </a:solidFill>
            </a:endParaRPr>
          </a:p>
          <a:p>
            <a:pPr algn="r" rtl="1"/>
            <a:r>
              <a:rPr lang="ar-DZ" sz="2000" dirty="0">
                <a:solidFill>
                  <a:srgbClr val="080808"/>
                </a:solidFill>
              </a:rPr>
              <a:t>5- عدم التأكد وتنافسية الأسواق</a:t>
            </a:r>
            <a:endParaRPr lang="fr-FR" sz="2000" dirty="0">
              <a:solidFill>
                <a:srgbClr val="080808"/>
              </a:solidFill>
            </a:endParaRPr>
          </a:p>
          <a:p>
            <a:pPr algn="r" rtl="1"/>
            <a:r>
              <a:rPr lang="ar-DZ" sz="2000" dirty="0">
                <a:solidFill>
                  <a:srgbClr val="080808"/>
                </a:solidFill>
              </a:rPr>
              <a:t>6- ضعف نظم الدعم الحكومي.</a:t>
            </a:r>
            <a:endParaRPr lang="fr-FR" sz="2000" dirty="0">
              <a:solidFill>
                <a:srgbClr val="080808"/>
              </a:solidFill>
            </a:endParaRPr>
          </a:p>
          <a:p>
            <a:pPr algn="r" rtl="1"/>
            <a:r>
              <a:rPr lang="ar-DZ" sz="2000" dirty="0">
                <a:solidFill>
                  <a:srgbClr val="080808"/>
                </a:solidFill>
              </a:rPr>
              <a:t>7- قلة تنفيذ الممارسات الخضراء.</a:t>
            </a:r>
            <a:endParaRPr lang="fr-FR" sz="2000" dirty="0">
              <a:solidFill>
                <a:srgbClr val="080808"/>
              </a:solidFill>
            </a:endParaRPr>
          </a:p>
          <a:p>
            <a:pPr algn="r" rtl="1"/>
            <a:r>
              <a:rPr lang="ar-DZ" sz="2000" dirty="0">
                <a:solidFill>
                  <a:srgbClr val="080808"/>
                </a:solidFill>
              </a:rPr>
              <a:t>8 - نقص في الالتزام من الإدارة العليا.</a:t>
            </a:r>
            <a:endParaRPr lang="fr-FR" sz="2000" dirty="0">
              <a:solidFill>
                <a:srgbClr val="080808"/>
              </a:solidFill>
            </a:endParaRPr>
          </a:p>
          <a:p>
            <a:pPr algn="r" rtl="1"/>
            <a:r>
              <a:rPr lang="ar-DZ" sz="2000" dirty="0">
                <a:solidFill>
                  <a:srgbClr val="080808"/>
                </a:solidFill>
              </a:rPr>
              <a:t>9 - الآثار المترتبة على الكلف.</a:t>
            </a:r>
            <a:endParaRPr lang="fr-FR" sz="2000" dirty="0">
              <a:solidFill>
                <a:srgbClr val="080808"/>
              </a:solidFill>
            </a:endParaRPr>
          </a:p>
          <a:p>
            <a:pPr algn="r" rtl="1"/>
            <a:r>
              <a:rPr lang="ar-DZ" sz="2000" dirty="0">
                <a:solidFill>
                  <a:srgbClr val="080808"/>
                </a:solidFill>
              </a:rPr>
              <a:t>10 - تردد الموردين في التغيير نحو إدارة سلاسل التوريد الخضراء</a:t>
            </a:r>
            <a:endParaRPr lang="fr-FR" sz="2000" dirty="0">
              <a:solidFill>
                <a:srgbClr val="080808"/>
              </a:solidFill>
            </a:endParaRPr>
          </a:p>
          <a:p>
            <a:pPr algn="r" rtl="1"/>
            <a:r>
              <a:rPr lang="ar-DZ" sz="2000" dirty="0">
                <a:solidFill>
                  <a:srgbClr val="080808"/>
                </a:solidFill>
              </a:rPr>
              <a:t>11 - انعدام الوعي البيئي لدى الزبون.</a:t>
            </a:r>
            <a:endParaRPr lang="fr-FR" sz="2000" dirty="0">
              <a:solidFill>
                <a:srgbClr val="080808"/>
              </a:solidFill>
            </a:endParaRPr>
          </a:p>
          <a:p>
            <a:pPr algn="just" rtl="1">
              <a:lnSpc>
                <a:spcPct val="90000"/>
              </a:lnSpc>
            </a:pPr>
            <a:endParaRPr lang="ar-DZ" sz="1100" b="1" dirty="0">
              <a:solidFill>
                <a:srgbClr val="080808"/>
              </a:solidFill>
              <a:latin typeface="Calibri" pitchFamily="34" charset="0"/>
              <a:cs typeface="Calibri" pitchFamily="34" charset="0"/>
            </a:endParaRPr>
          </a:p>
          <a:p>
            <a:pPr marL="342900" indent="-342900" algn="just" rtl="1">
              <a:buFont typeface="Wingdings" pitchFamily="2" charset="2"/>
              <a:buChar char="v"/>
            </a:pPr>
            <a:endParaRPr lang="ar-DZ" sz="2000" b="1" dirty="0">
              <a:solidFill>
                <a:srgbClr val="080808"/>
              </a:solidFill>
              <a:latin typeface="Calibri" pitchFamily="34" charset="0"/>
              <a:cs typeface="Calibri" pitchFamily="34" charset="0"/>
            </a:endParaRPr>
          </a:p>
        </p:txBody>
      </p:sp>
      <p:sp>
        <p:nvSpPr>
          <p:cNvPr id="5" name="Rectangle 4"/>
          <p:cNvSpPr/>
          <p:nvPr/>
        </p:nvSpPr>
        <p:spPr>
          <a:xfrm>
            <a:off x="395536" y="2204864"/>
            <a:ext cx="8280920" cy="400110"/>
          </a:xfrm>
          <a:prstGeom prst="rect">
            <a:avLst/>
          </a:prstGeom>
        </p:spPr>
        <p:txBody>
          <a:bodyPr wrap="square">
            <a:spAutoFit/>
          </a:bodyPr>
          <a:lstStyle/>
          <a:p>
            <a:pPr algn="just" rtl="1"/>
            <a:endParaRPr lang="ar-DZ" sz="2000" dirty="0">
              <a:solidFill>
                <a:srgbClr val="080808"/>
              </a:solidFill>
              <a:latin typeface="Calibri" pitchFamily="34" charset="0"/>
              <a:cs typeface="Calibri" pitchFamily="34" charset="0"/>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44409" y="67271"/>
            <a:ext cx="6639959" cy="707886"/>
          </a:xfrm>
          <a:prstGeom prst="rect">
            <a:avLst/>
          </a:prstGeom>
        </p:spPr>
        <p:txBody>
          <a:bodyPr wrap="none">
            <a:spAutoFit/>
          </a:bodyPr>
          <a:lstStyle/>
          <a:p>
            <a:pPr algn="r" rtl="1"/>
            <a:r>
              <a:rPr lang="ar-DZ" sz="4000" b="1" dirty="0" smtClean="0">
                <a:solidFill>
                  <a:srgbClr val="080808"/>
                </a:solidFill>
              </a:rPr>
              <a:t>محددات إدارة سلاسل الامدا</a:t>
            </a:r>
            <a:r>
              <a:rPr lang="ar-DZ" sz="4000" b="1" dirty="0" smtClean="0">
                <a:solidFill>
                  <a:srgbClr val="080808"/>
                </a:solidFill>
              </a:rPr>
              <a:t>د </a:t>
            </a:r>
            <a:r>
              <a:rPr lang="ar-DZ" sz="4000" b="1" dirty="0">
                <a:solidFill>
                  <a:srgbClr val="080808"/>
                </a:solidFill>
              </a:rPr>
              <a:t>الخضراء:</a:t>
            </a:r>
            <a:endParaRPr lang="fr-FR" sz="4000" b="1" dirty="0">
              <a:solidFill>
                <a:srgbClr val="080808"/>
              </a:solidFill>
            </a:endParaRPr>
          </a:p>
        </p:txBody>
      </p:sp>
      <p:sp>
        <p:nvSpPr>
          <p:cNvPr id="4" name="Rectangle 3"/>
          <p:cNvSpPr/>
          <p:nvPr/>
        </p:nvSpPr>
        <p:spPr>
          <a:xfrm>
            <a:off x="395536" y="773931"/>
            <a:ext cx="8280920" cy="3477875"/>
          </a:xfrm>
          <a:prstGeom prst="rect">
            <a:avLst/>
          </a:prstGeom>
        </p:spPr>
        <p:txBody>
          <a:bodyPr wrap="square">
            <a:spAutoFit/>
          </a:bodyPr>
          <a:lstStyle/>
          <a:p>
            <a:pPr algn="r" rtl="1"/>
            <a:r>
              <a:rPr lang="ar-DZ" sz="2000" dirty="0">
                <a:solidFill>
                  <a:srgbClr val="080808"/>
                </a:solidFill>
              </a:rPr>
              <a:t>يمكن وضع المحددات بطريقة منهجية إذ تقسم إلى فئات رئيسة ثم تقسم هذه الفئات إلى المسببات الأساسية لها وهي </a:t>
            </a:r>
            <a:r>
              <a:rPr lang="ar-DZ" sz="2000" dirty="0" err="1">
                <a:solidFill>
                  <a:srgbClr val="080808"/>
                </a:solidFill>
              </a:rPr>
              <a:t>كالأتي</a:t>
            </a:r>
            <a:r>
              <a:rPr lang="ar-DZ" sz="2000" dirty="0">
                <a:solidFill>
                  <a:srgbClr val="080808"/>
                </a:solidFill>
              </a:rPr>
              <a:t>: </a:t>
            </a:r>
            <a:endParaRPr lang="fr-FR" sz="2000" dirty="0">
              <a:solidFill>
                <a:srgbClr val="080808"/>
              </a:solidFill>
            </a:endParaRPr>
          </a:p>
          <a:p>
            <a:pPr algn="r" rtl="1"/>
            <a:r>
              <a:rPr lang="ar-DZ" sz="2000" b="1" dirty="0">
                <a:solidFill>
                  <a:srgbClr val="080808"/>
                </a:solidFill>
              </a:rPr>
              <a:t>أ/ مسببات المصادر:</a:t>
            </a:r>
            <a:endParaRPr lang="fr-FR" sz="2000" dirty="0">
              <a:solidFill>
                <a:srgbClr val="080808"/>
              </a:solidFill>
            </a:endParaRPr>
          </a:p>
          <a:p>
            <a:pPr algn="r" rtl="1"/>
            <a:r>
              <a:rPr lang="ar-DZ" sz="2000" dirty="0">
                <a:solidFill>
                  <a:srgbClr val="080808"/>
                </a:solidFill>
              </a:rPr>
              <a:t>1 - نقص في المصادر (مالية - شرائية).</a:t>
            </a:r>
            <a:endParaRPr lang="fr-FR" sz="2000" dirty="0">
              <a:solidFill>
                <a:srgbClr val="080808"/>
              </a:solidFill>
            </a:endParaRPr>
          </a:p>
          <a:p>
            <a:pPr algn="r" rtl="1"/>
            <a:r>
              <a:rPr lang="ar-DZ" sz="2000" dirty="0">
                <a:solidFill>
                  <a:srgbClr val="080808"/>
                </a:solidFill>
              </a:rPr>
              <a:t>2- التخطيط قصير الأمد بدلا من التخطيط طويل الأمد.</a:t>
            </a:r>
            <a:endParaRPr lang="fr-FR" sz="2000" dirty="0">
              <a:solidFill>
                <a:srgbClr val="080808"/>
              </a:solidFill>
            </a:endParaRPr>
          </a:p>
          <a:p>
            <a:pPr algn="r" rtl="1"/>
            <a:r>
              <a:rPr lang="ar-DZ" sz="2000" dirty="0">
                <a:solidFill>
                  <a:srgbClr val="080808"/>
                </a:solidFill>
              </a:rPr>
              <a:t>-3- قلة أو نقص الأسواق للمواد القابلة للدوران.</a:t>
            </a:r>
            <a:endParaRPr lang="fr-FR" sz="2000" dirty="0">
              <a:solidFill>
                <a:srgbClr val="080808"/>
              </a:solidFill>
            </a:endParaRPr>
          </a:p>
          <a:p>
            <a:pPr algn="r" rtl="1"/>
            <a:r>
              <a:rPr lang="ar-DZ" sz="2000" b="1" dirty="0">
                <a:solidFill>
                  <a:srgbClr val="080808"/>
                </a:solidFill>
              </a:rPr>
              <a:t>ب/ المسببات الداخلية</a:t>
            </a:r>
            <a:endParaRPr lang="fr-FR" sz="2000" dirty="0">
              <a:solidFill>
                <a:srgbClr val="080808"/>
              </a:solidFill>
            </a:endParaRPr>
          </a:p>
          <a:p>
            <a:pPr algn="r" rtl="1"/>
            <a:r>
              <a:rPr lang="ar-DZ" sz="2000" dirty="0">
                <a:solidFill>
                  <a:srgbClr val="080808"/>
                </a:solidFill>
              </a:rPr>
              <a:t>1 - التزام الإدارة العليا.</a:t>
            </a:r>
            <a:endParaRPr lang="fr-FR" sz="2000" dirty="0">
              <a:solidFill>
                <a:srgbClr val="080808"/>
              </a:solidFill>
            </a:endParaRPr>
          </a:p>
          <a:p>
            <a:pPr algn="r" rtl="1"/>
            <a:r>
              <a:rPr lang="ar-DZ" sz="2000" dirty="0">
                <a:solidFill>
                  <a:srgbClr val="080808"/>
                </a:solidFill>
              </a:rPr>
              <a:t>2- دعم الإدارات الوسطية.</a:t>
            </a:r>
            <a:endParaRPr lang="fr-FR" sz="2000" dirty="0">
              <a:solidFill>
                <a:srgbClr val="080808"/>
              </a:solidFill>
            </a:endParaRPr>
          </a:p>
          <a:p>
            <a:pPr algn="r" rtl="1"/>
            <a:r>
              <a:rPr lang="ar-DZ" sz="2000" dirty="0">
                <a:solidFill>
                  <a:srgbClr val="080808"/>
                </a:solidFill>
              </a:rPr>
              <a:t>3- الاتصالات الفعالة</a:t>
            </a:r>
            <a:endParaRPr lang="fr-FR" sz="2000" dirty="0">
              <a:solidFill>
                <a:srgbClr val="080808"/>
              </a:solidFill>
            </a:endParaRPr>
          </a:p>
          <a:p>
            <a:pPr algn="r" rtl="1"/>
            <a:r>
              <a:rPr lang="ar-DZ" sz="2000" dirty="0">
                <a:solidFill>
                  <a:srgbClr val="080808"/>
                </a:solidFill>
              </a:rPr>
              <a:t>4 - الهيكل التنظيمي</a:t>
            </a:r>
            <a:r>
              <a:rPr lang="ar-DZ" sz="2000" dirty="0" smtClean="0">
                <a:solidFill>
                  <a:srgbClr val="080808"/>
                </a:solidFill>
              </a:rPr>
              <a:t>.</a:t>
            </a:r>
            <a:endParaRPr lang="fr-FR" sz="2000" dirty="0">
              <a:solidFill>
                <a:srgbClr val="080808"/>
              </a:solidFill>
            </a:endParaRPr>
          </a:p>
        </p:txBody>
      </p:sp>
    </p:spTree>
    <p:extLst>
      <p:ext uri="{BB962C8B-B14F-4D97-AF65-F5344CB8AC3E}">
        <p14:creationId xmlns:p14="http://schemas.microsoft.com/office/powerpoint/2010/main" val="100514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par>
                          <p:cTn id="10" fill="hold">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ppt_x</p:attrName>
                                        </p:attrNameLst>
                                      </p:cBhvr>
                                      <p:tavLst>
                                        <p:tav tm="0">
                                          <p:val>
                                            <p:strVal val="#ppt_x-.2"/>
                                          </p:val>
                                        </p:tav>
                                        <p:tav tm="100000">
                                          <p:val>
                                            <p:strVal val="#ppt_x"/>
                                          </p:val>
                                        </p:tav>
                                      </p:tavLst>
                                    </p:anim>
                                    <p:anim calcmode="lin" valueType="num">
                                      <p:cBhvr>
                                        <p:cTn id="1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Thème Office">
  <a:themeElements>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ersonnalisé 2">
    <a:dk1>
      <a:srgbClr val="FE19FF"/>
    </a:dk1>
    <a:lt1>
      <a:srgbClr val="FEA3FF"/>
    </a:lt1>
    <a:dk2>
      <a:srgbClr val="FE66FF"/>
    </a:dk2>
    <a:lt2>
      <a:srgbClr val="FEA3FF"/>
    </a:lt2>
    <a:accent1>
      <a:srgbClr val="FE66F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2728</TotalTime>
  <Words>577</Words>
  <Application>Microsoft Office PowerPoint</Application>
  <PresentationFormat>Affichage à l'écran (4:3)</PresentationFormat>
  <Paragraphs>118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شكرا على المتابعة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abderahmane</dc:creator>
  <cp:lastModifiedBy>HP</cp:lastModifiedBy>
  <cp:revision>306</cp:revision>
  <dcterms:created xsi:type="dcterms:W3CDTF">2015-05-30T15:21:48Z</dcterms:created>
  <dcterms:modified xsi:type="dcterms:W3CDTF">2024-10-22T11:05:02Z</dcterms:modified>
</cp:coreProperties>
</file>