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30" r:id="rId2"/>
    <p:sldId id="288" r:id="rId3"/>
    <p:sldId id="289" r:id="rId4"/>
    <p:sldId id="290" r:id="rId5"/>
    <p:sldId id="291" r:id="rId6"/>
    <p:sldId id="292" r:id="rId7"/>
    <p:sldId id="293" r:id="rId8"/>
    <p:sldId id="294" r:id="rId9"/>
    <p:sldId id="295" r:id="rId10"/>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20/10/2024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smtClean="0">
                <a:solidFill>
                  <a:srgbClr val="0070C0"/>
                </a:solidFill>
              </a:rPr>
              <a:t> </a:t>
            </a:r>
            <a:r>
              <a:rPr lang="fr-FR" sz="4800" b="1" dirty="0" err="1" smtClean="0">
                <a:solidFill>
                  <a:srgbClr val="0070C0"/>
                </a:solidFill>
              </a:rPr>
              <a:t>implementation</a:t>
            </a:r>
            <a:r>
              <a:rPr lang="fr-FR" sz="4800" b="1" dirty="0" smtClean="0">
                <a:solidFill>
                  <a:srgbClr val="0070C0"/>
                </a:solidFill>
              </a:rPr>
              <a:t> (application) of TQM: Obstacles</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04</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en-US" b="1" dirty="0" smtClean="0"/>
              <a:t>Obstacles of TQM</a:t>
            </a:r>
            <a:endParaRPr lang="fr-FR" b="1" dirty="0"/>
          </a:p>
        </p:txBody>
      </p:sp>
      <p:sp>
        <p:nvSpPr>
          <p:cNvPr id="3" name="Espace réservé du contenu 2"/>
          <p:cNvSpPr>
            <a:spLocks noGrp="1"/>
          </p:cNvSpPr>
          <p:nvPr>
            <p:ph idx="1"/>
          </p:nvPr>
        </p:nvSpPr>
        <p:spPr>
          <a:xfrm>
            <a:off x="563485" y="928670"/>
            <a:ext cx="10142696" cy="5197495"/>
          </a:xfrm>
        </p:spPr>
        <p:txBody>
          <a:bodyPr>
            <a:normAutofit fontScale="77500" lnSpcReduction="20000"/>
          </a:bodyPr>
          <a:lstStyle/>
          <a:p>
            <a:endParaRPr lang="en-US" dirty="0" smtClean="0"/>
          </a:p>
          <a:p>
            <a:pPr algn="just"/>
            <a:r>
              <a:rPr lang="en-US" dirty="0" smtClean="0"/>
              <a:t>TQM is not just another fashionable management theory. It is not a quick fix to solve the problems overnight. There are many barriers to implementing Total Quality Management. They show themselves in all business sectors-manufacturing, services, government and even education. Therefore, it is important for all organizations to understand and avoid these barriers both before and during TQM implementation. It takes a long time to build the appropriate emphasis and techniques into the culture. Overemphasis on short-term results and profits has to be avoided. These barriers can be divided into two categories: </a:t>
            </a:r>
          </a:p>
          <a:p>
            <a:endParaRPr lang="en-US" dirty="0" smtClean="0"/>
          </a:p>
          <a:p>
            <a:pPr>
              <a:buNone/>
            </a:pPr>
            <a:r>
              <a:rPr lang="en-US" b="1" dirty="0" smtClean="0"/>
              <a:t>1. Organizational barriers </a:t>
            </a:r>
          </a:p>
          <a:p>
            <a:endParaRPr lang="en-US" b="1" dirty="0" smtClean="0"/>
          </a:p>
          <a:p>
            <a:pPr>
              <a:buNone/>
            </a:pPr>
            <a:r>
              <a:rPr lang="en-US" b="1" dirty="0" smtClean="0"/>
              <a:t>2. Behavioral barriers</a:t>
            </a:r>
            <a:endParaRPr lang="fr-FR"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654032"/>
          </a:xfrm>
        </p:spPr>
        <p:txBody>
          <a:bodyPr>
            <a:normAutofit/>
          </a:bodyPr>
          <a:lstStyle/>
          <a:p>
            <a:pPr algn="l"/>
            <a:r>
              <a:rPr lang="en-US" sz="2800" b="1" dirty="0" smtClean="0">
                <a:solidFill>
                  <a:srgbClr val="00B050"/>
                </a:solidFill>
              </a:rPr>
              <a:t> 1-Organizational Barriers</a:t>
            </a:r>
            <a:endParaRPr lang="fr-FR" sz="2800" b="1" dirty="0">
              <a:solidFill>
                <a:srgbClr val="00B050"/>
              </a:solidFill>
            </a:endParaRPr>
          </a:p>
        </p:txBody>
      </p:sp>
      <p:sp>
        <p:nvSpPr>
          <p:cNvPr id="3" name="Espace réservé du contenu 2"/>
          <p:cNvSpPr>
            <a:spLocks noGrp="1"/>
          </p:cNvSpPr>
          <p:nvPr>
            <p:ph idx="1"/>
          </p:nvPr>
        </p:nvSpPr>
        <p:spPr>
          <a:xfrm>
            <a:off x="563485" y="1142984"/>
            <a:ext cx="10142696" cy="5143536"/>
          </a:xfrm>
        </p:spPr>
        <p:txBody>
          <a:bodyPr>
            <a:noAutofit/>
          </a:bodyPr>
          <a:lstStyle/>
          <a:p>
            <a:pPr algn="just">
              <a:buNone/>
            </a:pPr>
            <a:r>
              <a:rPr lang="en-US" sz="1900" dirty="0" smtClean="0"/>
              <a:t>These are the most visible barriers of TQM implementation and are spread all over organization. </a:t>
            </a:r>
          </a:p>
          <a:p>
            <a:pPr algn="just"/>
            <a:endParaRPr lang="en-US" sz="1900" dirty="0" smtClean="0"/>
          </a:p>
          <a:p>
            <a:pPr algn="just">
              <a:buNone/>
            </a:pPr>
            <a:r>
              <a:rPr lang="en-US" sz="1900" b="1" dirty="0" smtClean="0"/>
              <a:t>1. Lack of Commitment by Top Management: </a:t>
            </a:r>
          </a:p>
          <a:p>
            <a:pPr algn="just">
              <a:buNone/>
            </a:pPr>
            <a:r>
              <a:rPr lang="en-US" sz="1900" dirty="0" smtClean="0"/>
              <a:t>      The primary responsibility of TQM rests with the top management. Therefore, there must be substantial commitment by top management for TQM. This commitment must be manifest by the management time and organizational resources they keep for implementation of TQM. In some organizations, the quality initiative is delegated to an outside expert. When top management commitment is missing, it passes on to other levels easily. All such organizations experience employee participation and interest in TQM programs. </a:t>
            </a:r>
          </a:p>
          <a:p>
            <a:pPr algn="just"/>
            <a:endParaRPr lang="en-US" sz="1900" dirty="0" smtClean="0"/>
          </a:p>
          <a:p>
            <a:pPr algn="just">
              <a:buNone/>
            </a:pPr>
            <a:r>
              <a:rPr lang="en-US" sz="1900" b="1" dirty="0" smtClean="0"/>
              <a:t>2. Lack of continuous Training and Education: </a:t>
            </a:r>
          </a:p>
          <a:p>
            <a:pPr algn="just">
              <a:buNone/>
            </a:pPr>
            <a:r>
              <a:rPr lang="en-US" sz="1900" dirty="0" smtClean="0"/>
              <a:t>      Lack of training is the next most important obstacle. This gives rise to confusion about the various aspects of the program. This is like building walls and ceiling without laying the foundation. Naturally, such a structure would collapse. Training and education is an ongoing process for everyone in the organization. When senior management conducts the training on the principles of TQM, its effectiveness increases. </a:t>
            </a:r>
            <a:endParaRPr lang="fr-FR" sz="1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lstStyle/>
          <a:p>
            <a:endParaRPr lang="fr-FR" dirty="0"/>
          </a:p>
        </p:txBody>
      </p:sp>
      <p:sp>
        <p:nvSpPr>
          <p:cNvPr id="3" name="Espace réservé du contenu 2"/>
          <p:cNvSpPr>
            <a:spLocks noGrp="1"/>
          </p:cNvSpPr>
          <p:nvPr>
            <p:ph idx="1"/>
          </p:nvPr>
        </p:nvSpPr>
        <p:spPr>
          <a:xfrm>
            <a:off x="563485" y="1285860"/>
            <a:ext cx="10142696" cy="4840305"/>
          </a:xfrm>
        </p:spPr>
        <p:txBody>
          <a:bodyPr>
            <a:normAutofit fontScale="70000" lnSpcReduction="20000"/>
          </a:bodyPr>
          <a:lstStyle/>
          <a:p>
            <a:pPr algn="just">
              <a:buNone/>
            </a:pPr>
            <a:r>
              <a:rPr lang="en-US" b="1" dirty="0" smtClean="0"/>
              <a:t>3. Improper Planning: </a:t>
            </a:r>
          </a:p>
          <a:p>
            <a:pPr algn="just"/>
            <a:endParaRPr lang="en-US" dirty="0" smtClean="0"/>
          </a:p>
          <a:p>
            <a:pPr algn="just"/>
            <a:r>
              <a:rPr lang="en-US" dirty="0" smtClean="0"/>
              <a:t>Planning accounts for more than 50% of the job. Planning works well when all the concerned people are involved. TQM is no exception. TQM is about empowerment of people and participative management. All constituents of the organization should be the goal. Financial or sales goals take a back seat. </a:t>
            </a:r>
          </a:p>
          <a:p>
            <a:pPr algn="just"/>
            <a:endParaRPr lang="en-US" dirty="0" smtClean="0"/>
          </a:p>
          <a:p>
            <a:pPr algn="just">
              <a:buNone/>
            </a:pPr>
            <a:r>
              <a:rPr lang="en-US" b="1" dirty="0" smtClean="0"/>
              <a:t>4. Inadequate use of empowerment and teamwork: </a:t>
            </a:r>
          </a:p>
          <a:p>
            <a:pPr algn="just"/>
            <a:endParaRPr lang="en-US" dirty="0" smtClean="0"/>
          </a:p>
          <a:p>
            <a:pPr algn="just"/>
            <a:r>
              <a:rPr lang="en-US" dirty="0" smtClean="0"/>
              <a:t>TQM is all about teamwork, participative management and empowerment of employees. However, working in teams is an approach that has to be learned. The Team members need to have proper training. Supervision must learn how to be effective coaches. Further employees need to be empowered to take decisions that affect the efficiency of their process. The lacks of these result in frustration.</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lgn="just">
              <a:buNone/>
            </a:pPr>
            <a:r>
              <a:rPr lang="en-US" b="1" dirty="0" smtClean="0"/>
              <a:t>5. Inability to change organizational culture: </a:t>
            </a:r>
          </a:p>
          <a:p>
            <a:pPr algn="just"/>
            <a:endParaRPr lang="en-US" dirty="0" smtClean="0"/>
          </a:p>
          <a:p>
            <a:pPr algn="just"/>
            <a:r>
              <a:rPr lang="en-US" dirty="0" smtClean="0"/>
              <a:t>The organization must undergo cultural change before teamwork can succeed. Individuals resist change. The resistance has to be overcome. It is very difficult to change an organization’s culture and it takes time. It may take around five years for individuals to unlearn the old ways and learn the new ways. Once they are accustomed to doing a particular process it becomes the preferred way. People change only when they want to and only to meet their own needs. Nobody would change for the organization unless adequate reason is given and accepted by him or her. Management must understand and utilize these basic concepts of change. Further people must be moved from a state of fear to trust for accepting a change. Lack of effective communication and emphasis on short-term results are the main reasons for this. Sufficient time has to be spent by organizations for planning for the cultural aspects of implementing a TQM program.</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40000" lnSpcReduction="20000"/>
          </a:bodyPr>
          <a:lstStyle/>
          <a:p>
            <a:pPr algn="just">
              <a:lnSpc>
                <a:spcPct val="120000"/>
              </a:lnSpc>
              <a:buNone/>
            </a:pPr>
            <a:r>
              <a:rPr lang="en-US" sz="5000" b="1" dirty="0" smtClean="0"/>
              <a:t>6. Incompatible Organizational Structure and Isolated Individuals and Departments:</a:t>
            </a:r>
            <a:r>
              <a:rPr lang="en-US" sz="5000" dirty="0" smtClean="0"/>
              <a:t> </a:t>
            </a:r>
          </a:p>
          <a:p>
            <a:pPr algn="just">
              <a:lnSpc>
                <a:spcPct val="120000"/>
              </a:lnSpc>
            </a:pPr>
            <a:r>
              <a:rPr lang="en-US" sz="5000" dirty="0" smtClean="0"/>
              <a:t>More often, the organizational structure may not be conducive to team building. It can create differences between various departments and between individuals. These differences may create implementation problems. Use of multifunctional terms can help to rectify this. The whole organization has to be made customer oriented to make it more responsive to customer needs. The organization will have to be structured for the same. </a:t>
            </a:r>
          </a:p>
          <a:p>
            <a:pPr algn="just">
              <a:lnSpc>
                <a:spcPct val="120000"/>
              </a:lnSpc>
            </a:pPr>
            <a:endParaRPr lang="en-US" sz="5000" dirty="0" smtClean="0"/>
          </a:p>
          <a:p>
            <a:pPr algn="just">
              <a:lnSpc>
                <a:spcPct val="120000"/>
              </a:lnSpc>
              <a:buNone/>
            </a:pPr>
            <a:r>
              <a:rPr lang="en-US" sz="5000" b="1" dirty="0" smtClean="0"/>
              <a:t>7. Ineffective Measurement Techniques and Lack of Access to Data and Results:</a:t>
            </a:r>
            <a:r>
              <a:rPr lang="en-US" sz="5000" dirty="0" smtClean="0"/>
              <a:t> </a:t>
            </a:r>
          </a:p>
          <a:p>
            <a:pPr algn="just">
              <a:lnSpc>
                <a:spcPct val="120000"/>
              </a:lnSpc>
            </a:pPr>
            <a:r>
              <a:rPr lang="en-US" sz="5000" dirty="0" smtClean="0"/>
              <a:t>Effective Measurement acts as a booster to the improvements made. It would also inspire and encourage the participants to achieve more on the hand and to rectify and improve on the other hand. It is equally important that the progress is known within a reasonable period of time. Otherwise people lose interest and become frustrated. Access to relevant and quick retrieval is necessary for this. Effective decisions cannot be made in their absence. </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buNone/>
            </a:pPr>
            <a:r>
              <a:rPr lang="en-US" b="1" dirty="0" smtClean="0"/>
              <a:t>8. Paying inadequate attention to internal and external Customers: </a:t>
            </a:r>
          </a:p>
          <a:p>
            <a:endParaRPr lang="en-US" dirty="0" smtClean="0"/>
          </a:p>
          <a:p>
            <a:r>
              <a:rPr lang="en-US" dirty="0" smtClean="0"/>
              <a:t>The needs and expectations of customers will be changing over time. There are internal suppliers and internal customers. If we want to take care of the ultimate external customer, it is essential that the internal customer’s en route have to be properly attended to. Organization needs to understand this through effective feedback mechanisms. </a:t>
            </a:r>
          </a:p>
          <a:p>
            <a:endParaRPr lang="en-US" dirty="0" smtClean="0"/>
          </a:p>
          <a:p>
            <a:pPr>
              <a:buNone/>
            </a:pPr>
            <a:r>
              <a:rPr lang="en-US" b="1" dirty="0" smtClean="0"/>
              <a:t>9. Failure to Continually Improve: </a:t>
            </a:r>
          </a:p>
          <a:p>
            <a:endParaRPr lang="en-US" dirty="0" smtClean="0"/>
          </a:p>
          <a:p>
            <a:r>
              <a:rPr lang="en-US" dirty="0" smtClean="0"/>
              <a:t>One of the cardinal principles of TQM is continuous improvement. This continuous improvement is a journey and not a destination. A lack of continuous improvements of the process, product, and/or service is bound to make the implementation a failure.</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buNone/>
            </a:pPr>
            <a:r>
              <a:rPr lang="en-US" b="1" dirty="0" smtClean="0"/>
              <a:t>10. Apparent lack of business experience and knowledge: </a:t>
            </a:r>
          </a:p>
          <a:p>
            <a:endParaRPr lang="en-US" dirty="0" smtClean="0"/>
          </a:p>
          <a:p>
            <a:r>
              <a:rPr lang="en-US" dirty="0" smtClean="0"/>
              <a:t>This aspect of continuous improvement in all the activities of an organization implies continuous learning and improving knowledge and experience. Every mistake is a valuable lesson in experience. People have to upgrade not only their knowledge about the product and process but also about customer’s perception changes. </a:t>
            </a:r>
          </a:p>
          <a:p>
            <a:endParaRPr lang="en-US" dirty="0" smtClean="0"/>
          </a:p>
          <a:p>
            <a:pPr>
              <a:buNone/>
            </a:pPr>
            <a:r>
              <a:rPr lang="en-US" b="1" dirty="0" smtClean="0"/>
              <a:t>11. Taking narrow dogmatic approach:</a:t>
            </a:r>
          </a:p>
          <a:p>
            <a:endParaRPr lang="en-US" dirty="0" smtClean="0"/>
          </a:p>
          <a:p>
            <a:r>
              <a:rPr lang="en-US" dirty="0" smtClean="0"/>
              <a:t> Some organizations are determined to follow the Deming approach or </a:t>
            </a:r>
            <a:r>
              <a:rPr lang="en-US" dirty="0" err="1" smtClean="0"/>
              <a:t>Juran</a:t>
            </a:r>
            <a:r>
              <a:rPr lang="en-US" dirty="0" smtClean="0"/>
              <a:t> approach or Crosby approach, etc. It must be remembered that the each of the quality gurus and other experts have made valuable contribution. For TQM to be successful, it is imperative that organization has to assimilate from all these philosophies and create a blue print for their success.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1295" y="714356"/>
            <a:ext cx="10287072" cy="1143008"/>
          </a:xfrm>
        </p:spPr>
        <p:txBody>
          <a:bodyPr>
            <a:noAutofit/>
          </a:bodyPr>
          <a:lstStyle/>
          <a:p>
            <a:pPr algn="l"/>
            <a:r>
              <a:rPr lang="en-US" sz="2300" b="1" dirty="0" smtClean="0">
                <a:solidFill>
                  <a:srgbClr val="00B050"/>
                </a:solidFill>
              </a:rPr>
              <a:t>2-Behavioral Barriers </a:t>
            </a:r>
            <a:r>
              <a:rPr lang="en-US" sz="2300" b="1" dirty="0" smtClean="0"/>
              <a:t/>
            </a:r>
            <a:br>
              <a:rPr lang="en-US" sz="2300" b="1" dirty="0" smtClean="0"/>
            </a:br>
            <a:r>
              <a:rPr lang="en-US" sz="2300" b="1" dirty="0" smtClean="0"/>
              <a:t/>
            </a:r>
            <a:br>
              <a:rPr lang="en-US" sz="2300" b="1" dirty="0" smtClean="0"/>
            </a:br>
            <a:r>
              <a:rPr lang="en-US" sz="2300" dirty="0" smtClean="0"/>
              <a:t>Some people do not want the implementation of TQM in the organization. This arises due to: </a:t>
            </a:r>
            <a:br>
              <a:rPr lang="en-US" sz="2300" dirty="0" smtClean="0"/>
            </a:br>
            <a:endParaRPr lang="fr-FR" sz="2300" dirty="0"/>
          </a:p>
        </p:txBody>
      </p:sp>
      <p:sp>
        <p:nvSpPr>
          <p:cNvPr id="3" name="Espace réservé du contenu 2"/>
          <p:cNvSpPr>
            <a:spLocks noGrp="1"/>
          </p:cNvSpPr>
          <p:nvPr>
            <p:ph idx="1"/>
          </p:nvPr>
        </p:nvSpPr>
        <p:spPr>
          <a:xfrm>
            <a:off x="563485" y="1785927"/>
            <a:ext cx="10142696" cy="3786213"/>
          </a:xfrm>
        </p:spPr>
        <p:txBody>
          <a:bodyPr>
            <a:normAutofit fontScale="70000" lnSpcReduction="20000"/>
          </a:bodyPr>
          <a:lstStyle/>
          <a:p>
            <a:pPr>
              <a:buNone/>
            </a:pPr>
            <a:endParaRPr lang="en-US" dirty="0" smtClean="0"/>
          </a:p>
          <a:p>
            <a:pPr>
              <a:buNone/>
            </a:pPr>
            <a:r>
              <a:rPr lang="en-US" dirty="0" smtClean="0"/>
              <a:t>1. Individual values, attitudes, perception, personality, etc. </a:t>
            </a:r>
          </a:p>
          <a:p>
            <a:endParaRPr lang="en-US" dirty="0" smtClean="0"/>
          </a:p>
          <a:p>
            <a:pPr>
              <a:buNone/>
            </a:pPr>
            <a:r>
              <a:rPr lang="en-US" dirty="0" smtClean="0"/>
              <a:t>2. Lack of training, &amp; learning opportunities </a:t>
            </a:r>
          </a:p>
          <a:p>
            <a:endParaRPr lang="en-US" dirty="0" smtClean="0"/>
          </a:p>
          <a:p>
            <a:pPr>
              <a:buNone/>
            </a:pPr>
            <a:r>
              <a:rPr lang="en-US" dirty="0" smtClean="0"/>
              <a:t>3. Management styles viz. autocratic, democratic or laissez-faire </a:t>
            </a:r>
          </a:p>
          <a:p>
            <a:endParaRPr lang="en-US" dirty="0" smtClean="0"/>
          </a:p>
          <a:p>
            <a:pPr>
              <a:buNone/>
            </a:pPr>
            <a:r>
              <a:rPr lang="en-US" dirty="0" smtClean="0"/>
              <a:t>4. Level of success </a:t>
            </a:r>
          </a:p>
          <a:p>
            <a:endParaRPr lang="en-US" dirty="0" smtClean="0"/>
          </a:p>
          <a:p>
            <a:pPr>
              <a:buNone/>
            </a:pPr>
            <a:r>
              <a:rPr lang="en-US" dirty="0" smtClean="0"/>
              <a:t>5. Organizational structure itself doesn’t permit the implementation of TQM</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1125</Words>
  <Application>Microsoft Office PowerPoint</Application>
  <PresentationFormat>Personnalisé</PresentationFormat>
  <Paragraphs>58</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 implementation (application) of TQM: Obstacles  Course 04</vt:lpstr>
      <vt:lpstr>Obstacles of TQM</vt:lpstr>
      <vt:lpstr> 1-Organizational Barriers</vt:lpstr>
      <vt:lpstr>Diapositive 4</vt:lpstr>
      <vt:lpstr>Diapositive 5</vt:lpstr>
      <vt:lpstr>Diapositive 6</vt:lpstr>
      <vt:lpstr>Diapositive 7</vt:lpstr>
      <vt:lpstr>Diapositive 8</vt:lpstr>
      <vt:lpstr>2-Behavioral Barriers   Some people do not want the implementation of TQM in the organization. This arises due to: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129</cp:revision>
  <dcterms:created xsi:type="dcterms:W3CDTF">2024-09-09T18:00:01Z</dcterms:created>
  <dcterms:modified xsi:type="dcterms:W3CDTF">2024-10-20T20:40:10Z</dcterms:modified>
</cp:coreProperties>
</file>