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5"/>
  </p:notesMasterIdLst>
  <p:sldIdLst>
    <p:sldId id="264" r:id="rId2"/>
    <p:sldId id="269" r:id="rId3"/>
    <p:sldId id="270" r:id="rId4"/>
    <p:sldId id="291" r:id="rId5"/>
    <p:sldId id="292" r:id="rId6"/>
    <p:sldId id="271" r:id="rId7"/>
    <p:sldId id="272" r:id="rId8"/>
    <p:sldId id="277" r:id="rId9"/>
    <p:sldId id="276" r:id="rId10"/>
    <p:sldId id="279" r:id="rId11"/>
    <p:sldId id="280" r:id="rId12"/>
    <p:sldId id="281" r:id="rId13"/>
    <p:sldId id="290" r:id="rId14"/>
    <p:sldId id="273" r:id="rId15"/>
    <p:sldId id="286" r:id="rId16"/>
    <p:sldId id="284" r:id="rId17"/>
    <p:sldId id="293" r:id="rId18"/>
    <p:sldId id="260" r:id="rId19"/>
    <p:sldId id="261" r:id="rId20"/>
    <p:sldId id="285" r:id="rId21"/>
    <p:sldId id="289" r:id="rId22"/>
    <p:sldId id="296" r:id="rId23"/>
    <p:sldId id="297" r:id="rId24"/>
    <p:sldId id="282" r:id="rId25"/>
    <p:sldId id="300" r:id="rId26"/>
    <p:sldId id="301" r:id="rId27"/>
    <p:sldId id="298" r:id="rId28"/>
    <p:sldId id="299" r:id="rId29"/>
    <p:sldId id="294" r:id="rId30"/>
    <p:sldId id="295" r:id="rId31"/>
    <p:sldId id="283" r:id="rId32"/>
    <p:sldId id="278" r:id="rId33"/>
    <p:sldId id="288" r:id="rId3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4779" autoAdjust="0"/>
    <p:restoredTop sz="94660"/>
  </p:normalViewPr>
  <p:slideViewPr>
    <p:cSldViewPr>
      <p:cViewPr varScale="1">
        <p:scale>
          <a:sx n="60" d="100"/>
          <a:sy n="60" d="100"/>
        </p:scale>
        <p:origin x="123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7CE18E4-266F-4904-AE1A-A80E1980E3A6}" type="datetimeFigureOut">
              <a:rPr lang="fr-FR" smtClean="0"/>
              <a:pPr/>
              <a:t>27/10/2024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5C9636-3FDE-456D-A015-0FEF6089767E}"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4FE8B73F-D892-4575-9542-FCAB139542FD}" type="slidenum">
              <a:rPr lang="fr-FR" smtClean="0"/>
              <a:pPr/>
              <a:t>14</a:t>
            </a:fld>
            <a:endParaRPr lang="fr-FR"/>
          </a:p>
        </p:txBody>
      </p:sp>
    </p:spTree>
    <p:extLst>
      <p:ext uri="{BB962C8B-B14F-4D97-AF65-F5344CB8AC3E}">
        <p14:creationId xmlns:p14="http://schemas.microsoft.com/office/powerpoint/2010/main" val="18211387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ar-DZ" dirty="0"/>
          </a:p>
        </p:txBody>
      </p:sp>
      <p:sp>
        <p:nvSpPr>
          <p:cNvPr id="4" name="Espace réservé du numéro de diapositive 3"/>
          <p:cNvSpPr>
            <a:spLocks noGrp="1"/>
          </p:cNvSpPr>
          <p:nvPr>
            <p:ph type="sldNum" sz="quarter" idx="5"/>
          </p:nvPr>
        </p:nvSpPr>
        <p:spPr/>
        <p:txBody>
          <a:bodyPr/>
          <a:lstStyle/>
          <a:p>
            <a:fld id="{A15C9636-3FDE-456D-A015-0FEF6089767E}" type="slidenum">
              <a:rPr lang="fr-FR" smtClean="0"/>
              <a:pPr/>
              <a:t>21</a:t>
            </a:fld>
            <a:endParaRPr lang="fr-FR"/>
          </a:p>
        </p:txBody>
      </p:sp>
    </p:spTree>
    <p:extLst>
      <p:ext uri="{BB962C8B-B14F-4D97-AF65-F5344CB8AC3E}">
        <p14:creationId xmlns:p14="http://schemas.microsoft.com/office/powerpoint/2010/main" val="15399032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fr-FR"/>
              <a:t>Cliquez pour modifier le style du titre</a:t>
            </a:r>
            <a:endParaRPr kumimoji="0" lang="en-US"/>
          </a:p>
        </p:txBody>
      </p:sp>
      <p:sp>
        <p:nvSpPr>
          <p:cNvPr id="3" name="Sous-titr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fr-FR"/>
              <a:t>Cliquez pour modifier le style des sous-titres du masque</a:t>
            </a:r>
            <a:endParaRPr kumimoji="0" lang="en-US"/>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vertical 1"/>
          <p:cNvSpPr>
            <a:spLocks noGrp="1"/>
          </p:cNvSpPr>
          <p:nvPr>
            <p:ph type="title" orient="vert"/>
          </p:nvPr>
        </p:nvSpPr>
        <p:spPr>
          <a:xfrm>
            <a:off x="6781800" y="274640"/>
            <a:ext cx="1905000" cy="5851525"/>
          </a:xfrm>
        </p:spPr>
        <p:txBody>
          <a:bodyPr vert="eaVert"/>
          <a:lstStyle/>
          <a:p>
            <a:r>
              <a:rPr kumimoji="0" lang="fr-FR"/>
              <a:t>Cliquez pour modifier le style du titre</a:t>
            </a:r>
            <a:endParaRPr kumimoji="0" lang="en-US"/>
          </a:p>
        </p:txBody>
      </p:sp>
      <p:sp>
        <p:nvSpPr>
          <p:cNvPr id="3" name="Espace réservé du texte vertical 2"/>
          <p:cNvSpPr>
            <a:spLocks noGrp="1"/>
          </p:cNvSpPr>
          <p:nvPr>
            <p:ph type="body" orient="vert" idx="1"/>
          </p:nvPr>
        </p:nvSpPr>
        <p:spPr>
          <a:xfrm>
            <a:off x="457200" y="304800"/>
            <a:ext cx="6019800" cy="5851525"/>
          </a:xfrm>
        </p:spPr>
        <p:txBody>
          <a:bodyPr vert="eaVer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5" name="Espace réservé du pied de page 4"/>
          <p:cNvSpPr>
            <a:spLocks noGrp="1"/>
          </p:cNvSpPr>
          <p:nvPr>
            <p:ph type="ftr" sz="quarter" idx="11"/>
          </p:nvPr>
        </p:nvSpPr>
        <p:spPr>
          <a:xfrm>
            <a:off x="2640597" y="6377459"/>
            <a:ext cx="3836404" cy="365125"/>
          </a:xfrm>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155448"/>
            <a:ext cx="8229600" cy="1252728"/>
          </a:xfrm>
        </p:spPr>
        <p:txBody>
          <a:bodyPr/>
          <a:lstStyle/>
          <a:p>
            <a:r>
              <a:rPr kumimoji="0" lang="fr-FR"/>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fr-FR"/>
              <a:t>Cliquez pour modifier les styles du texte du masque</a:t>
            </a:r>
          </a:p>
        </p:txBody>
      </p:sp>
      <p:sp>
        <p:nvSpPr>
          <p:cNvPr id="4" name="Espace réservé de la date 3"/>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99A804-03B9-4F54-A696-F492256F396C}"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u contenu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contenu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e la date 4"/>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extLst/>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4" name="Espace réservé du contenu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5" name="Espace réservé du texte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fr-FR"/>
              <a:t>Cliquez pour modifier les styles du texte du masque</a:t>
            </a:r>
          </a:p>
        </p:txBody>
      </p:sp>
      <p:sp>
        <p:nvSpPr>
          <p:cNvPr id="6" name="Espace réservé du contenu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7" name="Espace réservé de la date 6"/>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a:t>Cliquez pour modifier le style du titre</a:t>
            </a:r>
            <a:endParaRPr kumimoji="0" lang="en-US"/>
          </a:p>
        </p:txBody>
      </p:sp>
      <p:sp>
        <p:nvSpPr>
          <p:cNvPr id="3" name="Espace réservé de la date 2"/>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299A804-03B9-4F54-A696-F492256F396C}"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fr-FR"/>
              <a:t>Cliquez pour modifier le style du titre</a:t>
            </a:r>
            <a:endParaRPr kumimoji="0" lang="en-US"/>
          </a:p>
        </p:txBody>
      </p:sp>
      <p:sp>
        <p:nvSpPr>
          <p:cNvPr id="3" name="Espace réservé du contenu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fr-FR"/>
              <a:t>Cliquez pour modifier les styles du texte du masque</a:t>
            </a:r>
          </a:p>
          <a:p>
            <a:pPr lvl="1" eaLnBrk="1" latinLnBrk="0" hangingPunct="1"/>
            <a:r>
              <a:rPr lang="fr-FR"/>
              <a:t>Deuxième niveau</a:t>
            </a:r>
          </a:p>
          <a:p>
            <a:pPr lvl="2" eaLnBrk="1" latinLnBrk="0" hangingPunct="1"/>
            <a:r>
              <a:rPr lang="fr-FR"/>
              <a:t>Troisième niveau</a:t>
            </a:r>
          </a:p>
          <a:p>
            <a:pPr lvl="3" eaLnBrk="1" latinLnBrk="0" hangingPunct="1"/>
            <a:r>
              <a:rPr lang="fr-FR"/>
              <a:t>Quatrième niveau</a:t>
            </a:r>
          </a:p>
          <a:p>
            <a:pPr lvl="4" eaLnBrk="1" latinLnBrk="0" hangingPunct="1"/>
            <a:r>
              <a:rPr lang="fr-FR"/>
              <a:t>Cinquième niveau</a:t>
            </a:r>
            <a:endParaRPr kumimoji="0" lang="en-US"/>
          </a:p>
        </p:txBody>
      </p:sp>
      <p:sp>
        <p:nvSpPr>
          <p:cNvPr id="4" name="Espace réservé du texte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p:txBody>
          <a:bodyPr/>
          <a:lstStyle/>
          <a:p>
            <a:fld id="{47FD564F-178B-4C9B-957B-7512A5F8593B}" type="datetimeFigureOut">
              <a:rPr lang="fr-FR" smtClean="0"/>
              <a:pPr/>
              <a:t>27/10/2024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99A804-03B9-4F54-A696-F492256F396C}" type="slidenum">
              <a:rPr lang="fr-FR" smtClean="0"/>
              <a:pPr/>
              <a:t>‹N°›</a:t>
            </a:fld>
            <a:endParaRPr lang="fr-FR"/>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fr-FR"/>
              <a:t>Cliquez pour modifier le style du titre</a:t>
            </a:r>
            <a:endParaRPr kumimoji="0" lang="en-US"/>
          </a:p>
        </p:txBody>
      </p:sp>
      <p:sp>
        <p:nvSpPr>
          <p:cNvPr id="3" name="Espace réservé pour une image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fr-FR"/>
              <a:t>Cliquez sur l'icône pour ajouter une image</a:t>
            </a:r>
            <a:endParaRPr kumimoji="0" lang="en-US" dirty="0"/>
          </a:p>
        </p:txBody>
      </p:sp>
      <p:sp>
        <p:nvSpPr>
          <p:cNvPr id="4" name="Espace réservé du texte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fr-FR"/>
              <a:t>Cliquez pour modifier les styles du texte du masque</a:t>
            </a:r>
          </a:p>
        </p:txBody>
      </p:sp>
      <p:sp>
        <p:nvSpPr>
          <p:cNvPr id="5" name="Espace réservé de la date 4"/>
          <p:cNvSpPr>
            <a:spLocks noGrp="1"/>
          </p:cNvSpPr>
          <p:nvPr>
            <p:ph type="dt" sz="half" idx="10"/>
          </p:nvPr>
        </p:nvSpPr>
        <p:spPr>
          <a:xfrm>
            <a:off x="164592" y="1170432"/>
            <a:ext cx="2523744" cy="201168"/>
          </a:xfrm>
        </p:spPr>
        <p:txBody>
          <a:bodyPr/>
          <a:lstStyle/>
          <a:p>
            <a:fld id="{47FD564F-178B-4C9B-957B-7512A5F8593B}" type="datetimeFigureOut">
              <a:rPr lang="fr-FR" smtClean="0"/>
              <a:pPr/>
              <a:t>27/10/2024</a:t>
            </a:fld>
            <a:endParaRPr lang="fr-FR"/>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Espace réservé du pied de page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fr-FR"/>
          </a:p>
        </p:txBody>
      </p:sp>
      <p:sp>
        <p:nvSpPr>
          <p:cNvPr id="7" name="Espace réservé du numéro de diapositive 6"/>
          <p:cNvSpPr>
            <a:spLocks noGrp="1"/>
          </p:cNvSpPr>
          <p:nvPr>
            <p:ph type="sldNum" sz="quarter" idx="12"/>
          </p:nvPr>
        </p:nvSpPr>
        <p:spPr>
          <a:xfrm>
            <a:off x="8339328" y="1170432"/>
            <a:ext cx="733864" cy="201168"/>
          </a:xfrm>
        </p:spPr>
        <p:txBody>
          <a:bodyPr/>
          <a:lstStyle/>
          <a:p>
            <a:fld id="{A299A804-03B9-4F54-A696-F492256F396C}"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Espace réservé du titre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fr-FR"/>
              <a:t>Cliquez pour modifier le style du titre</a:t>
            </a:r>
            <a:endParaRPr kumimoji="0" lang="en-US"/>
          </a:p>
        </p:txBody>
      </p:sp>
      <p:sp>
        <p:nvSpPr>
          <p:cNvPr id="3" name="Espace réservé du texte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fr-FR"/>
              <a:t>Cliquez pour modifier les styles du texte du masque</a:t>
            </a:r>
          </a:p>
          <a:p>
            <a:pPr lvl="1" eaLnBrk="1" latinLnBrk="0" hangingPunct="1"/>
            <a:r>
              <a:rPr kumimoji="0" lang="fr-FR"/>
              <a:t>Deuxième niveau</a:t>
            </a:r>
          </a:p>
          <a:p>
            <a:pPr lvl="2" eaLnBrk="1" latinLnBrk="0" hangingPunct="1"/>
            <a:r>
              <a:rPr kumimoji="0" lang="fr-FR"/>
              <a:t>Troisième niveau</a:t>
            </a:r>
          </a:p>
          <a:p>
            <a:pPr lvl="3" eaLnBrk="1" latinLnBrk="0" hangingPunct="1"/>
            <a:r>
              <a:rPr kumimoji="0" lang="fr-FR"/>
              <a:t>Quatrième niveau</a:t>
            </a:r>
          </a:p>
          <a:p>
            <a:pPr lvl="4" eaLnBrk="1" latinLnBrk="0" hangingPunct="1"/>
            <a:r>
              <a:rPr kumimoji="0" lang="fr-FR"/>
              <a:t>Cinquième niveau</a:t>
            </a:r>
            <a:endParaRPr kumimoji="0" lang="en-US"/>
          </a:p>
        </p:txBody>
      </p:sp>
      <p:sp>
        <p:nvSpPr>
          <p:cNvPr id="4" name="Espace réservé de la date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47FD564F-178B-4C9B-957B-7512A5F8593B}" type="datetimeFigureOut">
              <a:rPr lang="fr-FR" smtClean="0"/>
              <a:pPr/>
              <a:t>27/10/2024</a:t>
            </a:fld>
            <a:endParaRPr lang="fr-FR"/>
          </a:p>
        </p:txBody>
      </p:sp>
      <p:sp>
        <p:nvSpPr>
          <p:cNvPr id="5" name="Espace réservé du pied de page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fr-FR"/>
          </a:p>
        </p:txBody>
      </p:sp>
      <p:sp>
        <p:nvSpPr>
          <p:cNvPr id="6" name="Espace réservé du numéro de diapositive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299A804-03B9-4F54-A696-F492256F396C}"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jpeg"/><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2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image" Target="../media/image13.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
        <p:nvSpPr>
          <p:cNvPr id="5" name="ZoneTexte 4"/>
          <p:cNvSpPr txBox="1"/>
          <p:nvPr/>
        </p:nvSpPr>
        <p:spPr>
          <a:xfrm>
            <a:off x="285720" y="2924944"/>
            <a:ext cx="8678768" cy="830997"/>
          </a:xfrm>
          <a:prstGeom prst="rect">
            <a:avLst/>
          </a:prstGeom>
          <a:solidFill>
            <a:schemeClr val="tx1">
              <a:lumMod val="85000"/>
              <a:lumOff val="15000"/>
              <a:alpha val="76000"/>
            </a:schemeClr>
          </a:solidFill>
          <a:ln>
            <a:noFill/>
          </a:ln>
        </p:spPr>
        <p:txBody>
          <a:bodyPr wrap="square" rtlCol="0">
            <a:spAutoFit/>
          </a:bodyPr>
          <a:lstStyle/>
          <a:p>
            <a:pPr algn="ctr"/>
            <a:r>
              <a:rPr lang="en-US" sz="4800" dirty="0">
                <a:solidFill>
                  <a:schemeClr val="bg1"/>
                </a:solidFill>
              </a:rPr>
              <a:t>Course 3: </a:t>
            </a:r>
            <a:r>
              <a:rPr lang="fr-FR" sz="4800" dirty="0">
                <a:solidFill>
                  <a:schemeClr val="bg1"/>
                </a:solidFill>
              </a:rPr>
              <a:t>CONCEPTS</a:t>
            </a:r>
          </a:p>
        </p:txBody>
      </p:sp>
      <p:sp>
        <p:nvSpPr>
          <p:cNvPr id="6" name="ZoneTexte 5"/>
          <p:cNvSpPr txBox="1"/>
          <p:nvPr/>
        </p:nvSpPr>
        <p:spPr>
          <a:xfrm>
            <a:off x="5940152" y="4221088"/>
            <a:ext cx="3024336" cy="523220"/>
          </a:xfrm>
          <a:prstGeom prst="rect">
            <a:avLst/>
          </a:prstGeom>
          <a:solidFill>
            <a:srgbClr val="002060">
              <a:alpha val="25000"/>
            </a:srgbClr>
          </a:solidFill>
        </p:spPr>
        <p:txBody>
          <a:bodyPr wrap="square" rtlCol="0">
            <a:spAutoFit/>
          </a:bodyPr>
          <a:lstStyle/>
          <a:p>
            <a:r>
              <a:rPr lang="fr-FR" sz="2800" b="1" dirty="0">
                <a:solidFill>
                  <a:schemeClr val="bg1"/>
                </a:solidFill>
              </a:rPr>
              <a:t>By: GAOUAOUI  R</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DDE5531E-43D6-57CF-BEA2-AC0F2451D51A}"/>
              </a:ext>
            </a:extLst>
          </p:cNvPr>
          <p:cNvSpPr>
            <a:spLocks noGrp="1"/>
          </p:cNvSpPr>
          <p:nvPr>
            <p:ph idx="1"/>
          </p:nvPr>
        </p:nvSpPr>
        <p:spPr>
          <a:xfrm>
            <a:off x="374848" y="1775191"/>
            <a:ext cx="8373616" cy="4625609"/>
          </a:xfrm>
        </p:spPr>
        <p:txBody>
          <a:bodyPr>
            <a:normAutofit fontScale="92500" lnSpcReduction="20000"/>
          </a:bodyPr>
          <a:lstStyle/>
          <a:p>
            <a:pPr marL="633222" indent="-514350" algn="just">
              <a:buFont typeface="+mj-lt"/>
              <a:buAutoNum type="arabicPeriod"/>
              <a:tabLst>
                <a:tab pos="449263" algn="l"/>
              </a:tabLst>
            </a:pPr>
            <a:r>
              <a:rPr lang="en-US" sz="2800" b="1" u="sng" dirty="0"/>
              <a:t>Religion:</a:t>
            </a:r>
            <a:r>
              <a:rPr lang="en-US" sz="2800" b="1" dirty="0"/>
              <a:t> </a:t>
            </a:r>
            <a:r>
              <a:rPr lang="en-US" sz="2800" dirty="0"/>
              <a:t>Moral action stems from religious sources (Qur'an).</a:t>
            </a:r>
          </a:p>
          <a:p>
            <a:pPr marL="633222" indent="-514350" algn="just">
              <a:buFont typeface="+mj-lt"/>
              <a:buAutoNum type="arabicPeriod"/>
              <a:tabLst>
                <a:tab pos="449263" algn="l"/>
              </a:tabLst>
            </a:pPr>
            <a:endParaRPr lang="en-US" sz="2800" dirty="0"/>
          </a:p>
          <a:p>
            <a:pPr marL="633222" indent="-514350" algn="just">
              <a:buFont typeface="+mj-lt"/>
              <a:buAutoNum type="arabicPeriod"/>
              <a:tabLst>
                <a:tab pos="449263" algn="l"/>
              </a:tabLst>
            </a:pPr>
            <a:r>
              <a:rPr lang="en-US" sz="2800" b="1" u="sng" dirty="0"/>
              <a:t>Conscience:</a:t>
            </a:r>
            <a:r>
              <a:rPr lang="en-US" sz="2800" dirty="0"/>
              <a:t> It is my conscience that indicates to me what is right or wrong.</a:t>
            </a:r>
          </a:p>
          <a:p>
            <a:pPr marL="633222" indent="-514350" algn="just">
              <a:buFont typeface="+mj-lt"/>
              <a:buAutoNum type="arabicPeriod"/>
              <a:tabLst>
                <a:tab pos="449263" algn="l"/>
              </a:tabLst>
            </a:pPr>
            <a:endParaRPr lang="en-US" sz="2800" dirty="0"/>
          </a:p>
          <a:p>
            <a:pPr marL="633222" indent="-514350" algn="just">
              <a:buFont typeface="+mj-lt"/>
              <a:buAutoNum type="arabicPeriod"/>
              <a:tabLst>
                <a:tab pos="449263" algn="l"/>
              </a:tabLst>
            </a:pPr>
            <a:r>
              <a:rPr lang="en-US" sz="2800" b="1" u="sng" dirty="0"/>
              <a:t>Sense of duty:</a:t>
            </a:r>
            <a:r>
              <a:rPr lang="en-US" sz="2800" b="1" dirty="0"/>
              <a:t> </a:t>
            </a:r>
            <a:r>
              <a:rPr lang="en-US" sz="2800" dirty="0"/>
              <a:t>Doing good or seeking it is, above all, a duty.</a:t>
            </a:r>
          </a:p>
          <a:p>
            <a:pPr marL="633222" indent="-514350" algn="just">
              <a:buFont typeface="+mj-lt"/>
              <a:buAutoNum type="arabicPeriod"/>
              <a:tabLst>
                <a:tab pos="449263" algn="l"/>
              </a:tabLst>
            </a:pPr>
            <a:endParaRPr lang="en-US" sz="2800" dirty="0"/>
          </a:p>
          <a:p>
            <a:pPr marL="633222" indent="-514350" algn="just">
              <a:buFont typeface="+mj-lt"/>
              <a:buAutoNum type="arabicPeriod"/>
              <a:tabLst>
                <a:tab pos="449263" algn="l"/>
              </a:tabLst>
            </a:pPr>
            <a:r>
              <a:rPr lang="en-US" sz="2800" b="1" u="sng" dirty="0"/>
              <a:t>Sense of respect:</a:t>
            </a:r>
            <a:r>
              <a:rPr lang="en-US" sz="2800" dirty="0"/>
              <a:t> Interpersonal relationships should be governed by respect. Prohibitions, rules, and injunctions can vary greatly from one culture to another.</a:t>
            </a:r>
            <a:endParaRPr lang="fr-FR" dirty="0"/>
          </a:p>
        </p:txBody>
      </p:sp>
      <p:sp>
        <p:nvSpPr>
          <p:cNvPr id="4" name="Titre 1">
            <a:extLst>
              <a:ext uri="{FF2B5EF4-FFF2-40B4-BE49-F238E27FC236}">
                <a16:creationId xmlns:a16="http://schemas.microsoft.com/office/drawing/2014/main" id="{B9A5AA49-90C8-E25C-7C6A-217B905AFB8F}"/>
              </a:ext>
            </a:extLst>
          </p:cNvPr>
          <p:cNvSpPr>
            <a:spLocks noGrp="1"/>
          </p:cNvSpPr>
          <p:nvPr>
            <p:ph type="title"/>
          </p:nvPr>
        </p:nvSpPr>
        <p:spPr>
          <a:xfrm>
            <a:off x="323528" y="155575"/>
            <a:ext cx="8229600" cy="1252538"/>
          </a:xfrm>
        </p:spPr>
        <p:txBody>
          <a:bodyPr>
            <a:noAutofit/>
          </a:bodyPr>
          <a:lstStyle/>
          <a:p>
            <a:br>
              <a:rPr lang="fr-FR" sz="4400" b="1" dirty="0"/>
            </a:br>
            <a:r>
              <a:rPr lang="fr-FR" sz="4400" dirty="0"/>
              <a:t>Sources of </a:t>
            </a:r>
            <a:r>
              <a:rPr lang="fr-FR" sz="4400" dirty="0" err="1"/>
              <a:t>morality</a:t>
            </a:r>
            <a:br>
              <a:rPr lang="fr-FR" sz="4400" dirty="0"/>
            </a:br>
            <a:endParaRPr lang="fr-FR" sz="4400" dirty="0"/>
          </a:p>
        </p:txBody>
      </p:sp>
    </p:spTree>
    <p:extLst>
      <p:ext uri="{BB962C8B-B14F-4D97-AF65-F5344CB8AC3E}">
        <p14:creationId xmlns:p14="http://schemas.microsoft.com/office/powerpoint/2010/main" val="2851571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ipe(down)">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4" fill="hold" grpId="0" nodeType="click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wipe(down)">
                                      <p:cBhvr>
                                        <p:cTn id="16" dur="500"/>
                                        <p:tgtEl>
                                          <p:spTgt spid="3">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wipe(down)">
                                      <p:cBhvr>
                                        <p:cTn id="21" dur="500"/>
                                        <p:tgtEl>
                                          <p:spTgt spid="3">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wipe(down)">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BAA436B9-615E-81C6-D3D6-CDAE713D37AB}"/>
              </a:ext>
            </a:extLst>
          </p:cNvPr>
          <p:cNvSpPr>
            <a:spLocks noGrp="1"/>
          </p:cNvSpPr>
          <p:nvPr>
            <p:ph idx="1"/>
          </p:nvPr>
        </p:nvSpPr>
        <p:spPr/>
        <p:txBody>
          <a:bodyPr>
            <a:normAutofit/>
          </a:bodyPr>
          <a:lstStyle/>
          <a:p>
            <a:pPr marL="118872" indent="0" algn="just">
              <a:buNone/>
            </a:pPr>
            <a:r>
              <a:rPr lang="fr-FR" sz="2800" dirty="0"/>
              <a:t>5. </a:t>
            </a:r>
            <a:r>
              <a:rPr lang="en-US" sz="2800" b="1" u="sng" dirty="0"/>
              <a:t>Justice</a:t>
            </a:r>
            <a:r>
              <a:rPr lang="en-US" sz="2800" u="sng" dirty="0"/>
              <a:t>:</a:t>
            </a:r>
            <a:r>
              <a:rPr lang="en-US" sz="2800" dirty="0"/>
              <a:t> "Justice is the right of the weakest."</a:t>
            </a:r>
            <a:br>
              <a:rPr lang="en-US" sz="2800" dirty="0"/>
            </a:br>
            <a:r>
              <a:rPr lang="en-US" sz="2800" dirty="0"/>
              <a:t>Joseph Joubert - 1754-1824. </a:t>
            </a:r>
            <a:r>
              <a:rPr lang="en-US" sz="2800" dirty="0" err="1"/>
              <a:t>ustice</a:t>
            </a:r>
            <a:r>
              <a:rPr lang="en-US" sz="2800" dirty="0"/>
              <a:t> is a moral principle of social life based on the recognition and respect for the rights of others, which can be either natural law (equity) or positive law (the law).</a:t>
            </a:r>
          </a:p>
          <a:p>
            <a:pPr marL="118872" indent="0" algn="just">
              <a:buNone/>
            </a:pPr>
            <a:endParaRPr lang="en-US" sz="2800" dirty="0"/>
          </a:p>
          <a:p>
            <a:pPr marL="118872" indent="0" algn="just">
              <a:buNone/>
            </a:pPr>
            <a:r>
              <a:rPr lang="en-US" sz="2800" dirty="0"/>
              <a:t>6. </a:t>
            </a:r>
            <a:r>
              <a:rPr lang="en-US" sz="2800" b="1" u="sng" dirty="0"/>
              <a:t>Virtue</a:t>
            </a:r>
            <a:r>
              <a:rPr lang="en-US" sz="2800" u="sng" dirty="0"/>
              <a:t>: </a:t>
            </a:r>
            <a:r>
              <a:rPr lang="en-US" sz="2800" dirty="0"/>
              <a:t>Virtue is inherent to a person's character and identity. A good person, a virtuous person, will accomplish good things.</a:t>
            </a:r>
          </a:p>
          <a:p>
            <a:endParaRPr lang="fr-FR" dirty="0"/>
          </a:p>
        </p:txBody>
      </p:sp>
      <p:sp>
        <p:nvSpPr>
          <p:cNvPr id="4" name="Titre 1">
            <a:extLst>
              <a:ext uri="{FF2B5EF4-FFF2-40B4-BE49-F238E27FC236}">
                <a16:creationId xmlns:a16="http://schemas.microsoft.com/office/drawing/2014/main" id="{33527EF9-A146-9715-FDF3-BCBBEC1C7CEE}"/>
              </a:ext>
            </a:extLst>
          </p:cNvPr>
          <p:cNvSpPr>
            <a:spLocks noGrp="1"/>
          </p:cNvSpPr>
          <p:nvPr>
            <p:ph type="title"/>
          </p:nvPr>
        </p:nvSpPr>
        <p:spPr>
          <a:xfrm>
            <a:off x="251520" y="188640"/>
            <a:ext cx="8229600" cy="1252538"/>
          </a:xfrm>
        </p:spPr>
        <p:txBody>
          <a:bodyPr>
            <a:noAutofit/>
          </a:bodyPr>
          <a:lstStyle/>
          <a:p>
            <a:br>
              <a:rPr lang="fr-FR" sz="4400" b="1" dirty="0"/>
            </a:br>
            <a:r>
              <a:rPr lang="fr-FR" sz="4400" dirty="0"/>
              <a:t>Sources of </a:t>
            </a:r>
            <a:r>
              <a:rPr lang="fr-FR" sz="4400" dirty="0" err="1"/>
              <a:t>morality</a:t>
            </a:r>
            <a:br>
              <a:rPr lang="fr-FR" sz="4400" dirty="0"/>
            </a:br>
            <a:endParaRPr lang="fr-FR" sz="4400" dirty="0"/>
          </a:p>
        </p:txBody>
      </p:sp>
    </p:spTree>
    <p:extLst>
      <p:ext uri="{BB962C8B-B14F-4D97-AF65-F5344CB8AC3E}">
        <p14:creationId xmlns:p14="http://schemas.microsoft.com/office/powerpoint/2010/main" val="336176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a:t>Ethics</a:t>
            </a:r>
            <a:endParaRPr lang="fr-FR" dirty="0"/>
          </a:p>
        </p:txBody>
      </p:sp>
      <p:sp>
        <p:nvSpPr>
          <p:cNvPr id="3" name="Espace réservé du contenu 2"/>
          <p:cNvSpPr>
            <a:spLocks noGrp="1"/>
          </p:cNvSpPr>
          <p:nvPr>
            <p:ph idx="1"/>
          </p:nvPr>
        </p:nvSpPr>
        <p:spPr>
          <a:xfrm>
            <a:off x="142844" y="1775191"/>
            <a:ext cx="8821644" cy="4625609"/>
          </a:xfrm>
        </p:spPr>
        <p:txBody>
          <a:bodyPr>
            <a:normAutofit/>
          </a:bodyPr>
          <a:lstStyle/>
          <a:p>
            <a:r>
              <a:rPr lang="en-US" dirty="0"/>
              <a:t>Ethics is not a legal system or a law of general application.</a:t>
            </a:r>
          </a:p>
          <a:p>
            <a:pPr marL="118872" indent="0">
              <a:buNone/>
            </a:pPr>
            <a:endParaRPr lang="en-US" dirty="0"/>
          </a:p>
          <a:p>
            <a:r>
              <a:rPr lang="en-US" dirty="0"/>
              <a:t>Ethics should provide a way of acting as well as justifications for our actions (individualization).</a:t>
            </a:r>
          </a:p>
          <a:p>
            <a:pPr lvl="0"/>
            <a:endParaRPr lang="fr-FR" sz="1400" dirty="0"/>
          </a:p>
          <a:p>
            <a:pPr>
              <a:buNone/>
            </a:pP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66C9BC-A055-9E5A-C353-19294938E718}"/>
              </a:ext>
            </a:extLst>
          </p:cNvPr>
          <p:cNvSpPr>
            <a:spLocks noGrp="1"/>
          </p:cNvSpPr>
          <p:nvPr>
            <p:ph type="title"/>
          </p:nvPr>
        </p:nvSpPr>
        <p:spPr>
          <a:xfrm>
            <a:off x="714400" y="188640"/>
            <a:ext cx="7715200" cy="1252728"/>
          </a:xfrm>
        </p:spPr>
        <p:txBody>
          <a:bodyPr/>
          <a:lstStyle/>
          <a:p>
            <a:r>
              <a:rPr lang="en-US" sz="4400" i="1" dirty="0"/>
              <a:t>Ethics</a:t>
            </a:r>
            <a:endParaRPr lang="ar-DZ" dirty="0"/>
          </a:p>
        </p:txBody>
      </p:sp>
      <p:sp>
        <p:nvSpPr>
          <p:cNvPr id="3" name="Espace réservé du contenu 2">
            <a:extLst>
              <a:ext uri="{FF2B5EF4-FFF2-40B4-BE49-F238E27FC236}">
                <a16:creationId xmlns:a16="http://schemas.microsoft.com/office/drawing/2014/main" id="{4F11C9D5-B431-8027-2016-A3EF8897DC7E}"/>
              </a:ext>
            </a:extLst>
          </p:cNvPr>
          <p:cNvSpPr>
            <a:spLocks noGrp="1"/>
          </p:cNvSpPr>
          <p:nvPr>
            <p:ph idx="1"/>
          </p:nvPr>
        </p:nvSpPr>
        <p:spPr>
          <a:xfrm>
            <a:off x="457200" y="1556792"/>
            <a:ext cx="8229600" cy="4752528"/>
          </a:xfrm>
        </p:spPr>
        <p:txBody>
          <a:bodyPr>
            <a:normAutofit fontScale="77500" lnSpcReduction="20000"/>
          </a:bodyPr>
          <a:lstStyle/>
          <a:p>
            <a:pPr algn="just">
              <a:spcAft>
                <a:spcPts val="1200"/>
              </a:spcAft>
            </a:pPr>
            <a:r>
              <a:rPr lang="en-US" sz="3400" b="1" i="1" dirty="0"/>
              <a:t>Definition 1:</a:t>
            </a:r>
          </a:p>
          <a:p>
            <a:pPr algn="just"/>
            <a:r>
              <a:rPr lang="en-US" sz="3400" b="1" i="1" dirty="0"/>
              <a:t>Etymology</a:t>
            </a:r>
            <a:r>
              <a:rPr lang="en-US" sz="3400" i="1" dirty="0"/>
              <a:t>: from the Greek </a:t>
            </a:r>
            <a:r>
              <a:rPr lang="en-US" sz="3400" b="1" i="1" dirty="0">
                <a:solidFill>
                  <a:srgbClr val="FF0000"/>
                </a:solidFill>
              </a:rPr>
              <a:t>"</a:t>
            </a:r>
            <a:r>
              <a:rPr lang="en-US" sz="3400" b="1" i="1" dirty="0" err="1">
                <a:solidFill>
                  <a:srgbClr val="FF0000"/>
                </a:solidFill>
              </a:rPr>
              <a:t>ethikos</a:t>
            </a:r>
            <a:r>
              <a:rPr lang="en-US" sz="3400" b="1" i="1" dirty="0">
                <a:solidFill>
                  <a:srgbClr val="FF0000"/>
                </a:solidFill>
              </a:rPr>
              <a:t>," </a:t>
            </a:r>
            <a:r>
              <a:rPr lang="en-US" sz="3400" b="1" i="1" dirty="0"/>
              <a:t>meaning moral, </a:t>
            </a:r>
            <a:r>
              <a:rPr lang="en-US" sz="3400" i="1" dirty="0"/>
              <a:t>derived from </a:t>
            </a:r>
            <a:r>
              <a:rPr lang="en-US" sz="3400" b="1" i="1" dirty="0">
                <a:solidFill>
                  <a:srgbClr val="FF0000"/>
                </a:solidFill>
              </a:rPr>
              <a:t>"ethos," </a:t>
            </a:r>
            <a:r>
              <a:rPr lang="en-US" sz="3400" i="1" dirty="0"/>
              <a:t>meaning </a:t>
            </a:r>
            <a:r>
              <a:rPr lang="en-US" sz="3400" b="1" i="1" dirty="0"/>
              <a:t>customs</a:t>
            </a:r>
            <a:r>
              <a:rPr lang="en-US" sz="3400" i="1" dirty="0"/>
              <a:t>.</a:t>
            </a:r>
          </a:p>
          <a:p>
            <a:pPr marL="118872" indent="0" algn="just">
              <a:buNone/>
            </a:pPr>
            <a:endParaRPr lang="en-US" sz="3400" i="1" dirty="0"/>
          </a:p>
          <a:p>
            <a:pPr algn="just"/>
            <a:r>
              <a:rPr lang="en-US" sz="3400" i="1" dirty="0"/>
              <a:t>Ethics is the science of morality and customs. It is a philosophical discipline that reflects on the purposes, values of existence, the conditions for a happy life, the concept of "good," and questions of morals or ethics.</a:t>
            </a:r>
          </a:p>
          <a:p>
            <a:pPr marL="118872" indent="0" algn="just">
              <a:buNone/>
            </a:pPr>
            <a:endParaRPr lang="en-US" sz="3400" b="1" i="1" dirty="0"/>
          </a:p>
          <a:p>
            <a:pPr algn="just"/>
            <a:r>
              <a:rPr lang="en-US" sz="3400" b="1" i="1" dirty="0"/>
              <a:t>Definition 2:  </a:t>
            </a:r>
            <a:r>
              <a:rPr lang="en-US" sz="3400" i="1" dirty="0"/>
              <a:t>Ethics can also be defined as a reflection on the behaviors to adopt to make the world a habitable place for humanity. In this sense, ethics is a pursuit of an ideal society and a way of living.</a:t>
            </a:r>
          </a:p>
          <a:p>
            <a:endParaRPr lang="ar-DZ" dirty="0"/>
          </a:p>
        </p:txBody>
      </p:sp>
    </p:spTree>
    <p:extLst>
      <p:ext uri="{BB962C8B-B14F-4D97-AF65-F5344CB8AC3E}">
        <p14:creationId xmlns:p14="http://schemas.microsoft.com/office/powerpoint/2010/main" val="69744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79512" y="1772816"/>
            <a:ext cx="8229600" cy="4625609"/>
          </a:xfrm>
        </p:spPr>
        <p:txBody>
          <a:bodyPr>
            <a:normAutofit/>
          </a:bodyPr>
          <a:lstStyle/>
          <a:p>
            <a:pPr algn="just"/>
            <a:r>
              <a:rPr lang="en-US" sz="2800" b="1" i="1" dirty="0"/>
              <a:t>Definition 3:</a:t>
            </a:r>
            <a:r>
              <a:rPr lang="en-US" sz="2800" i="1" dirty="0"/>
              <a:t> Ethics can be defined as the philosophical study of moral behavior, moral decision-making, or well-being.</a:t>
            </a:r>
          </a:p>
          <a:p>
            <a:pPr algn="just"/>
            <a:endParaRPr lang="en-US" sz="2800" i="1" dirty="0"/>
          </a:p>
          <a:p>
            <a:pPr algn="just"/>
            <a:r>
              <a:rPr lang="en-US" sz="2800" b="1" i="1" dirty="0"/>
              <a:t>Definition 4:</a:t>
            </a:r>
            <a:r>
              <a:rPr lang="en-US" sz="2800" i="1" dirty="0"/>
              <a:t> Ethics can be distinguished from morality, understood as the activity of </a:t>
            </a:r>
            <a:r>
              <a:rPr lang="en-US" sz="2800" b="1" i="1" dirty="0"/>
              <a:t>choosing, deciding, judging, justifying, and defending </a:t>
            </a:r>
            <a:r>
              <a:rPr lang="en-US" sz="2800" i="1" dirty="0"/>
              <a:t>behaviors, while ethics studies how moral choices should be made.</a:t>
            </a:r>
          </a:p>
          <a:p>
            <a:pPr lvl="1"/>
            <a:endParaRPr lang="fr-FR" i="1" dirty="0"/>
          </a:p>
          <a:p>
            <a:endParaRPr lang="fr-FR" dirty="0"/>
          </a:p>
        </p:txBody>
      </p:sp>
      <p:sp>
        <p:nvSpPr>
          <p:cNvPr id="4" name="Titre 1"/>
          <p:cNvSpPr>
            <a:spLocks noGrp="1"/>
          </p:cNvSpPr>
          <p:nvPr>
            <p:ph type="title"/>
          </p:nvPr>
        </p:nvSpPr>
        <p:spPr/>
        <p:txBody>
          <a:bodyPr/>
          <a:lstStyle/>
          <a:p>
            <a:r>
              <a:rPr lang="en-US" sz="4800" i="1" dirty="0"/>
              <a:t>Ethics</a:t>
            </a:r>
            <a:endParaRPr lang="fr-FR"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07B047-74F8-AF6A-2105-F7ECB0AD67F8}"/>
              </a:ext>
            </a:extLst>
          </p:cNvPr>
          <p:cNvSpPr>
            <a:spLocks noGrp="1"/>
          </p:cNvSpPr>
          <p:nvPr>
            <p:ph type="title"/>
          </p:nvPr>
        </p:nvSpPr>
        <p:spPr>
          <a:xfrm>
            <a:off x="457200" y="155448"/>
            <a:ext cx="8229600" cy="1252728"/>
          </a:xfrm>
        </p:spPr>
        <p:txBody>
          <a:bodyPr/>
          <a:lstStyle/>
          <a:p>
            <a:r>
              <a:rPr lang="en-US" sz="4400" i="1" dirty="0"/>
              <a:t>Ethics</a:t>
            </a:r>
            <a:endParaRPr lang="ar-DZ" dirty="0"/>
          </a:p>
        </p:txBody>
      </p:sp>
      <p:pic>
        <p:nvPicPr>
          <p:cNvPr id="2050" name="Picture 2" descr="Ethical Values In Business: Definition, Principles, &amp; Importance">
            <a:extLst>
              <a:ext uri="{FF2B5EF4-FFF2-40B4-BE49-F238E27FC236}">
                <a16:creationId xmlns:a16="http://schemas.microsoft.com/office/drawing/2014/main" id="{830646CC-5962-4A4F-64C9-EBF98C95A84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1520" y="1484784"/>
            <a:ext cx="8435280" cy="5373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6901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50"/>
                                        </p:tgtEl>
                                        <p:attrNameLst>
                                          <p:attrName>style.visibility</p:attrName>
                                        </p:attrNameLst>
                                      </p:cBhvr>
                                      <p:to>
                                        <p:strVal val="visible"/>
                                      </p:to>
                                    </p:set>
                                    <p:animEffect transition="in" filter="fade">
                                      <p:cBhvr>
                                        <p:cTn id="12"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549BF02-34C1-1D01-E90C-863CD96F2E16}"/>
              </a:ext>
            </a:extLst>
          </p:cNvPr>
          <p:cNvSpPr>
            <a:spLocks noGrp="1"/>
          </p:cNvSpPr>
          <p:nvPr>
            <p:ph type="title"/>
          </p:nvPr>
        </p:nvSpPr>
        <p:spPr/>
        <p:txBody>
          <a:bodyPr/>
          <a:lstStyle/>
          <a:p>
            <a:r>
              <a:rPr lang="en-US" b="1" dirty="0"/>
              <a:t>Deontology</a:t>
            </a:r>
            <a:endParaRPr lang="ar-DZ" dirty="0"/>
          </a:p>
        </p:txBody>
      </p:sp>
      <p:sp>
        <p:nvSpPr>
          <p:cNvPr id="3" name="Espace réservé du contenu 2">
            <a:extLst>
              <a:ext uri="{FF2B5EF4-FFF2-40B4-BE49-F238E27FC236}">
                <a16:creationId xmlns:a16="http://schemas.microsoft.com/office/drawing/2014/main" id="{B906E023-54A4-9605-5315-CEB27154F89A}"/>
              </a:ext>
            </a:extLst>
          </p:cNvPr>
          <p:cNvSpPr>
            <a:spLocks noGrp="1"/>
          </p:cNvSpPr>
          <p:nvPr>
            <p:ph idx="1"/>
          </p:nvPr>
        </p:nvSpPr>
        <p:spPr>
          <a:xfrm>
            <a:off x="457200" y="1628800"/>
            <a:ext cx="8229600" cy="4927361"/>
          </a:xfrm>
        </p:spPr>
        <p:txBody>
          <a:bodyPr>
            <a:noAutofit/>
          </a:bodyPr>
          <a:lstStyle/>
          <a:p>
            <a:pPr algn="just"/>
            <a:r>
              <a:rPr lang="en-US" sz="2800" b="1" dirty="0"/>
              <a:t>Etymology:</a:t>
            </a:r>
          </a:p>
          <a:p>
            <a:pPr algn="just"/>
            <a:r>
              <a:rPr lang="en-US" sz="2800" dirty="0"/>
              <a:t> from the English "deontology," derived from the Greek </a:t>
            </a:r>
            <a:r>
              <a:rPr lang="en-US" sz="2800" b="1" dirty="0"/>
              <a:t>" deontos," </a:t>
            </a:r>
            <a:r>
              <a:rPr lang="en-US" sz="2800" dirty="0"/>
              <a:t>meaning what must be done, duty, with the suffix "-logy" from the Greek "</a:t>
            </a:r>
            <a:r>
              <a:rPr lang="en-US" sz="2800" dirty="0" err="1"/>
              <a:t>lógos</a:t>
            </a:r>
            <a:r>
              <a:rPr lang="en-US" sz="2800" dirty="0"/>
              <a:t>," meaning study, science.</a:t>
            </a:r>
          </a:p>
          <a:p>
            <a:pPr marL="118872" indent="0" algn="just">
              <a:buNone/>
            </a:pPr>
            <a:endParaRPr lang="en-US" sz="2800" dirty="0"/>
          </a:p>
          <a:p>
            <a:pPr algn="just"/>
            <a:r>
              <a:rPr lang="en-US" sz="2800" b="1" dirty="0"/>
              <a:t>Deontology</a:t>
            </a:r>
            <a:r>
              <a:rPr lang="en-US" sz="2800" dirty="0"/>
              <a:t> → "theory of duties.“</a:t>
            </a:r>
          </a:p>
          <a:p>
            <a:pPr marL="118872" indent="0" algn="just">
              <a:buNone/>
            </a:pPr>
            <a:endParaRPr lang="en-US" sz="2800" dirty="0"/>
          </a:p>
          <a:p>
            <a:pPr algn="just"/>
            <a:r>
              <a:rPr lang="en-US" sz="2800" b="1" dirty="0"/>
              <a:t>Deontology</a:t>
            </a:r>
            <a:r>
              <a:rPr lang="en-US" sz="2800" dirty="0"/>
              <a:t> is a branch of ethics that establishes the foundations of a person's duties based on morality.</a:t>
            </a:r>
          </a:p>
          <a:p>
            <a:endParaRPr lang="ar-DZ" sz="2800" dirty="0"/>
          </a:p>
        </p:txBody>
      </p:sp>
    </p:spTree>
    <p:extLst>
      <p:ext uri="{BB962C8B-B14F-4D97-AF65-F5344CB8AC3E}">
        <p14:creationId xmlns:p14="http://schemas.microsoft.com/office/powerpoint/2010/main" val="1487577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DC0C1E0-BC9A-6265-262F-440D19A8ABF2}"/>
              </a:ext>
            </a:extLst>
          </p:cNvPr>
          <p:cNvSpPr>
            <a:spLocks noGrp="1"/>
          </p:cNvSpPr>
          <p:nvPr>
            <p:ph type="title"/>
          </p:nvPr>
        </p:nvSpPr>
        <p:spPr/>
        <p:txBody>
          <a:bodyPr/>
          <a:lstStyle/>
          <a:p>
            <a:r>
              <a:rPr lang="en-US" b="1" dirty="0"/>
              <a:t>Deontology</a:t>
            </a:r>
            <a:endParaRPr lang="ar-DZ" dirty="0"/>
          </a:p>
        </p:txBody>
      </p:sp>
      <p:sp>
        <p:nvSpPr>
          <p:cNvPr id="3" name="Espace réservé du contenu 2">
            <a:extLst>
              <a:ext uri="{FF2B5EF4-FFF2-40B4-BE49-F238E27FC236}">
                <a16:creationId xmlns:a16="http://schemas.microsoft.com/office/drawing/2014/main" id="{61AA8F2D-37C3-C3CA-9702-FA84B7BCDE34}"/>
              </a:ext>
            </a:extLst>
          </p:cNvPr>
          <p:cNvSpPr>
            <a:spLocks noGrp="1"/>
          </p:cNvSpPr>
          <p:nvPr>
            <p:ph idx="1"/>
          </p:nvPr>
        </p:nvSpPr>
        <p:spPr>
          <a:xfrm>
            <a:off x="457200" y="1700808"/>
            <a:ext cx="8003232" cy="4625609"/>
          </a:xfrm>
        </p:spPr>
        <p:txBody>
          <a:bodyPr>
            <a:normAutofit/>
          </a:bodyPr>
          <a:lstStyle/>
          <a:p>
            <a:pPr algn="just"/>
            <a:r>
              <a:rPr lang="en-US" sz="2800" dirty="0"/>
              <a:t>Deontology is the set of rules or duties governing the conduct expected of members of a profession or individuals holding a position in society.</a:t>
            </a:r>
          </a:p>
          <a:p>
            <a:pPr algn="just"/>
            <a:endParaRPr lang="en-US" sz="2800" dirty="0"/>
          </a:p>
          <a:p>
            <a:pPr algn="just"/>
            <a:r>
              <a:rPr lang="en-US" sz="2800" dirty="0"/>
              <a:t> Whether imposed by law or not, it constitutes the ethics of a profession.</a:t>
            </a:r>
          </a:p>
          <a:p>
            <a:pPr marL="118872" indent="0" algn="just">
              <a:buNone/>
            </a:pPr>
            <a:endParaRPr lang="en-US" sz="2800" dirty="0"/>
          </a:p>
          <a:p>
            <a:pPr algn="just"/>
            <a:r>
              <a:rPr lang="en-US" sz="2800" dirty="0"/>
              <a:t> This is the case, for example, for medical professions (Hippocratic oath), journalists (Munich Charter), lawyers, etc.</a:t>
            </a:r>
            <a:endParaRPr lang="ar-DZ" sz="2800" dirty="0"/>
          </a:p>
        </p:txBody>
      </p:sp>
    </p:spTree>
    <p:extLst>
      <p:ext uri="{BB962C8B-B14F-4D97-AF65-F5344CB8AC3E}">
        <p14:creationId xmlns:p14="http://schemas.microsoft.com/office/powerpoint/2010/main" val="874059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p:txBody>
          <a:bodyPr/>
          <a:lstStyle/>
          <a:p>
            <a:r>
              <a:rPr lang="en-US" dirty="0"/>
              <a:t>Deontology</a:t>
            </a:r>
            <a:endParaRPr lang="fr-FR" dirty="0"/>
          </a:p>
        </p:txBody>
      </p:sp>
      <p:sp>
        <p:nvSpPr>
          <p:cNvPr id="3" name="Espace réservé du contenu 2"/>
          <p:cNvSpPr>
            <a:spLocks noGrp="1"/>
          </p:cNvSpPr>
          <p:nvPr>
            <p:ph idx="1"/>
          </p:nvPr>
        </p:nvSpPr>
        <p:spPr>
          <a:xfrm>
            <a:off x="457200" y="1775191"/>
            <a:ext cx="7931224" cy="4534129"/>
          </a:xfrm>
        </p:spPr>
        <p:txBody>
          <a:bodyPr>
            <a:normAutofit/>
          </a:bodyPr>
          <a:lstStyle/>
          <a:p>
            <a:pPr algn="just"/>
            <a:r>
              <a:rPr lang="en-US" sz="2800" dirty="0"/>
              <a:t>Ethics applies to the professional world by establishing a series of rules and duties to which members of the same profession.</a:t>
            </a:r>
          </a:p>
          <a:p>
            <a:pPr marL="118872" indent="0" algn="just">
              <a:buNone/>
            </a:pPr>
            <a:endParaRPr lang="en-US" sz="2800" dirty="0"/>
          </a:p>
          <a:p>
            <a:pPr algn="just"/>
            <a:r>
              <a:rPr lang="en-US" sz="2800" dirty="0"/>
              <a:t>A </a:t>
            </a:r>
            <a:r>
              <a:rPr lang="en-US" sz="2800" b="1" dirty="0">
                <a:solidFill>
                  <a:srgbClr val="FF0000"/>
                </a:solidFill>
              </a:rPr>
              <a:t>professional </a:t>
            </a:r>
            <a:r>
              <a:rPr lang="en-US" sz="2800" b="1" u="sng" dirty="0">
                <a:solidFill>
                  <a:srgbClr val="FF0000"/>
                </a:solidFill>
              </a:rPr>
              <a:t>code</a:t>
            </a:r>
            <a:r>
              <a:rPr lang="en-US" sz="2800" b="1" dirty="0">
                <a:solidFill>
                  <a:srgbClr val="FF0000"/>
                </a:solidFill>
              </a:rPr>
              <a:t> </a:t>
            </a:r>
            <a:r>
              <a:rPr lang="en-US" sz="2800" dirty="0"/>
              <a:t>of ethics governs the practice of a profession. It outlines the ethics as well as the rights and duties of those who practice it.</a:t>
            </a:r>
          </a:p>
          <a:p>
            <a:pPr algn="just"/>
            <a:endParaRPr lang="en-US" sz="2800" dirty="0"/>
          </a:p>
          <a:p>
            <a:pPr marL="118872" indent="0" algn="just">
              <a:buNone/>
            </a:pPr>
            <a:endParaRPr lang="fr-FR" sz="3000" dirty="0"/>
          </a:p>
          <a:p>
            <a:pPr marL="118872" indent="0" algn="just">
              <a:buNone/>
            </a:pPr>
            <a:endParaRPr lang="fr-FR" sz="3000" dirty="0"/>
          </a:p>
          <a:p>
            <a:endParaRPr lang="fr-FR" sz="3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53752" y="-6508"/>
            <a:ext cx="9036496" cy="1252728"/>
          </a:xfrm>
        </p:spPr>
        <p:txBody>
          <a:bodyPr>
            <a:normAutofit fontScale="90000"/>
          </a:bodyPr>
          <a:lstStyle/>
          <a:p>
            <a:r>
              <a:rPr lang="en-US" sz="4000" dirty="0"/>
              <a:t>Differences </a:t>
            </a:r>
            <a:r>
              <a:rPr lang="fr-FR" sz="4000" dirty="0"/>
              <a:t>between deontology and </a:t>
            </a:r>
            <a:r>
              <a:rPr lang="fr-FR" sz="4000" dirty="0" err="1"/>
              <a:t>ethics</a:t>
            </a:r>
            <a:r>
              <a:rPr lang="fr-FR" sz="4000" dirty="0"/>
              <a:t> </a:t>
            </a:r>
          </a:p>
        </p:txBody>
      </p:sp>
      <p:sp>
        <p:nvSpPr>
          <p:cNvPr id="3" name="Espace réservé du contenu 2"/>
          <p:cNvSpPr>
            <a:spLocks noGrp="1"/>
          </p:cNvSpPr>
          <p:nvPr>
            <p:ph idx="1"/>
          </p:nvPr>
        </p:nvSpPr>
        <p:spPr>
          <a:xfrm>
            <a:off x="251520" y="1775191"/>
            <a:ext cx="8435280" cy="4625609"/>
          </a:xfrm>
        </p:spPr>
        <p:txBody>
          <a:bodyPr>
            <a:normAutofit fontScale="92500"/>
          </a:bodyPr>
          <a:lstStyle/>
          <a:p>
            <a:pPr algn="just"/>
            <a:r>
              <a:rPr lang="en-US" sz="2800" dirty="0"/>
              <a:t>Unlike </a:t>
            </a:r>
            <a:r>
              <a:rPr lang="en-US" sz="2800" b="1" dirty="0"/>
              <a:t>professional ethics</a:t>
            </a:r>
            <a:r>
              <a:rPr lang="en-US" sz="2800" dirty="0"/>
              <a:t>, which defines what an individual considers morally correct in their profession, </a:t>
            </a:r>
            <a:r>
              <a:rPr lang="en-US" sz="2800" b="1" dirty="0"/>
              <a:t>professional deontology</a:t>
            </a:r>
            <a:r>
              <a:rPr lang="en-US" sz="2800" dirty="0"/>
              <a:t> is a code of conduct that applies to all professionals.</a:t>
            </a:r>
          </a:p>
          <a:p>
            <a:pPr marL="118872" indent="0" algn="just">
              <a:buNone/>
            </a:pPr>
            <a:endParaRPr lang="en-US" sz="2800" dirty="0"/>
          </a:p>
          <a:p>
            <a:pPr algn="just"/>
            <a:r>
              <a:rPr lang="en-US" sz="2800" dirty="0"/>
              <a:t>The formulation of an ethics code for the practice of helping relationships serves to establish the standards to be followed in the training or practice of the profession.</a:t>
            </a:r>
          </a:p>
          <a:p>
            <a:pPr marL="118872" indent="0" algn="just">
              <a:buNone/>
            </a:pPr>
            <a:endParaRPr lang="en-US" sz="2800" dirty="0"/>
          </a:p>
          <a:p>
            <a:pPr algn="just"/>
            <a:r>
              <a:rPr lang="en-US" sz="2800" dirty="0"/>
              <a:t>A </a:t>
            </a:r>
            <a:r>
              <a:rPr lang="en-US" sz="2800" b="1" dirty="0"/>
              <a:t>code of deontology </a:t>
            </a:r>
            <a:r>
              <a:rPr lang="en-US" sz="2800" dirty="0"/>
              <a:t>aims to protect and promote the well-being of the professional.</a:t>
            </a:r>
          </a:p>
          <a:p>
            <a:endParaRPr lang="fr-FR" sz="2600" dirty="0"/>
          </a:p>
          <a:p>
            <a:pPr>
              <a:buNone/>
            </a:pPr>
            <a:endParaRPr lang="fr-FR" sz="2600" dirty="0"/>
          </a:p>
          <a:p>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CONCEPTS</a:t>
            </a:r>
          </a:p>
        </p:txBody>
      </p:sp>
      <p:sp>
        <p:nvSpPr>
          <p:cNvPr id="3" name="Espace réservé du contenu 2"/>
          <p:cNvSpPr>
            <a:spLocks noGrp="1"/>
          </p:cNvSpPr>
          <p:nvPr>
            <p:ph idx="1"/>
          </p:nvPr>
        </p:nvSpPr>
        <p:spPr/>
        <p:txBody>
          <a:bodyPr/>
          <a:lstStyle/>
          <a:p>
            <a:pPr marL="633222" indent="-514350">
              <a:buFont typeface="+mj-lt"/>
              <a:buAutoNum type="arabicPeriod"/>
            </a:pPr>
            <a:r>
              <a:rPr lang="en-US" b="1" dirty="0"/>
              <a:t>Morality</a:t>
            </a:r>
          </a:p>
          <a:p>
            <a:pPr marL="633222" indent="-514350">
              <a:buFont typeface="+mj-lt"/>
              <a:buAutoNum type="arabicPeriod"/>
            </a:pPr>
            <a:r>
              <a:rPr lang="en-US" b="1" dirty="0"/>
              <a:t>Ethics</a:t>
            </a:r>
          </a:p>
          <a:p>
            <a:pPr marL="633222" indent="-514350">
              <a:buFont typeface="+mj-lt"/>
              <a:buAutoNum type="arabicPeriod"/>
            </a:pPr>
            <a:r>
              <a:rPr lang="en-US" b="1" dirty="0"/>
              <a:t>Deontology</a:t>
            </a:r>
          </a:p>
          <a:p>
            <a:pPr marL="633222" indent="-514350">
              <a:buFont typeface="+mj-lt"/>
              <a:buAutoNum type="arabicPeriod"/>
            </a:pPr>
            <a:r>
              <a:rPr lang="en-US" b="1" dirty="0"/>
              <a:t>Professional values</a:t>
            </a:r>
          </a:p>
          <a:p>
            <a:pPr marL="633222" indent="-514350">
              <a:buFont typeface="+mj-lt"/>
              <a:buAutoNum type="arabicPeriod"/>
            </a:pPr>
            <a:r>
              <a:rPr lang="en-US" b="1" dirty="0"/>
              <a:t>Rights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21" dur="500"/>
                                        <p:tgtEl>
                                          <p:spTgt spid="3">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7"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28" dur="500"/>
                                        <p:tgtEl>
                                          <p:spTgt spid="3">
                                            <p:txEl>
                                              <p:pRg st="2" end="2"/>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16"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4"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35" dur="500"/>
                                        <p:tgtEl>
                                          <p:spTgt spid="3">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16"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 calcmode="lin" valueType="num">
                                      <p:cBhvr>
                                        <p:cTn id="40" dur="5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1" dur="500" fill="hold"/>
                                        <p:tgtEl>
                                          <p:spTgt spid="3">
                                            <p:txEl>
                                              <p:pRg st="4" end="4"/>
                                            </p:txEl>
                                          </p:spTgt>
                                        </p:tgtEl>
                                        <p:attrNameLst>
                                          <p:attrName>ppt_h</p:attrName>
                                        </p:attrNameLst>
                                      </p:cBhvr>
                                      <p:tavLst>
                                        <p:tav tm="0">
                                          <p:val>
                                            <p:fltVal val="0"/>
                                          </p:val>
                                        </p:tav>
                                        <p:tav tm="100000">
                                          <p:val>
                                            <p:strVal val="#ppt_h"/>
                                          </p:val>
                                        </p:tav>
                                      </p:tavLst>
                                    </p:anim>
                                    <p:animEffect transition="in" filter="fade">
                                      <p:cBhvr>
                                        <p:cTn id="4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EAA5A1-5E3F-BBCE-6856-742563E159B4}"/>
              </a:ext>
            </a:extLst>
          </p:cNvPr>
          <p:cNvSpPr>
            <a:spLocks noGrp="1"/>
          </p:cNvSpPr>
          <p:nvPr>
            <p:ph type="title"/>
          </p:nvPr>
        </p:nvSpPr>
        <p:spPr>
          <a:xfrm>
            <a:off x="30532" y="49235"/>
            <a:ext cx="9803432" cy="1252728"/>
          </a:xfrm>
        </p:spPr>
        <p:txBody>
          <a:bodyPr>
            <a:normAutofit/>
          </a:bodyPr>
          <a:lstStyle/>
          <a:p>
            <a:r>
              <a:rPr lang="en-US" sz="4000" dirty="0"/>
              <a:t>What does ethics and deontology mean?</a:t>
            </a:r>
            <a:endParaRPr lang="ar-DZ" sz="4000" dirty="0"/>
          </a:p>
        </p:txBody>
      </p:sp>
      <p:sp>
        <p:nvSpPr>
          <p:cNvPr id="3" name="Espace réservé du contenu 2">
            <a:extLst>
              <a:ext uri="{FF2B5EF4-FFF2-40B4-BE49-F238E27FC236}">
                <a16:creationId xmlns:a16="http://schemas.microsoft.com/office/drawing/2014/main" id="{5D00321A-DC10-4B95-1584-3C8BDC4DF7A6}"/>
              </a:ext>
            </a:extLst>
          </p:cNvPr>
          <p:cNvSpPr>
            <a:spLocks noGrp="1"/>
          </p:cNvSpPr>
          <p:nvPr>
            <p:ph idx="1"/>
          </p:nvPr>
        </p:nvSpPr>
        <p:spPr>
          <a:xfrm>
            <a:off x="30532" y="1556792"/>
            <a:ext cx="8705009" cy="5112568"/>
          </a:xfrm>
        </p:spPr>
        <p:txBody>
          <a:bodyPr>
            <a:noAutofit/>
          </a:bodyPr>
          <a:lstStyle/>
          <a:p>
            <a:pPr algn="just"/>
            <a:r>
              <a:rPr lang="en-US" sz="2600" b="1" dirty="0"/>
              <a:t>Ethics</a:t>
            </a:r>
            <a:r>
              <a:rPr lang="en-US" sz="2600" dirty="0"/>
              <a:t> is the flexion that analyses man’s action with regard to moral values and standards. It also concerns with man’s principles and his relation with his counterpart in society”. It determines and motivates actions for better acting. </a:t>
            </a:r>
          </a:p>
          <a:p>
            <a:pPr algn="just"/>
            <a:endParaRPr lang="en-US" sz="2600" dirty="0"/>
          </a:p>
          <a:p>
            <a:pPr algn="just"/>
            <a:r>
              <a:rPr lang="en-US" sz="2600" b="1" dirty="0"/>
              <a:t>Deontology</a:t>
            </a:r>
            <a:r>
              <a:rPr lang="en-US" sz="2600" dirty="0"/>
              <a:t> has practical aim, wherein it intends to define a common set of rules, recommendations and procedures for a given professional practice. </a:t>
            </a:r>
          </a:p>
          <a:p>
            <a:pPr algn="just"/>
            <a:endParaRPr lang="en-US" sz="2600" dirty="0"/>
          </a:p>
          <a:p>
            <a:pPr algn="just"/>
            <a:r>
              <a:rPr lang="en-US" sz="2600" dirty="0"/>
              <a:t>It aims at regulating the activities of a certain profession and, therefore, constitutes a better conducting code that defines a professional identity.</a:t>
            </a:r>
            <a:endParaRPr lang="ar-DZ" sz="2600" dirty="0"/>
          </a:p>
        </p:txBody>
      </p:sp>
    </p:spTree>
    <p:extLst>
      <p:ext uri="{BB962C8B-B14F-4D97-AF65-F5344CB8AC3E}">
        <p14:creationId xmlns:p14="http://schemas.microsoft.com/office/powerpoint/2010/main" val="361338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082310-2F16-45DB-FF1E-6F71240C8CD9}"/>
              </a:ext>
            </a:extLst>
          </p:cNvPr>
          <p:cNvSpPr>
            <a:spLocks noGrp="1"/>
          </p:cNvSpPr>
          <p:nvPr>
            <p:ph type="title"/>
          </p:nvPr>
        </p:nvSpPr>
        <p:spPr/>
        <p:txBody>
          <a:bodyPr/>
          <a:lstStyle/>
          <a:p>
            <a:r>
              <a:rPr lang="en-US" dirty="0"/>
              <a:t>Deontology (</a:t>
            </a:r>
            <a:r>
              <a:rPr lang="fr-FR" dirty="0" err="1"/>
              <a:t>example</a:t>
            </a:r>
            <a:r>
              <a:rPr lang="fr-FR" dirty="0"/>
              <a:t>)</a:t>
            </a:r>
            <a:endParaRPr lang="ar-DZ" dirty="0"/>
          </a:p>
        </p:txBody>
      </p:sp>
      <p:pic>
        <p:nvPicPr>
          <p:cNvPr id="5" name="Espace réservé du contenu 4">
            <a:extLst>
              <a:ext uri="{FF2B5EF4-FFF2-40B4-BE49-F238E27FC236}">
                <a16:creationId xmlns:a16="http://schemas.microsoft.com/office/drawing/2014/main" id="{2C564ED3-7C05-552F-EC5D-EDF601BD510B}"/>
              </a:ext>
            </a:extLst>
          </p:cNvPr>
          <p:cNvPicPr>
            <a:picLocks noGrp="1" noChangeAspect="1"/>
          </p:cNvPicPr>
          <p:nvPr>
            <p:ph idx="1"/>
          </p:nvPr>
        </p:nvPicPr>
        <p:blipFill>
          <a:blip r:embed="rId3"/>
          <a:stretch>
            <a:fillRect/>
          </a:stretch>
        </p:blipFill>
        <p:spPr>
          <a:xfrm>
            <a:off x="1043607" y="1918865"/>
            <a:ext cx="2725961" cy="3657406"/>
          </a:xfrm>
        </p:spPr>
      </p:pic>
      <p:pic>
        <p:nvPicPr>
          <p:cNvPr id="7" name="Image 6">
            <a:extLst>
              <a:ext uri="{FF2B5EF4-FFF2-40B4-BE49-F238E27FC236}">
                <a16:creationId xmlns:a16="http://schemas.microsoft.com/office/drawing/2014/main" id="{D709CEA9-FAB4-CD55-1CAE-29737B7CF18A}"/>
              </a:ext>
            </a:extLst>
          </p:cNvPr>
          <p:cNvPicPr>
            <a:picLocks noChangeAspect="1"/>
          </p:cNvPicPr>
          <p:nvPr/>
        </p:nvPicPr>
        <p:blipFill>
          <a:blip r:embed="rId4"/>
          <a:stretch>
            <a:fillRect/>
          </a:stretch>
        </p:blipFill>
        <p:spPr>
          <a:xfrm>
            <a:off x="5004048" y="2032178"/>
            <a:ext cx="3682752" cy="3544093"/>
          </a:xfrm>
          <a:prstGeom prst="rect">
            <a:avLst/>
          </a:prstGeom>
        </p:spPr>
      </p:pic>
      <p:sp>
        <p:nvSpPr>
          <p:cNvPr id="8" name="ZoneTexte 7">
            <a:extLst>
              <a:ext uri="{FF2B5EF4-FFF2-40B4-BE49-F238E27FC236}">
                <a16:creationId xmlns:a16="http://schemas.microsoft.com/office/drawing/2014/main" id="{31677F12-03D3-0F67-79E0-AFE5F9BE5AB1}"/>
              </a:ext>
            </a:extLst>
          </p:cNvPr>
          <p:cNvSpPr txBox="1"/>
          <p:nvPr/>
        </p:nvSpPr>
        <p:spPr>
          <a:xfrm>
            <a:off x="785786" y="5619885"/>
            <a:ext cx="3208440" cy="461665"/>
          </a:xfrm>
          <a:prstGeom prst="rect">
            <a:avLst/>
          </a:prstGeom>
          <a:noFill/>
        </p:spPr>
        <p:txBody>
          <a:bodyPr wrap="square" rtlCol="0">
            <a:spAutoFit/>
          </a:bodyPr>
          <a:lstStyle/>
          <a:p>
            <a:r>
              <a:rPr lang="fr-FR" sz="2400" b="1" dirty="0" err="1"/>
              <a:t>Teaching</a:t>
            </a:r>
            <a:r>
              <a:rPr lang="fr-FR" sz="2400" b="1" dirty="0"/>
              <a:t> deontology</a:t>
            </a:r>
            <a:endParaRPr lang="fr-FR" sz="2200" b="1" dirty="0"/>
          </a:p>
        </p:txBody>
      </p:sp>
      <p:sp>
        <p:nvSpPr>
          <p:cNvPr id="9" name="ZoneTexte 8"/>
          <p:cNvSpPr txBox="1"/>
          <p:nvPr/>
        </p:nvSpPr>
        <p:spPr>
          <a:xfrm>
            <a:off x="5508104" y="5619815"/>
            <a:ext cx="2993942" cy="461665"/>
          </a:xfrm>
          <a:prstGeom prst="rect">
            <a:avLst/>
          </a:prstGeom>
          <a:noFill/>
        </p:spPr>
        <p:txBody>
          <a:bodyPr wrap="square" rtlCol="0">
            <a:spAutoFit/>
          </a:bodyPr>
          <a:lstStyle/>
          <a:p>
            <a:r>
              <a:rPr lang="fr-FR" sz="2400" b="1" dirty="0" err="1"/>
              <a:t>Medical</a:t>
            </a:r>
            <a:r>
              <a:rPr lang="fr-FR" sz="2400" b="1" dirty="0"/>
              <a:t> deontology</a:t>
            </a:r>
            <a:endParaRPr lang="fr-FR" sz="2200" b="1" dirty="0"/>
          </a:p>
        </p:txBody>
      </p:sp>
    </p:spTree>
    <p:extLst>
      <p:ext uri="{BB962C8B-B14F-4D97-AF65-F5344CB8AC3E}">
        <p14:creationId xmlns:p14="http://schemas.microsoft.com/office/powerpoint/2010/main" val="82606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16"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P spid="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FB51304-4D8A-9DD0-F6F8-82163DB3D587}"/>
              </a:ext>
            </a:extLst>
          </p:cNvPr>
          <p:cNvSpPr>
            <a:spLocks noGrp="1"/>
          </p:cNvSpPr>
          <p:nvPr>
            <p:ph idx="1"/>
          </p:nvPr>
        </p:nvSpPr>
        <p:spPr/>
        <p:txBody>
          <a:bodyPr>
            <a:normAutofit lnSpcReduction="10000"/>
          </a:bodyPr>
          <a:lstStyle/>
          <a:p>
            <a:pPr algn="just"/>
            <a:r>
              <a:rPr lang="en-US" dirty="0"/>
              <a:t>It's difficult to establish a precise difference between the terms "trade" and "profession.</a:t>
            </a:r>
          </a:p>
          <a:p>
            <a:pPr algn="just"/>
            <a:endParaRPr lang="en-US" dirty="0"/>
          </a:p>
          <a:p>
            <a:pPr algn="just"/>
            <a:r>
              <a:rPr lang="en-US" dirty="0"/>
              <a:t>" Originally, this was not the case: a trade referred to a more manual activity, while a profession was associated with more intellectual activities.</a:t>
            </a:r>
          </a:p>
          <a:p>
            <a:pPr algn="just"/>
            <a:endParaRPr lang="en-US" dirty="0"/>
          </a:p>
          <a:p>
            <a:pPr algn="just"/>
            <a:r>
              <a:rPr lang="en-US" dirty="0"/>
              <a:t> However, the meaning of words evolves, and the distinction is less clear today.</a:t>
            </a:r>
          </a:p>
          <a:p>
            <a:endParaRPr lang="ar-DZ" dirty="0"/>
          </a:p>
        </p:txBody>
      </p:sp>
      <p:sp>
        <p:nvSpPr>
          <p:cNvPr id="4" name="Titre 1">
            <a:extLst>
              <a:ext uri="{FF2B5EF4-FFF2-40B4-BE49-F238E27FC236}">
                <a16:creationId xmlns:a16="http://schemas.microsoft.com/office/drawing/2014/main" id="{0D229A3B-2DC2-DA62-3AC8-1E8FA3168799}"/>
              </a:ext>
            </a:extLst>
          </p:cNvPr>
          <p:cNvSpPr>
            <a:spLocks noGrp="1"/>
          </p:cNvSpPr>
          <p:nvPr>
            <p:ph type="title"/>
          </p:nvPr>
        </p:nvSpPr>
        <p:spPr>
          <a:xfrm>
            <a:off x="282352" y="116632"/>
            <a:ext cx="8229600" cy="1252538"/>
          </a:xfrm>
        </p:spPr>
        <p:txBody>
          <a:bodyPr/>
          <a:lstStyle/>
          <a:p>
            <a:r>
              <a:rPr lang="en-US" dirty="0"/>
              <a:t>Profession and Trade</a:t>
            </a:r>
            <a:endParaRPr lang="fr-FR" dirty="0"/>
          </a:p>
        </p:txBody>
      </p:sp>
    </p:spTree>
    <p:extLst>
      <p:ext uri="{BB962C8B-B14F-4D97-AF65-F5344CB8AC3E}">
        <p14:creationId xmlns:p14="http://schemas.microsoft.com/office/powerpoint/2010/main" val="4193084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74589E6-0DD9-FA84-1DEA-A6A36A9CDEAA}"/>
              </a:ext>
            </a:extLst>
          </p:cNvPr>
          <p:cNvSpPr>
            <a:spLocks noGrp="1"/>
          </p:cNvSpPr>
          <p:nvPr>
            <p:ph idx="1"/>
          </p:nvPr>
        </p:nvSpPr>
        <p:spPr>
          <a:xfrm>
            <a:off x="253171" y="1772816"/>
            <a:ext cx="8229600" cy="4625609"/>
          </a:xfrm>
        </p:spPr>
        <p:txBody>
          <a:bodyPr>
            <a:normAutofit fontScale="92500" lnSpcReduction="20000"/>
          </a:bodyPr>
          <a:lstStyle/>
          <a:p>
            <a:pPr algn="just"/>
            <a:r>
              <a:rPr lang="en-US" dirty="0"/>
              <a:t>Today, "profession" more often refers to the collective group of people engaged in the same activity.</a:t>
            </a:r>
          </a:p>
          <a:p>
            <a:pPr algn="just"/>
            <a:endParaRPr lang="en-US" dirty="0"/>
          </a:p>
          <a:p>
            <a:pPr algn="just"/>
            <a:r>
              <a:rPr lang="en-US" dirty="0"/>
              <a:t> According to sociologist M. Sorel, a profession is thus "a socially organized and recognized trade."</a:t>
            </a:r>
          </a:p>
          <a:p>
            <a:pPr algn="just"/>
            <a:endParaRPr lang="en-US" dirty="0"/>
          </a:p>
          <a:p>
            <a:pPr algn="just"/>
            <a:r>
              <a:rPr lang="en-US" dirty="0"/>
              <a:t>On the other hand, "trade" would refer to the execution of a specific activity, viewed from a practical perspective. A trade encompasses the sum of professional actions and skills necessary to complete a given task.</a:t>
            </a:r>
          </a:p>
          <a:p>
            <a:endParaRPr lang="ar-DZ" dirty="0"/>
          </a:p>
        </p:txBody>
      </p:sp>
      <p:sp>
        <p:nvSpPr>
          <p:cNvPr id="5" name="Titre 1">
            <a:extLst>
              <a:ext uri="{FF2B5EF4-FFF2-40B4-BE49-F238E27FC236}">
                <a16:creationId xmlns:a16="http://schemas.microsoft.com/office/drawing/2014/main" id="{45649B13-57C4-4F30-5096-90D50DC127AC}"/>
              </a:ext>
            </a:extLst>
          </p:cNvPr>
          <p:cNvSpPr>
            <a:spLocks noGrp="1"/>
          </p:cNvSpPr>
          <p:nvPr>
            <p:ph type="title"/>
          </p:nvPr>
        </p:nvSpPr>
        <p:spPr>
          <a:xfrm>
            <a:off x="282352" y="116632"/>
            <a:ext cx="8229600" cy="1252538"/>
          </a:xfrm>
        </p:spPr>
        <p:txBody>
          <a:bodyPr/>
          <a:lstStyle/>
          <a:p>
            <a:r>
              <a:rPr lang="en-US" dirty="0"/>
              <a:t>Profession and Trade</a:t>
            </a:r>
            <a:endParaRPr lang="fr-FR" dirty="0"/>
          </a:p>
        </p:txBody>
      </p:sp>
    </p:spTree>
    <p:extLst>
      <p:ext uri="{BB962C8B-B14F-4D97-AF65-F5344CB8AC3E}">
        <p14:creationId xmlns:p14="http://schemas.microsoft.com/office/powerpoint/2010/main" val="815377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ACCF749-61D0-18C8-C6C5-8219829FF00F}"/>
              </a:ext>
            </a:extLst>
          </p:cNvPr>
          <p:cNvSpPr>
            <a:spLocks noGrp="1"/>
          </p:cNvSpPr>
          <p:nvPr>
            <p:ph idx="1"/>
          </p:nvPr>
        </p:nvSpPr>
        <p:spPr>
          <a:xfrm>
            <a:off x="107504" y="1556793"/>
            <a:ext cx="8579296" cy="4844008"/>
          </a:xfrm>
        </p:spPr>
        <p:txBody>
          <a:bodyPr>
            <a:normAutofit fontScale="85000" lnSpcReduction="10000"/>
          </a:bodyPr>
          <a:lstStyle/>
          <a:p>
            <a:pPr algn="just"/>
            <a:r>
              <a:rPr lang="en-US" dirty="0"/>
              <a:t>The difference between a trade and a profession lies primarily in their definition and scope.</a:t>
            </a:r>
          </a:p>
          <a:p>
            <a:pPr algn="just"/>
            <a:endParaRPr lang="en-US" dirty="0"/>
          </a:p>
          <a:p>
            <a:pPr algn="just"/>
            <a:r>
              <a:rPr lang="en-US" b="1" dirty="0">
                <a:solidFill>
                  <a:srgbClr val="FF0000"/>
                </a:solidFill>
              </a:rPr>
              <a:t>A trade </a:t>
            </a:r>
            <a:r>
              <a:rPr lang="en-US" dirty="0"/>
              <a:t>refers to an activity that is often manual or technical, focused on practical skills and specific know-how. It concentrates on the execution of concrete tasks.</a:t>
            </a:r>
          </a:p>
          <a:p>
            <a:pPr algn="just"/>
            <a:endParaRPr lang="en-US" dirty="0"/>
          </a:p>
          <a:p>
            <a:pPr algn="just"/>
            <a:r>
              <a:rPr lang="en-US" b="1" dirty="0">
                <a:solidFill>
                  <a:srgbClr val="FF0000"/>
                </a:solidFill>
              </a:rPr>
              <a:t>A profession</a:t>
            </a:r>
            <a:r>
              <a:rPr lang="en-US" dirty="0"/>
              <a:t>, on the other hand, generally involves a higher level of qualification and is often associated with intellectual or academic activities. It refers to a group of individuals who practice the same activity, with ethical standards and social recognition.</a:t>
            </a:r>
          </a:p>
        </p:txBody>
      </p:sp>
      <p:sp>
        <p:nvSpPr>
          <p:cNvPr id="4" name="Titre 1">
            <a:extLst>
              <a:ext uri="{FF2B5EF4-FFF2-40B4-BE49-F238E27FC236}">
                <a16:creationId xmlns:a16="http://schemas.microsoft.com/office/drawing/2014/main" id="{D986C7A7-084D-28A8-2C7B-F20D5B03F866}"/>
              </a:ext>
            </a:extLst>
          </p:cNvPr>
          <p:cNvSpPr>
            <a:spLocks noGrp="1"/>
          </p:cNvSpPr>
          <p:nvPr>
            <p:ph type="title"/>
          </p:nvPr>
        </p:nvSpPr>
        <p:spPr>
          <a:xfrm>
            <a:off x="282352" y="116632"/>
            <a:ext cx="8229600" cy="1252538"/>
          </a:xfrm>
        </p:spPr>
        <p:txBody>
          <a:bodyPr/>
          <a:lstStyle/>
          <a:p>
            <a:r>
              <a:rPr lang="en-US" dirty="0"/>
              <a:t>Profession and Trade</a:t>
            </a:r>
            <a:endParaRPr lang="fr-FR" dirty="0"/>
          </a:p>
        </p:txBody>
      </p:sp>
    </p:spTree>
    <p:extLst>
      <p:ext uri="{BB962C8B-B14F-4D97-AF65-F5344CB8AC3E}">
        <p14:creationId xmlns:p14="http://schemas.microsoft.com/office/powerpoint/2010/main" val="354079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down)">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54BE63C-E2A8-4F2E-9550-AF410C4B5CB6}"/>
              </a:ext>
            </a:extLst>
          </p:cNvPr>
          <p:cNvSpPr>
            <a:spLocks noGrp="1"/>
          </p:cNvSpPr>
          <p:nvPr>
            <p:ph type="title"/>
          </p:nvPr>
        </p:nvSpPr>
        <p:spPr/>
        <p:txBody>
          <a:bodyPr/>
          <a:lstStyle/>
          <a:p>
            <a:r>
              <a:rPr lang="en-US" sz="4800" dirty="0"/>
              <a:t>Professional values</a:t>
            </a:r>
            <a:endParaRPr lang="ar-DZ" dirty="0"/>
          </a:p>
        </p:txBody>
      </p:sp>
      <p:sp>
        <p:nvSpPr>
          <p:cNvPr id="3" name="Espace réservé du contenu 2">
            <a:extLst>
              <a:ext uri="{FF2B5EF4-FFF2-40B4-BE49-F238E27FC236}">
                <a16:creationId xmlns:a16="http://schemas.microsoft.com/office/drawing/2014/main" id="{CA211B16-DA36-3963-4C67-5C722E26DE53}"/>
              </a:ext>
            </a:extLst>
          </p:cNvPr>
          <p:cNvSpPr>
            <a:spLocks noGrp="1"/>
          </p:cNvSpPr>
          <p:nvPr>
            <p:ph idx="1"/>
          </p:nvPr>
        </p:nvSpPr>
        <p:spPr/>
        <p:txBody>
          <a:bodyPr>
            <a:normAutofit/>
          </a:bodyPr>
          <a:lstStyle/>
          <a:p>
            <a:pPr algn="just"/>
            <a:r>
              <a:rPr lang="en-US" sz="2800" dirty="0"/>
              <a:t>Professional values are principles and beliefs that guide individuals' behavior and decisions in their work environment. </a:t>
            </a:r>
          </a:p>
          <a:p>
            <a:pPr marL="118872" indent="0" algn="just">
              <a:buNone/>
            </a:pPr>
            <a:endParaRPr lang="en-US" sz="2800" dirty="0"/>
          </a:p>
          <a:p>
            <a:pPr algn="just"/>
            <a:r>
              <a:rPr lang="en-US" sz="2800" dirty="0"/>
              <a:t>They reflect what is considered important in a profession or field of activity.</a:t>
            </a:r>
          </a:p>
        </p:txBody>
      </p:sp>
    </p:spTree>
    <p:extLst>
      <p:ext uri="{BB962C8B-B14F-4D97-AF65-F5344CB8AC3E}">
        <p14:creationId xmlns:p14="http://schemas.microsoft.com/office/powerpoint/2010/main" val="1927277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1A6801-46CE-3FCF-9A1A-5A56BD20782A}"/>
              </a:ext>
            </a:extLst>
          </p:cNvPr>
          <p:cNvSpPr>
            <a:spLocks noGrp="1"/>
          </p:cNvSpPr>
          <p:nvPr>
            <p:ph type="title"/>
          </p:nvPr>
        </p:nvSpPr>
        <p:spPr/>
        <p:txBody>
          <a:bodyPr/>
          <a:lstStyle/>
          <a:p>
            <a:r>
              <a:rPr lang="en-US" sz="4800" dirty="0"/>
              <a:t>Professional values</a:t>
            </a:r>
            <a:endParaRPr lang="ar-DZ" dirty="0"/>
          </a:p>
        </p:txBody>
      </p:sp>
      <p:sp>
        <p:nvSpPr>
          <p:cNvPr id="3" name="Espace réservé du contenu 2">
            <a:extLst>
              <a:ext uri="{FF2B5EF4-FFF2-40B4-BE49-F238E27FC236}">
                <a16:creationId xmlns:a16="http://schemas.microsoft.com/office/drawing/2014/main" id="{7DB43BF6-C463-AF22-0275-F6A96DCA4341}"/>
              </a:ext>
            </a:extLst>
          </p:cNvPr>
          <p:cNvSpPr>
            <a:spLocks noGrp="1"/>
          </p:cNvSpPr>
          <p:nvPr>
            <p:ph idx="1"/>
          </p:nvPr>
        </p:nvSpPr>
        <p:spPr>
          <a:xfrm>
            <a:off x="457200" y="1775191"/>
            <a:ext cx="7787208" cy="4625609"/>
          </a:xfrm>
        </p:spPr>
        <p:txBody>
          <a:bodyPr/>
          <a:lstStyle/>
          <a:p>
            <a:pPr algn="just"/>
            <a:r>
              <a:rPr lang="en-US" sz="2800" dirty="0"/>
              <a:t>Due to its missions and its impact on the economy and society, the university must urgently define and promote its values, while clarifying them for its members: students, faculty, and administrative and technical staff, in order to address the many challenges it faces.</a:t>
            </a:r>
            <a:endParaRPr lang="ar-DZ" sz="2800" dirty="0"/>
          </a:p>
          <a:p>
            <a:endParaRPr lang="ar-DZ" dirty="0"/>
          </a:p>
        </p:txBody>
      </p:sp>
    </p:spTree>
    <p:extLst>
      <p:ext uri="{BB962C8B-B14F-4D97-AF65-F5344CB8AC3E}">
        <p14:creationId xmlns:p14="http://schemas.microsoft.com/office/powerpoint/2010/main" val="16446668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866A02-2941-7B44-EA46-0193CCEE81CE}"/>
              </a:ext>
            </a:extLst>
          </p:cNvPr>
          <p:cNvSpPr>
            <a:spLocks noGrp="1"/>
          </p:cNvSpPr>
          <p:nvPr>
            <p:ph type="title"/>
          </p:nvPr>
        </p:nvSpPr>
        <p:spPr/>
        <p:txBody>
          <a:bodyPr/>
          <a:lstStyle/>
          <a:p>
            <a:r>
              <a:rPr lang="en-US" sz="4800" dirty="0"/>
              <a:t>Professional values (</a:t>
            </a:r>
            <a:r>
              <a:rPr lang="fr-FR" dirty="0" err="1"/>
              <a:t>Examples</a:t>
            </a:r>
            <a:r>
              <a:rPr lang="fr-FR" dirty="0"/>
              <a:t>)</a:t>
            </a:r>
            <a:endParaRPr lang="ar-DZ" dirty="0"/>
          </a:p>
        </p:txBody>
      </p:sp>
      <p:sp>
        <p:nvSpPr>
          <p:cNvPr id="4" name="Rectangle 1">
            <a:extLst>
              <a:ext uri="{FF2B5EF4-FFF2-40B4-BE49-F238E27FC236}">
                <a16:creationId xmlns:a16="http://schemas.microsoft.com/office/drawing/2014/main" id="{3BFBB524-6C71-D6D2-D2F4-119EFC673931}"/>
              </a:ext>
            </a:extLst>
          </p:cNvPr>
          <p:cNvSpPr>
            <a:spLocks noGrp="1" noChangeArrowheads="1"/>
          </p:cNvSpPr>
          <p:nvPr>
            <p:ph idx="1"/>
          </p:nvPr>
        </p:nvSpPr>
        <p:spPr bwMode="auto">
          <a:xfrm>
            <a:off x="611560" y="1772235"/>
            <a:ext cx="3477234" cy="44627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ts val="1200"/>
              </a:spcAft>
              <a:buClrTx/>
              <a:buSzTx/>
              <a:buFontTx/>
              <a:buAutoNum type="arabicPeriod"/>
              <a:tabLst/>
            </a:pPr>
            <a:r>
              <a:rPr kumimoji="0" lang="en-US" altLang="ar-DZ" sz="2800" b="0" i="0" u="none" strike="noStrike" cap="none" normalizeH="0" baseline="0" dirty="0">
                <a:ln>
                  <a:noFill/>
                </a:ln>
                <a:solidFill>
                  <a:schemeClr val="tx1"/>
                </a:solidFill>
                <a:effectLst/>
              </a:rPr>
              <a:t>Competence</a:t>
            </a:r>
          </a:p>
          <a:p>
            <a:pPr marL="0" marR="0" lvl="0" indent="0" algn="l" defTabSz="914400" rtl="0" eaLnBrk="0" fontAlgn="base" latinLnBrk="0" hangingPunct="0">
              <a:lnSpc>
                <a:spcPct val="100000"/>
              </a:lnSpc>
              <a:spcBef>
                <a:spcPct val="0"/>
              </a:spcBef>
              <a:spcAft>
                <a:spcPts val="1200"/>
              </a:spcAft>
              <a:buClrTx/>
              <a:buSzTx/>
              <a:buFontTx/>
              <a:buAutoNum type="arabicPeriod" startAt="2"/>
              <a:tabLst/>
            </a:pPr>
            <a:r>
              <a:rPr kumimoji="0" lang="en-US" altLang="ar-DZ" sz="2800" b="0" i="0" u="none" strike="noStrike" cap="none" normalizeH="0" baseline="0" dirty="0">
                <a:ln>
                  <a:noFill/>
                </a:ln>
                <a:solidFill>
                  <a:schemeClr val="tx1"/>
                </a:solidFill>
                <a:effectLst/>
              </a:rPr>
              <a:t>Attendance</a:t>
            </a:r>
          </a:p>
          <a:p>
            <a:pPr marL="0" marR="0" lvl="0" indent="0" algn="l" defTabSz="914400" rtl="0" eaLnBrk="0" fontAlgn="base" latinLnBrk="0" hangingPunct="0">
              <a:lnSpc>
                <a:spcPct val="100000"/>
              </a:lnSpc>
              <a:spcBef>
                <a:spcPct val="0"/>
              </a:spcBef>
              <a:spcAft>
                <a:spcPts val="1200"/>
              </a:spcAft>
              <a:buClrTx/>
              <a:buSzTx/>
              <a:buFontTx/>
              <a:buAutoNum type="arabicPeriod" startAt="3"/>
              <a:tabLst/>
            </a:pPr>
            <a:r>
              <a:rPr kumimoji="0" lang="en-US" altLang="ar-DZ" sz="2800" b="0" i="0" u="none" strike="noStrike" cap="none" normalizeH="0" baseline="0" dirty="0">
                <a:ln>
                  <a:noFill/>
                </a:ln>
                <a:solidFill>
                  <a:schemeClr val="tx1"/>
                </a:solidFill>
                <a:effectLst/>
              </a:rPr>
              <a:t>Scientific integrity</a:t>
            </a:r>
          </a:p>
          <a:p>
            <a:pPr marL="0" marR="0" lvl="0" indent="0" algn="l" defTabSz="914400" rtl="0" eaLnBrk="0" fontAlgn="base" latinLnBrk="0" hangingPunct="0">
              <a:lnSpc>
                <a:spcPct val="100000"/>
              </a:lnSpc>
              <a:spcBef>
                <a:spcPct val="0"/>
              </a:spcBef>
              <a:spcAft>
                <a:spcPts val="1200"/>
              </a:spcAft>
              <a:buClrTx/>
              <a:buSzTx/>
              <a:buFontTx/>
              <a:buAutoNum type="arabicPeriod" startAt="4"/>
              <a:tabLst/>
            </a:pPr>
            <a:r>
              <a:rPr kumimoji="0" lang="en-US" altLang="ar-DZ" sz="2800" b="0" i="0" u="none" strike="noStrike" cap="none" normalizeH="0" baseline="0" dirty="0">
                <a:ln>
                  <a:noFill/>
                </a:ln>
                <a:solidFill>
                  <a:schemeClr val="tx1"/>
                </a:solidFill>
                <a:effectLst/>
              </a:rPr>
              <a:t>Intellectual property</a:t>
            </a:r>
          </a:p>
          <a:p>
            <a:pPr marL="0" marR="0" lvl="0" indent="0" algn="l" defTabSz="914400" rtl="0" eaLnBrk="0" fontAlgn="base" latinLnBrk="0" hangingPunct="0">
              <a:lnSpc>
                <a:spcPct val="100000"/>
              </a:lnSpc>
              <a:spcBef>
                <a:spcPct val="0"/>
              </a:spcBef>
              <a:spcAft>
                <a:spcPts val="1200"/>
              </a:spcAft>
              <a:buClrTx/>
              <a:buSzTx/>
              <a:buFontTx/>
              <a:buAutoNum type="arabicPeriod" startAt="5"/>
              <a:tabLst/>
            </a:pPr>
            <a:r>
              <a:rPr kumimoji="0" lang="en-US" altLang="ar-DZ" sz="2800" b="0" i="0" u="none" strike="noStrike" cap="none" normalizeH="0" baseline="0" dirty="0">
                <a:ln>
                  <a:noFill/>
                </a:ln>
                <a:solidFill>
                  <a:schemeClr val="tx1"/>
                </a:solidFill>
                <a:effectLst/>
              </a:rPr>
              <a:t>Integrity</a:t>
            </a:r>
          </a:p>
          <a:p>
            <a:pPr marL="0" marR="0" lvl="0" indent="0" algn="l" defTabSz="914400" rtl="0" eaLnBrk="0" fontAlgn="base" latinLnBrk="0" hangingPunct="0">
              <a:lnSpc>
                <a:spcPct val="100000"/>
              </a:lnSpc>
              <a:spcBef>
                <a:spcPct val="0"/>
              </a:spcBef>
              <a:spcAft>
                <a:spcPts val="1200"/>
              </a:spcAft>
              <a:buClrTx/>
              <a:buSzTx/>
              <a:buFontTx/>
              <a:buAutoNum type="arabicPeriod" startAt="6"/>
              <a:tabLst/>
            </a:pPr>
            <a:r>
              <a:rPr kumimoji="0" lang="en-US" altLang="ar-DZ" sz="2800" b="0" i="0" u="none" strike="noStrike" cap="none" normalizeH="0" baseline="0" dirty="0">
                <a:ln>
                  <a:noFill/>
                </a:ln>
                <a:solidFill>
                  <a:schemeClr val="tx1"/>
                </a:solidFill>
                <a:effectLst/>
              </a:rPr>
              <a:t>Transparency</a:t>
            </a:r>
          </a:p>
          <a:p>
            <a:pPr marL="0" marR="0" lvl="0" indent="0" algn="l" defTabSz="914400" rtl="0" eaLnBrk="0" fontAlgn="base" latinLnBrk="0" hangingPunct="0">
              <a:lnSpc>
                <a:spcPct val="100000"/>
              </a:lnSpc>
              <a:spcBef>
                <a:spcPct val="0"/>
              </a:spcBef>
              <a:spcAft>
                <a:spcPct val="0"/>
              </a:spcAft>
              <a:buClrTx/>
              <a:buSzTx/>
              <a:buFontTx/>
              <a:buAutoNum type="arabicPeriod" startAt="7"/>
              <a:tabLst/>
            </a:pPr>
            <a:r>
              <a:rPr kumimoji="0" lang="en-US" altLang="ar-DZ" sz="2800" b="0" i="0" u="none" strike="noStrike" cap="none" normalizeH="0" baseline="0" dirty="0">
                <a:ln>
                  <a:noFill/>
                </a:ln>
                <a:solidFill>
                  <a:schemeClr val="tx1"/>
                </a:solidFill>
                <a:effectLst/>
              </a:rPr>
              <a:t>Continuity</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ar-DZ" altLang="ar-DZ" sz="2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38338861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69C43-C951-FFB2-5A33-D0CFC77BAAF6}"/>
              </a:ext>
            </a:extLst>
          </p:cNvPr>
          <p:cNvSpPr>
            <a:spLocks noGrp="1"/>
          </p:cNvSpPr>
          <p:nvPr>
            <p:ph type="title"/>
          </p:nvPr>
        </p:nvSpPr>
        <p:spPr>
          <a:xfrm>
            <a:off x="179512" y="116632"/>
            <a:ext cx="8229600" cy="1252728"/>
          </a:xfrm>
        </p:spPr>
        <p:txBody>
          <a:bodyPr/>
          <a:lstStyle/>
          <a:p>
            <a:r>
              <a:rPr lang="en-US" sz="4800" dirty="0"/>
              <a:t>Professional values (</a:t>
            </a:r>
            <a:r>
              <a:rPr lang="fr-FR" dirty="0" err="1"/>
              <a:t>Examples</a:t>
            </a:r>
            <a:r>
              <a:rPr lang="fr-FR" dirty="0"/>
              <a:t>)</a:t>
            </a:r>
            <a:endParaRPr lang="ar-DZ" dirty="0"/>
          </a:p>
        </p:txBody>
      </p:sp>
      <p:sp>
        <p:nvSpPr>
          <p:cNvPr id="3" name="Espace réservé du contenu 2">
            <a:extLst>
              <a:ext uri="{FF2B5EF4-FFF2-40B4-BE49-F238E27FC236}">
                <a16:creationId xmlns:a16="http://schemas.microsoft.com/office/drawing/2014/main" id="{1DB08AC4-9B13-4A9B-86E7-87D6FE29C7FA}"/>
              </a:ext>
            </a:extLst>
          </p:cNvPr>
          <p:cNvSpPr>
            <a:spLocks noGrp="1"/>
          </p:cNvSpPr>
          <p:nvPr>
            <p:ph idx="1"/>
          </p:nvPr>
        </p:nvSpPr>
        <p:spPr/>
        <p:txBody>
          <a:bodyPr>
            <a:normAutofit fontScale="85000" lnSpcReduction="20000"/>
          </a:bodyPr>
          <a:lstStyle/>
          <a:p>
            <a:pPr marL="0" marR="0" lvl="0" indent="0" algn="l" defTabSz="914400" rtl="0" eaLnBrk="0" fontAlgn="base" latinLnBrk="0" hangingPunct="0">
              <a:lnSpc>
                <a:spcPct val="100000"/>
              </a:lnSpc>
              <a:spcBef>
                <a:spcPct val="0"/>
              </a:spcBef>
              <a:spcAft>
                <a:spcPct val="0"/>
              </a:spcAft>
              <a:buClrTx/>
              <a:buSzTx/>
              <a:buFontTx/>
              <a:buAutoNum type="arabicPeriod" startAt="8"/>
              <a:tabLst/>
            </a:pPr>
            <a:r>
              <a:rPr kumimoji="0" lang="en-US" altLang="ar-DZ" sz="3200" b="0" i="0" u="none" strike="noStrike" cap="none" normalizeH="0" baseline="0" dirty="0">
                <a:ln>
                  <a:noFill/>
                </a:ln>
                <a:solidFill>
                  <a:schemeClr val="tx1"/>
                </a:solidFill>
                <a:effectLst/>
              </a:rPr>
              <a:t>Efficiency in execution</a:t>
            </a:r>
          </a:p>
          <a:p>
            <a:pPr marL="0" marR="0" lvl="0" indent="0" algn="l" defTabSz="914400" rtl="0" eaLnBrk="0" fontAlgn="base" latinLnBrk="0" hangingPunct="0">
              <a:lnSpc>
                <a:spcPct val="100000"/>
              </a:lnSpc>
              <a:spcBef>
                <a:spcPct val="0"/>
              </a:spcBef>
              <a:spcAft>
                <a:spcPct val="0"/>
              </a:spcAft>
              <a:buClrTx/>
              <a:buSzTx/>
              <a:buFontTx/>
              <a:buAutoNum type="arabicPeriod" startAt="8"/>
              <a:tabLst/>
            </a:pPr>
            <a:endParaRPr kumimoji="0" lang="en-US" altLang="ar-DZ"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9"/>
              <a:tabLst/>
            </a:pPr>
            <a:r>
              <a:rPr kumimoji="0" lang="en-US" altLang="ar-DZ" sz="3200" b="0" i="0" u="none" strike="noStrike" cap="none" normalizeH="0" baseline="0" dirty="0">
                <a:ln>
                  <a:noFill/>
                </a:ln>
                <a:solidFill>
                  <a:schemeClr val="tx1"/>
                </a:solidFill>
                <a:effectLst/>
              </a:rPr>
              <a:t>Diligence</a:t>
            </a:r>
          </a:p>
          <a:p>
            <a:pPr marL="0" marR="0" lvl="0" indent="0" algn="l" defTabSz="914400" rtl="0" eaLnBrk="0" fontAlgn="base" latinLnBrk="0" hangingPunct="0">
              <a:lnSpc>
                <a:spcPct val="100000"/>
              </a:lnSpc>
              <a:spcBef>
                <a:spcPct val="0"/>
              </a:spcBef>
              <a:spcAft>
                <a:spcPct val="0"/>
              </a:spcAft>
              <a:buClrTx/>
              <a:buSzTx/>
              <a:buFontTx/>
              <a:buAutoNum type="arabicPeriod" startAt="9"/>
              <a:tabLst/>
            </a:pPr>
            <a:endParaRPr kumimoji="0" lang="en-US" altLang="ar-DZ"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10"/>
              <a:tabLst/>
            </a:pPr>
            <a:r>
              <a:rPr kumimoji="0" lang="en-US" altLang="ar-DZ" sz="3200" b="0" i="0" u="none" strike="noStrike" cap="none" normalizeH="0" baseline="0" dirty="0">
                <a:ln>
                  <a:noFill/>
                </a:ln>
                <a:solidFill>
                  <a:schemeClr val="tx1"/>
                </a:solidFill>
                <a:effectLst/>
              </a:rPr>
              <a:t>Compliance</a:t>
            </a:r>
          </a:p>
          <a:p>
            <a:pPr marL="0" marR="0" lvl="0" indent="0" algn="l" defTabSz="914400" rtl="0" eaLnBrk="0" fontAlgn="base" latinLnBrk="0" hangingPunct="0">
              <a:lnSpc>
                <a:spcPct val="100000"/>
              </a:lnSpc>
              <a:spcBef>
                <a:spcPct val="0"/>
              </a:spcBef>
              <a:spcAft>
                <a:spcPct val="0"/>
              </a:spcAft>
              <a:buClrTx/>
              <a:buSzTx/>
              <a:buFontTx/>
              <a:buAutoNum type="arabicPeriod" startAt="10"/>
              <a:tabLst/>
            </a:pPr>
            <a:endParaRPr kumimoji="0" lang="en-US" altLang="ar-DZ"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11"/>
              <a:tabLst/>
            </a:pPr>
            <a:r>
              <a:rPr kumimoji="0" lang="en-US" altLang="ar-DZ" sz="3200" b="0" i="0" u="none" strike="noStrike" cap="none" normalizeH="0" baseline="0" dirty="0">
                <a:ln>
                  <a:noFill/>
                </a:ln>
                <a:solidFill>
                  <a:schemeClr val="tx1"/>
                </a:solidFill>
                <a:effectLst/>
              </a:rPr>
              <a:t>Disinterest</a:t>
            </a:r>
          </a:p>
          <a:p>
            <a:pPr marL="0" marR="0" lvl="0" indent="0" algn="l" defTabSz="914400" rtl="0" eaLnBrk="0" fontAlgn="base" latinLnBrk="0" hangingPunct="0">
              <a:lnSpc>
                <a:spcPct val="100000"/>
              </a:lnSpc>
              <a:spcBef>
                <a:spcPct val="0"/>
              </a:spcBef>
              <a:spcAft>
                <a:spcPct val="0"/>
              </a:spcAft>
              <a:buClrTx/>
              <a:buSzTx/>
              <a:buFontTx/>
              <a:buAutoNum type="arabicPeriod" startAt="11"/>
              <a:tabLst/>
            </a:pPr>
            <a:endParaRPr kumimoji="0" lang="en-US" altLang="ar-DZ"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12"/>
              <a:tabLst/>
            </a:pPr>
            <a:r>
              <a:rPr kumimoji="0" lang="en-US" altLang="ar-DZ" sz="3200" b="0" i="0" u="none" strike="noStrike" cap="none" normalizeH="0" baseline="0" dirty="0">
                <a:ln>
                  <a:noFill/>
                </a:ln>
                <a:solidFill>
                  <a:schemeClr val="tx1"/>
                </a:solidFill>
                <a:effectLst/>
              </a:rPr>
              <a:t>Confidentiality</a:t>
            </a:r>
          </a:p>
          <a:p>
            <a:pPr marL="0" marR="0" lvl="0" indent="0" algn="l" defTabSz="914400" rtl="0" eaLnBrk="0" fontAlgn="base" latinLnBrk="0" hangingPunct="0">
              <a:lnSpc>
                <a:spcPct val="100000"/>
              </a:lnSpc>
              <a:spcBef>
                <a:spcPct val="0"/>
              </a:spcBef>
              <a:spcAft>
                <a:spcPct val="0"/>
              </a:spcAft>
              <a:buClrTx/>
              <a:buSzTx/>
              <a:buFontTx/>
              <a:buAutoNum type="arabicPeriod" startAt="12"/>
              <a:tabLst/>
            </a:pPr>
            <a:endParaRPr kumimoji="0" lang="en-US" altLang="ar-DZ"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13"/>
              <a:tabLst/>
            </a:pPr>
            <a:r>
              <a:rPr kumimoji="0" lang="en-US" altLang="ar-DZ" sz="3200" b="0" i="0" u="none" strike="noStrike" cap="none" normalizeH="0" baseline="0" dirty="0">
                <a:ln>
                  <a:noFill/>
                </a:ln>
                <a:solidFill>
                  <a:schemeClr val="tx1"/>
                </a:solidFill>
                <a:effectLst/>
              </a:rPr>
              <a:t>Accountability</a:t>
            </a:r>
          </a:p>
          <a:p>
            <a:pPr marL="0" marR="0" lvl="0" indent="0" algn="l" defTabSz="914400" rtl="0" eaLnBrk="0" fontAlgn="base" latinLnBrk="0" hangingPunct="0">
              <a:lnSpc>
                <a:spcPct val="100000"/>
              </a:lnSpc>
              <a:spcBef>
                <a:spcPct val="0"/>
              </a:spcBef>
              <a:spcAft>
                <a:spcPct val="0"/>
              </a:spcAft>
              <a:buClrTx/>
              <a:buSzTx/>
              <a:buFontTx/>
              <a:buAutoNum type="arabicPeriod" startAt="13"/>
              <a:tabLst/>
            </a:pPr>
            <a:endParaRPr kumimoji="0" lang="en-US" altLang="ar-DZ" sz="3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AutoNum type="arabicPeriod" startAt="14"/>
              <a:tabLst/>
            </a:pPr>
            <a:r>
              <a:rPr kumimoji="0" lang="en-US" altLang="ar-DZ" sz="3200" b="0" i="0" u="none" strike="noStrike" cap="none" normalizeH="0" baseline="0" dirty="0">
                <a:ln>
                  <a:noFill/>
                </a:ln>
                <a:solidFill>
                  <a:schemeClr val="tx1"/>
                </a:solidFill>
                <a:effectLst/>
              </a:rPr>
              <a:t>Academic freedom</a:t>
            </a:r>
          </a:p>
          <a:p>
            <a:endParaRPr lang="ar-DZ" dirty="0"/>
          </a:p>
        </p:txBody>
      </p:sp>
    </p:spTree>
    <p:extLst>
      <p:ext uri="{BB962C8B-B14F-4D97-AF65-F5344CB8AC3E}">
        <p14:creationId xmlns:p14="http://schemas.microsoft.com/office/powerpoint/2010/main" val="33692718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D8A684-E367-32AB-EE40-46E496CD520E}"/>
              </a:ext>
            </a:extLst>
          </p:cNvPr>
          <p:cNvSpPr>
            <a:spLocks noGrp="1"/>
          </p:cNvSpPr>
          <p:nvPr>
            <p:ph type="title"/>
          </p:nvPr>
        </p:nvSpPr>
        <p:spPr>
          <a:xfrm>
            <a:off x="241176" y="188640"/>
            <a:ext cx="8229600" cy="1252728"/>
          </a:xfrm>
        </p:spPr>
        <p:txBody>
          <a:bodyPr>
            <a:noAutofit/>
          </a:bodyPr>
          <a:lstStyle/>
          <a:p>
            <a:r>
              <a:rPr lang="fr-FR" sz="4000" dirty="0"/>
              <a:t>Rights</a:t>
            </a:r>
            <a:endParaRPr lang="ar-DZ" sz="3800" dirty="0"/>
          </a:p>
        </p:txBody>
      </p:sp>
      <p:sp>
        <p:nvSpPr>
          <p:cNvPr id="3" name="Espace réservé du contenu 2">
            <a:extLst>
              <a:ext uri="{FF2B5EF4-FFF2-40B4-BE49-F238E27FC236}">
                <a16:creationId xmlns:a16="http://schemas.microsoft.com/office/drawing/2014/main" id="{B58956B3-B139-D4FC-0BB1-C388DAB1EFD7}"/>
              </a:ext>
            </a:extLst>
          </p:cNvPr>
          <p:cNvSpPr>
            <a:spLocks noGrp="1"/>
          </p:cNvSpPr>
          <p:nvPr>
            <p:ph idx="1"/>
          </p:nvPr>
        </p:nvSpPr>
        <p:spPr>
          <a:xfrm>
            <a:off x="539552" y="1772816"/>
            <a:ext cx="7632848" cy="4625609"/>
          </a:xfrm>
        </p:spPr>
        <p:txBody>
          <a:bodyPr>
            <a:noAutofit/>
          </a:bodyPr>
          <a:lstStyle/>
          <a:p>
            <a:pPr marL="118872" indent="0" algn="just">
              <a:buNone/>
            </a:pPr>
            <a:r>
              <a:rPr lang="en-US" sz="2400" b="1" i="1" dirty="0">
                <a:latin typeface="Andalus" panose="02020603050405020304" pitchFamily="18" charset="-78"/>
                <a:cs typeface="Andalus" panose="02020603050405020304" pitchFamily="18" charset="-78"/>
              </a:rPr>
              <a:t>"All governments have, at all times, violated all rights, starting with the rights of people. The cannons were called 'ultima ratio.' 'Whoever has power has rights,' such was the maxim; small states devoured by large ones; chickens eaten by foxes, foxes eaten by wolves, wolves eaten by lions—this was the practice. What is new is the respect for rights. This is the honor of the civilization of the 19th century, to wish that the weak be respected by the strong, and that eternal morality be above pikes and muskets."</a:t>
            </a:r>
            <a:br>
              <a:rPr lang="en-US" sz="2400" b="1" i="1" dirty="0">
                <a:latin typeface="Andalus" panose="02020603050405020304" pitchFamily="18" charset="-78"/>
                <a:cs typeface="Andalus" panose="02020603050405020304" pitchFamily="18" charset="-78"/>
              </a:rPr>
            </a:br>
            <a:endParaRPr lang="en-US" sz="2400" b="1" i="1" dirty="0">
              <a:latin typeface="Andalus" panose="02020603050405020304" pitchFamily="18" charset="-78"/>
              <a:cs typeface="Andalus" panose="02020603050405020304" pitchFamily="18" charset="-78"/>
            </a:endParaRPr>
          </a:p>
          <a:p>
            <a:pPr marL="118872" indent="0" algn="just">
              <a:buNone/>
            </a:pPr>
            <a:r>
              <a:rPr lang="en-US" sz="2400" b="1" i="1" dirty="0">
                <a:solidFill>
                  <a:srgbClr val="FF0000"/>
                </a:solidFill>
                <a:latin typeface="Andalus" panose="02020603050405020304" pitchFamily="18" charset="-78"/>
                <a:cs typeface="Andalus" panose="02020603050405020304" pitchFamily="18" charset="-78"/>
              </a:rPr>
              <a:t>                             Victor Hugo - 1802-1885 - Choses </a:t>
            </a:r>
            <a:r>
              <a:rPr lang="en-US" sz="2400" b="1" i="1" dirty="0" err="1">
                <a:solidFill>
                  <a:srgbClr val="FF0000"/>
                </a:solidFill>
                <a:latin typeface="Andalus" panose="02020603050405020304" pitchFamily="18" charset="-78"/>
                <a:cs typeface="Andalus" panose="02020603050405020304" pitchFamily="18" charset="-78"/>
              </a:rPr>
              <a:t>vues</a:t>
            </a:r>
            <a:endParaRPr lang="ar-DZ" sz="2400" b="1" i="1"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19086365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2876" y="116632"/>
            <a:ext cx="9396536" cy="1252728"/>
          </a:xfrm>
        </p:spPr>
        <p:txBody>
          <a:bodyPr>
            <a:normAutofit/>
          </a:bodyPr>
          <a:lstStyle/>
          <a:p>
            <a:r>
              <a:rPr lang="en-US" sz="4000" dirty="0"/>
              <a:t>Ethics and morality</a:t>
            </a:r>
            <a:endParaRPr lang="fr-FR" sz="4000" dirty="0"/>
          </a:p>
        </p:txBody>
      </p:sp>
      <p:sp>
        <p:nvSpPr>
          <p:cNvPr id="3" name="Espace réservé du contenu 2"/>
          <p:cNvSpPr>
            <a:spLocks noGrp="1"/>
          </p:cNvSpPr>
          <p:nvPr>
            <p:ph idx="1"/>
          </p:nvPr>
        </p:nvSpPr>
        <p:spPr>
          <a:xfrm>
            <a:off x="251520" y="1844824"/>
            <a:ext cx="8219256" cy="4625609"/>
          </a:xfrm>
        </p:spPr>
        <p:txBody>
          <a:bodyPr>
            <a:normAutofit fontScale="85000" lnSpcReduction="20000"/>
          </a:bodyPr>
          <a:lstStyle/>
          <a:p>
            <a:pPr algn="just"/>
            <a:r>
              <a:rPr lang="en-US" sz="3300" b="1" u="sng" dirty="0">
                <a:cs typeface="+mj-cs"/>
              </a:rPr>
              <a:t>Ethics and morality</a:t>
            </a:r>
            <a:r>
              <a:rPr lang="en-US" sz="3300" b="1" dirty="0">
                <a:cs typeface="+mj-cs"/>
              </a:rPr>
              <a:t> </a:t>
            </a:r>
            <a:r>
              <a:rPr lang="en-US" sz="3300" dirty="0">
                <a:cs typeface="+mj-cs"/>
              </a:rPr>
              <a:t>are two closely related terms that are often poorly differentiated in the literature because they are etymologically equivalent.</a:t>
            </a:r>
          </a:p>
          <a:p>
            <a:pPr marL="118872" indent="0" algn="just">
              <a:buNone/>
            </a:pPr>
            <a:endParaRPr lang="en-US" sz="3300" dirty="0">
              <a:cs typeface="+mj-cs"/>
            </a:endParaRPr>
          </a:p>
          <a:p>
            <a:pPr marL="118872" indent="0" algn="just">
              <a:buNone/>
            </a:pPr>
            <a:endParaRPr lang="fr-FR" sz="3300" dirty="0">
              <a:cs typeface="+mj-cs"/>
            </a:endParaRPr>
          </a:p>
          <a:p>
            <a:pPr algn="just"/>
            <a:r>
              <a:rPr lang="en-US" sz="3300" dirty="0">
                <a:cs typeface="+mj-cs"/>
              </a:rPr>
              <a:t>It is appropriate to reserve the term "ethics" for all questioning that precedes the introduction of the idea of moral law and to use "morality" for everything related to imperatives (</a:t>
            </a:r>
            <a:r>
              <a:rPr lang="en-US" sz="3300" dirty="0" err="1">
                <a:cs typeface="+mj-cs"/>
              </a:rPr>
              <a:t>Ricoeur</a:t>
            </a:r>
            <a:r>
              <a:rPr lang="en-US" sz="3300" dirty="0">
                <a:cs typeface="+mj-cs"/>
              </a:rPr>
              <a:t>, 1988</a:t>
            </a:r>
            <a:r>
              <a:rPr lang="en-US" sz="3300" dirty="0"/>
              <a:t>).</a:t>
            </a:r>
            <a:br>
              <a:rPr lang="fr-FR" sz="3300" dirty="0"/>
            </a:br>
            <a:br>
              <a:rPr lang="fr-FR" sz="3300" dirty="0"/>
            </a:br>
            <a:br>
              <a:rPr lang="fr-FR" sz="3300" dirty="0"/>
            </a:br>
            <a:br>
              <a:rPr lang="fr-FR" dirty="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E19D385-5AD6-DE13-7217-4896FA5995E4}"/>
              </a:ext>
            </a:extLst>
          </p:cNvPr>
          <p:cNvSpPr>
            <a:spLocks noGrp="1"/>
          </p:cNvSpPr>
          <p:nvPr>
            <p:ph type="title"/>
          </p:nvPr>
        </p:nvSpPr>
        <p:spPr/>
        <p:txBody>
          <a:bodyPr/>
          <a:lstStyle/>
          <a:p>
            <a:r>
              <a:rPr lang="fr-FR" dirty="0"/>
              <a:t>Rights</a:t>
            </a:r>
            <a:endParaRPr lang="ar-DZ" dirty="0"/>
          </a:p>
        </p:txBody>
      </p:sp>
      <p:sp>
        <p:nvSpPr>
          <p:cNvPr id="3" name="Espace réservé du contenu 2">
            <a:extLst>
              <a:ext uri="{FF2B5EF4-FFF2-40B4-BE49-F238E27FC236}">
                <a16:creationId xmlns:a16="http://schemas.microsoft.com/office/drawing/2014/main" id="{0F7D98E8-167E-D3F5-571B-F7E9D44E6D80}"/>
              </a:ext>
            </a:extLst>
          </p:cNvPr>
          <p:cNvSpPr>
            <a:spLocks noGrp="1"/>
          </p:cNvSpPr>
          <p:nvPr>
            <p:ph idx="1"/>
          </p:nvPr>
        </p:nvSpPr>
        <p:spPr>
          <a:xfrm>
            <a:off x="323528" y="1775191"/>
            <a:ext cx="8363272" cy="4625609"/>
          </a:xfrm>
        </p:spPr>
        <p:txBody>
          <a:bodyPr/>
          <a:lstStyle/>
          <a:p>
            <a:pPr marL="118872" indent="0">
              <a:buNone/>
            </a:pPr>
            <a:r>
              <a:rPr lang="en-US" sz="2800" b="1" dirty="0"/>
              <a:t>Definition:</a:t>
            </a:r>
          </a:p>
          <a:p>
            <a:pPr algn="just"/>
            <a:r>
              <a:rPr lang="en-US" sz="2800" b="1" dirty="0"/>
              <a:t>Etymology: </a:t>
            </a:r>
            <a:r>
              <a:rPr lang="en-US" sz="2800" dirty="0"/>
              <a:t>from the Latin </a:t>
            </a:r>
            <a:r>
              <a:rPr lang="en-US" sz="2800" i="1" dirty="0" err="1"/>
              <a:t>directus</a:t>
            </a:r>
            <a:r>
              <a:rPr lang="en-US" sz="2800" dirty="0"/>
              <a:t>, meaning straight, direct.</a:t>
            </a:r>
          </a:p>
          <a:p>
            <a:pPr marL="118872" indent="0" algn="just">
              <a:buNone/>
            </a:pPr>
            <a:endParaRPr lang="en-US" sz="2800" dirty="0"/>
          </a:p>
          <a:p>
            <a:pPr algn="just"/>
            <a:r>
              <a:rPr lang="en-US" sz="2800" dirty="0"/>
              <a:t>A right is a fee whose payment allows the use or realization of something, or grants an entry right, advantage, or prerogative...</a:t>
            </a:r>
          </a:p>
          <a:p>
            <a:pPr marL="118872" indent="0" algn="just">
              <a:buNone/>
            </a:pPr>
            <a:r>
              <a:rPr lang="en-US" sz="2800" dirty="0"/>
              <a:t>    For example: copyright, withdrawal right.</a:t>
            </a:r>
          </a:p>
          <a:p>
            <a:endParaRPr lang="ar-DZ" dirty="0"/>
          </a:p>
        </p:txBody>
      </p:sp>
    </p:spTree>
    <p:extLst>
      <p:ext uri="{BB962C8B-B14F-4D97-AF65-F5344CB8AC3E}">
        <p14:creationId xmlns:p14="http://schemas.microsoft.com/office/powerpoint/2010/main" val="3093798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C73D241-B3ED-B960-D149-84247C1ACC9A}"/>
              </a:ext>
            </a:extLst>
          </p:cNvPr>
          <p:cNvSpPr>
            <a:spLocks noGrp="1"/>
          </p:cNvSpPr>
          <p:nvPr>
            <p:ph type="title"/>
          </p:nvPr>
        </p:nvSpPr>
        <p:spPr/>
        <p:txBody>
          <a:bodyPr/>
          <a:lstStyle/>
          <a:p>
            <a:r>
              <a:rPr lang="fr-FR" dirty="0"/>
              <a:t>Rights</a:t>
            </a:r>
          </a:p>
        </p:txBody>
      </p:sp>
      <p:sp>
        <p:nvSpPr>
          <p:cNvPr id="3" name="Espace réservé du contenu 2">
            <a:extLst>
              <a:ext uri="{FF2B5EF4-FFF2-40B4-BE49-F238E27FC236}">
                <a16:creationId xmlns:a16="http://schemas.microsoft.com/office/drawing/2014/main" id="{3C1F5C32-BAD1-5777-E4B9-0D954CCEAACA}"/>
              </a:ext>
            </a:extLst>
          </p:cNvPr>
          <p:cNvSpPr>
            <a:spLocks noGrp="1"/>
          </p:cNvSpPr>
          <p:nvPr>
            <p:ph idx="1"/>
          </p:nvPr>
        </p:nvSpPr>
        <p:spPr>
          <a:xfrm>
            <a:off x="179512" y="1772816"/>
            <a:ext cx="8589640" cy="4625609"/>
          </a:xfrm>
        </p:spPr>
        <p:txBody>
          <a:bodyPr/>
          <a:lstStyle/>
          <a:p>
            <a:pPr marL="118872" indent="0" algn="just">
              <a:buNone/>
            </a:pPr>
            <a:r>
              <a:rPr lang="en-US" dirty="0"/>
              <a:t>Law is distinguished from morality and ethics in that it does not comment on the value of actions, good/bad, right or wrong, and only defines what is permitted.</a:t>
            </a:r>
            <a:endParaRPr lang="fr-FR" sz="2800" dirty="0"/>
          </a:p>
        </p:txBody>
      </p:sp>
    </p:spTree>
    <p:extLst>
      <p:ext uri="{BB962C8B-B14F-4D97-AF65-F5344CB8AC3E}">
        <p14:creationId xmlns:p14="http://schemas.microsoft.com/office/powerpoint/2010/main" val="1440174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1,906 Complete Conclusion Royalty-Free ...">
            <a:extLst>
              <a:ext uri="{FF2B5EF4-FFF2-40B4-BE49-F238E27FC236}">
                <a16:creationId xmlns:a16="http://schemas.microsoft.com/office/drawing/2014/main" id="{048DE7C4-9F37-2545-AFE1-EF0FBA2D90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5229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6590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Qu'est-ce que la morale ? Relation avec la valeur et">
            <a:extLst>
              <a:ext uri="{FF2B5EF4-FFF2-40B4-BE49-F238E27FC236}">
                <a16:creationId xmlns:a16="http://schemas.microsoft.com/office/drawing/2014/main" id="{FC0F93B4-B139-9023-541B-3D1837A3AEEE}"/>
              </a:ext>
            </a:extLst>
          </p:cNvPr>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4594520" y="0"/>
            <a:ext cx="4557562" cy="3429000"/>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D8DFEFB8-1FE7-B2F0-A9E6-7ED54828B5B2}"/>
              </a:ext>
            </a:extLst>
          </p:cNvPr>
          <p:cNvSpPr txBox="1"/>
          <p:nvPr/>
        </p:nvSpPr>
        <p:spPr>
          <a:xfrm>
            <a:off x="5724128" y="1124744"/>
            <a:ext cx="1907704" cy="830997"/>
          </a:xfrm>
          <a:prstGeom prst="rect">
            <a:avLst/>
          </a:prstGeom>
          <a:solidFill>
            <a:schemeClr val="accent1">
              <a:lumMod val="50000"/>
              <a:alpha val="37000"/>
            </a:schemeClr>
          </a:solidFill>
          <a:ln>
            <a:noFill/>
          </a:ln>
        </p:spPr>
        <p:txBody>
          <a:bodyPr wrap="square" rtlCol="1">
            <a:spAutoFit/>
          </a:bodyPr>
          <a:lstStyle/>
          <a:p>
            <a:r>
              <a:rPr lang="fr-FR" sz="2400" b="1" dirty="0" err="1">
                <a:solidFill>
                  <a:schemeClr val="bg1"/>
                </a:solidFill>
              </a:rPr>
              <a:t>what</a:t>
            </a:r>
            <a:r>
              <a:rPr lang="fr-FR" sz="2400" b="1" dirty="0">
                <a:solidFill>
                  <a:schemeClr val="bg1"/>
                </a:solidFill>
              </a:rPr>
              <a:t> society deems good.</a:t>
            </a:r>
            <a:endParaRPr lang="ar-DZ" sz="2400" b="1" dirty="0">
              <a:solidFill>
                <a:schemeClr val="bg1"/>
              </a:solidFill>
            </a:endParaRPr>
          </a:p>
        </p:txBody>
      </p:sp>
      <p:pic>
        <p:nvPicPr>
          <p:cNvPr id="3076" name="Picture 4" descr="Ethics or Compliance in a Crisis?">
            <a:extLst>
              <a:ext uri="{FF2B5EF4-FFF2-40B4-BE49-F238E27FC236}">
                <a16:creationId xmlns:a16="http://schemas.microsoft.com/office/drawing/2014/main" id="{3E9F4A59-7A7C-2C5F-EC24-40BD7027BE3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520" y="0"/>
            <a:ext cx="4617040" cy="3429000"/>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8">
            <a:extLst>
              <a:ext uri="{FF2B5EF4-FFF2-40B4-BE49-F238E27FC236}">
                <a16:creationId xmlns:a16="http://schemas.microsoft.com/office/drawing/2014/main" id="{16A4C9D3-5269-5432-66AE-E0F4E509EEA8}"/>
              </a:ext>
            </a:extLst>
          </p:cNvPr>
          <p:cNvSpPr/>
          <p:nvPr/>
        </p:nvSpPr>
        <p:spPr>
          <a:xfrm>
            <a:off x="1287168" y="-28394"/>
            <a:ext cx="1997663" cy="923330"/>
          </a:xfrm>
          <a:prstGeom prst="rect">
            <a:avLst/>
          </a:prstGeom>
          <a:noFill/>
        </p:spPr>
        <p:txBody>
          <a:bodyPr wrap="none" lIns="91440" tIns="45720" rIns="91440" bIns="45720">
            <a:spAutoFit/>
          </a:bodyPr>
          <a:lstStyle/>
          <a:p>
            <a:pPr algn="ctr"/>
            <a:r>
              <a:rPr lang="fr-FR" sz="5400" b="1" dirty="0" err="1">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rPr>
              <a:t>Ethics</a:t>
            </a:r>
            <a:endParaRPr lang="fr-FR" sz="54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endParaRPr>
          </a:p>
        </p:txBody>
      </p:sp>
      <p:sp>
        <p:nvSpPr>
          <p:cNvPr id="10" name="ZoneTexte 9">
            <a:extLst>
              <a:ext uri="{FF2B5EF4-FFF2-40B4-BE49-F238E27FC236}">
                <a16:creationId xmlns:a16="http://schemas.microsoft.com/office/drawing/2014/main" id="{4D6BB551-851C-9453-0DFD-14D9AC4F5733}"/>
              </a:ext>
            </a:extLst>
          </p:cNvPr>
          <p:cNvSpPr txBox="1"/>
          <p:nvPr/>
        </p:nvSpPr>
        <p:spPr>
          <a:xfrm>
            <a:off x="855120" y="1825660"/>
            <a:ext cx="2996800" cy="523220"/>
          </a:xfrm>
          <a:prstGeom prst="rect">
            <a:avLst/>
          </a:prstGeom>
          <a:solidFill>
            <a:srgbClr val="FFC000">
              <a:alpha val="36000"/>
            </a:srgbClr>
          </a:solidFill>
          <a:ln>
            <a:noFill/>
          </a:ln>
        </p:spPr>
        <p:txBody>
          <a:bodyPr wrap="square" rtlCol="1">
            <a:spAutoFit/>
          </a:bodyPr>
          <a:lstStyle/>
          <a:p>
            <a:r>
              <a:rPr lang="fr-FR" sz="2800" b="1" dirty="0" err="1"/>
              <a:t>what</a:t>
            </a:r>
            <a:r>
              <a:rPr lang="fr-FR" sz="2800" b="1" dirty="0"/>
              <a:t> I </a:t>
            </a:r>
            <a:r>
              <a:rPr lang="fr-FR" sz="2800" b="1" dirty="0" err="1"/>
              <a:t>deem</a:t>
            </a:r>
            <a:r>
              <a:rPr lang="fr-FR" sz="2800" b="1" dirty="0"/>
              <a:t> good</a:t>
            </a:r>
            <a:endParaRPr lang="ar-DZ" sz="2800" b="1" dirty="0"/>
          </a:p>
        </p:txBody>
      </p:sp>
      <p:pic>
        <p:nvPicPr>
          <p:cNvPr id="3078" name="Picture 6" descr="Deontology | Ethics Defined - YouTube">
            <a:extLst>
              <a:ext uri="{FF2B5EF4-FFF2-40B4-BE49-F238E27FC236}">
                <a16:creationId xmlns:a16="http://schemas.microsoft.com/office/drawing/2014/main" id="{A70DB66F-F66E-E050-5277-02A03B48E3A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57562" y="3377086"/>
            <a:ext cx="4586438" cy="3509307"/>
          </a:xfrm>
          <a:prstGeom prst="rect">
            <a:avLst/>
          </a:prstGeom>
          <a:noFill/>
          <a:extLst>
            <a:ext uri="{909E8E84-426E-40DD-AFC4-6F175D3DCCD1}">
              <a14:hiddenFill xmlns:a14="http://schemas.microsoft.com/office/drawing/2010/main">
                <a:solidFill>
                  <a:srgbClr val="FFFFFF"/>
                </a:solidFill>
              </a14:hiddenFill>
            </a:ext>
          </a:extLst>
        </p:spPr>
      </p:pic>
      <p:sp>
        <p:nvSpPr>
          <p:cNvPr id="12" name="Rectangle 11">
            <a:extLst>
              <a:ext uri="{FF2B5EF4-FFF2-40B4-BE49-F238E27FC236}">
                <a16:creationId xmlns:a16="http://schemas.microsoft.com/office/drawing/2014/main" id="{B80503CA-D6D7-591B-5D52-77F37D7BFE4E}"/>
              </a:ext>
            </a:extLst>
          </p:cNvPr>
          <p:cNvSpPr/>
          <p:nvPr/>
        </p:nvSpPr>
        <p:spPr>
          <a:xfrm>
            <a:off x="5076056" y="3865306"/>
            <a:ext cx="3789820" cy="923330"/>
          </a:xfrm>
          <a:prstGeom prst="rect">
            <a:avLst/>
          </a:prstGeom>
          <a:noFill/>
        </p:spPr>
        <p:txBody>
          <a:bodyPr wrap="none" lIns="91440" tIns="45720" rIns="91440" bIns="45720">
            <a:spAutoFit/>
          </a:bodyPr>
          <a:lstStyle/>
          <a:p>
            <a:pPr algn="ctr"/>
            <a:r>
              <a:rPr lang="fr-FR" sz="5400" b="1" spc="50" dirty="0">
                <a:ln w="9525" cmpd="sng">
                  <a:solidFill>
                    <a:schemeClr val="accent1"/>
                  </a:solidFill>
                  <a:prstDash val="solid"/>
                </a:ln>
                <a:solidFill>
                  <a:srgbClr val="70AD47">
                    <a:tint val="1000"/>
                  </a:srgbClr>
                </a:solidFill>
                <a:effectLst>
                  <a:glow rad="38100">
                    <a:schemeClr val="accent1">
                      <a:alpha val="40000"/>
                    </a:schemeClr>
                  </a:glow>
                </a:effectLst>
              </a:rPr>
              <a:t>Deontology</a:t>
            </a:r>
          </a:p>
        </p:txBody>
      </p:sp>
      <p:sp>
        <p:nvSpPr>
          <p:cNvPr id="13" name="ZoneTexte 12">
            <a:extLst>
              <a:ext uri="{FF2B5EF4-FFF2-40B4-BE49-F238E27FC236}">
                <a16:creationId xmlns:a16="http://schemas.microsoft.com/office/drawing/2014/main" id="{C7E8098B-F8D2-B779-9FEF-476F97BA89BA}"/>
              </a:ext>
            </a:extLst>
          </p:cNvPr>
          <p:cNvSpPr txBox="1"/>
          <p:nvPr/>
        </p:nvSpPr>
        <p:spPr>
          <a:xfrm>
            <a:off x="5530806" y="5800230"/>
            <a:ext cx="2880320" cy="830997"/>
          </a:xfrm>
          <a:prstGeom prst="rect">
            <a:avLst/>
          </a:prstGeom>
          <a:solidFill>
            <a:schemeClr val="tx1">
              <a:lumMod val="95000"/>
              <a:lumOff val="5000"/>
              <a:alpha val="61000"/>
            </a:schemeClr>
          </a:solidFill>
          <a:ln>
            <a:noFill/>
          </a:ln>
        </p:spPr>
        <p:txBody>
          <a:bodyPr wrap="square" rtlCol="1">
            <a:spAutoFit/>
          </a:bodyPr>
          <a:lstStyle/>
          <a:p>
            <a:pPr algn="ctr"/>
            <a:r>
              <a:rPr lang="en-US" sz="2400" b="1" dirty="0">
                <a:solidFill>
                  <a:schemeClr val="bg1"/>
                </a:solidFill>
              </a:rPr>
              <a:t>what the profession imposes on me</a:t>
            </a:r>
            <a:endParaRPr lang="ar-DZ" sz="2400" b="1" dirty="0">
              <a:solidFill>
                <a:schemeClr val="bg1"/>
              </a:solidFill>
            </a:endParaRPr>
          </a:p>
        </p:txBody>
      </p:sp>
      <p:pic>
        <p:nvPicPr>
          <p:cNvPr id="3080" name="Picture 8" descr="Vector Graphics &amp; Clip Art ...">
            <a:extLst>
              <a:ext uri="{FF2B5EF4-FFF2-40B4-BE49-F238E27FC236}">
                <a16:creationId xmlns:a16="http://schemas.microsoft.com/office/drawing/2014/main" id="{2545F506-13DD-D339-6ADD-5A7774CB886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20" y="3429000"/>
            <a:ext cx="4594520" cy="3429000"/>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543A0FBF-2602-C004-7E34-DA5C6EC8B36E}"/>
              </a:ext>
            </a:extLst>
          </p:cNvPr>
          <p:cNvSpPr/>
          <p:nvPr/>
        </p:nvSpPr>
        <p:spPr>
          <a:xfrm>
            <a:off x="844635" y="3455683"/>
            <a:ext cx="2116285" cy="923330"/>
          </a:xfrm>
          <a:prstGeom prst="rect">
            <a:avLst/>
          </a:prstGeom>
          <a:noFill/>
        </p:spPr>
        <p:txBody>
          <a:bodyPr wrap="none" lIns="91440" tIns="45720" rIns="91440" bIns="45720">
            <a:spAutoFit/>
          </a:bodyPr>
          <a:lstStyle/>
          <a:p>
            <a:pPr algn="ctr"/>
            <a:r>
              <a:rPr lang="fr-FR" sz="54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rPr>
              <a:t>Rights</a:t>
            </a:r>
          </a:p>
        </p:txBody>
      </p:sp>
      <p:sp>
        <p:nvSpPr>
          <p:cNvPr id="15" name="ZoneTexte 14">
            <a:extLst>
              <a:ext uri="{FF2B5EF4-FFF2-40B4-BE49-F238E27FC236}">
                <a16:creationId xmlns:a16="http://schemas.microsoft.com/office/drawing/2014/main" id="{2AE4589A-DA9F-0DED-F95D-43FF879593DE}"/>
              </a:ext>
            </a:extLst>
          </p:cNvPr>
          <p:cNvSpPr txBox="1"/>
          <p:nvPr/>
        </p:nvSpPr>
        <p:spPr>
          <a:xfrm>
            <a:off x="243256" y="5838363"/>
            <a:ext cx="3320632" cy="830997"/>
          </a:xfrm>
          <a:prstGeom prst="rect">
            <a:avLst/>
          </a:prstGeom>
          <a:solidFill>
            <a:schemeClr val="accent3">
              <a:lumMod val="20000"/>
              <a:lumOff val="80000"/>
              <a:alpha val="43000"/>
            </a:schemeClr>
          </a:solidFill>
        </p:spPr>
        <p:txBody>
          <a:bodyPr wrap="square" rtlCol="1">
            <a:spAutoFit/>
          </a:bodyPr>
          <a:lstStyle/>
          <a:p>
            <a:r>
              <a:rPr lang="en-US" sz="2400" b="1" dirty="0"/>
              <a:t>what the law defines as permitted or prohibited</a:t>
            </a:r>
            <a:endParaRPr lang="ar-DZ" sz="2400" b="1" dirty="0"/>
          </a:p>
        </p:txBody>
      </p:sp>
    </p:spTree>
    <p:extLst>
      <p:ext uri="{BB962C8B-B14F-4D97-AF65-F5344CB8AC3E}">
        <p14:creationId xmlns:p14="http://schemas.microsoft.com/office/powerpoint/2010/main" val="3777207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500"/>
                                        <p:tgtEl>
                                          <p:spTgt spid="3074"/>
                                        </p:tgtEl>
                                      </p:cBhvr>
                                    </p:animEffect>
                                  </p:childTnLst>
                                </p:cTn>
                              </p:par>
                              <p:par>
                                <p:cTn id="8" presetID="10" presetClass="entr" presetSubtype="0" fill="hold" nodeType="withEffect">
                                  <p:stCondLst>
                                    <p:cond delay="0"/>
                                  </p:stCondLst>
                                  <p:childTnLst>
                                    <p:set>
                                      <p:cBhvr>
                                        <p:cTn id="9" dur="1" fill="hold">
                                          <p:stCondLst>
                                            <p:cond delay="0"/>
                                          </p:stCondLst>
                                        </p:cTn>
                                        <p:tgtEl>
                                          <p:spTgt spid="3076"/>
                                        </p:tgtEl>
                                        <p:attrNameLst>
                                          <p:attrName>style.visibility</p:attrName>
                                        </p:attrNameLst>
                                      </p:cBhvr>
                                      <p:to>
                                        <p:strVal val="visible"/>
                                      </p:to>
                                    </p:set>
                                    <p:animEffect transition="in" filter="fade">
                                      <p:cBhvr>
                                        <p:cTn id="10" dur="500"/>
                                        <p:tgtEl>
                                          <p:spTgt spid="3076"/>
                                        </p:tgtEl>
                                      </p:cBhvr>
                                    </p:animEffect>
                                  </p:childTnLst>
                                </p:cTn>
                              </p:par>
                              <p:par>
                                <p:cTn id="11" presetID="10" presetClass="entr" presetSubtype="0" fill="hold" nodeType="withEffect">
                                  <p:stCondLst>
                                    <p:cond delay="0"/>
                                  </p:stCondLst>
                                  <p:childTnLst>
                                    <p:set>
                                      <p:cBhvr>
                                        <p:cTn id="12" dur="1" fill="hold">
                                          <p:stCondLst>
                                            <p:cond delay="0"/>
                                          </p:stCondLst>
                                        </p:cTn>
                                        <p:tgtEl>
                                          <p:spTgt spid="3078"/>
                                        </p:tgtEl>
                                        <p:attrNameLst>
                                          <p:attrName>style.visibility</p:attrName>
                                        </p:attrNameLst>
                                      </p:cBhvr>
                                      <p:to>
                                        <p:strVal val="visible"/>
                                      </p:to>
                                    </p:set>
                                    <p:animEffect transition="in" filter="fade">
                                      <p:cBhvr>
                                        <p:cTn id="13" dur="500"/>
                                        <p:tgtEl>
                                          <p:spTgt spid="3078"/>
                                        </p:tgtEl>
                                      </p:cBhvr>
                                    </p:animEffect>
                                  </p:childTnLst>
                                </p:cTn>
                              </p:par>
                              <p:par>
                                <p:cTn id="14" presetID="10" presetClass="entr" presetSubtype="0" fill="hold" nodeType="withEffect">
                                  <p:stCondLst>
                                    <p:cond delay="0"/>
                                  </p:stCondLst>
                                  <p:childTnLst>
                                    <p:set>
                                      <p:cBhvr>
                                        <p:cTn id="15" dur="1" fill="hold">
                                          <p:stCondLst>
                                            <p:cond delay="0"/>
                                          </p:stCondLst>
                                        </p:cTn>
                                        <p:tgtEl>
                                          <p:spTgt spid="3080"/>
                                        </p:tgtEl>
                                        <p:attrNameLst>
                                          <p:attrName>style.visibility</p:attrName>
                                        </p:attrNameLst>
                                      </p:cBhvr>
                                      <p:to>
                                        <p:strVal val="visible"/>
                                      </p:to>
                                    </p:set>
                                    <p:animEffect transition="in" filter="fade">
                                      <p:cBhvr>
                                        <p:cTn id="16" dur="500"/>
                                        <p:tgtEl>
                                          <p:spTgt spid="3080"/>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500"/>
                                        <p:tgtEl>
                                          <p:spTgt spid="13"/>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4"/>
                                        </p:tgtEl>
                                        <p:attrNameLst>
                                          <p:attrName>style.visibility</p:attrName>
                                        </p:attrNameLst>
                                      </p:cBhvr>
                                      <p:to>
                                        <p:strVal val="visible"/>
                                      </p:to>
                                    </p:set>
                                    <p:animEffect transition="in" filter="fade">
                                      <p:cBhvr>
                                        <p:cTn id="46" dur="500"/>
                                        <p:tgtEl>
                                          <p:spTgt spid="14"/>
                                        </p:tgtEl>
                                      </p:cBhvr>
                                    </p:animEffect>
                                  </p:childTnLst>
                                </p:cTn>
                              </p:par>
                            </p:childTnLst>
                          </p:cTn>
                        </p:par>
                      </p:childTnLst>
                    </p:cTn>
                  </p:par>
                  <p:par>
                    <p:cTn id="47" fill="hold">
                      <p:stCondLst>
                        <p:cond delay="indefinite"/>
                      </p:stCondLst>
                      <p:childTnLst>
                        <p:par>
                          <p:cTn id="48" fill="hold">
                            <p:stCondLst>
                              <p:cond delay="0"/>
                            </p:stCondLst>
                            <p:childTnLst>
                              <p:par>
                                <p:cTn id="49" presetID="10" presetClass="entr" presetSubtype="0" fill="hold" grpId="0" nodeType="click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fade">
                                      <p:cBhvr>
                                        <p:cTn id="5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9" grpId="0"/>
      <p:bldP spid="10" grpId="0" animBg="1"/>
      <p:bldP spid="12" grpId="0"/>
      <p:bldP spid="13" grpId="0" animBg="1"/>
      <p:bldP spid="14" grpId="0"/>
      <p:bldP spid="15"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C35394E-4DA4-4DBE-C0AB-E476972124D5}"/>
              </a:ext>
            </a:extLst>
          </p:cNvPr>
          <p:cNvSpPr>
            <a:spLocks noGrp="1"/>
          </p:cNvSpPr>
          <p:nvPr>
            <p:ph type="title"/>
          </p:nvPr>
        </p:nvSpPr>
        <p:spPr>
          <a:xfrm>
            <a:off x="158824" y="116632"/>
            <a:ext cx="7931224" cy="1252728"/>
          </a:xfrm>
        </p:spPr>
        <p:txBody>
          <a:bodyPr/>
          <a:lstStyle/>
          <a:p>
            <a:r>
              <a:rPr lang="en-US" sz="4800" dirty="0"/>
              <a:t>Ethics and morality</a:t>
            </a:r>
            <a:endParaRPr lang="ar-DZ" dirty="0"/>
          </a:p>
        </p:txBody>
      </p:sp>
      <p:sp>
        <p:nvSpPr>
          <p:cNvPr id="3" name="Espace réservé du contenu 2">
            <a:extLst>
              <a:ext uri="{FF2B5EF4-FFF2-40B4-BE49-F238E27FC236}">
                <a16:creationId xmlns:a16="http://schemas.microsoft.com/office/drawing/2014/main" id="{BD5249D5-B94D-769D-C91E-053219BA9F31}"/>
              </a:ext>
            </a:extLst>
          </p:cNvPr>
          <p:cNvSpPr>
            <a:spLocks noGrp="1"/>
          </p:cNvSpPr>
          <p:nvPr>
            <p:ph idx="1"/>
          </p:nvPr>
        </p:nvSpPr>
        <p:spPr>
          <a:xfrm>
            <a:off x="457200" y="1775191"/>
            <a:ext cx="7931224" cy="4625609"/>
          </a:xfrm>
        </p:spPr>
        <p:txBody>
          <a:bodyPr>
            <a:normAutofit/>
          </a:bodyPr>
          <a:lstStyle/>
          <a:p>
            <a:pPr algn="just"/>
            <a:r>
              <a:rPr lang="en-US" sz="2800" b="1" dirty="0"/>
              <a:t>Etymologically, </a:t>
            </a:r>
            <a:r>
              <a:rPr lang="en-US" sz="2800" dirty="0"/>
              <a:t>the word "ethics" is a Greek synonym for "morality." However, today it carries a less pejorative connotation than "morality," as it is more theoretical or philosophical.</a:t>
            </a:r>
          </a:p>
          <a:p>
            <a:pPr algn="just"/>
            <a:endParaRPr lang="en-US" sz="2800" dirty="0"/>
          </a:p>
          <a:p>
            <a:pPr algn="just"/>
            <a:r>
              <a:rPr lang="en-US" sz="2800" dirty="0"/>
              <a:t> While </a:t>
            </a:r>
            <a:r>
              <a:rPr lang="en-US" sz="2800" b="1" dirty="0"/>
              <a:t>morality</a:t>
            </a:r>
            <a:r>
              <a:rPr lang="en-US" sz="2800" dirty="0"/>
              <a:t> is a set of </a:t>
            </a:r>
            <a:r>
              <a:rPr lang="en-US" sz="2800" b="1" dirty="0"/>
              <a:t>rules or laws </a:t>
            </a:r>
            <a:r>
              <a:rPr lang="en-US" sz="2800" dirty="0"/>
              <a:t>that have a universal, irreducible, or even eternal character, </a:t>
            </a:r>
            <a:r>
              <a:rPr lang="en-US" sz="2800" b="1" dirty="0"/>
              <a:t>ethics</a:t>
            </a:r>
            <a:r>
              <a:rPr lang="en-US" sz="2800" dirty="0"/>
              <a:t> focuses on </a:t>
            </a:r>
            <a:r>
              <a:rPr lang="en-US" sz="2800" b="1" dirty="0"/>
              <a:t>values</a:t>
            </a:r>
            <a:r>
              <a:rPr lang="en-US" sz="2800" dirty="0"/>
              <a:t> and is determined relatively in time and space, depending on the human community it addresses.</a:t>
            </a:r>
            <a:endParaRPr lang="ar-DZ" sz="2800" dirty="0"/>
          </a:p>
        </p:txBody>
      </p:sp>
    </p:spTree>
    <p:extLst>
      <p:ext uri="{BB962C8B-B14F-4D97-AF65-F5344CB8AC3E}">
        <p14:creationId xmlns:p14="http://schemas.microsoft.com/office/powerpoint/2010/main" val="2604995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C535DBD-27AA-72D1-7B1E-4E6DC9C4940E}"/>
              </a:ext>
            </a:extLst>
          </p:cNvPr>
          <p:cNvSpPr>
            <a:spLocks noGrp="1"/>
          </p:cNvSpPr>
          <p:nvPr>
            <p:ph type="title"/>
          </p:nvPr>
        </p:nvSpPr>
        <p:spPr>
          <a:xfrm>
            <a:off x="271627" y="188640"/>
            <a:ext cx="8229600" cy="1252728"/>
          </a:xfrm>
        </p:spPr>
        <p:txBody>
          <a:bodyPr/>
          <a:lstStyle/>
          <a:p>
            <a:r>
              <a:rPr lang="en-US" sz="4800" dirty="0"/>
              <a:t>Ethics and morality</a:t>
            </a:r>
            <a:endParaRPr lang="ar-DZ" dirty="0"/>
          </a:p>
        </p:txBody>
      </p:sp>
      <p:sp>
        <p:nvSpPr>
          <p:cNvPr id="3" name="Espace réservé du contenu 2">
            <a:extLst>
              <a:ext uri="{FF2B5EF4-FFF2-40B4-BE49-F238E27FC236}">
                <a16:creationId xmlns:a16="http://schemas.microsoft.com/office/drawing/2014/main" id="{36F42AF4-4766-F4DF-D8D4-9E6749DA28DD}"/>
              </a:ext>
            </a:extLst>
          </p:cNvPr>
          <p:cNvSpPr>
            <a:spLocks noGrp="1"/>
          </p:cNvSpPr>
          <p:nvPr>
            <p:ph idx="1"/>
          </p:nvPr>
        </p:nvSpPr>
        <p:spPr>
          <a:xfrm>
            <a:off x="271627" y="1775191"/>
            <a:ext cx="8260813" cy="4625609"/>
          </a:xfrm>
        </p:spPr>
        <p:txBody>
          <a:bodyPr>
            <a:normAutofit/>
          </a:bodyPr>
          <a:lstStyle/>
          <a:p>
            <a:pPr algn="just">
              <a:buFont typeface="Wingdings" panose="05000000000000000000" pitchFamily="2" charset="2"/>
              <a:buChar char="ü"/>
            </a:pPr>
            <a:r>
              <a:rPr lang="en-US" sz="2800" dirty="0"/>
              <a:t>The philosopher </a:t>
            </a:r>
            <a:r>
              <a:rPr lang="en-US" sz="2800" b="1" dirty="0">
                <a:solidFill>
                  <a:srgbClr val="FF0000"/>
                </a:solidFill>
              </a:rPr>
              <a:t>André Comte-</a:t>
            </a:r>
            <a:r>
              <a:rPr lang="en-US" sz="2800" b="1" dirty="0" err="1">
                <a:solidFill>
                  <a:srgbClr val="FF0000"/>
                </a:solidFill>
              </a:rPr>
              <a:t>Sponville</a:t>
            </a:r>
            <a:r>
              <a:rPr lang="en-US" sz="2800" b="1" dirty="0">
                <a:solidFill>
                  <a:srgbClr val="FF0000"/>
                </a:solidFill>
              </a:rPr>
              <a:t> </a:t>
            </a:r>
            <a:r>
              <a:rPr lang="en-US" sz="2800" dirty="0"/>
              <a:t>distinguishes between the moral order and the ethical order. For him, morality is what we do out of duty (by exercising will), while ethics is everything we do out of love (by exercising feelings).</a:t>
            </a:r>
          </a:p>
          <a:p>
            <a:pPr marL="118872" indent="0" algn="just">
              <a:buNone/>
            </a:pPr>
            <a:endParaRPr lang="en-US" sz="2800" dirty="0"/>
          </a:p>
          <a:p>
            <a:pPr algn="just">
              <a:buFont typeface="Wingdings" panose="05000000000000000000" pitchFamily="2" charset="2"/>
              <a:buChar char="ü"/>
            </a:pPr>
            <a:r>
              <a:rPr lang="en-US" sz="1600" b="1" dirty="0"/>
              <a:t>"</a:t>
            </a:r>
            <a:r>
              <a:rPr lang="en-US" sz="2800" b="1" dirty="0"/>
              <a:t>Ethics is the aesthetics of the inner self."</a:t>
            </a:r>
            <a:br>
              <a:rPr lang="en-US" sz="2800" b="1" dirty="0"/>
            </a:br>
            <a:r>
              <a:rPr lang="en-US" sz="2800" b="1" dirty="0"/>
              <a:t>Pierre Reverdy - 1889-1960</a:t>
            </a:r>
            <a:r>
              <a:rPr lang="en-US" sz="2800" dirty="0"/>
              <a:t> - Le Livre de </a:t>
            </a:r>
            <a:r>
              <a:rPr lang="en-US" sz="2800" dirty="0" err="1"/>
              <a:t>mon</a:t>
            </a:r>
            <a:r>
              <a:rPr lang="en-US" sz="2800" dirty="0"/>
              <a:t> bord, 1948</a:t>
            </a:r>
            <a:endParaRPr lang="ar-DZ" sz="2800" dirty="0"/>
          </a:p>
        </p:txBody>
      </p:sp>
    </p:spTree>
    <p:extLst>
      <p:ext uri="{BB962C8B-B14F-4D97-AF65-F5344CB8AC3E}">
        <p14:creationId xmlns:p14="http://schemas.microsoft.com/office/powerpoint/2010/main" val="820337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752" y="11701"/>
            <a:ext cx="9036496" cy="1252728"/>
          </a:xfrm>
        </p:spPr>
        <p:txBody>
          <a:bodyPr>
            <a:noAutofit/>
          </a:bodyPr>
          <a:lstStyle/>
          <a:p>
            <a:r>
              <a:rPr lang="en-US" sz="4000" dirty="0"/>
              <a:t>Differences between morality and ethics</a:t>
            </a:r>
            <a:endParaRPr lang="fr-FR" sz="4000" dirty="0"/>
          </a:p>
        </p:txBody>
      </p:sp>
      <p:sp>
        <p:nvSpPr>
          <p:cNvPr id="3" name="Espace réservé du contenu 2"/>
          <p:cNvSpPr>
            <a:spLocks noGrp="1"/>
          </p:cNvSpPr>
          <p:nvPr>
            <p:ph idx="1"/>
          </p:nvPr>
        </p:nvSpPr>
        <p:spPr>
          <a:xfrm>
            <a:off x="457200" y="1775191"/>
            <a:ext cx="8219256" cy="4625609"/>
          </a:xfrm>
        </p:spPr>
        <p:txBody>
          <a:bodyPr>
            <a:normAutofit fontScale="92500" lnSpcReduction="10000"/>
          </a:bodyPr>
          <a:lstStyle/>
          <a:p>
            <a:pPr algn="just"/>
            <a:r>
              <a:rPr lang="en-US" sz="3000" b="1" u="sng" dirty="0">
                <a:latin typeface="+mj-lt"/>
                <a:cs typeface="Times New Roman" panose="02020603050405020304" pitchFamily="18" charset="0"/>
              </a:rPr>
              <a:t>Morality</a:t>
            </a:r>
            <a:r>
              <a:rPr lang="en-US" sz="3000" dirty="0">
                <a:latin typeface="+mj-lt"/>
                <a:cs typeface="Times New Roman" panose="02020603050405020304" pitchFamily="18" charset="0"/>
              </a:rPr>
              <a:t> is defined as a set of norms and rules that must apply to everyone; it determines what is right and wrong, serving as both a reference point and an imperative.</a:t>
            </a:r>
          </a:p>
          <a:p>
            <a:pPr marL="118872" indent="0" algn="just">
              <a:buNone/>
            </a:pPr>
            <a:endParaRPr lang="en-US" sz="3000" dirty="0">
              <a:latin typeface="Times New Roman" panose="02020603050405020304" pitchFamily="18" charset="0"/>
              <a:cs typeface="Times New Roman" panose="02020603050405020304" pitchFamily="18" charset="0"/>
            </a:endParaRPr>
          </a:p>
          <a:p>
            <a:pPr algn="just"/>
            <a:r>
              <a:rPr lang="en-US" sz="3000" b="1" u="sng" dirty="0">
                <a:cs typeface="Times New Roman" panose="02020603050405020304" pitchFamily="18" charset="0"/>
              </a:rPr>
              <a:t>Ethics</a:t>
            </a:r>
            <a:r>
              <a:rPr lang="en-US" sz="3000" dirty="0">
                <a:cs typeface="Times New Roman" panose="02020603050405020304" pitchFamily="18" charset="0"/>
              </a:rPr>
              <a:t> introduces an additional dimension: it requires acknowledging the individual, who is recognized as capable of asserting their own voice and interests. The shift from morality to ethics is one from the universal to the particular.</a:t>
            </a:r>
            <a:br>
              <a:rPr lang="fr-FR" dirty="0"/>
            </a:b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sz="4800" dirty="0">
                <a:cs typeface="Times New Roman" panose="02020603050405020304" pitchFamily="18" charset="0"/>
              </a:rPr>
              <a:t>Morality</a:t>
            </a:r>
            <a:endParaRPr lang="fr-FR" dirty="0"/>
          </a:p>
        </p:txBody>
      </p:sp>
      <p:sp>
        <p:nvSpPr>
          <p:cNvPr id="3" name="Espace réservé du contenu 2"/>
          <p:cNvSpPr>
            <a:spLocks noGrp="1"/>
          </p:cNvSpPr>
          <p:nvPr>
            <p:ph idx="1"/>
          </p:nvPr>
        </p:nvSpPr>
        <p:spPr>
          <a:xfrm>
            <a:off x="457200" y="1775191"/>
            <a:ext cx="8363272" cy="4625609"/>
          </a:xfrm>
        </p:spPr>
        <p:txBody>
          <a:bodyPr>
            <a:normAutofit/>
          </a:bodyPr>
          <a:lstStyle/>
          <a:p>
            <a:pPr marL="118872" indent="0" algn="just">
              <a:buNone/>
            </a:pPr>
            <a:r>
              <a:rPr lang="en-US" b="1" dirty="0"/>
              <a:t>Definition:</a:t>
            </a:r>
          </a:p>
          <a:p>
            <a:pPr marL="118872" indent="0" algn="just">
              <a:buNone/>
            </a:pPr>
            <a:r>
              <a:rPr lang="en-US" b="1" u="sng" dirty="0"/>
              <a:t>Morality</a:t>
            </a:r>
            <a:r>
              <a:rPr lang="en-US" b="1" dirty="0"/>
              <a:t> </a:t>
            </a:r>
            <a:r>
              <a:rPr lang="en-US" dirty="0"/>
              <a:t>(</a:t>
            </a:r>
            <a:r>
              <a:rPr lang="fr-FR" b="1" dirty="0" err="1"/>
              <a:t>Etymology</a:t>
            </a:r>
            <a:r>
              <a:rPr lang="fr-FR" dirty="0"/>
              <a:t> </a:t>
            </a:r>
            <a:r>
              <a:rPr lang="en-US" dirty="0"/>
              <a:t>from the Latin </a:t>
            </a:r>
            <a:r>
              <a:rPr lang="fr-FR" b="1" i="1" dirty="0"/>
              <a:t>mores</a:t>
            </a:r>
            <a:r>
              <a:rPr lang="fr-FR" dirty="0"/>
              <a:t>, </a:t>
            </a:r>
            <a:r>
              <a:rPr lang="fr-FR" b="1" dirty="0"/>
              <a:t>mœurs</a:t>
            </a:r>
            <a:r>
              <a:rPr lang="en-US" dirty="0"/>
              <a:t>): A set of rules of action and values that function as norms in a society.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r>
              <a:rPr lang="fr-FR" dirty="0"/>
              <a:t>Sources of </a:t>
            </a:r>
            <a:r>
              <a:rPr lang="fr-FR" dirty="0" err="1"/>
              <a:t>morality</a:t>
            </a:r>
            <a:r>
              <a:rPr lang="fr-FR" dirty="0"/>
              <a:t>:</a:t>
            </a:r>
            <a:endParaRPr lang="fr-FR" sz="1400" dirty="0"/>
          </a:p>
          <a:p>
            <a:pPr marL="971550" lvl="1" indent="-514350">
              <a:buFont typeface="+mj-lt"/>
              <a:buAutoNum type="arabicPeriod"/>
            </a:pPr>
            <a:r>
              <a:rPr lang="fr-FR" dirty="0"/>
              <a:t>Religion</a:t>
            </a:r>
            <a:r>
              <a:rPr lang="ar-SA" b="1" dirty="0"/>
              <a:t>الدين</a:t>
            </a:r>
            <a:endParaRPr lang="fr-FR" b="1" dirty="0"/>
          </a:p>
          <a:p>
            <a:pPr marL="971550" lvl="1" indent="-514350">
              <a:buFont typeface="+mj-lt"/>
              <a:buAutoNum type="arabicPeriod"/>
            </a:pPr>
            <a:r>
              <a:rPr lang="fr-FR" dirty="0"/>
              <a:t>Conscience </a:t>
            </a:r>
            <a:r>
              <a:rPr lang="ar-SA" b="1" dirty="0"/>
              <a:t>وعي</a:t>
            </a:r>
            <a:endParaRPr lang="fr-FR" b="1" dirty="0"/>
          </a:p>
          <a:p>
            <a:pPr marL="971550" lvl="1" indent="-514350">
              <a:buFont typeface="+mj-lt"/>
              <a:buAutoNum type="arabicPeriod"/>
            </a:pPr>
            <a:r>
              <a:rPr lang="fr-FR" dirty="0" err="1"/>
              <a:t>Sense</a:t>
            </a:r>
            <a:r>
              <a:rPr lang="fr-FR" dirty="0"/>
              <a:t> of </a:t>
            </a:r>
            <a:r>
              <a:rPr lang="fr-FR" dirty="0" err="1"/>
              <a:t>duty</a:t>
            </a:r>
            <a:r>
              <a:rPr lang="ar-SA" b="1" dirty="0"/>
              <a:t>الإحساس بالواجب </a:t>
            </a:r>
            <a:endParaRPr lang="fr-FR" b="1" dirty="0"/>
          </a:p>
          <a:p>
            <a:pPr marL="971550" lvl="1" indent="-514350">
              <a:buFont typeface="+mj-lt"/>
              <a:buAutoNum type="arabicPeriod"/>
            </a:pPr>
            <a:r>
              <a:rPr lang="fr-FR" dirty="0" err="1"/>
              <a:t>Sense</a:t>
            </a:r>
            <a:r>
              <a:rPr lang="fr-FR" dirty="0"/>
              <a:t> of respect</a:t>
            </a:r>
            <a:r>
              <a:rPr lang="ar-SA" b="1" dirty="0"/>
              <a:t>الشعور بالاحترام </a:t>
            </a:r>
            <a:endParaRPr lang="fr-FR" b="1" dirty="0"/>
          </a:p>
          <a:p>
            <a:pPr marL="971550" lvl="1" indent="-514350">
              <a:buFont typeface="+mj-lt"/>
              <a:buAutoNum type="arabicPeriod"/>
            </a:pPr>
            <a:r>
              <a:rPr lang="fr-FR" dirty="0"/>
              <a:t>Justice</a:t>
            </a:r>
            <a:r>
              <a:rPr lang="ar-SA" b="1" dirty="0"/>
              <a:t>عدالة</a:t>
            </a:r>
            <a:r>
              <a:rPr lang="fr-FR" dirty="0"/>
              <a:t> </a:t>
            </a:r>
            <a:endParaRPr lang="fr-FR" sz="1200" dirty="0"/>
          </a:p>
          <a:p>
            <a:pPr marL="971550" lvl="1" indent="-514350">
              <a:buFont typeface="+mj-lt"/>
              <a:buAutoNum type="arabicPeriod"/>
            </a:pPr>
            <a:r>
              <a:rPr lang="en-US" dirty="0">
                <a:solidFill>
                  <a:prstClr val="black"/>
                </a:solidFill>
              </a:rPr>
              <a:t>Virtue </a:t>
            </a:r>
            <a:r>
              <a:rPr lang="ar-SA" b="1" dirty="0"/>
              <a:t>فضيلة</a:t>
            </a:r>
            <a:endParaRPr lang="fr-FR" b="1" dirty="0"/>
          </a:p>
          <a:p>
            <a:pPr marL="971550" lvl="1" indent="-514350">
              <a:buFont typeface="+mj-lt"/>
              <a:buAutoNum type="arabicPeriod"/>
            </a:pPr>
            <a:endParaRPr lang="fr-FR" sz="1200" dirty="0"/>
          </a:p>
          <a:p>
            <a:endParaRPr lang="fr-FR" dirty="0"/>
          </a:p>
        </p:txBody>
      </p:sp>
      <p:sp>
        <p:nvSpPr>
          <p:cNvPr id="4" name="Titre 1"/>
          <p:cNvSpPr>
            <a:spLocks noGrp="1"/>
          </p:cNvSpPr>
          <p:nvPr>
            <p:ph type="title"/>
          </p:nvPr>
        </p:nvSpPr>
        <p:spPr/>
        <p:txBody>
          <a:bodyPr/>
          <a:lstStyle/>
          <a:p>
            <a:r>
              <a:rPr lang="fr-FR" dirty="0"/>
              <a:t>Sources of </a:t>
            </a:r>
            <a:r>
              <a:rPr lang="fr-FR" dirty="0" err="1"/>
              <a:t>morality</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down)">
                                      <p:cBhvr>
                                        <p:cTn id="20" dur="500"/>
                                        <p:tgtEl>
                                          <p:spTgt spid="3">
                                            <p:txEl>
                                              <p:pRg st="2" end="2"/>
                                            </p:txEl>
                                          </p:spTgt>
                                        </p:tgtEl>
                                      </p:cBhvr>
                                    </p:animEffect>
                                  </p:childTnLst>
                                </p:cTn>
                              </p:par>
                              <p:par>
                                <p:cTn id="21" presetID="22" presetClass="entr" presetSubtype="4" fill="hold" grpId="0"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wipe(down)">
                                      <p:cBhvr>
                                        <p:cTn id="23" dur="500"/>
                                        <p:tgtEl>
                                          <p:spTgt spid="3">
                                            <p:txEl>
                                              <p:pRg st="3" end="3"/>
                                            </p:txEl>
                                          </p:spTgt>
                                        </p:tgtEl>
                                      </p:cBhvr>
                                    </p:animEffect>
                                  </p:childTnLst>
                                </p:cTn>
                              </p:par>
                              <p:par>
                                <p:cTn id="24" presetID="22" presetClass="entr" presetSubtype="4" fill="hold" grpId="0" nodeType="with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wipe(down)">
                                      <p:cBhvr>
                                        <p:cTn id="26" dur="500"/>
                                        <p:tgtEl>
                                          <p:spTgt spid="3">
                                            <p:txEl>
                                              <p:pRg st="4" end="4"/>
                                            </p:txEl>
                                          </p:spTgt>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wipe(down)">
                                      <p:cBhvr>
                                        <p:cTn id="29" dur="500"/>
                                        <p:tgtEl>
                                          <p:spTgt spid="3">
                                            <p:txEl>
                                              <p:pRg st="5" end="5"/>
                                            </p:txEl>
                                          </p:spTgt>
                                        </p:tgtEl>
                                      </p:cBhvr>
                                    </p:animEffect>
                                  </p:childTnLst>
                                </p:cTn>
                              </p:par>
                              <p:par>
                                <p:cTn id="30" presetID="22" presetClass="entr" presetSubtype="4" fill="hold" grpId="0" nodeType="with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wipe(down)">
                                      <p:cBhvr>
                                        <p:cTn id="3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78A1DB-D9E6-5DB4-0275-DCBE708CCFAE}"/>
              </a:ext>
            </a:extLst>
          </p:cNvPr>
          <p:cNvSpPr>
            <a:spLocks noGrp="1"/>
          </p:cNvSpPr>
          <p:nvPr>
            <p:ph type="title"/>
          </p:nvPr>
        </p:nvSpPr>
        <p:spPr/>
        <p:txBody>
          <a:bodyPr>
            <a:normAutofit fontScale="90000"/>
          </a:bodyPr>
          <a:lstStyle/>
          <a:p>
            <a:br>
              <a:rPr lang="fr-FR" b="1" dirty="0"/>
            </a:br>
            <a:r>
              <a:rPr lang="fr-FR" dirty="0"/>
              <a:t>Sources of </a:t>
            </a:r>
            <a:r>
              <a:rPr lang="fr-FR" dirty="0" err="1"/>
              <a:t>morality</a:t>
            </a:r>
            <a:br>
              <a:rPr lang="fr-FR" sz="2400" dirty="0"/>
            </a:br>
            <a:endParaRPr lang="fr-FR" dirty="0"/>
          </a:p>
        </p:txBody>
      </p:sp>
      <p:grpSp>
        <p:nvGrpSpPr>
          <p:cNvPr id="32" name="Groupe 31">
            <a:extLst>
              <a:ext uri="{FF2B5EF4-FFF2-40B4-BE49-F238E27FC236}">
                <a16:creationId xmlns:a16="http://schemas.microsoft.com/office/drawing/2014/main" id="{A392E0D4-A13C-49C8-DE9D-BE91D1C3C408}"/>
              </a:ext>
            </a:extLst>
          </p:cNvPr>
          <p:cNvGrpSpPr/>
          <p:nvPr/>
        </p:nvGrpSpPr>
        <p:grpSpPr>
          <a:xfrm>
            <a:off x="683568" y="1700808"/>
            <a:ext cx="7704856" cy="4824535"/>
            <a:chOff x="683568" y="1700808"/>
            <a:chExt cx="7704856" cy="4824535"/>
          </a:xfrm>
        </p:grpSpPr>
        <p:grpSp>
          <p:nvGrpSpPr>
            <p:cNvPr id="4" name="Group 16083">
              <a:extLst>
                <a:ext uri="{FF2B5EF4-FFF2-40B4-BE49-F238E27FC236}">
                  <a16:creationId xmlns:a16="http://schemas.microsoft.com/office/drawing/2014/main" id="{FBA2EF83-99D2-1D74-392F-15C3CCEA098F}"/>
                </a:ext>
              </a:extLst>
            </p:cNvPr>
            <p:cNvGrpSpPr/>
            <p:nvPr/>
          </p:nvGrpSpPr>
          <p:grpSpPr>
            <a:xfrm>
              <a:off x="683568" y="1700808"/>
              <a:ext cx="7704856" cy="4824535"/>
              <a:chOff x="0" y="0"/>
              <a:chExt cx="8853551" cy="6177090"/>
            </a:xfrm>
          </p:grpSpPr>
          <p:pic>
            <p:nvPicPr>
              <p:cNvPr id="5" name="Picture 464">
                <a:extLst>
                  <a:ext uri="{FF2B5EF4-FFF2-40B4-BE49-F238E27FC236}">
                    <a16:creationId xmlns:a16="http://schemas.microsoft.com/office/drawing/2014/main" id="{41909714-A7CC-B375-AE0C-806898E726EF}"/>
                  </a:ext>
                </a:extLst>
              </p:cNvPr>
              <p:cNvPicPr/>
              <p:nvPr/>
            </p:nvPicPr>
            <p:blipFill>
              <a:blip r:embed="rId2"/>
              <a:stretch>
                <a:fillRect/>
              </a:stretch>
            </p:blipFill>
            <p:spPr>
              <a:xfrm>
                <a:off x="1714500" y="2219325"/>
                <a:ext cx="5138801" cy="1890776"/>
              </a:xfrm>
              <a:prstGeom prst="rect">
                <a:avLst/>
              </a:prstGeom>
            </p:spPr>
          </p:pic>
          <p:pic>
            <p:nvPicPr>
              <p:cNvPr id="10" name="Picture 472">
                <a:extLst>
                  <a:ext uri="{FF2B5EF4-FFF2-40B4-BE49-F238E27FC236}">
                    <a16:creationId xmlns:a16="http://schemas.microsoft.com/office/drawing/2014/main" id="{024C3AC6-AE7E-A789-39E3-5A3D70646D5E}"/>
                  </a:ext>
                </a:extLst>
              </p:cNvPr>
              <p:cNvPicPr/>
              <p:nvPr/>
            </p:nvPicPr>
            <p:blipFill>
              <a:blip r:embed="rId3"/>
              <a:stretch>
                <a:fillRect/>
              </a:stretch>
            </p:blipFill>
            <p:spPr>
              <a:xfrm>
                <a:off x="4276725" y="1714564"/>
                <a:ext cx="71438" cy="576263"/>
              </a:xfrm>
              <a:prstGeom prst="rect">
                <a:avLst/>
              </a:prstGeom>
            </p:spPr>
          </p:pic>
          <p:pic>
            <p:nvPicPr>
              <p:cNvPr id="11" name="Picture 474">
                <a:extLst>
                  <a:ext uri="{FF2B5EF4-FFF2-40B4-BE49-F238E27FC236}">
                    <a16:creationId xmlns:a16="http://schemas.microsoft.com/office/drawing/2014/main" id="{7BD3A913-80DF-9824-8E1D-C73D6204B165}"/>
                  </a:ext>
                </a:extLst>
              </p:cNvPr>
              <p:cNvPicPr/>
              <p:nvPr/>
            </p:nvPicPr>
            <p:blipFill>
              <a:blip r:embed="rId4"/>
              <a:stretch>
                <a:fillRect/>
              </a:stretch>
            </p:blipFill>
            <p:spPr>
              <a:xfrm>
                <a:off x="3238500" y="0"/>
                <a:ext cx="2195576" cy="1824101"/>
              </a:xfrm>
              <a:prstGeom prst="rect">
                <a:avLst/>
              </a:prstGeom>
            </p:spPr>
          </p:pic>
          <p:sp>
            <p:nvSpPr>
              <p:cNvPr id="12" name="Rectangle 11">
                <a:extLst>
                  <a:ext uri="{FF2B5EF4-FFF2-40B4-BE49-F238E27FC236}">
                    <a16:creationId xmlns:a16="http://schemas.microsoft.com/office/drawing/2014/main" id="{B9088C71-5C6C-A77A-CD12-F1FF09E6DB4D}"/>
                  </a:ext>
                </a:extLst>
              </p:cNvPr>
              <p:cNvSpPr/>
              <p:nvPr/>
            </p:nvSpPr>
            <p:spPr>
              <a:xfrm>
                <a:off x="3521609" y="713088"/>
                <a:ext cx="1675339" cy="332264"/>
              </a:xfrm>
              <a:prstGeom prst="rect">
                <a:avLst/>
              </a:prstGeom>
              <a:ln>
                <a:noFill/>
              </a:ln>
            </p:spPr>
            <p:txBody>
              <a:bodyPr vert="horz" lIns="0" tIns="0" rIns="0" bIns="0" rtlCol="0">
                <a:noAutofit/>
              </a:bodyPr>
              <a:lstStyle/>
              <a:p>
                <a:pPr algn="ctr">
                  <a:lnSpc>
                    <a:spcPct val="107000"/>
                  </a:lnSpc>
                  <a:spcAft>
                    <a:spcPts val="800"/>
                  </a:spcAft>
                </a:pPr>
                <a:r>
                  <a:rPr lang="fr-FR" sz="2400" dirty="0">
                    <a:solidFill>
                      <a:schemeClr val="bg1"/>
                    </a:solidFill>
                  </a:rPr>
                  <a:t>Religion</a:t>
                </a:r>
                <a:endParaRPr lang="fr-FR" sz="1100" dirty="0">
                  <a:solidFill>
                    <a:schemeClr val="bg1"/>
                  </a:solidFill>
                  <a:effectLst/>
                  <a:latin typeface="Calibri" panose="020F0502020204030204" pitchFamily="34" charset="0"/>
                  <a:ea typeface="Calibri" panose="020F0502020204030204" pitchFamily="34" charset="0"/>
                </a:endParaRPr>
              </a:p>
            </p:txBody>
          </p:sp>
          <p:pic>
            <p:nvPicPr>
              <p:cNvPr id="13" name="Picture 477">
                <a:extLst>
                  <a:ext uri="{FF2B5EF4-FFF2-40B4-BE49-F238E27FC236}">
                    <a16:creationId xmlns:a16="http://schemas.microsoft.com/office/drawing/2014/main" id="{18E55869-0946-C26E-74C8-2C0F624EA494}"/>
                  </a:ext>
                </a:extLst>
              </p:cNvPr>
              <p:cNvPicPr/>
              <p:nvPr/>
            </p:nvPicPr>
            <p:blipFill>
              <a:blip r:embed="rId5"/>
              <a:stretch>
                <a:fillRect/>
              </a:stretch>
            </p:blipFill>
            <p:spPr>
              <a:xfrm>
                <a:off x="5972175" y="2190814"/>
                <a:ext cx="795338" cy="328613"/>
              </a:xfrm>
              <a:prstGeom prst="rect">
                <a:avLst/>
              </a:prstGeom>
            </p:spPr>
          </p:pic>
          <p:pic>
            <p:nvPicPr>
              <p:cNvPr id="14" name="Picture 479">
                <a:extLst>
                  <a:ext uri="{FF2B5EF4-FFF2-40B4-BE49-F238E27FC236}">
                    <a16:creationId xmlns:a16="http://schemas.microsoft.com/office/drawing/2014/main" id="{F58A3813-CC5F-4036-8084-D532AA785466}"/>
                  </a:ext>
                </a:extLst>
              </p:cNvPr>
              <p:cNvPicPr/>
              <p:nvPr/>
            </p:nvPicPr>
            <p:blipFill>
              <a:blip r:embed="rId6"/>
              <a:stretch>
                <a:fillRect/>
              </a:stretch>
            </p:blipFill>
            <p:spPr>
              <a:xfrm>
                <a:off x="6581775" y="981075"/>
                <a:ext cx="2271776" cy="1824101"/>
              </a:xfrm>
              <a:prstGeom prst="rect">
                <a:avLst/>
              </a:prstGeom>
            </p:spPr>
          </p:pic>
          <p:sp>
            <p:nvSpPr>
              <p:cNvPr id="15" name="Rectangle 14">
                <a:extLst>
                  <a:ext uri="{FF2B5EF4-FFF2-40B4-BE49-F238E27FC236}">
                    <a16:creationId xmlns:a16="http://schemas.microsoft.com/office/drawing/2014/main" id="{088532F9-3DA6-B363-0B25-33BC367EBE4A}"/>
                  </a:ext>
                </a:extLst>
              </p:cNvPr>
              <p:cNvSpPr/>
              <p:nvPr/>
            </p:nvSpPr>
            <p:spPr>
              <a:xfrm>
                <a:off x="7584693" y="1322453"/>
                <a:ext cx="475342" cy="631015"/>
              </a:xfrm>
              <a:prstGeom prst="rect">
                <a:avLst/>
              </a:prstGeom>
              <a:ln>
                <a:noFill/>
              </a:ln>
            </p:spPr>
            <p:txBody>
              <a:bodyPr vert="horz" lIns="0" tIns="0" rIns="0" bIns="0" rtlCol="0">
                <a:noAutofit/>
              </a:bodyPr>
              <a:lstStyle/>
              <a:p>
                <a:pPr>
                  <a:lnSpc>
                    <a:spcPct val="107000"/>
                  </a:lnSpc>
                  <a:spcAft>
                    <a:spcPts val="800"/>
                  </a:spcAft>
                </a:pP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16" name="Rectangle 15">
                <a:extLst>
                  <a:ext uri="{FF2B5EF4-FFF2-40B4-BE49-F238E27FC236}">
                    <a16:creationId xmlns:a16="http://schemas.microsoft.com/office/drawing/2014/main" id="{B6560DFF-EB43-6A00-BB00-D9E209E36A54}"/>
                  </a:ext>
                </a:extLst>
              </p:cNvPr>
              <p:cNvSpPr/>
              <p:nvPr/>
            </p:nvSpPr>
            <p:spPr>
              <a:xfrm>
                <a:off x="6911596" y="1579911"/>
                <a:ext cx="1929448" cy="332263"/>
              </a:xfrm>
              <a:prstGeom prst="rect">
                <a:avLst/>
              </a:prstGeom>
              <a:ln>
                <a:noFill/>
              </a:ln>
            </p:spPr>
            <p:txBody>
              <a:bodyPr vert="horz" lIns="0" tIns="0" rIns="0" bIns="0" rtlCol="0">
                <a:noAutofit/>
              </a:bodyPr>
              <a:lstStyle/>
              <a:p>
                <a:pPr>
                  <a:lnSpc>
                    <a:spcPct val="107000"/>
                  </a:lnSpc>
                  <a:spcAft>
                    <a:spcPts val="800"/>
                  </a:spcAft>
                </a:pPr>
                <a:r>
                  <a:rPr lang="fr-FR" sz="2400" dirty="0">
                    <a:solidFill>
                      <a:schemeClr val="bg1"/>
                    </a:solidFill>
                  </a:rPr>
                  <a:t>Conscience</a:t>
                </a:r>
                <a:endParaRPr lang="fr-FR" sz="1100" dirty="0">
                  <a:solidFill>
                    <a:schemeClr val="bg1"/>
                  </a:solidFill>
                  <a:effectLst/>
                  <a:latin typeface="Calibri" panose="020F0502020204030204" pitchFamily="34" charset="0"/>
                  <a:ea typeface="Calibri" panose="020F0502020204030204" pitchFamily="34" charset="0"/>
                </a:endParaRPr>
              </a:p>
            </p:txBody>
          </p:sp>
          <p:pic>
            <p:nvPicPr>
              <p:cNvPr id="17" name="Picture 483">
                <a:extLst>
                  <a:ext uri="{FF2B5EF4-FFF2-40B4-BE49-F238E27FC236}">
                    <a16:creationId xmlns:a16="http://schemas.microsoft.com/office/drawing/2014/main" id="{4035DDA7-5DD0-EF60-DCCE-C10AE5C1502C}"/>
                  </a:ext>
                </a:extLst>
              </p:cNvPr>
              <p:cNvPicPr/>
              <p:nvPr/>
            </p:nvPicPr>
            <p:blipFill>
              <a:blip r:embed="rId7"/>
              <a:stretch>
                <a:fillRect/>
              </a:stretch>
            </p:blipFill>
            <p:spPr>
              <a:xfrm>
                <a:off x="5600700" y="3800539"/>
                <a:ext cx="1033463" cy="576263"/>
              </a:xfrm>
              <a:prstGeom prst="rect">
                <a:avLst/>
              </a:prstGeom>
            </p:spPr>
          </p:pic>
          <p:pic>
            <p:nvPicPr>
              <p:cNvPr id="18" name="Picture 485">
                <a:extLst>
                  <a:ext uri="{FF2B5EF4-FFF2-40B4-BE49-F238E27FC236}">
                    <a16:creationId xmlns:a16="http://schemas.microsoft.com/office/drawing/2014/main" id="{884480F8-87CA-9CBB-691D-B4D172B893B9}"/>
                  </a:ext>
                </a:extLst>
              </p:cNvPr>
              <p:cNvPicPr/>
              <p:nvPr/>
            </p:nvPicPr>
            <p:blipFill>
              <a:blip r:embed="rId8"/>
              <a:stretch>
                <a:fillRect/>
              </a:stretch>
            </p:blipFill>
            <p:spPr>
              <a:xfrm>
                <a:off x="6391275" y="3914839"/>
                <a:ext cx="2119376" cy="1824101"/>
              </a:xfrm>
              <a:prstGeom prst="rect">
                <a:avLst/>
              </a:prstGeom>
            </p:spPr>
          </p:pic>
          <p:sp>
            <p:nvSpPr>
              <p:cNvPr id="19" name="Rectangle 18">
                <a:extLst>
                  <a:ext uri="{FF2B5EF4-FFF2-40B4-BE49-F238E27FC236}">
                    <a16:creationId xmlns:a16="http://schemas.microsoft.com/office/drawing/2014/main" id="{4970D167-7A09-AA35-D31B-9D4DC92D406F}"/>
                  </a:ext>
                </a:extLst>
              </p:cNvPr>
              <p:cNvSpPr/>
              <p:nvPr/>
            </p:nvSpPr>
            <p:spPr>
              <a:xfrm>
                <a:off x="6718189" y="4459382"/>
                <a:ext cx="1792462" cy="332266"/>
              </a:xfrm>
              <a:prstGeom prst="rect">
                <a:avLst/>
              </a:prstGeom>
              <a:ln>
                <a:noFill/>
              </a:ln>
            </p:spPr>
            <p:txBody>
              <a:bodyPr vert="horz" lIns="0" tIns="0" rIns="0" bIns="0" rtlCol="0">
                <a:noAutofit/>
              </a:bodyPr>
              <a:lstStyle/>
              <a:p>
                <a:pPr>
                  <a:lnSpc>
                    <a:spcPct val="107000"/>
                  </a:lnSpc>
                  <a:spcAft>
                    <a:spcPts val="800"/>
                  </a:spcAft>
                </a:pP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20" name="Rectangle 19">
                <a:extLst>
                  <a:ext uri="{FF2B5EF4-FFF2-40B4-BE49-F238E27FC236}">
                    <a16:creationId xmlns:a16="http://schemas.microsoft.com/office/drawing/2014/main" id="{BC5D1695-56F5-D5AA-0E7F-25B0A575C0A4}"/>
                  </a:ext>
                </a:extLst>
              </p:cNvPr>
              <p:cNvSpPr/>
              <p:nvPr/>
            </p:nvSpPr>
            <p:spPr>
              <a:xfrm>
                <a:off x="6896037" y="4293248"/>
                <a:ext cx="1163998" cy="1074452"/>
              </a:xfrm>
              <a:prstGeom prst="rect">
                <a:avLst/>
              </a:prstGeom>
              <a:ln>
                <a:noFill/>
              </a:ln>
            </p:spPr>
            <p:txBody>
              <a:bodyPr vert="horz" lIns="0" tIns="0" rIns="0" bIns="0" rtlCol="0">
                <a:noAutofit/>
              </a:bodyPr>
              <a:lstStyle/>
              <a:p>
                <a:pPr algn="ctr">
                  <a:lnSpc>
                    <a:spcPct val="107000"/>
                  </a:lnSpc>
                  <a:spcAft>
                    <a:spcPts val="800"/>
                  </a:spcAft>
                </a:pPr>
                <a:r>
                  <a:rPr lang="fr-FR" sz="2400" dirty="0" err="1">
                    <a:solidFill>
                      <a:schemeClr val="bg1"/>
                    </a:solidFill>
                  </a:rPr>
                  <a:t>Sense</a:t>
                </a:r>
                <a:r>
                  <a:rPr lang="fr-FR" sz="2400" dirty="0"/>
                  <a:t> </a:t>
                </a:r>
                <a:r>
                  <a:rPr lang="fr-FR" sz="2400" dirty="0">
                    <a:solidFill>
                      <a:schemeClr val="bg1"/>
                    </a:solidFill>
                  </a:rPr>
                  <a:t>of </a:t>
                </a:r>
                <a:r>
                  <a:rPr lang="fr-FR" sz="2400" dirty="0" err="1">
                    <a:solidFill>
                      <a:schemeClr val="bg1"/>
                    </a:solidFill>
                  </a:rPr>
                  <a:t>duty</a:t>
                </a:r>
                <a:endParaRPr lang="fr-FR" sz="1100" dirty="0">
                  <a:solidFill>
                    <a:schemeClr val="bg1"/>
                  </a:solidFill>
                  <a:effectLst/>
                  <a:latin typeface="Calibri" panose="020F0502020204030204" pitchFamily="34" charset="0"/>
                  <a:ea typeface="Calibri" panose="020F0502020204030204" pitchFamily="34" charset="0"/>
                </a:endParaRPr>
              </a:p>
            </p:txBody>
          </p:sp>
          <p:pic>
            <p:nvPicPr>
              <p:cNvPr id="21" name="Picture 489">
                <a:extLst>
                  <a:ext uri="{FF2B5EF4-FFF2-40B4-BE49-F238E27FC236}">
                    <a16:creationId xmlns:a16="http://schemas.microsoft.com/office/drawing/2014/main" id="{7437EBEF-132D-6254-529F-C4EDC21A6C7F}"/>
                  </a:ext>
                </a:extLst>
              </p:cNvPr>
              <p:cNvPicPr/>
              <p:nvPr/>
            </p:nvPicPr>
            <p:blipFill>
              <a:blip r:embed="rId9"/>
              <a:stretch>
                <a:fillRect/>
              </a:stretch>
            </p:blipFill>
            <p:spPr>
              <a:xfrm>
                <a:off x="4305300" y="3933889"/>
                <a:ext cx="90488" cy="576263"/>
              </a:xfrm>
              <a:prstGeom prst="rect">
                <a:avLst/>
              </a:prstGeom>
            </p:spPr>
          </p:pic>
          <p:pic>
            <p:nvPicPr>
              <p:cNvPr id="22" name="Picture 491">
                <a:extLst>
                  <a:ext uri="{FF2B5EF4-FFF2-40B4-BE49-F238E27FC236}">
                    <a16:creationId xmlns:a16="http://schemas.microsoft.com/office/drawing/2014/main" id="{3A6CB638-1655-3C02-6006-594AEA1D928B}"/>
                  </a:ext>
                </a:extLst>
              </p:cNvPr>
              <p:cNvPicPr/>
              <p:nvPr/>
            </p:nvPicPr>
            <p:blipFill>
              <a:blip r:embed="rId10"/>
              <a:stretch>
                <a:fillRect/>
              </a:stretch>
            </p:blipFill>
            <p:spPr>
              <a:xfrm>
                <a:off x="3295650" y="4448239"/>
                <a:ext cx="2233676" cy="1728851"/>
              </a:xfrm>
              <a:prstGeom prst="rect">
                <a:avLst/>
              </a:prstGeom>
            </p:spPr>
          </p:pic>
          <p:sp>
            <p:nvSpPr>
              <p:cNvPr id="23" name="Rectangle 22">
                <a:extLst>
                  <a:ext uri="{FF2B5EF4-FFF2-40B4-BE49-F238E27FC236}">
                    <a16:creationId xmlns:a16="http://schemas.microsoft.com/office/drawing/2014/main" id="{61296E9D-0C85-4A74-1035-CF4308E6BDC6}"/>
                  </a:ext>
                </a:extLst>
              </p:cNvPr>
              <p:cNvSpPr/>
              <p:nvPr/>
            </p:nvSpPr>
            <p:spPr>
              <a:xfrm>
                <a:off x="3578757" y="5003292"/>
                <a:ext cx="1792462" cy="332266"/>
              </a:xfrm>
              <a:prstGeom prst="rect">
                <a:avLst/>
              </a:prstGeom>
              <a:ln>
                <a:noFill/>
              </a:ln>
            </p:spPr>
            <p:txBody>
              <a:bodyPr vert="horz" lIns="0" tIns="0" rIns="0" bIns="0" rtlCol="0">
                <a:noAutofit/>
              </a:bodyPr>
              <a:lstStyle/>
              <a:p>
                <a:pPr>
                  <a:lnSpc>
                    <a:spcPct val="107000"/>
                  </a:lnSpc>
                  <a:spcAft>
                    <a:spcPts val="800"/>
                  </a:spcAft>
                </a:pPr>
                <a:endParaRPr lang="fr-FR" sz="1100" dirty="0">
                  <a:solidFill>
                    <a:srgbClr val="000000"/>
                  </a:solidFill>
                  <a:effectLst/>
                  <a:latin typeface="Calibri" panose="020F0502020204030204" pitchFamily="34" charset="0"/>
                  <a:ea typeface="Calibri" panose="020F0502020204030204" pitchFamily="34" charset="0"/>
                </a:endParaRPr>
              </a:p>
            </p:txBody>
          </p:sp>
          <p:sp>
            <p:nvSpPr>
              <p:cNvPr id="24" name="Rectangle 23">
                <a:extLst>
                  <a:ext uri="{FF2B5EF4-FFF2-40B4-BE49-F238E27FC236}">
                    <a16:creationId xmlns:a16="http://schemas.microsoft.com/office/drawing/2014/main" id="{EEE2A7C1-12F9-A503-F26B-1449B999E2C9}"/>
                  </a:ext>
                </a:extLst>
              </p:cNvPr>
              <p:cNvSpPr/>
              <p:nvPr/>
            </p:nvSpPr>
            <p:spPr>
              <a:xfrm>
                <a:off x="3800538" y="4826890"/>
                <a:ext cx="1243490" cy="332266"/>
              </a:xfrm>
              <a:prstGeom prst="rect">
                <a:avLst/>
              </a:prstGeom>
              <a:ln>
                <a:noFill/>
              </a:ln>
            </p:spPr>
            <p:txBody>
              <a:bodyPr vert="horz" lIns="0" tIns="0" rIns="0" bIns="0" rtlCol="0">
                <a:noAutofit/>
              </a:bodyPr>
              <a:lstStyle/>
              <a:p>
                <a:pPr algn="ctr">
                  <a:lnSpc>
                    <a:spcPct val="107000"/>
                  </a:lnSpc>
                  <a:spcAft>
                    <a:spcPts val="800"/>
                  </a:spcAft>
                </a:pPr>
                <a:r>
                  <a:rPr lang="fr-FR" sz="2400" dirty="0" err="1">
                    <a:solidFill>
                      <a:schemeClr val="bg1"/>
                    </a:solidFill>
                  </a:rPr>
                  <a:t>Sense</a:t>
                </a:r>
                <a:r>
                  <a:rPr lang="fr-FR" sz="2400" dirty="0">
                    <a:solidFill>
                      <a:schemeClr val="bg1"/>
                    </a:solidFill>
                  </a:rPr>
                  <a:t> of respect</a:t>
                </a:r>
                <a:endParaRPr lang="fr-FR" sz="1100" dirty="0">
                  <a:solidFill>
                    <a:schemeClr val="bg1"/>
                  </a:solidFill>
                  <a:effectLst/>
                  <a:latin typeface="Calibri" panose="020F0502020204030204" pitchFamily="34" charset="0"/>
                  <a:ea typeface="Calibri" panose="020F0502020204030204" pitchFamily="34" charset="0"/>
                </a:endParaRPr>
              </a:p>
            </p:txBody>
          </p:sp>
          <p:pic>
            <p:nvPicPr>
              <p:cNvPr id="25" name="Picture 495">
                <a:extLst>
                  <a:ext uri="{FF2B5EF4-FFF2-40B4-BE49-F238E27FC236}">
                    <a16:creationId xmlns:a16="http://schemas.microsoft.com/office/drawing/2014/main" id="{D1FC841A-C77F-80B2-E907-F09E9C1630DE}"/>
                  </a:ext>
                </a:extLst>
              </p:cNvPr>
              <p:cNvPicPr/>
              <p:nvPr/>
            </p:nvPicPr>
            <p:blipFill>
              <a:blip r:embed="rId11"/>
              <a:stretch>
                <a:fillRect/>
              </a:stretch>
            </p:blipFill>
            <p:spPr>
              <a:xfrm>
                <a:off x="1657350" y="3724339"/>
                <a:ext cx="1042988" cy="461963"/>
              </a:xfrm>
              <a:prstGeom prst="rect">
                <a:avLst/>
              </a:prstGeom>
            </p:spPr>
          </p:pic>
          <p:pic>
            <p:nvPicPr>
              <p:cNvPr id="26" name="Picture 497">
                <a:extLst>
                  <a:ext uri="{FF2B5EF4-FFF2-40B4-BE49-F238E27FC236}">
                    <a16:creationId xmlns:a16="http://schemas.microsoft.com/office/drawing/2014/main" id="{67FE61E2-E0F8-8EF3-5A17-49D39464EF79}"/>
                  </a:ext>
                </a:extLst>
              </p:cNvPr>
              <p:cNvPicPr/>
              <p:nvPr/>
            </p:nvPicPr>
            <p:blipFill>
              <a:blip r:embed="rId12"/>
              <a:stretch>
                <a:fillRect/>
              </a:stretch>
            </p:blipFill>
            <p:spPr>
              <a:xfrm>
                <a:off x="0" y="3581464"/>
                <a:ext cx="1805051" cy="1824101"/>
              </a:xfrm>
              <a:prstGeom prst="rect">
                <a:avLst/>
              </a:prstGeom>
            </p:spPr>
          </p:pic>
          <p:sp>
            <p:nvSpPr>
              <p:cNvPr id="27" name="Rectangle 26">
                <a:extLst>
                  <a:ext uri="{FF2B5EF4-FFF2-40B4-BE49-F238E27FC236}">
                    <a16:creationId xmlns:a16="http://schemas.microsoft.com/office/drawing/2014/main" id="{48E4DD68-8D32-E1CE-9FF9-D8C6D07664D1}"/>
                  </a:ext>
                </a:extLst>
              </p:cNvPr>
              <p:cNvSpPr/>
              <p:nvPr/>
            </p:nvSpPr>
            <p:spPr>
              <a:xfrm>
                <a:off x="398554" y="4161248"/>
                <a:ext cx="1524997" cy="332266"/>
              </a:xfrm>
              <a:prstGeom prst="rect">
                <a:avLst/>
              </a:prstGeom>
              <a:ln>
                <a:noFill/>
              </a:ln>
            </p:spPr>
            <p:txBody>
              <a:bodyPr vert="horz" lIns="0" tIns="0" rIns="0" bIns="0" rtlCol="0">
                <a:noAutofit/>
              </a:bodyPr>
              <a:lstStyle/>
              <a:p>
                <a:pPr>
                  <a:lnSpc>
                    <a:spcPct val="107000"/>
                  </a:lnSpc>
                  <a:spcAft>
                    <a:spcPts val="800"/>
                  </a:spcAft>
                </a:pPr>
                <a:r>
                  <a:rPr lang="fr-FR" sz="2400" dirty="0">
                    <a:solidFill>
                      <a:schemeClr val="bg1"/>
                    </a:solidFill>
                  </a:rPr>
                  <a:t>Justice</a:t>
                </a:r>
                <a:endParaRPr lang="fr-FR" sz="1100" dirty="0">
                  <a:solidFill>
                    <a:schemeClr val="bg1"/>
                  </a:solidFill>
                  <a:effectLst/>
                  <a:latin typeface="Calibri" panose="020F0502020204030204" pitchFamily="34" charset="0"/>
                  <a:ea typeface="Calibri" panose="020F0502020204030204" pitchFamily="34" charset="0"/>
                </a:endParaRPr>
              </a:p>
            </p:txBody>
          </p:sp>
          <p:pic>
            <p:nvPicPr>
              <p:cNvPr id="28" name="Picture 500">
                <a:extLst>
                  <a:ext uri="{FF2B5EF4-FFF2-40B4-BE49-F238E27FC236}">
                    <a16:creationId xmlns:a16="http://schemas.microsoft.com/office/drawing/2014/main" id="{F44C7BE0-2AC5-F1E3-4B7C-66B249A2970C}"/>
                  </a:ext>
                </a:extLst>
              </p:cNvPr>
              <p:cNvPicPr/>
              <p:nvPr/>
            </p:nvPicPr>
            <p:blipFill>
              <a:blip r:embed="rId13"/>
              <a:stretch>
                <a:fillRect/>
              </a:stretch>
            </p:blipFill>
            <p:spPr>
              <a:xfrm>
                <a:off x="1762125" y="2152714"/>
                <a:ext cx="871538" cy="357188"/>
              </a:xfrm>
              <a:prstGeom prst="rect">
                <a:avLst/>
              </a:prstGeom>
            </p:spPr>
          </p:pic>
          <p:pic>
            <p:nvPicPr>
              <p:cNvPr id="29" name="Picture 502">
                <a:extLst>
                  <a:ext uri="{FF2B5EF4-FFF2-40B4-BE49-F238E27FC236}">
                    <a16:creationId xmlns:a16="http://schemas.microsoft.com/office/drawing/2014/main" id="{08BF7533-E395-F684-ECB6-B4666AF0FE9D}"/>
                  </a:ext>
                </a:extLst>
              </p:cNvPr>
              <p:cNvPicPr/>
              <p:nvPr/>
            </p:nvPicPr>
            <p:blipFill>
              <a:blip r:embed="rId14"/>
              <a:stretch>
                <a:fillRect/>
              </a:stretch>
            </p:blipFill>
            <p:spPr>
              <a:xfrm>
                <a:off x="95250" y="1000125"/>
                <a:ext cx="1814576" cy="1824101"/>
              </a:xfrm>
              <a:prstGeom prst="rect">
                <a:avLst/>
              </a:prstGeom>
            </p:spPr>
          </p:pic>
          <p:sp>
            <p:nvSpPr>
              <p:cNvPr id="30" name="Rectangle 29">
                <a:extLst>
                  <a:ext uri="{FF2B5EF4-FFF2-40B4-BE49-F238E27FC236}">
                    <a16:creationId xmlns:a16="http://schemas.microsoft.com/office/drawing/2014/main" id="{BA83F6F6-515A-F5C5-1DA1-24E47E407704}"/>
                  </a:ext>
                </a:extLst>
              </p:cNvPr>
              <p:cNvSpPr/>
              <p:nvPr/>
            </p:nvSpPr>
            <p:spPr>
              <a:xfrm>
                <a:off x="509848" y="1570996"/>
                <a:ext cx="1295203" cy="332263"/>
              </a:xfrm>
              <a:prstGeom prst="rect">
                <a:avLst/>
              </a:prstGeom>
              <a:ln>
                <a:noFill/>
              </a:ln>
            </p:spPr>
            <p:txBody>
              <a:bodyPr vert="horz" lIns="0" tIns="0" rIns="0" bIns="0" rtlCol="0">
                <a:noAutofit/>
              </a:bodyPr>
              <a:lstStyle/>
              <a:p>
                <a:pPr>
                  <a:lnSpc>
                    <a:spcPct val="107000"/>
                  </a:lnSpc>
                  <a:spcAft>
                    <a:spcPts val="800"/>
                  </a:spcAft>
                </a:pPr>
                <a:r>
                  <a:rPr lang="fr-FR" sz="2400" dirty="0">
                    <a:solidFill>
                      <a:schemeClr val="bg1"/>
                    </a:solidFill>
                  </a:rPr>
                  <a:t>Virtue</a:t>
                </a:r>
                <a:endParaRPr lang="fr-FR" sz="1100" dirty="0">
                  <a:solidFill>
                    <a:schemeClr val="bg1"/>
                  </a:solidFill>
                  <a:effectLst/>
                  <a:latin typeface="Calibri" panose="020F0502020204030204" pitchFamily="34" charset="0"/>
                  <a:ea typeface="Calibri" panose="020F0502020204030204" pitchFamily="34" charset="0"/>
                </a:endParaRPr>
              </a:p>
            </p:txBody>
          </p:sp>
        </p:grpSp>
        <p:sp>
          <p:nvSpPr>
            <p:cNvPr id="31" name="ZoneTexte 30">
              <a:extLst>
                <a:ext uri="{FF2B5EF4-FFF2-40B4-BE49-F238E27FC236}">
                  <a16:creationId xmlns:a16="http://schemas.microsoft.com/office/drawing/2014/main" id="{09CF4F5F-9198-C8E3-C8C5-E84C1FFD20B8}"/>
                </a:ext>
              </a:extLst>
            </p:cNvPr>
            <p:cNvSpPr txBox="1"/>
            <p:nvPr/>
          </p:nvSpPr>
          <p:spPr>
            <a:xfrm>
              <a:off x="2826350" y="3840479"/>
              <a:ext cx="3207862" cy="523220"/>
            </a:xfrm>
            <a:prstGeom prst="rect">
              <a:avLst/>
            </a:prstGeom>
            <a:noFill/>
          </p:spPr>
          <p:txBody>
            <a:bodyPr wrap="square">
              <a:spAutoFit/>
            </a:bodyPr>
            <a:lstStyle/>
            <a:p>
              <a:r>
                <a:rPr lang="en-US" sz="2800" b="1" dirty="0">
                  <a:solidFill>
                    <a:schemeClr val="accent6">
                      <a:lumMod val="50000"/>
                    </a:schemeClr>
                  </a:solidFill>
                </a:rPr>
                <a:t>Sources of morality</a:t>
              </a:r>
            </a:p>
          </p:txBody>
        </p:sp>
      </p:grpSp>
    </p:spTree>
    <p:extLst>
      <p:ext uri="{BB962C8B-B14F-4D97-AF65-F5344CB8AC3E}">
        <p14:creationId xmlns:p14="http://schemas.microsoft.com/office/powerpoint/2010/main" val="100602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4174</TotalTime>
  <Words>1709</Words>
  <Application>Microsoft Office PowerPoint</Application>
  <PresentationFormat>Affichage à l'écran (4:3)</PresentationFormat>
  <Paragraphs>173</Paragraphs>
  <Slides>33</Slides>
  <Notes>2</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33</vt:i4>
      </vt:variant>
    </vt:vector>
  </HeadingPairs>
  <TitlesOfParts>
    <vt:vector size="42" baseType="lpstr">
      <vt:lpstr>Andalus</vt:lpstr>
      <vt:lpstr>Arial</vt:lpstr>
      <vt:lpstr>Calibri</vt:lpstr>
      <vt:lpstr>Corbel</vt:lpstr>
      <vt:lpstr>Times New Roman</vt:lpstr>
      <vt:lpstr>Wingdings</vt:lpstr>
      <vt:lpstr>Wingdings 2</vt:lpstr>
      <vt:lpstr>Wingdings 3</vt:lpstr>
      <vt:lpstr>Module</vt:lpstr>
      <vt:lpstr>Présentation PowerPoint</vt:lpstr>
      <vt:lpstr>CONCEPTS</vt:lpstr>
      <vt:lpstr>Ethics and morality</vt:lpstr>
      <vt:lpstr>Ethics and morality</vt:lpstr>
      <vt:lpstr>Ethics and morality</vt:lpstr>
      <vt:lpstr>Differences between morality and ethics</vt:lpstr>
      <vt:lpstr>Morality</vt:lpstr>
      <vt:lpstr>Sources of morality</vt:lpstr>
      <vt:lpstr> Sources of morality </vt:lpstr>
      <vt:lpstr> Sources of morality </vt:lpstr>
      <vt:lpstr> Sources of morality </vt:lpstr>
      <vt:lpstr>Ethics</vt:lpstr>
      <vt:lpstr>Ethics</vt:lpstr>
      <vt:lpstr>Ethics</vt:lpstr>
      <vt:lpstr>Ethics</vt:lpstr>
      <vt:lpstr>Deontology</vt:lpstr>
      <vt:lpstr>Deontology</vt:lpstr>
      <vt:lpstr>Deontology</vt:lpstr>
      <vt:lpstr>Differences between deontology and ethics </vt:lpstr>
      <vt:lpstr>What does ethics and deontology mean?</vt:lpstr>
      <vt:lpstr>Deontology (example)</vt:lpstr>
      <vt:lpstr>Profession and Trade</vt:lpstr>
      <vt:lpstr>Profession and Trade</vt:lpstr>
      <vt:lpstr>Profession and Trade</vt:lpstr>
      <vt:lpstr>Professional values</vt:lpstr>
      <vt:lpstr>Professional values</vt:lpstr>
      <vt:lpstr>Professional values (Examples)</vt:lpstr>
      <vt:lpstr>Professional values (Examples)</vt:lpstr>
      <vt:lpstr>Rights</vt:lpstr>
      <vt:lpstr>Rights</vt:lpstr>
      <vt:lpstr>Rights</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TWTECH</dc:creator>
  <cp:lastModifiedBy>Amir Zeroual</cp:lastModifiedBy>
  <cp:revision>33</cp:revision>
  <dcterms:created xsi:type="dcterms:W3CDTF">2022-01-04T20:15:46Z</dcterms:created>
  <dcterms:modified xsi:type="dcterms:W3CDTF">2024-10-27T04:51:20Z</dcterms:modified>
</cp:coreProperties>
</file>