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57" r:id="rId3"/>
    <p:sldId id="258" r:id="rId4"/>
    <p:sldId id="260" r:id="rId5"/>
    <p:sldId id="261"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52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AEA4790F-2421-4FD8-AD4F-BD73F2A88F0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4790F-2421-4FD8-AD4F-BD73F2A88F0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4790F-2421-4FD8-AD4F-BD73F2A88F0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space réservé de la date 24"/>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AEA4790F-2421-4FD8-AD4F-BD73F2A88F0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9" name="Espace réservé de la date 18"/>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AEA4790F-2421-4FD8-AD4F-BD73F2A88F0A}"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AEA4790F-2421-4FD8-AD4F-BD73F2A88F0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space réservé de la date 9"/>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AEA4790F-2421-4FD8-AD4F-BD73F2A88F0A}"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a:t>Cliquez pour modifier le style du titre</a:t>
            </a:r>
            <a:endParaRPr kumimoji="0" lang="en-US"/>
          </a:p>
        </p:txBody>
      </p:sp>
      <p:sp>
        <p:nvSpPr>
          <p:cNvPr id="12" name="Espace réservé de la date 11"/>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A4790F-2421-4FD8-AD4F-BD73F2A88F0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A4790F-2421-4FD8-AD4F-BD73F2A88F0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space réservé de la date 24"/>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A4790F-2421-4FD8-AD4F-BD73F2A88F0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8F77C0D0-1D74-4895-8537-3106BA82C7E5}" type="datetimeFigureOut">
              <a:rPr lang="fr-FR" smtClean="0"/>
              <a:pPr/>
              <a:t>01/06/2025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AEA4790F-2421-4FD8-AD4F-BD73F2A88F0A}"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F77C0D0-1D74-4895-8537-3106BA82C7E5}" type="datetimeFigureOut">
              <a:rPr lang="fr-FR" smtClean="0"/>
              <a:pPr/>
              <a:t>01/06/2025</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EA4790F-2421-4FD8-AD4F-BD73F2A88F0A}"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357158" y="4071942"/>
            <a:ext cx="8458200" cy="2071702"/>
          </a:xfrm>
        </p:spPr>
        <p:txBody>
          <a:bodyPr>
            <a:noAutofit/>
          </a:bodyPr>
          <a:lstStyle/>
          <a:p>
            <a:pPr algn="just"/>
            <a:r>
              <a:rPr lang="en-US" sz="2800" b="1" dirty="0">
                <a:latin typeface="Comic Sans MS" pitchFamily="66" charset="0"/>
              </a:rPr>
              <a:t>	This module aims to provide practical training on sampling techniques in ecosystems, wetlands, forests, and mountains, as well as the appropriate sampling methods for each situation. </a:t>
            </a:r>
            <a:endParaRPr lang="fr-FR" sz="2800" b="1" dirty="0">
              <a:latin typeface="Comic Sans MS" pitchFamily="66" charset="0"/>
            </a:endParaRPr>
          </a:p>
        </p:txBody>
      </p:sp>
      <p:sp>
        <p:nvSpPr>
          <p:cNvPr id="11" name="Rectangle 10"/>
          <p:cNvSpPr/>
          <p:nvPr/>
        </p:nvSpPr>
        <p:spPr>
          <a:xfrm>
            <a:off x="214298" y="428604"/>
            <a:ext cx="8715404" cy="2554545"/>
          </a:xfrm>
          <a:prstGeom prst="rect">
            <a:avLst/>
          </a:prstGeom>
          <a:noFill/>
        </p:spPr>
        <p:txBody>
          <a:bodyPr wrap="square" lIns="91440" tIns="45720" rIns="91440" bIns="45720">
            <a:spAutoFit/>
          </a:bodyPr>
          <a:lstStyle/>
          <a:p>
            <a:pPr algn="ctr"/>
            <a:r>
              <a:rPr lang="fr-FR" sz="8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60000" endA="900" endPos="60000" dist="29997" dir="5400000" sy="-100000" algn="bl" rotWithShape="0"/>
                </a:effectLst>
                <a:latin typeface="Comic Sans MS" pitchFamily="66" charset="0"/>
              </a:rPr>
              <a:t>Sampling Techniques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139480"/>
            <a:ext cx="8686800" cy="841248"/>
          </a:xfrm>
        </p:spPr>
        <p:txBody>
          <a:bodyPr>
            <a:normAutofit/>
          </a:bodyPr>
          <a:lstStyle/>
          <a:p>
            <a:r>
              <a:rPr lang="fr-FR" dirty="0">
                <a:latin typeface="Comic Sans MS" pitchFamily="66" charset="0"/>
              </a:rPr>
              <a:t>1.1 Introduction  </a:t>
            </a:r>
            <a:endParaRPr lang="fr-FR" dirty="0"/>
          </a:p>
        </p:txBody>
      </p:sp>
      <p:sp>
        <p:nvSpPr>
          <p:cNvPr id="3" name="Rectangle 2"/>
          <p:cNvSpPr/>
          <p:nvPr/>
        </p:nvSpPr>
        <p:spPr>
          <a:xfrm>
            <a:off x="126000" y="1119510"/>
            <a:ext cx="8892000" cy="5693866"/>
          </a:xfrm>
          <a:prstGeom prst="rect">
            <a:avLst/>
          </a:prstGeom>
        </p:spPr>
        <p:txBody>
          <a:bodyPr wrap="square">
            <a:spAutoFit/>
          </a:bodyPr>
          <a:lstStyle/>
          <a:p>
            <a:pPr algn="just"/>
            <a:r>
              <a:rPr lang="fr-FR" sz="2600" b="1" dirty="0">
                <a:latin typeface="Comic Sans MS" pitchFamily="66" charset="0"/>
              </a:rPr>
              <a:t> </a:t>
            </a:r>
            <a:r>
              <a:rPr lang="en-US" sz="2600" b="1" dirty="0">
                <a:latin typeface="Comic Sans MS" pitchFamily="66" charset="0"/>
              </a:rPr>
              <a:t>Why sample?</a:t>
            </a:r>
          </a:p>
          <a:p>
            <a:pPr algn="just"/>
            <a:r>
              <a:rPr lang="en-US" sz="2600" b="1" dirty="0">
                <a:latin typeface="Comic Sans MS" pitchFamily="66" charset="0"/>
              </a:rPr>
              <a:t>In ecology, it is generally impossible to measure one or more characteristics across all units of a population of interest. This can be due to several reasons such as constraints in time, budget, or lack of qualified personnel. Additionally, it may be impossible to access all individuals within a population. For example, measuring the height of every tree in a forest spanning several thousand hectares is impractical. Therefore, one does not measure the entire biological system (which would no longer be sampling and is both technically and conceptually impossible), but rather a fragment of it, selected to assess certain properties of the whole.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6000" y="366623"/>
            <a:ext cx="8352000" cy="6124754"/>
          </a:xfrm>
          <a:prstGeom prst="rect">
            <a:avLst/>
          </a:prstGeom>
        </p:spPr>
        <p:txBody>
          <a:bodyPr wrap="square">
            <a:spAutoFit/>
          </a:bodyPr>
          <a:lstStyle/>
          <a:p>
            <a:pPr algn="just"/>
            <a:r>
              <a:rPr lang="fr-FR" sz="2800" b="1" dirty="0">
                <a:latin typeface="Comic Sans MS" pitchFamily="66" charset="0"/>
              </a:rPr>
              <a:t>	</a:t>
            </a:r>
            <a:r>
              <a:rPr lang="en-US" sz="2800" b="1" dirty="0">
                <a:latin typeface="Comic Sans MS" pitchFamily="66" charset="0"/>
              </a:rPr>
              <a:t>According to Colin (1970), a sample is a fragment of a whole taken to assess that whole. Numerous observation and measurement methods can be applied to such fragments, each adapted to the specific case in order to obtain a satisfactory representation of the studied object. It is essential to explicitly state the property one intends to assess before designing a sampling plan. Sampling must be tailored to test the hypothesis made, at a given spatial and temporal scale, concerning the structure or dynamics of the studied biological system. Taking the time to carefully plan sampling is imperative.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7389" y="142852"/>
            <a:ext cx="4929222" cy="841248"/>
          </a:xfrm>
        </p:spPr>
        <p:txBody>
          <a:bodyPr/>
          <a:lstStyle/>
          <a:p>
            <a:pPr algn="ctr"/>
            <a:r>
              <a:rPr lang="fr-FR" b="1" dirty="0">
                <a:latin typeface="Comic Sans MS" pitchFamily="66" charset="0"/>
              </a:rPr>
              <a:t>Programme  </a:t>
            </a:r>
          </a:p>
        </p:txBody>
      </p:sp>
      <p:sp>
        <p:nvSpPr>
          <p:cNvPr id="1025" name="Rectangle 1"/>
          <p:cNvSpPr>
            <a:spLocks noChangeArrowheads="1"/>
          </p:cNvSpPr>
          <p:nvPr/>
        </p:nvSpPr>
        <p:spPr bwMode="auto">
          <a:xfrm>
            <a:off x="571472" y="1052736"/>
            <a:ext cx="8001056" cy="57557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10000"/>
              </a:lnSpc>
              <a:spcBef>
                <a:spcPct val="0"/>
              </a:spcBef>
              <a:spcAft>
                <a:spcPct val="0"/>
              </a:spcAft>
              <a:buNone/>
            </a:pPr>
            <a:r>
              <a:rPr lang="fr-FR" sz="2400" b="1" dirty="0" err="1">
                <a:latin typeface="Comic Sans MS" pitchFamily="66" charset="0"/>
                <a:ea typeface="SimSun" pitchFamily="2" charset="-122"/>
                <a:cs typeface="Arial" pitchFamily="34" charset="0"/>
              </a:rPr>
              <a:t>Chapter</a:t>
            </a:r>
            <a:r>
              <a:rPr lang="fr-FR" sz="2400" b="1" dirty="0">
                <a:latin typeface="Comic Sans MS" pitchFamily="66" charset="0"/>
                <a:ea typeface="SimSun" pitchFamily="2" charset="-122"/>
                <a:cs typeface="Arial" pitchFamily="34" charset="0"/>
              </a:rPr>
              <a:t> 1: </a:t>
            </a:r>
            <a:r>
              <a:rPr lang="fr-FR" sz="2400" dirty="0">
                <a:latin typeface="Comic Sans MS" pitchFamily="66" charset="0"/>
                <a:ea typeface="SimSun" pitchFamily="2" charset="-122"/>
                <a:cs typeface="Arial" pitchFamily="34" charset="0"/>
              </a:rPr>
              <a:t>Population Structure</a:t>
            </a: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a:t>
            </a:r>
            <a:r>
              <a:rPr lang="fr-FR" sz="2400" dirty="0" err="1">
                <a:latin typeface="Comic Sans MS" pitchFamily="66" charset="0"/>
                <a:ea typeface="SimSun" pitchFamily="2" charset="-122"/>
                <a:cs typeface="Arial" pitchFamily="34" charset="0"/>
              </a:rPr>
              <a:t>Richness</a:t>
            </a:r>
            <a:endParaRPr lang="fr-FR" sz="2400" dirty="0">
              <a:latin typeface="Comic Sans MS" pitchFamily="66" charset="0"/>
              <a:ea typeface="SimSun" pitchFamily="2" charset="-122"/>
              <a:cs typeface="Arial" pitchFamily="34" charset="0"/>
            </a:endParaRP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a:t>
            </a:r>
            <a:r>
              <a:rPr lang="fr-FR" sz="2400" dirty="0" err="1">
                <a:latin typeface="Comic Sans MS" pitchFamily="66" charset="0"/>
                <a:ea typeface="SimSun" pitchFamily="2" charset="-122"/>
                <a:cs typeface="Arial" pitchFamily="34" charset="0"/>
              </a:rPr>
              <a:t>Abundance</a:t>
            </a:r>
            <a:endParaRPr lang="fr-FR" sz="2400" dirty="0">
              <a:latin typeface="Comic Sans MS" pitchFamily="66" charset="0"/>
              <a:ea typeface="SimSun" pitchFamily="2" charset="-122"/>
              <a:cs typeface="Arial" pitchFamily="34" charset="0"/>
            </a:endParaRP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Density</a:t>
            </a: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Diversity</a:t>
            </a:r>
          </a:p>
          <a:p>
            <a:pPr fontAlgn="base">
              <a:lnSpc>
                <a:spcPct val="110000"/>
              </a:lnSpc>
              <a:spcBef>
                <a:spcPct val="0"/>
              </a:spcBef>
              <a:spcAft>
                <a:spcPct val="0"/>
              </a:spcAft>
              <a:buNone/>
            </a:pPr>
            <a:r>
              <a:rPr lang="fr-FR" sz="2400" b="1" dirty="0" err="1">
                <a:latin typeface="Comic Sans MS" pitchFamily="66" charset="0"/>
                <a:ea typeface="SimSun" pitchFamily="2" charset="-122"/>
                <a:cs typeface="Arial" pitchFamily="34" charset="0"/>
              </a:rPr>
              <a:t>Chapter</a:t>
            </a:r>
            <a:r>
              <a:rPr lang="fr-FR" sz="2400" b="1" dirty="0">
                <a:latin typeface="Comic Sans MS" pitchFamily="66" charset="0"/>
                <a:ea typeface="SimSun" pitchFamily="2" charset="-122"/>
                <a:cs typeface="Arial" pitchFamily="34" charset="0"/>
              </a:rPr>
              <a:t> 2: </a:t>
            </a:r>
            <a:r>
              <a:rPr lang="fr-FR" sz="2400" dirty="0">
                <a:latin typeface="Comic Sans MS" pitchFamily="66" charset="0"/>
                <a:ea typeface="SimSun" pitchFamily="2" charset="-122"/>
                <a:cs typeface="Arial" pitchFamily="34" charset="0"/>
              </a:rPr>
              <a:t>Sampling </a:t>
            </a:r>
            <a:r>
              <a:rPr lang="fr-FR" sz="2400" dirty="0" err="1">
                <a:latin typeface="Comic Sans MS" pitchFamily="66" charset="0"/>
                <a:ea typeface="SimSun" pitchFamily="2" charset="-122"/>
                <a:cs typeface="Arial" pitchFamily="34" charset="0"/>
              </a:rPr>
              <a:t>Choices</a:t>
            </a:r>
            <a:r>
              <a:rPr lang="fr-FR" sz="2400" dirty="0">
                <a:latin typeface="Comic Sans MS" pitchFamily="66" charset="0"/>
                <a:ea typeface="SimSun" pitchFamily="2" charset="-122"/>
                <a:cs typeface="Arial" pitchFamily="34" charset="0"/>
              </a:rPr>
              <a:t> and </a:t>
            </a:r>
            <a:r>
              <a:rPr lang="fr-FR" sz="2400" dirty="0" err="1">
                <a:latin typeface="Comic Sans MS" pitchFamily="66" charset="0"/>
                <a:ea typeface="SimSun" pitchFamily="2" charset="-122"/>
                <a:cs typeface="Arial" pitchFamily="34" charset="0"/>
              </a:rPr>
              <a:t>Constraints</a:t>
            </a:r>
            <a:endParaRPr lang="fr-FR" sz="2400" dirty="0">
              <a:latin typeface="Comic Sans MS" pitchFamily="66" charset="0"/>
              <a:ea typeface="SimSun" pitchFamily="2" charset="-122"/>
              <a:cs typeface="Arial" pitchFamily="34" charset="0"/>
            </a:endParaRP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The Preliminary Model</a:t>
            </a: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a:t>
            </a:r>
            <a:r>
              <a:rPr lang="fr-FR" sz="2400" dirty="0" err="1">
                <a:latin typeface="Comic Sans MS" pitchFamily="66" charset="0"/>
                <a:ea typeface="SimSun" pitchFamily="2" charset="-122"/>
                <a:cs typeface="Arial" pitchFamily="34" charset="0"/>
              </a:rPr>
              <a:t>Ecological</a:t>
            </a:r>
            <a:r>
              <a:rPr lang="fr-FR" sz="2400" dirty="0">
                <a:latin typeface="Comic Sans MS" pitchFamily="66" charset="0"/>
                <a:ea typeface="SimSun" pitchFamily="2" charset="-122"/>
                <a:cs typeface="Arial" pitchFamily="34" charset="0"/>
              </a:rPr>
              <a:t> </a:t>
            </a:r>
            <a:r>
              <a:rPr lang="fr-FR" sz="2400" dirty="0" err="1">
                <a:latin typeface="Comic Sans MS" pitchFamily="66" charset="0"/>
                <a:ea typeface="SimSun" pitchFamily="2" charset="-122"/>
                <a:cs typeface="Arial" pitchFamily="34" charset="0"/>
              </a:rPr>
              <a:t>Descriptors</a:t>
            </a:r>
            <a:endParaRPr lang="fr-FR" sz="2400" dirty="0">
              <a:latin typeface="Comic Sans MS" pitchFamily="66" charset="0"/>
              <a:ea typeface="SimSun" pitchFamily="2" charset="-122"/>
              <a:cs typeface="Arial" pitchFamily="34" charset="0"/>
            </a:endParaRPr>
          </a:p>
          <a:p>
            <a:pPr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 </a:t>
            </a:r>
            <a:r>
              <a:rPr lang="fr-FR" sz="2400" dirty="0" err="1">
                <a:latin typeface="Comic Sans MS" pitchFamily="66" charset="0"/>
                <a:ea typeface="SimSun" pitchFamily="2" charset="-122"/>
                <a:cs typeface="Arial" pitchFamily="34" charset="0"/>
              </a:rPr>
              <a:t>Scale</a:t>
            </a:r>
            <a:r>
              <a:rPr lang="fr-FR" sz="2400" dirty="0">
                <a:latin typeface="Comic Sans MS" pitchFamily="66" charset="0"/>
                <a:ea typeface="SimSun" pitchFamily="2" charset="-122"/>
                <a:cs typeface="Arial" pitchFamily="34" charset="0"/>
              </a:rPr>
              <a:t> of Perception</a:t>
            </a:r>
          </a:p>
          <a:p>
            <a:pPr fontAlgn="base">
              <a:lnSpc>
                <a:spcPct val="110000"/>
              </a:lnSpc>
              <a:spcBef>
                <a:spcPct val="0"/>
              </a:spcBef>
              <a:spcAft>
                <a:spcPct val="0"/>
              </a:spcAft>
            </a:pPr>
            <a:r>
              <a:rPr lang="fr-FR" sz="2400" b="1" dirty="0" err="1">
                <a:latin typeface="Comic Sans MS" pitchFamily="66" charset="0"/>
                <a:ea typeface="SimSun" pitchFamily="2" charset="-122"/>
                <a:cs typeface="Arial" pitchFamily="34" charset="0"/>
              </a:rPr>
              <a:t>Chapter</a:t>
            </a:r>
            <a:r>
              <a:rPr lang="fr-FR" sz="2400" b="1" dirty="0">
                <a:latin typeface="Comic Sans MS" pitchFamily="66" charset="0"/>
                <a:ea typeface="SimSun" pitchFamily="2" charset="-122"/>
                <a:cs typeface="Arial" pitchFamily="34" charset="0"/>
              </a:rPr>
              <a:t> 3: </a:t>
            </a:r>
            <a:r>
              <a:rPr lang="fr-FR" sz="2400" dirty="0">
                <a:latin typeface="Comic Sans MS" pitchFamily="66" charset="0"/>
                <a:ea typeface="SimSun" pitchFamily="2" charset="-122"/>
                <a:cs typeface="Arial" pitchFamily="34" charset="0"/>
              </a:rPr>
              <a:t>Sampling Designs</a:t>
            </a:r>
          </a:p>
          <a:p>
            <a:pPr indent="-342900" fontAlgn="base">
              <a:lnSpc>
                <a:spcPct val="110000"/>
              </a:lnSpc>
              <a:spcBef>
                <a:spcPct val="0"/>
              </a:spcBef>
              <a:spcAft>
                <a:spcPct val="0"/>
              </a:spcAft>
              <a:buFont typeface="Arial" panose="020B0604020202020204" pitchFamily="34" charset="0"/>
              <a:buChar char="•"/>
            </a:pPr>
            <a:r>
              <a:rPr lang="fr-FR" sz="2400" dirty="0" err="1">
                <a:latin typeface="Comic Sans MS" pitchFamily="66" charset="0"/>
                <a:ea typeface="SimSun" pitchFamily="2" charset="-122"/>
                <a:cs typeface="Arial" pitchFamily="34" charset="0"/>
              </a:rPr>
              <a:t>Random</a:t>
            </a:r>
            <a:r>
              <a:rPr lang="fr-FR" sz="2400" dirty="0">
                <a:latin typeface="Comic Sans MS" pitchFamily="66" charset="0"/>
                <a:ea typeface="SimSun" pitchFamily="2" charset="-122"/>
                <a:cs typeface="Arial" pitchFamily="34" charset="0"/>
              </a:rPr>
              <a:t> Sampling</a:t>
            </a:r>
          </a:p>
          <a:p>
            <a:pPr indent="-342900" fontAlgn="base">
              <a:lnSpc>
                <a:spcPct val="110000"/>
              </a:lnSpc>
              <a:spcBef>
                <a:spcPct val="0"/>
              </a:spcBef>
              <a:spcAft>
                <a:spcPct val="0"/>
              </a:spcAft>
              <a:buFont typeface="Arial" panose="020B0604020202020204" pitchFamily="34" charset="0"/>
              <a:buChar char="•"/>
            </a:pPr>
            <a:r>
              <a:rPr lang="fr-FR" sz="2400" dirty="0" err="1">
                <a:latin typeface="Comic Sans MS" pitchFamily="66" charset="0"/>
                <a:ea typeface="SimSun" pitchFamily="2" charset="-122"/>
                <a:cs typeface="Arial" pitchFamily="34" charset="0"/>
              </a:rPr>
              <a:t>Stratified</a:t>
            </a:r>
            <a:r>
              <a:rPr lang="fr-FR" sz="2400" dirty="0">
                <a:latin typeface="Comic Sans MS" pitchFamily="66" charset="0"/>
                <a:ea typeface="SimSun" pitchFamily="2" charset="-122"/>
                <a:cs typeface="Arial" pitchFamily="34" charset="0"/>
              </a:rPr>
              <a:t> Sampling</a:t>
            </a:r>
          </a:p>
          <a:p>
            <a:pPr indent="-342900" fontAlgn="base">
              <a:lnSpc>
                <a:spcPct val="110000"/>
              </a:lnSpc>
              <a:spcBef>
                <a:spcPct val="0"/>
              </a:spcBef>
              <a:spcAft>
                <a:spcPct val="0"/>
              </a:spcAft>
              <a:buFont typeface="Arial" panose="020B0604020202020204" pitchFamily="34" charset="0"/>
              <a:buChar char="•"/>
            </a:pPr>
            <a:r>
              <a:rPr lang="fr-FR" sz="2400" dirty="0" err="1">
                <a:latin typeface="Comic Sans MS" pitchFamily="66" charset="0"/>
                <a:ea typeface="SimSun" pitchFamily="2" charset="-122"/>
                <a:cs typeface="Arial" pitchFamily="34" charset="0"/>
              </a:rPr>
              <a:t>Systematic</a:t>
            </a:r>
            <a:r>
              <a:rPr lang="fr-FR" sz="2400" dirty="0">
                <a:latin typeface="Comic Sans MS" pitchFamily="66" charset="0"/>
                <a:ea typeface="SimSun" pitchFamily="2" charset="-122"/>
                <a:cs typeface="Arial" pitchFamily="34" charset="0"/>
              </a:rPr>
              <a:t> Sampling</a:t>
            </a:r>
          </a:p>
          <a:p>
            <a:pPr indent="-342900" fontAlgn="base">
              <a:lnSpc>
                <a:spcPct val="110000"/>
              </a:lnSpc>
              <a:spcBef>
                <a:spcPct val="0"/>
              </a:spcBef>
              <a:spcAft>
                <a:spcPct val="0"/>
              </a:spcAft>
              <a:buFont typeface="Arial" panose="020B0604020202020204" pitchFamily="34" charset="0"/>
              <a:buChar char="•"/>
            </a:pPr>
            <a:r>
              <a:rPr lang="fr-FR" sz="2400" dirty="0">
                <a:latin typeface="Comic Sans MS" pitchFamily="66" charset="0"/>
                <a:ea typeface="SimSun" pitchFamily="2" charset="-122"/>
                <a:cs typeface="Arial" pitchFamily="34" charset="0"/>
              </a:rPr>
              <a:t>Sampling </a:t>
            </a:r>
            <a:r>
              <a:rPr lang="fr-FR" sz="2400" dirty="0" err="1">
                <a:latin typeface="Comic Sans MS" pitchFamily="66" charset="0"/>
                <a:ea typeface="SimSun" pitchFamily="2" charset="-122"/>
                <a:cs typeface="Arial" pitchFamily="34" charset="0"/>
              </a:rPr>
              <a:t>Quality</a:t>
            </a:r>
            <a:endParaRPr lang="fr-FR" sz="2400" dirty="0">
              <a:latin typeface="Comic Sans MS" pitchFamily="66" charset="0"/>
              <a:ea typeface="SimSun" pitchFamily="2" charset="-122"/>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2893" y="283363"/>
            <a:ext cx="8358214" cy="6291274"/>
          </a:xfrm>
          <a:prstGeom prst="rect">
            <a:avLst/>
          </a:prstGeom>
        </p:spPr>
        <p:txBody>
          <a:bodyPr wrap="square">
            <a:spAutoFit/>
          </a:bodyPr>
          <a:lstStyle/>
          <a:p>
            <a:pPr>
              <a:lnSpc>
                <a:spcPct val="130000"/>
              </a:lnSpc>
              <a:buNone/>
            </a:pPr>
            <a:r>
              <a:rPr lang="en-US" sz="2400" b="1" dirty="0">
                <a:latin typeface="Comic Sans MS" panose="030F0702030302020204" pitchFamily="66" charset="0"/>
              </a:rPr>
              <a:t>Chapter 4:</a:t>
            </a:r>
            <a:r>
              <a:rPr lang="en-US" sz="2400" dirty="0">
                <a:latin typeface="Comic Sans MS" panose="030F0702030302020204" pitchFamily="66" charset="0"/>
              </a:rPr>
              <a:t> Sampling in Cultivated Fields</a:t>
            </a:r>
            <a:br>
              <a:rPr lang="en-US" sz="2400" dirty="0">
                <a:latin typeface="Comic Sans MS" panose="030F0702030302020204" pitchFamily="66" charset="0"/>
              </a:rPr>
            </a:br>
            <a:r>
              <a:rPr lang="en-US" sz="2400" dirty="0">
                <a:latin typeface="Comic Sans MS" panose="030F0702030302020204" pitchFamily="66" charset="0"/>
              </a:rPr>
              <a:t>1- In the biotic component</a:t>
            </a:r>
          </a:p>
          <a:p>
            <a:pPr>
              <a:lnSpc>
                <a:spcPct val="130000"/>
              </a:lnSpc>
              <a:buFont typeface="Arial" panose="020B0604020202020204" pitchFamily="34" charset="0"/>
              <a:buChar char="•"/>
            </a:pPr>
            <a:r>
              <a:rPr lang="en-US" sz="2400" dirty="0">
                <a:latin typeface="Comic Sans MS" panose="030F0702030302020204" pitchFamily="66" charset="0"/>
              </a:rPr>
              <a:t> Plants (various crops)</a:t>
            </a:r>
          </a:p>
          <a:p>
            <a:pPr>
              <a:lnSpc>
                <a:spcPct val="130000"/>
              </a:lnSpc>
              <a:buFont typeface="Arial" panose="020B0604020202020204" pitchFamily="34" charset="0"/>
              <a:buChar char="•"/>
            </a:pPr>
            <a:r>
              <a:rPr lang="en-US" sz="2400" dirty="0">
                <a:latin typeface="Comic Sans MS" panose="030F0702030302020204" pitchFamily="66" charset="0"/>
              </a:rPr>
              <a:t> Pests (microorganisms, insects)</a:t>
            </a:r>
          </a:p>
          <a:p>
            <a:pPr>
              <a:lnSpc>
                <a:spcPct val="130000"/>
              </a:lnSpc>
              <a:buNone/>
            </a:pPr>
            <a:r>
              <a:rPr lang="en-US" sz="2400" dirty="0">
                <a:latin typeface="Comic Sans MS" panose="030F0702030302020204" pitchFamily="66" charset="0"/>
              </a:rPr>
              <a:t>2- In the abiotic component</a:t>
            </a:r>
          </a:p>
          <a:p>
            <a:pPr>
              <a:lnSpc>
                <a:spcPct val="130000"/>
              </a:lnSpc>
              <a:buFont typeface="Arial" panose="020B0604020202020204" pitchFamily="34" charset="0"/>
              <a:buChar char="•"/>
            </a:pPr>
            <a:r>
              <a:rPr lang="en-US" sz="2400" dirty="0">
                <a:latin typeface="Comic Sans MS" panose="030F0702030302020204" pitchFamily="66" charset="0"/>
              </a:rPr>
              <a:t>Soil, air, irrigation channels, and basins</a:t>
            </a:r>
          </a:p>
          <a:p>
            <a:pPr>
              <a:lnSpc>
                <a:spcPct val="130000"/>
              </a:lnSpc>
              <a:buNone/>
            </a:pPr>
            <a:r>
              <a:rPr lang="en-US" sz="2400" b="1" dirty="0">
                <a:latin typeface="Comic Sans MS" panose="030F0702030302020204" pitchFamily="66" charset="0"/>
              </a:rPr>
              <a:t>Chapter 5: </a:t>
            </a:r>
            <a:r>
              <a:rPr lang="en-US" sz="2400" dirty="0">
                <a:latin typeface="Comic Sans MS" panose="030F0702030302020204" pitchFamily="66" charset="0"/>
              </a:rPr>
              <a:t>Sampling in Natural Environments (Spontaneous Vegetation)</a:t>
            </a:r>
            <a:br>
              <a:rPr lang="en-US" sz="2400" dirty="0">
                <a:latin typeface="Comic Sans MS" panose="030F0702030302020204" pitchFamily="66" charset="0"/>
              </a:rPr>
            </a:br>
            <a:r>
              <a:rPr lang="en-US" sz="2400" dirty="0">
                <a:latin typeface="Comic Sans MS" panose="030F0702030302020204" pitchFamily="66" charset="0"/>
              </a:rPr>
              <a:t>1- In the biotic component</a:t>
            </a:r>
          </a:p>
          <a:p>
            <a:pPr>
              <a:lnSpc>
                <a:spcPct val="130000"/>
              </a:lnSpc>
              <a:buFont typeface="Arial" panose="020B0604020202020204" pitchFamily="34" charset="0"/>
              <a:buChar char="•"/>
            </a:pPr>
            <a:r>
              <a:rPr lang="en-US" sz="2400" dirty="0">
                <a:latin typeface="Comic Sans MS" panose="030F0702030302020204" pitchFamily="66" charset="0"/>
              </a:rPr>
              <a:t> Plants</a:t>
            </a:r>
          </a:p>
          <a:p>
            <a:pPr>
              <a:lnSpc>
                <a:spcPct val="130000"/>
              </a:lnSpc>
              <a:buFont typeface="Arial" panose="020B0604020202020204" pitchFamily="34" charset="0"/>
              <a:buChar char="•"/>
            </a:pPr>
            <a:r>
              <a:rPr lang="en-US" sz="2400" dirty="0">
                <a:latin typeface="Comic Sans MS" panose="030F0702030302020204" pitchFamily="66" charset="0"/>
              </a:rPr>
              <a:t> Pests (microorganisms, insects, animals)</a:t>
            </a:r>
          </a:p>
          <a:p>
            <a:pPr>
              <a:lnSpc>
                <a:spcPct val="130000"/>
              </a:lnSpc>
              <a:buNone/>
            </a:pPr>
            <a:r>
              <a:rPr lang="en-US" sz="2400" dirty="0">
                <a:latin typeface="Comic Sans MS" panose="030F0702030302020204" pitchFamily="66" charset="0"/>
              </a:rPr>
              <a:t>2- In the abiotic component</a:t>
            </a:r>
          </a:p>
          <a:p>
            <a:pPr>
              <a:lnSpc>
                <a:spcPct val="130000"/>
              </a:lnSpc>
              <a:buFont typeface="Arial" panose="020B0604020202020204" pitchFamily="34" charset="0"/>
              <a:buChar char="•"/>
            </a:pPr>
            <a:r>
              <a:rPr lang="en-US" sz="2400" dirty="0">
                <a:latin typeface="Comic Sans MS" panose="030F0702030302020204" pitchFamily="66" charset="0"/>
              </a:rPr>
              <a:t> Soil, air, water</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355</TotalTime>
  <Words>389</Words>
  <Application>Microsoft Office PowerPoint</Application>
  <PresentationFormat>Affichage à l'écran (4:3)</PresentationFormat>
  <Paragraphs>31</Paragraphs>
  <Slides>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vt:i4>
      </vt:variant>
    </vt:vector>
  </HeadingPairs>
  <TitlesOfParts>
    <vt:vector size="11" baseType="lpstr">
      <vt:lpstr>Arial</vt:lpstr>
      <vt:lpstr>Comic Sans MS</vt:lpstr>
      <vt:lpstr>Franklin Gothic Book</vt:lpstr>
      <vt:lpstr>Franklin Gothic Medium</vt:lpstr>
      <vt:lpstr>Wingdings 2</vt:lpstr>
      <vt:lpstr>Promenade</vt:lpstr>
      <vt:lpstr>Présentation PowerPoint</vt:lpstr>
      <vt:lpstr>1.1 Introduction  </vt:lpstr>
      <vt:lpstr>Présentation PowerPoint</vt:lpstr>
      <vt:lpstr>Programme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HP</cp:lastModifiedBy>
  <cp:revision>7</cp:revision>
  <dcterms:created xsi:type="dcterms:W3CDTF">2022-02-20T18:51:49Z</dcterms:created>
  <dcterms:modified xsi:type="dcterms:W3CDTF">2025-06-01T22:12:33Z</dcterms:modified>
</cp:coreProperties>
</file>