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31" r:id="rId2"/>
    <p:sldId id="345" r:id="rId3"/>
    <p:sldId id="338" r:id="rId4"/>
    <p:sldId id="339" r:id="rId5"/>
    <p:sldId id="340" r:id="rId6"/>
    <p:sldId id="344" r:id="rId7"/>
    <p:sldId id="337" r:id="rId8"/>
    <p:sldId id="341" r:id="rId9"/>
    <p:sldId id="342" r:id="rId10"/>
    <p:sldId id="343" r:id="rId11"/>
    <p:sldId id="333" r:id="rId12"/>
    <p:sldId id="335" r:id="rId13"/>
    <p:sldId id="336" r:id="rId14"/>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04/01/2025</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055"/>
          <p:cNvSpPr>
            <a:spLocks noGrp="1" noChangeArrowheads="1"/>
          </p:cNvSpPr>
          <p:nvPr>
            <p:ph type="sldNum" sz="quarter" idx="5"/>
          </p:nvPr>
        </p:nvSpPr>
        <p:spPr>
          <a:noFill/>
        </p:spPr>
        <p:txBody>
          <a:bodyPr/>
          <a:lstStyle/>
          <a:p>
            <a:fld id="{0C2F7AD3-8F54-4BDB-BB63-1BE1E5B6013E}" type="slidenum">
              <a:rPr lang="en-US"/>
              <a:pPr/>
              <a:t>11</a:t>
            </a:fld>
            <a:endParaRPr lang="en-US"/>
          </a:p>
        </p:txBody>
      </p:sp>
      <p:sp>
        <p:nvSpPr>
          <p:cNvPr id="101379" name="Rectangle 2"/>
          <p:cNvSpPr>
            <a:spLocks noGrp="1" noRot="1" noChangeAspect="1" noChangeArrowheads="1" noTextEdit="1"/>
          </p:cNvSpPr>
          <p:nvPr>
            <p:ph type="sldImg"/>
          </p:nvPr>
        </p:nvSpPr>
        <p:spPr>
          <a:xfrm>
            <a:off x="622300" y="692150"/>
            <a:ext cx="5613400" cy="3416300"/>
          </a:xfrm>
          <a:ln w="12700" cap="flat">
            <a:solidFill>
              <a:schemeClr val="tx1"/>
            </a:solidFill>
          </a:ln>
        </p:spPr>
      </p:sp>
      <p:sp>
        <p:nvSpPr>
          <p:cNvPr id="101380" name="Rectangle 3"/>
          <p:cNvSpPr>
            <a:spLocks noGrp="1" noChangeArrowheads="1"/>
          </p:cNvSpPr>
          <p:nvPr>
            <p:ph type="body" idx="1"/>
          </p:nvPr>
        </p:nvSpPr>
        <p:spPr>
          <a:noFill/>
          <a:ln w="9525"/>
        </p:spPr>
        <p:txBody>
          <a:bodyPr lIns="90488" tIns="44450" rIns="90488" bIns="44450"/>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055"/>
          <p:cNvSpPr>
            <a:spLocks noGrp="1" noChangeArrowheads="1"/>
          </p:cNvSpPr>
          <p:nvPr>
            <p:ph type="sldNum" sz="quarter" idx="5"/>
          </p:nvPr>
        </p:nvSpPr>
        <p:spPr>
          <a:noFill/>
        </p:spPr>
        <p:txBody>
          <a:bodyPr/>
          <a:lstStyle/>
          <a:p>
            <a:fld id="{B8BB0C4E-C68C-4D07-99CC-0522D73E1534}" type="slidenum">
              <a:rPr lang="en-US"/>
              <a:pPr/>
              <a:t>12</a:t>
            </a:fld>
            <a:endParaRPr lang="en-US"/>
          </a:p>
        </p:txBody>
      </p:sp>
      <p:sp>
        <p:nvSpPr>
          <p:cNvPr id="102403" name="Rectangle 2"/>
          <p:cNvSpPr>
            <a:spLocks noGrp="1" noRot="1" noChangeAspect="1" noChangeArrowheads="1" noTextEdit="1"/>
          </p:cNvSpPr>
          <p:nvPr>
            <p:ph type="sldImg"/>
          </p:nvPr>
        </p:nvSpPr>
        <p:spPr>
          <a:xfrm>
            <a:off x="622300" y="692150"/>
            <a:ext cx="5613400" cy="3416300"/>
          </a:xfrm>
          <a:ln w="12700" cap="flat">
            <a:solidFill>
              <a:schemeClr val="tx1"/>
            </a:solidFill>
          </a:ln>
        </p:spPr>
      </p:sp>
      <p:sp>
        <p:nvSpPr>
          <p:cNvPr id="102404" name="Rectangle 3"/>
          <p:cNvSpPr>
            <a:spLocks noGrp="1" noChangeArrowheads="1"/>
          </p:cNvSpPr>
          <p:nvPr>
            <p:ph type="body" idx="1"/>
          </p:nvPr>
        </p:nvSpPr>
        <p:spPr>
          <a:noFill/>
          <a:ln w="9525"/>
        </p:spPr>
        <p:txBody>
          <a:bodyPr lIns="90488" tIns="44450" rIns="90488" bIns="44450"/>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04/01/2025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04/01/2025</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t.com/gb/en/home/applications/L1_AutoChem_Applications/L2_PAT.html" TargetMode="External"/><Relationship Id="rId2" Type="http://schemas.openxmlformats.org/officeDocument/2006/relationships/hyperlink" Target="https://www.mt.com/gb/en/home/applications/L1_AutoChem_Applications/L2_ReactionAnalysis/design-of-experiments-doe.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mt.com/gb/en/home/applications/L1_AutoChem_Applications/L2_PAT/quality-by-design.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3200" b="1" dirty="0" err="1" smtClean="0">
                <a:solidFill>
                  <a:srgbClr val="FF0000"/>
                </a:solidFill>
              </a:rPr>
              <a:t>Quality</a:t>
            </a:r>
            <a:r>
              <a:rPr lang="fr-FR" sz="3200" b="1" dirty="0" smtClean="0">
                <a:solidFill>
                  <a:srgbClr val="FF0000"/>
                </a:solidFill>
              </a:rPr>
              <a:t> by design</a:t>
            </a:r>
            <a:r>
              <a:rPr lang="fr-FR" sz="3200" dirty="0" smtClean="0"/>
              <a:t/>
            </a:r>
            <a:br>
              <a:rPr lang="fr-FR" sz="3200" dirty="0" smtClean="0"/>
            </a:br>
            <a:r>
              <a:rPr lang="fr-FR" sz="3200" b="1" dirty="0" smtClean="0">
                <a:solidFill>
                  <a:srgbClr val="0070C0"/>
                </a:solidFill>
              </a:rPr>
              <a:t>Course 12</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en-US" b="1" dirty="0" smtClean="0"/>
              <a:t>Potential Challenges Associated with Quality by Design</a:t>
            </a:r>
          </a:p>
          <a:p>
            <a:r>
              <a:rPr lang="en-US" dirty="0" smtClean="0"/>
              <a:t>All stakeholders must be in agreement</a:t>
            </a:r>
          </a:p>
          <a:p>
            <a:r>
              <a:rPr lang="en-US" dirty="0" smtClean="0"/>
              <a:t>Corporate inertia</a:t>
            </a:r>
          </a:p>
          <a:p>
            <a:r>
              <a:rPr lang="en-US" dirty="0" smtClean="0"/>
              <a:t>Initial cost of new equipment and training</a:t>
            </a:r>
          </a:p>
          <a:p>
            <a:r>
              <a:rPr lang="en-US" dirty="0" smtClean="0"/>
              <a:t>Developing a Quality by Design-oriented information system to capture necessary documentation</a:t>
            </a:r>
          </a:p>
          <a:p>
            <a:r>
              <a:rPr lang="en-US" dirty="0" smtClean="0"/>
              <a:t>Supply chain issues</a:t>
            </a:r>
          </a:p>
          <a:p>
            <a:r>
              <a:rPr lang="en-US" dirty="0" smtClean="0"/>
              <a:t>Regulatory standards by which to judge Critical Quality Attributes (CQAs), analytical methods, etc.</a:t>
            </a:r>
          </a:p>
          <a:p>
            <a:r>
              <a:rPr lang="en-US" dirty="0" smtClean="0"/>
              <a:t>Global acceptance (or lack of)</a:t>
            </a:r>
          </a:p>
          <a:p>
            <a:r>
              <a:rPr lang="en-US" smtClean="0"/>
              <a:t>Lack of understanding of actual cost savings and positive business model </a:t>
            </a:r>
          </a:p>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numéro de diapositive 2"/>
          <p:cNvSpPr>
            <a:spLocks noGrp="1"/>
          </p:cNvSpPr>
          <p:nvPr>
            <p:ph type="sldNum" sz="quarter" idx="10"/>
          </p:nvPr>
        </p:nvSpPr>
        <p:spPr>
          <a:noFill/>
        </p:spPr>
        <p:txBody>
          <a:bodyPr/>
          <a:lstStyle/>
          <a:p>
            <a:pPr marL="228600" lvl="2"/>
            <a:fld id="{BB7F3BAA-B0DE-49AA-BE97-3BD0A9E29076}" type="slidenum">
              <a:rPr lang="en-US"/>
              <a:pPr marL="228600" lvl="2"/>
              <a:t>11</a:t>
            </a:fld>
            <a:endParaRPr lang="en-US"/>
          </a:p>
        </p:txBody>
      </p:sp>
      <p:sp>
        <p:nvSpPr>
          <p:cNvPr id="4100" name="Rectangle 2"/>
          <p:cNvSpPr>
            <a:spLocks noGrp="1" noChangeArrowheads="1"/>
          </p:cNvSpPr>
          <p:nvPr>
            <p:ph type="title"/>
          </p:nvPr>
        </p:nvSpPr>
        <p:spPr>
          <a:xfrm>
            <a:off x="375655" y="547688"/>
            <a:ext cx="9579214" cy="576262"/>
          </a:xfrm>
          <a:noFill/>
        </p:spPr>
        <p:txBody>
          <a:bodyPr lIns="90488" tIns="44450" rIns="90488" bIns="44450">
            <a:normAutofit fontScale="90000"/>
          </a:bodyPr>
          <a:lstStyle/>
          <a:p>
            <a:pPr eaLnBrk="1" hangingPunct="1"/>
            <a:r>
              <a:rPr lang="en-US" smtClean="0"/>
              <a:t>The PDSA Cycle</a:t>
            </a:r>
            <a:endParaRPr lang="en-US" b="1" smtClean="0"/>
          </a:p>
        </p:txBody>
      </p:sp>
      <p:grpSp>
        <p:nvGrpSpPr>
          <p:cNvPr id="2" name="Group 3"/>
          <p:cNvGrpSpPr>
            <a:grpSpLocks/>
          </p:cNvGrpSpPr>
          <p:nvPr/>
        </p:nvGrpSpPr>
        <p:grpSpPr bwMode="auto">
          <a:xfrm>
            <a:off x="1991493" y="1357298"/>
            <a:ext cx="6929486" cy="4929223"/>
            <a:chOff x="1056" y="576"/>
            <a:chExt cx="3947" cy="3335"/>
          </a:xfrm>
        </p:grpSpPr>
        <p:sp useBgFill="1">
          <p:nvSpPr>
            <p:cNvPr id="4107" name="Rectangle 4"/>
            <p:cNvSpPr>
              <a:spLocks noChangeArrowheads="1"/>
            </p:cNvSpPr>
            <p:nvPr/>
          </p:nvSpPr>
          <p:spPr bwMode="auto">
            <a:xfrm>
              <a:off x="3541" y="576"/>
              <a:ext cx="461" cy="348"/>
            </a:xfrm>
            <a:prstGeom prst="rect">
              <a:avLst/>
            </a:prstGeom>
            <a:ln w="12700">
              <a:noFill/>
              <a:miter lim="800000"/>
              <a:headEnd/>
              <a:tailEnd/>
            </a:ln>
          </p:spPr>
          <p:txBody>
            <a:bodyPr wrap="none" lIns="90488" tIns="44450" rIns="90488" bIns="44450">
              <a:spAutoFit/>
            </a:bodyPr>
            <a:lstStyle/>
            <a:p>
              <a:r>
                <a:rPr lang="en-US" sz="2800">
                  <a:latin typeface="Arial" charset="0"/>
                </a:rPr>
                <a:t>Plan</a:t>
              </a:r>
            </a:p>
          </p:txBody>
        </p:sp>
        <p:sp useBgFill="1">
          <p:nvSpPr>
            <p:cNvPr id="4108" name="Rectangle 5"/>
            <p:cNvSpPr>
              <a:spLocks noChangeArrowheads="1"/>
            </p:cNvSpPr>
            <p:nvPr/>
          </p:nvSpPr>
          <p:spPr bwMode="auto">
            <a:xfrm>
              <a:off x="4674" y="2699"/>
              <a:ext cx="329" cy="348"/>
            </a:xfrm>
            <a:prstGeom prst="rect">
              <a:avLst/>
            </a:prstGeom>
            <a:ln w="12700">
              <a:noFill/>
              <a:miter lim="800000"/>
              <a:headEnd/>
              <a:tailEnd/>
            </a:ln>
          </p:spPr>
          <p:txBody>
            <a:bodyPr wrap="none" lIns="90488" tIns="44450" rIns="90488" bIns="44450">
              <a:spAutoFit/>
            </a:bodyPr>
            <a:lstStyle/>
            <a:p>
              <a:r>
                <a:rPr lang="en-US" sz="2800">
                  <a:latin typeface="Arial" charset="0"/>
                </a:rPr>
                <a:t>Do</a:t>
              </a:r>
              <a:endParaRPr lang="en-US" b="0">
                <a:latin typeface="Arial" charset="0"/>
              </a:endParaRPr>
            </a:p>
          </p:txBody>
        </p:sp>
        <p:sp useBgFill="1">
          <p:nvSpPr>
            <p:cNvPr id="4109" name="Rectangle 6"/>
            <p:cNvSpPr>
              <a:spLocks noChangeArrowheads="1"/>
            </p:cNvSpPr>
            <p:nvPr/>
          </p:nvSpPr>
          <p:spPr bwMode="auto">
            <a:xfrm>
              <a:off x="1789" y="3563"/>
              <a:ext cx="563" cy="348"/>
            </a:xfrm>
            <a:prstGeom prst="rect">
              <a:avLst/>
            </a:prstGeom>
            <a:ln w="12700">
              <a:noFill/>
              <a:miter lim="800000"/>
              <a:headEnd/>
              <a:tailEnd/>
            </a:ln>
          </p:spPr>
          <p:txBody>
            <a:bodyPr wrap="none" lIns="90488" tIns="44450" rIns="90488" bIns="44450">
              <a:spAutoFit/>
            </a:bodyPr>
            <a:lstStyle/>
            <a:p>
              <a:r>
                <a:rPr lang="en-US" sz="2800">
                  <a:latin typeface="Arial" charset="0"/>
                </a:rPr>
                <a:t>Study</a:t>
              </a:r>
            </a:p>
          </p:txBody>
        </p:sp>
        <p:sp useBgFill="1">
          <p:nvSpPr>
            <p:cNvPr id="4110" name="Rectangle 7"/>
            <p:cNvSpPr>
              <a:spLocks noChangeArrowheads="1"/>
            </p:cNvSpPr>
            <p:nvPr/>
          </p:nvSpPr>
          <p:spPr bwMode="auto">
            <a:xfrm>
              <a:off x="1056" y="1532"/>
              <a:ext cx="358" cy="348"/>
            </a:xfrm>
            <a:prstGeom prst="rect">
              <a:avLst/>
            </a:prstGeom>
            <a:ln w="12700">
              <a:noFill/>
              <a:miter lim="800000"/>
              <a:headEnd/>
              <a:tailEnd/>
            </a:ln>
          </p:spPr>
          <p:txBody>
            <a:bodyPr wrap="none" lIns="90488" tIns="44450" rIns="90488" bIns="44450">
              <a:spAutoFit/>
            </a:bodyPr>
            <a:lstStyle/>
            <a:p>
              <a:r>
                <a:rPr lang="en-US" sz="2800">
                  <a:latin typeface="Arial" charset="0"/>
                </a:rPr>
                <a:t>Act</a:t>
              </a:r>
            </a:p>
          </p:txBody>
        </p:sp>
        <p:graphicFrame>
          <p:nvGraphicFramePr>
            <p:cNvPr id="4098" name="Object 8"/>
            <p:cNvGraphicFramePr>
              <a:graphicFrameLocks/>
            </p:cNvGraphicFramePr>
            <p:nvPr/>
          </p:nvGraphicFramePr>
          <p:xfrm>
            <a:off x="1297" y="720"/>
            <a:ext cx="3599" cy="3120"/>
          </p:xfrm>
          <a:graphic>
            <a:graphicData uri="http://schemas.openxmlformats.org/presentationml/2006/ole">
              <p:oleObj spid="_x0000_s1026" name="Clip" r:id="rId4" imgW="3368520" imgH="3314520" progId="">
                <p:embed/>
              </p:oleObj>
            </a:graphicData>
          </a:graphic>
        </p:graphicFrame>
      </p:grpSp>
      <p:sp>
        <p:nvSpPr>
          <p:cNvPr id="4102" name="Text Box 9"/>
          <p:cNvSpPr txBox="1">
            <a:spLocks noChangeArrowheads="1"/>
          </p:cNvSpPr>
          <p:nvPr/>
        </p:nvSpPr>
        <p:spPr bwMode="auto">
          <a:xfrm>
            <a:off x="281742" y="1600200"/>
            <a:ext cx="3099157" cy="784830"/>
          </a:xfrm>
          <a:prstGeom prst="rect">
            <a:avLst/>
          </a:prstGeom>
          <a:noFill/>
          <a:ln w="12700">
            <a:noFill/>
            <a:miter lim="800000"/>
            <a:headEnd/>
            <a:tailEnd/>
          </a:ln>
        </p:spPr>
        <p:txBody>
          <a:bodyPr>
            <a:spAutoFit/>
          </a:bodyPr>
          <a:lstStyle/>
          <a:p>
            <a:pPr eaLnBrk="1" hangingPunct="1">
              <a:spcBef>
                <a:spcPct val="50000"/>
              </a:spcBef>
            </a:pPr>
            <a:r>
              <a:rPr lang="en-US" altLang="zh-CN" sz="1800" b="0">
                <a:latin typeface="Arial" charset="0"/>
                <a:ea typeface="宋体" charset="-122"/>
              </a:rPr>
              <a:t>Shewhart cycle</a:t>
            </a:r>
          </a:p>
          <a:p>
            <a:pPr eaLnBrk="1" hangingPunct="1">
              <a:spcBef>
                <a:spcPct val="50000"/>
              </a:spcBef>
            </a:pPr>
            <a:r>
              <a:rPr lang="en-US" altLang="zh-CN" sz="1800" b="0">
                <a:latin typeface="Arial" charset="0"/>
                <a:ea typeface="宋体" charset="-122"/>
              </a:rPr>
              <a:t>Deming wheel</a:t>
            </a:r>
            <a:r>
              <a:rPr lang="en-US" altLang="zh-CN" b="0">
                <a:latin typeface="Arial" charset="0"/>
                <a:ea typeface="宋体" charset="-122"/>
              </a:rPr>
              <a:t>  </a:t>
            </a:r>
            <a:endParaRPr lang="en-US" b="0">
              <a:latin typeface="Arial" charset="0"/>
            </a:endParaRPr>
          </a:p>
        </p:txBody>
      </p:sp>
      <p:sp>
        <p:nvSpPr>
          <p:cNvPr id="4103" name="Text Box 10"/>
          <p:cNvSpPr txBox="1">
            <a:spLocks noChangeArrowheads="1"/>
          </p:cNvSpPr>
          <p:nvPr/>
        </p:nvSpPr>
        <p:spPr bwMode="auto">
          <a:xfrm>
            <a:off x="7607022" y="1447801"/>
            <a:ext cx="3380899" cy="1192213"/>
          </a:xfrm>
          <a:prstGeom prst="rect">
            <a:avLst/>
          </a:prstGeom>
          <a:noFill/>
          <a:ln w="12700">
            <a:noFill/>
            <a:miter lim="800000"/>
            <a:headEnd/>
            <a:tailEnd/>
          </a:ln>
        </p:spPr>
        <p:txBody>
          <a:bodyPr>
            <a:spAutoFit/>
          </a:bodyPr>
          <a:lstStyle/>
          <a:p>
            <a:pPr eaLnBrk="1" hangingPunct="1">
              <a:spcBef>
                <a:spcPct val="50000"/>
              </a:spcBef>
            </a:pPr>
            <a:r>
              <a:rPr lang="en-US" altLang="zh-CN" sz="1800" b="0">
                <a:latin typeface="Arial" charset="0"/>
                <a:ea typeface="宋体" charset="-122"/>
              </a:rPr>
              <a:t>Document process</a:t>
            </a:r>
          </a:p>
          <a:p>
            <a:pPr eaLnBrk="1" hangingPunct="1">
              <a:spcBef>
                <a:spcPct val="50000"/>
              </a:spcBef>
            </a:pPr>
            <a:r>
              <a:rPr lang="en-US" altLang="zh-CN" sz="1800" b="0">
                <a:latin typeface="Arial" charset="0"/>
                <a:ea typeface="宋体" charset="-122"/>
              </a:rPr>
              <a:t>Collect and analyze data   </a:t>
            </a:r>
          </a:p>
          <a:p>
            <a:pPr eaLnBrk="1" hangingPunct="1">
              <a:spcBef>
                <a:spcPct val="50000"/>
              </a:spcBef>
            </a:pPr>
            <a:r>
              <a:rPr lang="en-US" altLang="zh-CN" sz="1800" b="0">
                <a:latin typeface="Arial" charset="0"/>
                <a:ea typeface="宋体" charset="-122"/>
              </a:rPr>
              <a:t>         Develop a plan</a:t>
            </a:r>
            <a:endParaRPr lang="en-US" sz="1800" b="0">
              <a:latin typeface="Arial" charset="0"/>
            </a:endParaRPr>
          </a:p>
        </p:txBody>
      </p:sp>
      <p:sp>
        <p:nvSpPr>
          <p:cNvPr id="4104" name="Text Box 11"/>
          <p:cNvSpPr txBox="1">
            <a:spLocks noChangeArrowheads="1"/>
          </p:cNvSpPr>
          <p:nvPr/>
        </p:nvSpPr>
        <p:spPr bwMode="auto">
          <a:xfrm>
            <a:off x="8452247" y="5181600"/>
            <a:ext cx="2441760" cy="1054100"/>
          </a:xfrm>
          <a:prstGeom prst="rect">
            <a:avLst/>
          </a:prstGeom>
          <a:noFill/>
          <a:ln w="12700">
            <a:noFill/>
            <a:miter lim="800000"/>
            <a:headEnd/>
            <a:tailEnd/>
          </a:ln>
        </p:spPr>
        <p:txBody>
          <a:bodyPr>
            <a:spAutoFit/>
          </a:bodyPr>
          <a:lstStyle/>
          <a:p>
            <a:pPr eaLnBrk="1" hangingPunct="1">
              <a:spcBef>
                <a:spcPct val="50000"/>
              </a:spcBef>
            </a:pPr>
            <a:r>
              <a:rPr lang="en-US" altLang="zh-CN" sz="1800" b="0">
                <a:latin typeface="Arial" charset="0"/>
                <a:ea typeface="宋体" charset="-122"/>
              </a:rPr>
              <a:t>Implement plan</a:t>
            </a:r>
          </a:p>
          <a:p>
            <a:pPr eaLnBrk="1" hangingPunct="1">
              <a:spcBef>
                <a:spcPct val="50000"/>
              </a:spcBef>
            </a:pPr>
            <a:r>
              <a:rPr lang="en-US" altLang="zh-CN" sz="1800" b="0">
                <a:latin typeface="Arial" charset="0"/>
                <a:ea typeface="宋体" charset="-122"/>
              </a:rPr>
              <a:t>Collect data for evaluation</a:t>
            </a:r>
            <a:endParaRPr lang="en-US" sz="1800" b="0">
              <a:latin typeface="Arial" charset="0"/>
              <a:ea typeface="宋体" charset="-122"/>
            </a:endParaRPr>
          </a:p>
        </p:txBody>
      </p:sp>
      <p:sp>
        <p:nvSpPr>
          <p:cNvPr id="4105" name="Text Box 12"/>
          <p:cNvSpPr txBox="1">
            <a:spLocks noChangeArrowheads="1"/>
          </p:cNvSpPr>
          <p:nvPr/>
        </p:nvSpPr>
        <p:spPr bwMode="auto">
          <a:xfrm>
            <a:off x="469569" y="5562600"/>
            <a:ext cx="2629588" cy="646331"/>
          </a:xfrm>
          <a:prstGeom prst="rect">
            <a:avLst/>
          </a:prstGeom>
          <a:noFill/>
          <a:ln w="12700">
            <a:noFill/>
            <a:miter lim="800000"/>
            <a:headEnd/>
            <a:tailEnd/>
          </a:ln>
        </p:spPr>
        <p:txBody>
          <a:bodyPr>
            <a:spAutoFit/>
          </a:bodyPr>
          <a:lstStyle/>
          <a:p>
            <a:pPr eaLnBrk="1" hangingPunct="1">
              <a:spcBef>
                <a:spcPct val="50000"/>
              </a:spcBef>
            </a:pPr>
            <a:r>
              <a:rPr lang="en-US" altLang="zh-CN" sz="1800" b="0">
                <a:latin typeface="Arial" charset="0"/>
                <a:ea typeface="宋体" charset="-122"/>
              </a:rPr>
              <a:t>Using data to check: results match the goal? </a:t>
            </a:r>
            <a:endParaRPr lang="zh-CN" altLang="en-US" sz="1800" b="0">
              <a:latin typeface="Arial" charset="0"/>
              <a:ea typeface="宋体" charset="-122"/>
            </a:endParaRPr>
          </a:p>
        </p:txBody>
      </p:sp>
      <p:sp>
        <p:nvSpPr>
          <p:cNvPr id="4106" name="Text Box 13"/>
          <p:cNvSpPr txBox="1">
            <a:spLocks noChangeArrowheads="1"/>
          </p:cNvSpPr>
          <p:nvPr/>
        </p:nvSpPr>
        <p:spPr bwMode="auto">
          <a:xfrm>
            <a:off x="187828" y="3276601"/>
            <a:ext cx="2253933" cy="1200329"/>
          </a:xfrm>
          <a:prstGeom prst="rect">
            <a:avLst/>
          </a:prstGeom>
          <a:noFill/>
          <a:ln w="12700">
            <a:noFill/>
            <a:miter lim="800000"/>
            <a:headEnd/>
            <a:tailEnd/>
          </a:ln>
        </p:spPr>
        <p:txBody>
          <a:bodyPr>
            <a:spAutoFit/>
          </a:bodyPr>
          <a:lstStyle/>
          <a:p>
            <a:pPr eaLnBrk="1" hangingPunct="1">
              <a:spcBef>
                <a:spcPct val="50000"/>
              </a:spcBef>
            </a:pPr>
            <a:r>
              <a:rPr lang="en-US" altLang="zh-CN" sz="1800" b="0" dirty="0">
                <a:latin typeface="Arial" charset="0"/>
                <a:ea typeface="宋体" charset="-122"/>
              </a:rPr>
              <a:t>Standardize successful method, revise unsuccessful plan</a:t>
            </a:r>
            <a:endParaRPr lang="en-US" sz="1800" b="0" dirty="0">
              <a:latin typeface="Arial" charset="0"/>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Espace réservé du numéro de diapositive 3"/>
          <p:cNvSpPr>
            <a:spLocks noGrp="1"/>
          </p:cNvSpPr>
          <p:nvPr>
            <p:ph type="sldNum" sz="quarter" idx="10"/>
          </p:nvPr>
        </p:nvSpPr>
        <p:spPr>
          <a:noFill/>
        </p:spPr>
        <p:txBody>
          <a:bodyPr/>
          <a:lstStyle/>
          <a:p>
            <a:pPr marL="228600" lvl="2"/>
            <a:fld id="{F1E80F0A-3A96-465D-BAB4-83A1D45E4F4C}" type="slidenum">
              <a:rPr lang="en-US"/>
              <a:pPr marL="228600" lvl="2"/>
              <a:t>12</a:t>
            </a:fld>
            <a:endParaRPr lang="en-US"/>
          </a:p>
        </p:txBody>
      </p:sp>
      <p:sp>
        <p:nvSpPr>
          <p:cNvPr id="54275" name="Rectangle 5"/>
          <p:cNvSpPr>
            <a:spLocks noGrp="1" noChangeArrowheads="1"/>
          </p:cNvSpPr>
          <p:nvPr>
            <p:ph type="title"/>
          </p:nvPr>
        </p:nvSpPr>
        <p:spPr>
          <a:xfrm>
            <a:off x="751311" y="358775"/>
            <a:ext cx="10518352" cy="554038"/>
          </a:xfrm>
          <a:noFill/>
        </p:spPr>
        <p:txBody>
          <a:bodyPr lIns="90488" tIns="44450" rIns="90488" bIns="44450">
            <a:normAutofit fontScale="90000"/>
          </a:bodyPr>
          <a:lstStyle/>
          <a:p>
            <a:pPr eaLnBrk="1" hangingPunct="1"/>
            <a:r>
              <a:rPr lang="en-US" smtClean="0"/>
              <a:t>Process Improvement and Tools</a:t>
            </a:r>
            <a:endParaRPr lang="en-US" b="1" smtClean="0"/>
          </a:p>
        </p:txBody>
      </p:sp>
      <p:sp>
        <p:nvSpPr>
          <p:cNvPr id="14342" name="Rectangle 6"/>
          <p:cNvSpPr>
            <a:spLocks noGrp="1" noChangeArrowheads="1"/>
          </p:cNvSpPr>
          <p:nvPr>
            <p:ph type="body" idx="1"/>
          </p:nvPr>
        </p:nvSpPr>
        <p:spPr>
          <a:xfrm>
            <a:off x="276981" y="1524000"/>
            <a:ext cx="10787138" cy="4648200"/>
          </a:xfrm>
          <a:noFill/>
        </p:spPr>
        <p:txBody>
          <a:bodyPr lIns="90488" tIns="44450" rIns="90488" bIns="44450"/>
          <a:lstStyle/>
          <a:p>
            <a:pPr eaLnBrk="1" hangingPunct="1">
              <a:lnSpc>
                <a:spcPct val="80000"/>
              </a:lnSpc>
            </a:pPr>
            <a:r>
              <a:rPr lang="en-US" dirty="0" smtClean="0"/>
              <a:t>Process improvement - a systematic approach</a:t>
            </a:r>
          </a:p>
          <a:p>
            <a:pPr lvl="1" eaLnBrk="1" hangingPunct="1">
              <a:lnSpc>
                <a:spcPct val="80000"/>
              </a:lnSpc>
            </a:pPr>
            <a:r>
              <a:rPr lang="en-US" dirty="0" smtClean="0"/>
              <a:t>Process mapping,  flowchart</a:t>
            </a:r>
          </a:p>
          <a:p>
            <a:pPr lvl="1" eaLnBrk="1" hangingPunct="1">
              <a:lnSpc>
                <a:spcPct val="80000"/>
              </a:lnSpc>
            </a:pPr>
            <a:r>
              <a:rPr lang="en-US" dirty="0" smtClean="0"/>
              <a:t>Analyze the process,  too few steps, too many steps</a:t>
            </a:r>
          </a:p>
          <a:p>
            <a:pPr lvl="1" eaLnBrk="1" hangingPunct="1">
              <a:lnSpc>
                <a:spcPct val="80000"/>
              </a:lnSpc>
            </a:pPr>
            <a:r>
              <a:rPr lang="en-US" dirty="0" smtClean="0"/>
              <a:t>Redesign the process</a:t>
            </a:r>
            <a:endParaRPr lang="en-US" sz="3200" dirty="0" smtClean="0"/>
          </a:p>
          <a:p>
            <a:pPr eaLnBrk="1" hangingPunct="1">
              <a:lnSpc>
                <a:spcPct val="80000"/>
              </a:lnSpc>
            </a:pPr>
            <a:r>
              <a:rPr lang="en-US" dirty="0" smtClean="0"/>
              <a:t>Tools</a:t>
            </a:r>
          </a:p>
          <a:p>
            <a:pPr lvl="1" eaLnBrk="1" hangingPunct="1">
              <a:lnSpc>
                <a:spcPct val="80000"/>
              </a:lnSpc>
            </a:pPr>
            <a:r>
              <a:rPr lang="en-US" dirty="0" smtClean="0"/>
              <a:t>There are a number of tools  that can be used for problem solving and process improvement</a:t>
            </a:r>
          </a:p>
          <a:p>
            <a:pPr lvl="1" eaLnBrk="1" hangingPunct="1">
              <a:lnSpc>
                <a:spcPct val="80000"/>
              </a:lnSpc>
            </a:pPr>
            <a:r>
              <a:rPr lang="en-US" dirty="0" smtClean="0"/>
              <a:t>Tools aid in data collection and interpretation, and provide the basis for decision making</a:t>
            </a:r>
          </a:p>
          <a:p>
            <a:pPr lvl="1" eaLnBrk="1" hangingPunct="1"/>
            <a:endParaRPr lang="en-US" sz="32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42">
                                            <p:txEl>
                                              <p:pRg st="0" end="0"/>
                                            </p:txEl>
                                          </p:spTgt>
                                        </p:tgtEl>
                                        <p:attrNameLst>
                                          <p:attrName>style.visibility</p:attrName>
                                        </p:attrNameLst>
                                      </p:cBhvr>
                                      <p:to>
                                        <p:strVal val="visible"/>
                                      </p:to>
                                    </p:set>
                                    <p:animEffect transition="in" filter="wipe(left)">
                                      <p:cBhvr>
                                        <p:cTn id="7" dur="500"/>
                                        <p:tgtEl>
                                          <p:spTgt spid="14342">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4342">
                                            <p:txEl>
                                              <p:pRg st="1" end="1"/>
                                            </p:txEl>
                                          </p:spTgt>
                                        </p:tgtEl>
                                        <p:attrNameLst>
                                          <p:attrName>style.visibility</p:attrName>
                                        </p:attrNameLst>
                                      </p:cBhvr>
                                      <p:to>
                                        <p:strVal val="visible"/>
                                      </p:to>
                                    </p:set>
                                    <p:animEffect transition="in" filter="wipe(left)">
                                      <p:cBhvr>
                                        <p:cTn id="10" dur="500"/>
                                        <p:tgtEl>
                                          <p:spTgt spid="14342">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4342">
                                            <p:txEl>
                                              <p:pRg st="2" end="2"/>
                                            </p:txEl>
                                          </p:spTgt>
                                        </p:tgtEl>
                                        <p:attrNameLst>
                                          <p:attrName>style.visibility</p:attrName>
                                        </p:attrNameLst>
                                      </p:cBhvr>
                                      <p:to>
                                        <p:strVal val="visible"/>
                                      </p:to>
                                    </p:set>
                                    <p:animEffect transition="in" filter="wipe(left)">
                                      <p:cBhvr>
                                        <p:cTn id="13" dur="500"/>
                                        <p:tgtEl>
                                          <p:spTgt spid="14342">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4342">
                                            <p:txEl>
                                              <p:pRg st="3" end="3"/>
                                            </p:txEl>
                                          </p:spTgt>
                                        </p:tgtEl>
                                        <p:attrNameLst>
                                          <p:attrName>style.visibility</p:attrName>
                                        </p:attrNameLst>
                                      </p:cBhvr>
                                      <p:to>
                                        <p:strVal val="visible"/>
                                      </p:to>
                                    </p:set>
                                    <p:animEffect transition="in" filter="wipe(left)">
                                      <p:cBhvr>
                                        <p:cTn id="16" dur="500"/>
                                        <p:tgtEl>
                                          <p:spTgt spid="1434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4342">
                                            <p:txEl>
                                              <p:pRg st="4" end="4"/>
                                            </p:txEl>
                                          </p:spTgt>
                                        </p:tgtEl>
                                        <p:attrNameLst>
                                          <p:attrName>style.visibility</p:attrName>
                                        </p:attrNameLst>
                                      </p:cBhvr>
                                      <p:to>
                                        <p:strVal val="visible"/>
                                      </p:to>
                                    </p:set>
                                    <p:animEffect transition="in" filter="wipe(left)">
                                      <p:cBhvr>
                                        <p:cTn id="21" dur="500"/>
                                        <p:tgtEl>
                                          <p:spTgt spid="14342">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4342">
                                            <p:txEl>
                                              <p:pRg st="5" end="5"/>
                                            </p:txEl>
                                          </p:spTgt>
                                        </p:tgtEl>
                                        <p:attrNameLst>
                                          <p:attrName>style.visibility</p:attrName>
                                        </p:attrNameLst>
                                      </p:cBhvr>
                                      <p:to>
                                        <p:strVal val="visible"/>
                                      </p:to>
                                    </p:set>
                                    <p:animEffect transition="in" filter="wipe(left)">
                                      <p:cBhvr>
                                        <p:cTn id="24" dur="500"/>
                                        <p:tgtEl>
                                          <p:spTgt spid="14342">
                                            <p:txEl>
                                              <p:pRg st="5" end="5"/>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14342">
                                            <p:txEl>
                                              <p:pRg st="6" end="6"/>
                                            </p:txEl>
                                          </p:spTgt>
                                        </p:tgtEl>
                                        <p:attrNameLst>
                                          <p:attrName>style.visibility</p:attrName>
                                        </p:attrNameLst>
                                      </p:cBhvr>
                                      <p:to>
                                        <p:strVal val="visible"/>
                                      </p:to>
                                    </p:set>
                                    <p:animEffect transition="in" filter="wipe(left)">
                                      <p:cBhvr>
                                        <p:cTn id="27" dur="500"/>
                                        <p:tgtEl>
                                          <p:spTgt spid="1434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u numéro de diapositive 2"/>
          <p:cNvSpPr>
            <a:spLocks noGrp="1"/>
          </p:cNvSpPr>
          <p:nvPr>
            <p:ph type="sldNum" sz="quarter" idx="10"/>
          </p:nvPr>
        </p:nvSpPr>
        <p:spPr>
          <a:noFill/>
        </p:spPr>
        <p:txBody>
          <a:bodyPr/>
          <a:lstStyle/>
          <a:p>
            <a:pPr marL="228600" lvl="2"/>
            <a:fld id="{1EF0D24C-3D74-4BE4-8DCA-0411CC284CB9}" type="slidenum">
              <a:rPr lang="en-US"/>
              <a:pPr marL="228600" lvl="2"/>
              <a:t>13</a:t>
            </a:fld>
            <a:endParaRPr lang="en-US"/>
          </a:p>
        </p:txBody>
      </p:sp>
      <p:sp>
        <p:nvSpPr>
          <p:cNvPr id="55299" name="Rectangle 3"/>
          <p:cNvSpPr>
            <a:spLocks noGrp="1" noChangeArrowheads="1"/>
          </p:cNvSpPr>
          <p:nvPr>
            <p:ph type="title"/>
          </p:nvPr>
        </p:nvSpPr>
        <p:spPr>
          <a:xfrm>
            <a:off x="751311" y="417514"/>
            <a:ext cx="10518352" cy="477837"/>
          </a:xfrm>
          <a:noFill/>
        </p:spPr>
        <p:txBody>
          <a:bodyPr lIns="90488" tIns="44450" rIns="90488" bIns="44450">
            <a:normAutofit fontScale="90000"/>
          </a:bodyPr>
          <a:lstStyle/>
          <a:p>
            <a:pPr eaLnBrk="1" hangingPunct="1"/>
            <a:r>
              <a:rPr lang="en-US" smtClean="0"/>
              <a:t>The Process Improvement Cycle</a:t>
            </a:r>
            <a:endParaRPr lang="en-US" b="1" smtClean="0"/>
          </a:p>
        </p:txBody>
      </p:sp>
      <p:grpSp>
        <p:nvGrpSpPr>
          <p:cNvPr id="2" name="Group 26"/>
          <p:cNvGrpSpPr>
            <a:grpSpLocks/>
          </p:cNvGrpSpPr>
          <p:nvPr/>
        </p:nvGrpSpPr>
        <p:grpSpPr bwMode="auto">
          <a:xfrm>
            <a:off x="1886103" y="1524001"/>
            <a:ext cx="7192236" cy="4929040"/>
            <a:chOff x="964" y="720"/>
            <a:chExt cx="3676" cy="3204"/>
          </a:xfrm>
        </p:grpSpPr>
        <p:sp>
          <p:nvSpPr>
            <p:cNvPr id="55301" name="Oval 13"/>
            <p:cNvSpPr>
              <a:spLocks noChangeArrowheads="1"/>
            </p:cNvSpPr>
            <p:nvPr/>
          </p:nvSpPr>
          <p:spPr bwMode="auto">
            <a:xfrm>
              <a:off x="1540" y="912"/>
              <a:ext cx="2832" cy="2832"/>
            </a:xfrm>
            <a:prstGeom prst="ellipse">
              <a:avLst/>
            </a:prstGeom>
            <a:noFill/>
            <a:ln w="12700">
              <a:solidFill>
                <a:srgbClr val="701A5C"/>
              </a:solidFill>
              <a:round/>
              <a:headEnd/>
              <a:tailEnd/>
            </a:ln>
          </p:spPr>
          <p:txBody>
            <a:bodyPr wrap="none" anchor="ctr"/>
            <a:lstStyle/>
            <a:p>
              <a:endParaRPr lang="fr-FR"/>
            </a:p>
          </p:txBody>
        </p:sp>
        <p:sp>
          <p:nvSpPr>
            <p:cNvPr id="55302" name="AutoShape 16"/>
            <p:cNvSpPr>
              <a:spLocks noChangeArrowheads="1"/>
            </p:cNvSpPr>
            <p:nvPr/>
          </p:nvSpPr>
          <p:spPr bwMode="auto">
            <a:xfrm rot="1740049">
              <a:off x="3589" y="1064"/>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3" name="AutoShape 18"/>
            <p:cNvSpPr>
              <a:spLocks noChangeArrowheads="1"/>
            </p:cNvSpPr>
            <p:nvPr/>
          </p:nvSpPr>
          <p:spPr bwMode="auto">
            <a:xfrm rot="5358710">
              <a:off x="4228" y="2112"/>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4" name="AutoShape 19"/>
            <p:cNvSpPr>
              <a:spLocks noChangeArrowheads="1"/>
            </p:cNvSpPr>
            <p:nvPr/>
          </p:nvSpPr>
          <p:spPr bwMode="auto">
            <a:xfrm rot="7637161">
              <a:off x="3844" y="3168"/>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5" name="AutoShape 20"/>
            <p:cNvSpPr>
              <a:spLocks noChangeArrowheads="1"/>
            </p:cNvSpPr>
            <p:nvPr/>
          </p:nvSpPr>
          <p:spPr bwMode="auto">
            <a:xfrm rot="-8012697">
              <a:off x="1828" y="3264"/>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6" name="AutoShape 21"/>
            <p:cNvSpPr>
              <a:spLocks noChangeArrowheads="1"/>
            </p:cNvSpPr>
            <p:nvPr/>
          </p:nvSpPr>
          <p:spPr bwMode="auto">
            <a:xfrm rot="-5449260">
              <a:off x="1396" y="2304"/>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7" name="AutoShape 22"/>
            <p:cNvSpPr>
              <a:spLocks noChangeArrowheads="1"/>
            </p:cNvSpPr>
            <p:nvPr/>
          </p:nvSpPr>
          <p:spPr bwMode="auto">
            <a:xfrm rot="-4086492">
              <a:off x="1540" y="1584"/>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8" name="AutoShape 23"/>
            <p:cNvSpPr>
              <a:spLocks noChangeArrowheads="1"/>
            </p:cNvSpPr>
            <p:nvPr/>
          </p:nvSpPr>
          <p:spPr bwMode="auto">
            <a:xfrm rot="-1851953">
              <a:off x="2164" y="960"/>
              <a:ext cx="336" cy="240"/>
            </a:xfrm>
            <a:prstGeom prst="rightArrow">
              <a:avLst>
                <a:gd name="adj1" fmla="val 50000"/>
                <a:gd name="adj2" fmla="val 35000"/>
              </a:avLst>
            </a:prstGeom>
            <a:gradFill rotWithShape="0">
              <a:gsLst>
                <a:gs pos="0">
                  <a:srgbClr val="D8B1CF"/>
                </a:gs>
                <a:gs pos="100000">
                  <a:srgbClr val="F1C5E7"/>
                </a:gs>
              </a:gsLst>
              <a:path path="rect">
                <a:fillToRect l="50000" t="50000" r="50000" b="50000"/>
              </a:path>
            </a:gradFill>
            <a:ln w="12700">
              <a:solidFill>
                <a:srgbClr val="701A5C"/>
              </a:solidFill>
              <a:miter lim="800000"/>
              <a:headEnd/>
              <a:tailEnd/>
            </a:ln>
          </p:spPr>
          <p:txBody>
            <a:bodyPr wrap="none" anchor="ctr"/>
            <a:lstStyle/>
            <a:p>
              <a:endParaRPr lang="fr-FR"/>
            </a:p>
          </p:txBody>
        </p:sp>
        <p:sp>
          <p:nvSpPr>
            <p:cNvPr id="55309" name="Text Box 9"/>
            <p:cNvSpPr txBox="1">
              <a:spLocks noChangeArrowheads="1"/>
            </p:cNvSpPr>
            <p:nvPr/>
          </p:nvSpPr>
          <p:spPr bwMode="auto">
            <a:xfrm>
              <a:off x="964" y="2688"/>
              <a:ext cx="1032" cy="420"/>
            </a:xfrm>
            <a:prstGeom prst="rect">
              <a:avLst/>
            </a:prstGeom>
            <a:noFill/>
            <a:ln w="12700">
              <a:noFill/>
              <a:miter lim="800000"/>
              <a:headEnd/>
              <a:tailEnd/>
            </a:ln>
          </p:spPr>
          <p:txBody>
            <a:bodyPr wrap="none">
              <a:spAutoFit/>
            </a:bodyPr>
            <a:lstStyle/>
            <a:p>
              <a:r>
                <a:rPr lang="en-US" sz="1800">
                  <a:latin typeface="Arial" charset="0"/>
                </a:rPr>
                <a:t>Implement the</a:t>
              </a:r>
            </a:p>
            <a:p>
              <a:r>
                <a:rPr lang="en-US" sz="1800">
                  <a:latin typeface="Arial" charset="0"/>
                </a:rPr>
                <a:t>Improved process</a:t>
              </a:r>
            </a:p>
          </p:txBody>
        </p:sp>
        <p:sp>
          <p:nvSpPr>
            <p:cNvPr id="55310" name="Text Box 5"/>
            <p:cNvSpPr txBox="1">
              <a:spLocks noChangeArrowheads="1"/>
            </p:cNvSpPr>
            <p:nvPr/>
          </p:nvSpPr>
          <p:spPr bwMode="auto">
            <a:xfrm>
              <a:off x="2692" y="720"/>
              <a:ext cx="520" cy="420"/>
            </a:xfrm>
            <a:prstGeom prst="rect">
              <a:avLst/>
            </a:prstGeom>
            <a:noFill/>
            <a:ln w="12700">
              <a:noFill/>
              <a:miter lim="800000"/>
              <a:headEnd/>
              <a:tailEnd/>
            </a:ln>
          </p:spPr>
          <p:txBody>
            <a:bodyPr wrap="none">
              <a:spAutoFit/>
            </a:bodyPr>
            <a:lstStyle/>
            <a:p>
              <a:r>
                <a:rPr lang="en-US" sz="1800">
                  <a:latin typeface="Arial" charset="0"/>
                </a:rPr>
                <a:t>Select a</a:t>
              </a:r>
            </a:p>
            <a:p>
              <a:r>
                <a:rPr lang="en-US" sz="1800">
                  <a:latin typeface="Arial" charset="0"/>
                </a:rPr>
                <a:t>process</a:t>
              </a:r>
            </a:p>
          </p:txBody>
        </p:sp>
        <p:sp>
          <p:nvSpPr>
            <p:cNvPr id="55311" name="Text Box 6"/>
            <p:cNvSpPr txBox="1">
              <a:spLocks noChangeArrowheads="1"/>
            </p:cNvSpPr>
            <p:nvPr/>
          </p:nvSpPr>
          <p:spPr bwMode="auto">
            <a:xfrm>
              <a:off x="3652" y="1536"/>
              <a:ext cx="946" cy="240"/>
            </a:xfrm>
            <a:prstGeom prst="rect">
              <a:avLst/>
            </a:prstGeom>
            <a:noFill/>
            <a:ln w="12700">
              <a:noFill/>
              <a:miter lim="800000"/>
              <a:headEnd/>
              <a:tailEnd/>
            </a:ln>
          </p:spPr>
          <p:txBody>
            <a:bodyPr wrap="none">
              <a:spAutoFit/>
            </a:bodyPr>
            <a:lstStyle/>
            <a:p>
              <a:r>
                <a:rPr lang="en-US" sz="1800">
                  <a:latin typeface="Arial" charset="0"/>
                </a:rPr>
                <a:t>Study/document</a:t>
              </a:r>
            </a:p>
          </p:txBody>
        </p:sp>
        <p:sp>
          <p:nvSpPr>
            <p:cNvPr id="55312" name="Text Box 7"/>
            <p:cNvSpPr txBox="1">
              <a:spLocks noChangeArrowheads="1"/>
            </p:cNvSpPr>
            <p:nvPr/>
          </p:nvSpPr>
          <p:spPr bwMode="auto">
            <a:xfrm>
              <a:off x="3844" y="2592"/>
              <a:ext cx="796" cy="420"/>
            </a:xfrm>
            <a:prstGeom prst="rect">
              <a:avLst/>
            </a:prstGeom>
            <a:noFill/>
            <a:ln w="12700">
              <a:noFill/>
              <a:miter lim="800000"/>
              <a:headEnd/>
              <a:tailEnd/>
            </a:ln>
          </p:spPr>
          <p:txBody>
            <a:bodyPr wrap="none">
              <a:spAutoFit/>
            </a:bodyPr>
            <a:lstStyle/>
            <a:p>
              <a:r>
                <a:rPr lang="en-US" sz="1800">
                  <a:latin typeface="Arial" charset="0"/>
                </a:rPr>
                <a:t>Seek ways to</a:t>
              </a:r>
            </a:p>
            <a:p>
              <a:r>
                <a:rPr lang="en-US" sz="1800">
                  <a:latin typeface="Arial" charset="0"/>
                </a:rPr>
                <a:t>Improve it</a:t>
              </a:r>
            </a:p>
          </p:txBody>
        </p:sp>
        <p:sp>
          <p:nvSpPr>
            <p:cNvPr id="55313" name="Text Box 8"/>
            <p:cNvSpPr txBox="1">
              <a:spLocks noChangeArrowheads="1"/>
            </p:cNvSpPr>
            <p:nvPr/>
          </p:nvSpPr>
          <p:spPr bwMode="auto">
            <a:xfrm>
              <a:off x="2340" y="3504"/>
              <a:ext cx="1032" cy="420"/>
            </a:xfrm>
            <a:prstGeom prst="rect">
              <a:avLst/>
            </a:prstGeom>
            <a:noFill/>
            <a:ln w="12700">
              <a:noFill/>
              <a:miter lim="800000"/>
              <a:headEnd/>
              <a:tailEnd/>
            </a:ln>
          </p:spPr>
          <p:txBody>
            <a:bodyPr wrap="none">
              <a:spAutoFit/>
            </a:bodyPr>
            <a:lstStyle/>
            <a:p>
              <a:pPr algn="ctr"/>
              <a:r>
                <a:rPr lang="en-US" sz="1800">
                  <a:latin typeface="Arial" charset="0"/>
                </a:rPr>
                <a:t>Design an</a:t>
              </a:r>
            </a:p>
            <a:p>
              <a:pPr algn="ctr"/>
              <a:r>
                <a:rPr lang="en-US" sz="1800">
                  <a:latin typeface="Arial" charset="0"/>
                </a:rPr>
                <a:t>Improved process</a:t>
              </a:r>
            </a:p>
          </p:txBody>
        </p:sp>
        <p:sp>
          <p:nvSpPr>
            <p:cNvPr id="55314" name="Text Box 10"/>
            <p:cNvSpPr txBox="1">
              <a:spLocks noChangeArrowheads="1"/>
            </p:cNvSpPr>
            <p:nvPr/>
          </p:nvSpPr>
          <p:spPr bwMode="auto">
            <a:xfrm>
              <a:off x="1156" y="1968"/>
              <a:ext cx="553" cy="240"/>
            </a:xfrm>
            <a:prstGeom prst="rect">
              <a:avLst/>
            </a:prstGeom>
            <a:noFill/>
            <a:ln w="12700">
              <a:noFill/>
              <a:miter lim="800000"/>
              <a:headEnd/>
              <a:tailEnd/>
            </a:ln>
          </p:spPr>
          <p:txBody>
            <a:bodyPr wrap="none">
              <a:spAutoFit/>
            </a:bodyPr>
            <a:lstStyle/>
            <a:p>
              <a:r>
                <a:rPr lang="en-US" sz="1800">
                  <a:latin typeface="Arial" charset="0"/>
                </a:rPr>
                <a:t>Evaluate</a:t>
              </a:r>
            </a:p>
          </p:txBody>
        </p:sp>
        <p:sp>
          <p:nvSpPr>
            <p:cNvPr id="55315" name="Text Box 11"/>
            <p:cNvSpPr txBox="1">
              <a:spLocks noChangeArrowheads="1"/>
            </p:cNvSpPr>
            <p:nvPr/>
          </p:nvSpPr>
          <p:spPr bwMode="auto">
            <a:xfrm>
              <a:off x="1444" y="1248"/>
              <a:ext cx="632" cy="240"/>
            </a:xfrm>
            <a:prstGeom prst="rect">
              <a:avLst/>
            </a:prstGeom>
            <a:noFill/>
            <a:ln w="12700">
              <a:noFill/>
              <a:miter lim="800000"/>
              <a:headEnd/>
              <a:tailEnd/>
            </a:ln>
          </p:spPr>
          <p:txBody>
            <a:bodyPr wrap="none">
              <a:spAutoFit/>
            </a:bodyPr>
            <a:lstStyle/>
            <a:p>
              <a:r>
                <a:rPr lang="en-US" sz="1800">
                  <a:latin typeface="Arial" charset="0"/>
                </a:rPr>
                <a:t>Document</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The basic concept of QBD  </a:t>
            </a:r>
            <a:r>
              <a:rPr lang="fr-FR" dirty="0" err="1" smtClean="0"/>
              <a:t>is</a:t>
            </a:r>
            <a:r>
              <a:rPr lang="fr-FR" dirty="0" smtClean="0"/>
              <a:t>:</a:t>
            </a:r>
          </a:p>
          <a:p>
            <a:pPr>
              <a:buNone/>
            </a:pPr>
            <a:r>
              <a:rPr lang="fr-FR" dirty="0" smtClean="0"/>
              <a:t>« The </a:t>
            </a:r>
            <a:r>
              <a:rPr lang="fr-FR" dirty="0" err="1" smtClean="0"/>
              <a:t>quality</a:t>
            </a:r>
            <a:r>
              <a:rPr lang="fr-FR" dirty="0" smtClean="0"/>
              <a:t> </a:t>
            </a:r>
            <a:r>
              <a:rPr lang="fr-FR" dirty="0" err="1" smtClean="0"/>
              <a:t>cannot</a:t>
            </a:r>
            <a:r>
              <a:rPr lang="fr-FR" dirty="0" smtClean="0"/>
              <a:t> </a:t>
            </a:r>
            <a:r>
              <a:rPr lang="fr-FR" dirty="0" err="1" smtClean="0"/>
              <a:t>be</a:t>
            </a:r>
            <a:r>
              <a:rPr lang="fr-FR" dirty="0" smtClean="0"/>
              <a:t> </a:t>
            </a:r>
            <a:r>
              <a:rPr lang="fr-FR" dirty="0" err="1" smtClean="0"/>
              <a:t>tested</a:t>
            </a:r>
            <a:r>
              <a:rPr lang="fr-FR" dirty="0" smtClean="0"/>
              <a:t> </a:t>
            </a:r>
            <a:r>
              <a:rPr lang="fr-FR" dirty="0" err="1" smtClean="0"/>
              <a:t>into</a:t>
            </a:r>
            <a:r>
              <a:rPr lang="fr-FR" dirty="0" smtClean="0"/>
              <a:t> the </a:t>
            </a:r>
            <a:r>
              <a:rPr lang="fr-FR" dirty="0" err="1" smtClean="0"/>
              <a:t>product</a:t>
            </a:r>
            <a:r>
              <a:rPr lang="fr-FR" dirty="0" smtClean="0"/>
              <a:t>, but </a:t>
            </a:r>
            <a:r>
              <a:rPr lang="fr-FR" dirty="0" err="1" smtClean="0"/>
              <a:t>it</a:t>
            </a:r>
            <a:r>
              <a:rPr lang="fr-FR" dirty="0" smtClean="0"/>
              <a:t> </a:t>
            </a:r>
            <a:r>
              <a:rPr lang="fr-FR" dirty="0" err="1" smtClean="0"/>
              <a:t>should</a:t>
            </a:r>
            <a:r>
              <a:rPr lang="fr-FR" dirty="0" smtClean="0"/>
              <a:t> </a:t>
            </a:r>
            <a:r>
              <a:rPr lang="fr-FR" dirty="0" err="1" smtClean="0"/>
              <a:t>be</a:t>
            </a:r>
            <a:r>
              <a:rPr lang="fr-FR" dirty="0" smtClean="0"/>
              <a:t> </a:t>
            </a:r>
            <a:r>
              <a:rPr lang="fr-FR" dirty="0" err="1" smtClean="0"/>
              <a:t>built</a:t>
            </a:r>
            <a:r>
              <a:rPr lang="fr-FR" dirty="0" smtClean="0"/>
              <a:t> </a:t>
            </a:r>
            <a:r>
              <a:rPr lang="fr-FR" dirty="0" err="1" smtClean="0"/>
              <a:t>into</a:t>
            </a:r>
            <a:r>
              <a:rPr lang="fr-FR" dirty="0" smtClean="0"/>
              <a:t> </a:t>
            </a:r>
            <a:r>
              <a:rPr lang="fr-FR" dirty="0" err="1" smtClean="0"/>
              <a:t>it</a:t>
            </a:r>
            <a:r>
              <a:rPr lang="fr-FR" dirty="0" smtClean="0"/>
              <a:t> » </a:t>
            </a:r>
          </a:p>
          <a:p>
            <a:pPr>
              <a:buNone/>
            </a:pPr>
            <a:r>
              <a:rPr lang="fr-FR" dirty="0" smtClean="0"/>
              <a:t>The first concept </a:t>
            </a:r>
            <a:r>
              <a:rPr lang="fr-FR" dirty="0" err="1" smtClean="0"/>
              <a:t>was</a:t>
            </a:r>
            <a:r>
              <a:rPr lang="fr-FR" dirty="0" smtClean="0"/>
              <a:t> </a:t>
            </a:r>
            <a:r>
              <a:rPr lang="fr-FR" dirty="0" err="1" smtClean="0"/>
              <a:t>developped</a:t>
            </a:r>
            <a:r>
              <a:rPr lang="fr-FR" dirty="0" smtClean="0"/>
              <a:t> by-Joseph </a:t>
            </a:r>
            <a:r>
              <a:rPr lang="fr-FR" dirty="0" err="1" smtClean="0"/>
              <a:t>Juran</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normAutofit/>
          </a:bodyPr>
          <a:lstStyle/>
          <a:p>
            <a:r>
              <a:rPr lang="en-US" sz="3600" b="1" dirty="0" smtClean="0"/>
              <a:t>What is Quality by Design (</a:t>
            </a:r>
            <a:r>
              <a:rPr lang="en-US" sz="3600" b="1" dirty="0" err="1" smtClean="0"/>
              <a:t>QbD</a:t>
            </a:r>
            <a:r>
              <a:rPr lang="en-US" sz="3600" b="1" dirty="0" smtClean="0"/>
              <a:t>)?</a:t>
            </a:r>
            <a:endParaRPr lang="fr-FR" sz="3600" dirty="0"/>
          </a:p>
        </p:txBody>
      </p:sp>
      <p:sp>
        <p:nvSpPr>
          <p:cNvPr id="3" name="Espace réservé du contenu 2"/>
          <p:cNvSpPr>
            <a:spLocks noGrp="1"/>
          </p:cNvSpPr>
          <p:nvPr>
            <p:ph idx="1"/>
          </p:nvPr>
        </p:nvSpPr>
        <p:spPr>
          <a:xfrm>
            <a:off x="563485" y="1285860"/>
            <a:ext cx="10142696" cy="4840305"/>
          </a:xfrm>
        </p:spPr>
        <p:txBody>
          <a:bodyPr>
            <a:normAutofit fontScale="85000" lnSpcReduction="20000"/>
          </a:bodyPr>
          <a:lstStyle/>
          <a:p>
            <a:pPr algn="just"/>
            <a:r>
              <a:rPr lang="en-US" b="1" dirty="0" smtClean="0"/>
              <a:t>Quality by Design (</a:t>
            </a:r>
            <a:r>
              <a:rPr lang="en-US" b="1" dirty="0" err="1" smtClean="0"/>
              <a:t>QbD</a:t>
            </a:r>
            <a:r>
              <a:rPr lang="en-US" b="1" dirty="0" smtClean="0"/>
              <a:t>) </a:t>
            </a:r>
            <a:r>
              <a:rPr lang="en-US" dirty="0" smtClean="0">
                <a:solidFill>
                  <a:srgbClr val="FF0000"/>
                </a:solidFill>
              </a:rPr>
              <a:t>is a strategic approach employed in various industries, including pharmaceuticals, manufacturing, and product development, to ensure the consistent delivery of high-quality products.</a:t>
            </a:r>
            <a:r>
              <a:rPr lang="en-US" dirty="0" smtClean="0"/>
              <a:t> </a:t>
            </a:r>
            <a:r>
              <a:rPr lang="en-US" dirty="0" smtClean="0">
                <a:solidFill>
                  <a:srgbClr val="0070C0"/>
                </a:solidFill>
              </a:rPr>
              <a:t>It involves a systematic and proactive process of integrating quality considerations throughout the entire product lifecycle, from conception to production.</a:t>
            </a:r>
          </a:p>
          <a:p>
            <a:pPr algn="just"/>
            <a:r>
              <a:rPr lang="en-US" dirty="0" smtClean="0">
                <a:solidFill>
                  <a:srgbClr val="FF0000"/>
                </a:solidFill>
              </a:rPr>
              <a:t>In the context of pharmaceuticals, </a:t>
            </a:r>
            <a:r>
              <a:rPr lang="en-US" dirty="0" smtClean="0"/>
              <a:t>Quality by Design focuses on optimizing the development, manufacturing, and control processes of drugs to enhance their safety, efficacy, and overall quality. It requires a deep understanding of the product's </a:t>
            </a:r>
            <a:r>
              <a:rPr lang="en-US" dirty="0" smtClean="0">
                <a:solidFill>
                  <a:srgbClr val="FF0000"/>
                </a:solidFill>
              </a:rPr>
              <a:t>critical quality attributes</a:t>
            </a:r>
            <a:r>
              <a:rPr lang="en-US" dirty="0" smtClean="0"/>
              <a:t> (CQAs), which are the measurable characteristics that determine its performance, and the </a:t>
            </a:r>
            <a:r>
              <a:rPr lang="en-US" dirty="0" smtClean="0">
                <a:solidFill>
                  <a:srgbClr val="FF0000"/>
                </a:solidFill>
              </a:rPr>
              <a:t>critical process parameters </a:t>
            </a:r>
            <a:r>
              <a:rPr lang="en-US" dirty="0" smtClean="0"/>
              <a:t>(CPPs), which are the variables affecting the manufacturing process.</a:t>
            </a:r>
          </a:p>
          <a:p>
            <a:pPr algn="just"/>
            <a:endParaRPr lang="en-US"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642918"/>
            <a:ext cx="10142696" cy="5000660"/>
          </a:xfrm>
        </p:spPr>
        <p:txBody>
          <a:bodyPr>
            <a:normAutofit fontScale="77500" lnSpcReduction="20000"/>
          </a:bodyPr>
          <a:lstStyle/>
          <a:p>
            <a:pPr algn="just"/>
            <a:r>
              <a:rPr lang="en-US" dirty="0" smtClean="0"/>
              <a:t>The core principle of Quality by Design is to identify and understand the relationships between the product's CQAs and the CPPs that influence them. This knowledge is gained through a combination of scientific experimentation, risk assessment, and statistical analysis. By thoroughly studying these relationships, manufacturers can establish a design space within which the product can consistently meet the desired quality standards.</a:t>
            </a:r>
          </a:p>
          <a:p>
            <a:pPr algn="just"/>
            <a:endParaRPr lang="en-US" dirty="0" smtClean="0"/>
          </a:p>
          <a:p>
            <a:pPr algn="just"/>
            <a:r>
              <a:rPr lang="en-US" dirty="0" smtClean="0"/>
              <a:t>The design space defines the range of CPPs that ensure the product's CQAs are within acceptable limits. It provides flexibility for process optimization while maintaining the required quality attributes. Within this design space, manufacturers can establish appropriate process controls, monitoring techniques, and quality assurance systems to ensure consistency and predictability in product performance.</a:t>
            </a:r>
          </a:p>
          <a:p>
            <a:pPr algn="just"/>
            <a:endParaRPr lang="en-US"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642918"/>
            <a:ext cx="10142696" cy="4500594"/>
          </a:xfrm>
        </p:spPr>
        <p:txBody>
          <a:bodyPr>
            <a:normAutofit fontScale="92500" lnSpcReduction="10000"/>
          </a:bodyPr>
          <a:lstStyle/>
          <a:p>
            <a:pPr algn="just">
              <a:buNone/>
            </a:pPr>
            <a:endParaRPr lang="en-US" dirty="0" smtClean="0"/>
          </a:p>
          <a:p>
            <a:pPr algn="just"/>
            <a:r>
              <a:rPr lang="en-US" dirty="0" smtClean="0">
                <a:solidFill>
                  <a:srgbClr val="FF0000"/>
                </a:solidFill>
              </a:rPr>
              <a:t>Implementing Quality by Design offers several advantages</a:t>
            </a:r>
            <a:r>
              <a:rPr lang="en-US" dirty="0" smtClean="0"/>
              <a:t>. It enables manufacturers to better understand their processes, reduce variability, and mitigate risks. By integrating quality into the product development and manufacturing phases, potential quality issues can be identified and addressed early on, reducing the likelihood of post-production problems. Additionally, </a:t>
            </a:r>
            <a:r>
              <a:rPr lang="en-US" dirty="0" err="1" smtClean="0"/>
              <a:t>QbD</a:t>
            </a:r>
            <a:r>
              <a:rPr lang="en-US" dirty="0" smtClean="0"/>
              <a:t> facilitates continuous improvement by providing a framework for ongoing process optimization and innovation.</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lgn="just"/>
            <a:r>
              <a:rPr lang="en-US" b="1" dirty="0" smtClean="0">
                <a:solidFill>
                  <a:srgbClr val="FF0000"/>
                </a:solidFill>
              </a:rPr>
              <a:t>Advantages of Quality by Design</a:t>
            </a:r>
          </a:p>
          <a:p>
            <a:pPr algn="just"/>
            <a:r>
              <a:rPr lang="en-US" dirty="0" smtClean="0"/>
              <a:t>“Right first time” – reduced costs and less process downtime</a:t>
            </a:r>
          </a:p>
          <a:p>
            <a:pPr algn="just"/>
            <a:r>
              <a:rPr lang="en-US" dirty="0" smtClean="0"/>
              <a:t>Science-based understanding of the process results in minimized batch failure or rework</a:t>
            </a:r>
          </a:p>
          <a:p>
            <a:pPr algn="just"/>
            <a:r>
              <a:rPr lang="en-US" dirty="0" smtClean="0"/>
              <a:t>Better consistency in drug quality and efficacy</a:t>
            </a:r>
          </a:p>
          <a:p>
            <a:pPr algn="just"/>
            <a:r>
              <a:rPr lang="en-US" dirty="0" smtClean="0"/>
              <a:t>Ensures therapeutic efficacy of generics</a:t>
            </a:r>
          </a:p>
          <a:p>
            <a:pPr algn="just"/>
            <a:r>
              <a:rPr lang="en-US" dirty="0" smtClean="0"/>
              <a:t>Reduced time to market for new drugs</a:t>
            </a:r>
          </a:p>
          <a:p>
            <a:pPr algn="just"/>
            <a:r>
              <a:rPr lang="en-US" dirty="0" smtClean="0"/>
              <a:t>Less intensive regulatory oversight</a:t>
            </a:r>
          </a:p>
          <a:p>
            <a:pPr algn="just"/>
            <a:r>
              <a:rPr lang="en-US" dirty="0" smtClean="0"/>
              <a:t>Process changes within approved design space are permitted without regulatory resubmission</a:t>
            </a:r>
          </a:p>
          <a:p>
            <a:pPr algn="just"/>
            <a:r>
              <a:rPr lang="en-US" dirty="0" smtClean="0"/>
              <a:t>In-depth process understanding results in process improvement over time – improved yields, lower costs</a:t>
            </a:r>
          </a:p>
          <a:p>
            <a:pPr algn="just"/>
            <a:r>
              <a:rPr lang="en-US" dirty="0" smtClean="0"/>
              <a:t>Real-time process monitoring and trending using Process Analytical Technology (PAT) reduces the analysis burden and improves the product quality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2733" y="857232"/>
            <a:ext cx="10142696" cy="500066"/>
          </a:xfrm>
        </p:spPr>
        <p:txBody>
          <a:bodyPr>
            <a:noAutofit/>
          </a:bodyPr>
          <a:lstStyle/>
          <a:p>
            <a:r>
              <a:rPr lang="en-US" sz="3600" b="1" dirty="0" smtClean="0"/>
              <a:t>What Does the Quality by Design Development Process Include?</a:t>
            </a:r>
            <a:br>
              <a:rPr lang="en-US" sz="3600" b="1" dirty="0" smtClean="0"/>
            </a:br>
            <a:endParaRPr lang="fr-FR" sz="3600" dirty="0"/>
          </a:p>
        </p:txBody>
      </p:sp>
      <p:sp>
        <p:nvSpPr>
          <p:cNvPr id="3" name="Espace réservé du contenu 2"/>
          <p:cNvSpPr>
            <a:spLocks noGrp="1"/>
          </p:cNvSpPr>
          <p:nvPr>
            <p:ph idx="1"/>
          </p:nvPr>
        </p:nvSpPr>
        <p:spPr>
          <a:xfrm>
            <a:off x="563485" y="1600202"/>
            <a:ext cx="10286320" cy="4972070"/>
          </a:xfrm>
        </p:spPr>
        <p:txBody>
          <a:bodyPr>
            <a:normAutofit fontScale="55000" lnSpcReduction="20000"/>
          </a:bodyPr>
          <a:lstStyle/>
          <a:p>
            <a:pPr algn="just"/>
            <a:r>
              <a:rPr lang="en-US" dirty="0" smtClean="0"/>
              <a:t>The Quality by Design development process begins by carefully defining the requirements of the final product, including use targets, safety profiles and product efficacy goals. The steps in the process include:</a:t>
            </a:r>
          </a:p>
          <a:p>
            <a:pPr algn="just"/>
            <a:r>
              <a:rPr lang="en-US" dirty="0" smtClean="0"/>
              <a:t>Definition of a product quality profile that represents in-vitro how the product will perform in-vivo. This profile is a quantitative representation of the clinical safety and efficacy targets for product developers.</a:t>
            </a:r>
          </a:p>
          <a:p>
            <a:pPr algn="just"/>
            <a:r>
              <a:rPr lang="en-US" dirty="0" smtClean="0"/>
              <a:t>Summarizing and centralizing what is known about the Active Pharmaceutical Ingredient (API), </a:t>
            </a:r>
            <a:r>
              <a:rPr lang="en-US" dirty="0" err="1" smtClean="0"/>
              <a:t>excipients</a:t>
            </a:r>
            <a:r>
              <a:rPr lang="en-US" dirty="0" smtClean="0"/>
              <a:t> and process, and identifying knowledge gaps in order to prioritize study based on risk evaluation</a:t>
            </a:r>
          </a:p>
          <a:p>
            <a:pPr algn="just"/>
            <a:r>
              <a:rPr lang="en-US" dirty="0" smtClean="0"/>
              <a:t>Design of the composition of the product and careful definition of the quality characteristics that need to be controlled in order to achieve the product quality profile</a:t>
            </a:r>
          </a:p>
          <a:p>
            <a:pPr algn="just"/>
            <a:r>
              <a:rPr lang="en-US" dirty="0" smtClean="0"/>
              <a:t>Development of a flexible process for the product that has the defined quality characteristics</a:t>
            </a:r>
          </a:p>
          <a:p>
            <a:pPr algn="just"/>
            <a:r>
              <a:rPr lang="en-US" dirty="0" smtClean="0"/>
              <a:t>Determination of key process specifications and starting material characteristics to be managed in order to achieve the desired end product characteristics. To have a flexible process requires that the acceptable performance envelope of the process is well defined and the boundaries of acceptability are well understood. A methodology, such as </a:t>
            </a:r>
            <a:r>
              <a:rPr lang="en-US" dirty="0" smtClean="0">
                <a:hlinkClick r:id="rId2"/>
              </a:rPr>
              <a:t>Design of Experiments (</a:t>
            </a:r>
            <a:r>
              <a:rPr lang="en-US" dirty="0" err="1" smtClean="0">
                <a:hlinkClick r:id="rId2"/>
              </a:rPr>
              <a:t>DoE</a:t>
            </a:r>
            <a:r>
              <a:rPr lang="en-US" dirty="0" smtClean="0">
                <a:hlinkClick r:id="rId2"/>
              </a:rPr>
              <a:t>)</a:t>
            </a:r>
            <a:r>
              <a:rPr lang="en-US" dirty="0" smtClean="0"/>
              <a:t>, may be used to aid in process performance.</a:t>
            </a:r>
          </a:p>
          <a:p>
            <a:pPr algn="just"/>
            <a:r>
              <a:rPr lang="en-US" dirty="0" smtClean="0"/>
              <a:t>Establishment of an overall control strategy for all aspects of the manufacturing process. Risk assessment for the various steps should be considered in the control process. </a:t>
            </a:r>
            <a:r>
              <a:rPr lang="en-US" dirty="0" smtClean="0">
                <a:hlinkClick r:id="rId3"/>
              </a:rPr>
              <a:t>PAT methodology</a:t>
            </a:r>
            <a:r>
              <a:rPr lang="en-US" dirty="0" smtClean="0"/>
              <a:t> may be employed as part of the overall control strategy.</a:t>
            </a:r>
          </a:p>
          <a:p>
            <a:pPr algn="just"/>
            <a:r>
              <a:rPr lang="en-US" dirty="0" smtClean="0"/>
              <a:t>Constant auditing of the manufacturing process and revision, as necessary, to maintain final product quality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55000" lnSpcReduction="20000"/>
          </a:bodyPr>
          <a:lstStyle/>
          <a:p>
            <a:r>
              <a:rPr lang="en-US" b="1" dirty="0" smtClean="0"/>
              <a:t>Historical Approach to Drug Manufacturing</a:t>
            </a:r>
          </a:p>
          <a:p>
            <a:r>
              <a:rPr lang="en-US" dirty="0" smtClean="0"/>
              <a:t>Historically, Quality by Testing (</a:t>
            </a:r>
            <a:r>
              <a:rPr lang="en-US" dirty="0" err="1" smtClean="0"/>
              <a:t>QbT</a:t>
            </a:r>
            <a:r>
              <a:rPr lang="en-US" dirty="0" smtClean="0"/>
              <a:t>) was utilized to develop processes. However, this approach has the following challenges:</a:t>
            </a:r>
            <a:br>
              <a:rPr lang="en-US" dirty="0" smtClean="0"/>
            </a:br>
            <a:r>
              <a:rPr lang="en-US" dirty="0" smtClean="0"/>
              <a:t/>
            </a:r>
            <a:br>
              <a:rPr lang="en-US" dirty="0" smtClean="0"/>
            </a:br>
            <a:r>
              <a:rPr lang="en-US" dirty="0" smtClean="0"/>
              <a:t>Product quality and performance supported by end product testing leads to:</a:t>
            </a:r>
          </a:p>
          <a:p>
            <a:r>
              <a:rPr lang="en-US" dirty="0" smtClean="0"/>
              <a:t>Limited understanding of the process or key process parameters based on risk assessment</a:t>
            </a:r>
          </a:p>
          <a:p>
            <a:r>
              <a:rPr lang="en-US" dirty="0" smtClean="0"/>
              <a:t>Limited science-based understanding of the process, managing of key variables, and their effect on end-product quality.</a:t>
            </a:r>
          </a:p>
          <a:p>
            <a:r>
              <a:rPr lang="en-US" dirty="0" smtClean="0"/>
              <a:t>Limited understanding of process design space and relationship to product quality</a:t>
            </a:r>
          </a:p>
          <a:p>
            <a:r>
              <a:rPr lang="en-US" dirty="0" smtClean="0"/>
              <a:t>In general, there is less time devoted to understanding why processes fail and more emphasis on testing and reworking out-of-spec products as necessary. Quality assured by testing and inspection also results in:</a:t>
            </a:r>
          </a:p>
          <a:p>
            <a:r>
              <a:rPr lang="en-US" dirty="0" smtClean="0"/>
              <a:t>Data-intensive submission, disjointed information without consideration of the entire process</a:t>
            </a:r>
          </a:p>
          <a:p>
            <a:r>
              <a:rPr lang="en-US" dirty="0" smtClean="0"/>
              <a:t>Specifications based on batch history</a:t>
            </a:r>
          </a:p>
          <a:p>
            <a:r>
              <a:rPr lang="en-US" dirty="0" smtClean="0"/>
              <a:t>A validated and approved process discourages changes</a:t>
            </a:r>
          </a:p>
          <a:p>
            <a:r>
              <a:rPr lang="en-US" dirty="0" smtClean="0"/>
              <a:t>Focus on reproducibility, often avoiding or ignoring variations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62500" lnSpcReduction="20000"/>
          </a:bodyPr>
          <a:lstStyle/>
          <a:p>
            <a:r>
              <a:rPr lang="en-US" b="1" dirty="0" smtClean="0"/>
              <a:t>The Current Approach: Quality by Design (</a:t>
            </a:r>
            <a:r>
              <a:rPr lang="en-US" b="1" dirty="0" err="1" smtClean="0"/>
              <a:t>QbD</a:t>
            </a:r>
            <a:r>
              <a:rPr lang="en-US" b="1" dirty="0" smtClean="0"/>
              <a:t>)</a:t>
            </a:r>
          </a:p>
          <a:p>
            <a:r>
              <a:rPr lang="en-US" b="1" dirty="0" smtClean="0"/>
              <a:t>From Development to Manufacturing</a:t>
            </a:r>
          </a:p>
          <a:p>
            <a:r>
              <a:rPr lang="en-US" dirty="0" smtClean="0"/>
              <a:t>Quality by Design encompasses all major aspects of pharmaceutical production. In drug development, a methodical, multivariate approach is used to construct an effective process design based on assessing the risk associated with various steps. In the manufacturing process, a </a:t>
            </a:r>
            <a:r>
              <a:rPr lang="en-US" dirty="0" err="1" smtClean="0"/>
              <a:t>QbD</a:t>
            </a:r>
            <a:r>
              <a:rPr lang="en-US" dirty="0" smtClean="0"/>
              <a:t> strategy permits process flexibility within the defined design space. Process control effectively uses </a:t>
            </a:r>
            <a:r>
              <a:rPr lang="en-US" dirty="0" smtClean="0">
                <a:hlinkClick r:id="rId2"/>
              </a:rPr>
              <a:t>process analytical technology</a:t>
            </a:r>
            <a:r>
              <a:rPr lang="en-US" dirty="0" smtClean="0"/>
              <a:t> to track process trends and quality assurance is a necessity of risk-based control processes, which ensures less likelihood of batch failure.</a:t>
            </a:r>
          </a:p>
          <a:p>
            <a:r>
              <a:rPr lang="en-US" dirty="0" smtClean="0"/>
              <a:t>Quality built into product and process by design, based on scientific understanding</a:t>
            </a:r>
          </a:p>
          <a:p>
            <a:r>
              <a:rPr lang="en-US" dirty="0" smtClean="0"/>
              <a:t>Knowledge-rich submission – showing product knowledge and process understanding</a:t>
            </a:r>
          </a:p>
          <a:p>
            <a:r>
              <a:rPr lang="en-US" dirty="0" smtClean="0"/>
              <a:t>Specifications based on product performance requirements</a:t>
            </a:r>
          </a:p>
          <a:p>
            <a:r>
              <a:rPr lang="en-US" dirty="0" smtClean="0"/>
              <a:t>Flexible process within design space – allowing continuous improvement</a:t>
            </a:r>
          </a:p>
          <a:p>
            <a:r>
              <a:rPr lang="en-US" dirty="0" smtClean="0"/>
              <a:t>Focus on robustness – understanding and controlling variations</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3031</TotalTime>
  <Words>894</Words>
  <Application>Microsoft Office PowerPoint</Application>
  <PresentationFormat>Personnalisé</PresentationFormat>
  <Paragraphs>99</Paragraphs>
  <Slides>13</Slides>
  <Notes>2</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13</vt:i4>
      </vt:variant>
    </vt:vector>
  </HeadingPairs>
  <TitlesOfParts>
    <vt:vector size="15" baseType="lpstr">
      <vt:lpstr>Thème Office</vt:lpstr>
      <vt:lpstr>Clip</vt:lpstr>
      <vt:lpstr>Quality by design Course 12</vt:lpstr>
      <vt:lpstr>Diapositive 2</vt:lpstr>
      <vt:lpstr>What is Quality by Design (QbD)?</vt:lpstr>
      <vt:lpstr>Diapositive 4</vt:lpstr>
      <vt:lpstr>Diapositive 5</vt:lpstr>
      <vt:lpstr>Diapositive 6</vt:lpstr>
      <vt:lpstr>What Does the Quality by Design Development Process Include? </vt:lpstr>
      <vt:lpstr>Diapositive 8</vt:lpstr>
      <vt:lpstr>Diapositive 9</vt:lpstr>
      <vt:lpstr>Diapositive 10</vt:lpstr>
      <vt:lpstr>The PDSA Cycle</vt:lpstr>
      <vt:lpstr>Process Improvement and Tools</vt:lpstr>
      <vt:lpstr>The Process Improvement Cycle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233</cp:revision>
  <dcterms:created xsi:type="dcterms:W3CDTF">2024-09-09T18:00:01Z</dcterms:created>
  <dcterms:modified xsi:type="dcterms:W3CDTF">2025-01-04T18:59:50Z</dcterms:modified>
</cp:coreProperties>
</file>