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3" r:id="rId1"/>
  </p:sldMasterIdLst>
  <p:notesMasterIdLst>
    <p:notesMasterId r:id="rId18"/>
  </p:notes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 id="273" r:id="rId17"/>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9EDC7"/>
    <a:srgbClr val="ECC64E"/>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C4B1156A-380E-4F78-BDF5-A606A8083BF9}" styleName="Style moyen 4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Style moyen 4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327F97BB-C833-4FB7-BDE5-3F7075034690}" styleName="Style à thème 2 - Accentuation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15" autoAdjust="0"/>
  </p:normalViewPr>
  <p:slideViewPr>
    <p:cSldViewPr>
      <p:cViewPr varScale="1">
        <p:scale>
          <a:sx n="58" d="100"/>
          <a:sy n="58" d="100"/>
        </p:scale>
        <p:origin x="1520"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20379FE-BB7A-4497-B6C2-05AF0AF6A607}" type="doc">
      <dgm:prSet loTypeId="urn:microsoft.com/office/officeart/2005/8/layout/cycle6" loCatId="relationship" qsTypeId="urn:microsoft.com/office/officeart/2005/8/quickstyle/simple1" qsCatId="simple" csTypeId="urn:microsoft.com/office/officeart/2005/8/colors/colorful3" csCatId="colorful" phldr="1"/>
      <dgm:spPr/>
      <dgm:t>
        <a:bodyPr/>
        <a:lstStyle/>
        <a:p>
          <a:endParaRPr lang="fr-FR"/>
        </a:p>
      </dgm:t>
    </dgm:pt>
    <dgm:pt modelId="{D97733B8-FF46-4176-BC57-7A55EB72A66B}">
      <dgm:prSet phldrT="[Texte]" custT="1"/>
      <dgm:spPr/>
      <dgm:t>
        <a:bodyPr/>
        <a:lstStyle/>
        <a:p>
          <a:r>
            <a:rPr lang="fr-FR" sz="2800" b="1" i="1" dirty="0" err="1">
              <a:effectLst>
                <a:outerShdw blurRad="38100" dist="38100" dir="2700000" algn="tl">
                  <a:srgbClr val="000000">
                    <a:alpha val="43137"/>
                  </a:srgbClr>
                </a:outerShdw>
              </a:effectLst>
            </a:rPr>
            <a:t>Element</a:t>
          </a:r>
          <a:r>
            <a:rPr lang="fr-FR" sz="2800" b="1" i="1" dirty="0">
              <a:effectLst>
                <a:outerShdw blurRad="38100" dist="38100" dir="2700000" algn="tl">
                  <a:srgbClr val="000000">
                    <a:alpha val="43137"/>
                  </a:srgbClr>
                </a:outerShdw>
              </a:effectLst>
            </a:rPr>
            <a:t> ou unit</a:t>
          </a:r>
          <a:endParaRPr lang="fr-FR" sz="2800" dirty="0">
            <a:effectLst>
              <a:outerShdw blurRad="38100" dist="38100" dir="2700000" algn="tl">
                <a:srgbClr val="000000">
                  <a:alpha val="43137"/>
                </a:srgbClr>
              </a:outerShdw>
            </a:effectLst>
          </a:endParaRPr>
        </a:p>
      </dgm:t>
    </dgm:pt>
    <dgm:pt modelId="{2134FAA7-3B75-460C-AFFC-01D99666ADB7}" type="parTrans" cxnId="{5AA47514-4B6B-46AD-86DE-12DA41BB70A8}">
      <dgm:prSet/>
      <dgm:spPr/>
      <dgm:t>
        <a:bodyPr/>
        <a:lstStyle/>
        <a:p>
          <a:endParaRPr lang="fr-FR"/>
        </a:p>
      </dgm:t>
    </dgm:pt>
    <dgm:pt modelId="{9BEB53DC-EEB6-4D12-9C7D-01A9851555BC}" type="sibTrans" cxnId="{5AA47514-4B6B-46AD-86DE-12DA41BB70A8}">
      <dgm:prSet/>
      <dgm:spPr/>
      <dgm:t>
        <a:bodyPr/>
        <a:lstStyle/>
        <a:p>
          <a:endParaRPr lang="fr-FR"/>
        </a:p>
      </dgm:t>
    </dgm:pt>
    <dgm:pt modelId="{B4B91672-3D88-43EB-875E-B1EAE367BDAC}">
      <dgm:prSet phldrT="[Texte]" custT="1"/>
      <dgm:spPr/>
      <dgm:t>
        <a:bodyPr/>
        <a:lstStyle/>
        <a:p>
          <a:r>
            <a:rPr lang="fr-FR" sz="2800" b="1" i="1" dirty="0">
              <a:effectLst>
                <a:outerShdw blurRad="38100" dist="38100" dir="2700000" algn="tl">
                  <a:srgbClr val="000000">
                    <a:alpha val="43137"/>
                  </a:srgbClr>
                </a:outerShdw>
              </a:effectLst>
            </a:rPr>
            <a:t>Estimat0r</a:t>
          </a:r>
          <a:endParaRPr lang="fr-FR" sz="2800" dirty="0">
            <a:effectLst>
              <a:outerShdw blurRad="38100" dist="38100" dir="2700000" algn="tl">
                <a:srgbClr val="000000">
                  <a:alpha val="43137"/>
                </a:srgbClr>
              </a:outerShdw>
            </a:effectLst>
          </a:endParaRPr>
        </a:p>
      </dgm:t>
    </dgm:pt>
    <dgm:pt modelId="{EBEA7F3D-AB4B-42AF-AE72-6CA004E2EA96}" type="parTrans" cxnId="{E43615EC-B574-4EAA-B934-3D5FB12A29F6}">
      <dgm:prSet/>
      <dgm:spPr/>
      <dgm:t>
        <a:bodyPr/>
        <a:lstStyle/>
        <a:p>
          <a:endParaRPr lang="fr-FR"/>
        </a:p>
      </dgm:t>
    </dgm:pt>
    <dgm:pt modelId="{9A6BE2CB-B9D2-4AAA-9FEC-D84247A59A75}" type="sibTrans" cxnId="{E43615EC-B574-4EAA-B934-3D5FB12A29F6}">
      <dgm:prSet/>
      <dgm:spPr/>
      <dgm:t>
        <a:bodyPr/>
        <a:lstStyle/>
        <a:p>
          <a:endParaRPr lang="fr-FR"/>
        </a:p>
      </dgm:t>
    </dgm:pt>
    <dgm:pt modelId="{9A3A17DF-D690-43C2-851B-0414F8B7C540}">
      <dgm:prSet phldrT="[Texte]" custT="1"/>
      <dgm:spPr/>
      <dgm:t>
        <a:bodyPr lIns="36000" rIns="36000"/>
        <a:lstStyle/>
        <a:p>
          <a:r>
            <a:rPr lang="fr-FR" sz="2800" b="1" dirty="0" err="1">
              <a:effectLst>
                <a:outerShdw blurRad="38100" dist="38100" dir="2700000" algn="tl">
                  <a:srgbClr val="000000">
                    <a:alpha val="43137"/>
                  </a:srgbClr>
                </a:outerShdw>
              </a:effectLst>
            </a:rPr>
            <a:t>Ecological</a:t>
          </a:r>
          <a:r>
            <a:rPr lang="fr-FR" sz="2800" b="1" dirty="0">
              <a:effectLst>
                <a:outerShdw blurRad="38100" dist="38100" dir="2700000" algn="tl">
                  <a:srgbClr val="000000">
                    <a:alpha val="43137"/>
                  </a:srgbClr>
                </a:outerShdw>
              </a:effectLst>
            </a:rPr>
            <a:t> </a:t>
          </a:r>
          <a:r>
            <a:rPr lang="fr-FR" sz="2800" b="1" dirty="0" err="1">
              <a:effectLst>
                <a:outerShdw blurRad="38100" dist="38100" dir="2700000" algn="tl">
                  <a:srgbClr val="000000">
                    <a:alpha val="43137"/>
                  </a:srgbClr>
                </a:outerShdw>
              </a:effectLst>
            </a:rPr>
            <a:t>descriptors</a:t>
          </a:r>
          <a:endParaRPr lang="fr-FR" sz="2800" b="1" dirty="0">
            <a:effectLst>
              <a:outerShdw blurRad="38100" dist="38100" dir="2700000" algn="tl">
                <a:srgbClr val="000000">
                  <a:alpha val="43137"/>
                </a:srgbClr>
              </a:outerShdw>
            </a:effectLst>
          </a:endParaRPr>
        </a:p>
      </dgm:t>
    </dgm:pt>
    <dgm:pt modelId="{9E3FF024-20E3-47FC-9407-3EDD06AAF06E}" type="parTrans" cxnId="{83A628CA-95BB-4C52-B843-56661C8CB929}">
      <dgm:prSet/>
      <dgm:spPr/>
      <dgm:t>
        <a:bodyPr/>
        <a:lstStyle/>
        <a:p>
          <a:endParaRPr lang="fr-FR"/>
        </a:p>
      </dgm:t>
    </dgm:pt>
    <dgm:pt modelId="{3E268F67-8A31-41C6-8841-8CD219B244D3}" type="sibTrans" cxnId="{83A628CA-95BB-4C52-B843-56661C8CB929}">
      <dgm:prSet/>
      <dgm:spPr/>
      <dgm:t>
        <a:bodyPr/>
        <a:lstStyle/>
        <a:p>
          <a:endParaRPr lang="fr-FR"/>
        </a:p>
      </dgm:t>
    </dgm:pt>
    <dgm:pt modelId="{A1A2AA8A-9060-4A93-8D8C-38B23E7C0686}">
      <dgm:prSet phldrT="[Texte]" custT="1"/>
      <dgm:spPr/>
      <dgm:t>
        <a:bodyPr/>
        <a:lstStyle/>
        <a:p>
          <a:r>
            <a:rPr lang="fr-FR" sz="2800" b="1" i="1" dirty="0">
              <a:effectLst>
                <a:outerShdw blurRad="38100" dist="38100" dir="2700000" algn="tl">
                  <a:srgbClr val="000000">
                    <a:alpha val="43137"/>
                  </a:srgbClr>
                </a:outerShdw>
              </a:effectLst>
            </a:rPr>
            <a:t>Target population</a:t>
          </a:r>
          <a:endParaRPr lang="fr-FR" sz="2800" dirty="0">
            <a:effectLst>
              <a:outerShdw blurRad="38100" dist="38100" dir="2700000" algn="tl">
                <a:srgbClr val="000000">
                  <a:alpha val="43137"/>
                </a:srgbClr>
              </a:outerShdw>
            </a:effectLst>
          </a:endParaRPr>
        </a:p>
      </dgm:t>
    </dgm:pt>
    <dgm:pt modelId="{6D4584C2-04FD-4765-84E3-F404F34398E4}" type="parTrans" cxnId="{1D32C5F0-A68C-4AB5-B4DE-400373B64365}">
      <dgm:prSet/>
      <dgm:spPr/>
      <dgm:t>
        <a:bodyPr/>
        <a:lstStyle/>
        <a:p>
          <a:endParaRPr lang="fr-FR"/>
        </a:p>
      </dgm:t>
    </dgm:pt>
    <dgm:pt modelId="{EA9A46A7-6F75-491D-87EC-DEC517F8CB67}" type="sibTrans" cxnId="{1D32C5F0-A68C-4AB5-B4DE-400373B64365}">
      <dgm:prSet/>
      <dgm:spPr/>
      <dgm:t>
        <a:bodyPr/>
        <a:lstStyle/>
        <a:p>
          <a:endParaRPr lang="fr-FR"/>
        </a:p>
      </dgm:t>
    </dgm:pt>
    <dgm:pt modelId="{A0D4F9F9-4740-4771-8DB4-3A802F84D32E}">
      <dgm:prSet phldrT="[Texte]" custT="1"/>
      <dgm:spPr/>
      <dgm:t>
        <a:bodyPr/>
        <a:lstStyle/>
        <a:p>
          <a:pPr marL="0" lvl="0" indent="0" algn="ctr" defTabSz="1244600">
            <a:lnSpc>
              <a:spcPct val="90000"/>
            </a:lnSpc>
            <a:spcBef>
              <a:spcPct val="0"/>
            </a:spcBef>
            <a:spcAft>
              <a:spcPct val="35000"/>
            </a:spcAft>
            <a:buNone/>
          </a:pPr>
          <a:r>
            <a:rPr lang="fr-FR" sz="2800" b="1" i="1" kern="1200" dirty="0" err="1">
              <a:solidFill>
                <a:prstClr val="white"/>
              </a:solidFill>
              <a:effectLst>
                <a:outerShdw blurRad="38100" dist="38100" dir="2700000" algn="tl">
                  <a:srgbClr val="000000">
                    <a:alpha val="43137"/>
                  </a:srgbClr>
                </a:outerShdw>
              </a:effectLst>
              <a:latin typeface="Constantia"/>
              <a:ea typeface="+mn-ea"/>
              <a:cs typeface="+mn-cs"/>
            </a:rPr>
            <a:t>Statistical</a:t>
          </a:r>
          <a:r>
            <a:rPr lang="fr-FR" sz="2800" b="1" i="1" kern="1200" dirty="0">
              <a:solidFill>
                <a:prstClr val="white"/>
              </a:solidFill>
              <a:effectLst>
                <a:outerShdw blurRad="38100" dist="38100" dir="2700000" algn="tl">
                  <a:srgbClr val="000000">
                    <a:alpha val="43137"/>
                  </a:srgbClr>
                </a:outerShdw>
              </a:effectLst>
              <a:latin typeface="Constantia"/>
              <a:ea typeface="+mn-ea"/>
              <a:cs typeface="+mn-cs"/>
            </a:rPr>
            <a:t> population</a:t>
          </a:r>
        </a:p>
      </dgm:t>
    </dgm:pt>
    <dgm:pt modelId="{73C48C98-D706-4D90-81D0-CB73CA49B90A}" type="parTrans" cxnId="{F39A7D1D-C35E-4F00-BFEF-80B4BCCE400B}">
      <dgm:prSet/>
      <dgm:spPr/>
      <dgm:t>
        <a:bodyPr/>
        <a:lstStyle/>
        <a:p>
          <a:endParaRPr lang="fr-FR"/>
        </a:p>
      </dgm:t>
    </dgm:pt>
    <dgm:pt modelId="{881CC996-1753-4FDD-8670-167AB561C90D}" type="sibTrans" cxnId="{F39A7D1D-C35E-4F00-BFEF-80B4BCCE400B}">
      <dgm:prSet/>
      <dgm:spPr/>
      <dgm:t>
        <a:bodyPr/>
        <a:lstStyle/>
        <a:p>
          <a:endParaRPr lang="fr-FR"/>
        </a:p>
      </dgm:t>
    </dgm:pt>
    <dgm:pt modelId="{DF4D63BA-7960-4235-BBCD-439A11802395}" type="pres">
      <dgm:prSet presAssocID="{A20379FE-BB7A-4497-B6C2-05AF0AF6A607}" presName="cycle" presStyleCnt="0">
        <dgm:presLayoutVars>
          <dgm:dir/>
          <dgm:resizeHandles val="exact"/>
        </dgm:presLayoutVars>
      </dgm:prSet>
      <dgm:spPr/>
    </dgm:pt>
    <dgm:pt modelId="{0E8AA352-027B-4535-8B9E-7AF836343796}" type="pres">
      <dgm:prSet presAssocID="{D97733B8-FF46-4176-BC57-7A55EB72A66B}" presName="node" presStyleLbl="node1" presStyleIdx="0" presStyleCnt="5" custScaleX="121000" custScaleY="121000">
        <dgm:presLayoutVars>
          <dgm:bulletEnabled val="1"/>
        </dgm:presLayoutVars>
      </dgm:prSet>
      <dgm:spPr/>
    </dgm:pt>
    <dgm:pt modelId="{7E5BAC02-9184-48BB-A2EA-07CE6B3EE1BA}" type="pres">
      <dgm:prSet presAssocID="{D97733B8-FF46-4176-BC57-7A55EB72A66B}" presName="spNode" presStyleCnt="0"/>
      <dgm:spPr/>
    </dgm:pt>
    <dgm:pt modelId="{AC841FCA-9340-443F-ACA6-570EC3FFCB68}" type="pres">
      <dgm:prSet presAssocID="{9BEB53DC-EEB6-4D12-9C7D-01A9851555BC}" presName="sibTrans" presStyleLbl="sibTrans1D1" presStyleIdx="0" presStyleCnt="5"/>
      <dgm:spPr/>
    </dgm:pt>
    <dgm:pt modelId="{247AD979-11A3-43DB-BCB6-43D81095E3BA}" type="pres">
      <dgm:prSet presAssocID="{B4B91672-3D88-43EB-875E-B1EAE367BDAC}" presName="node" presStyleLbl="node1" presStyleIdx="1" presStyleCnt="5" custScaleX="121000" custScaleY="121000">
        <dgm:presLayoutVars>
          <dgm:bulletEnabled val="1"/>
        </dgm:presLayoutVars>
      </dgm:prSet>
      <dgm:spPr/>
    </dgm:pt>
    <dgm:pt modelId="{AA2517EF-E1D2-4F07-B8A3-6FC9EE7E166F}" type="pres">
      <dgm:prSet presAssocID="{B4B91672-3D88-43EB-875E-B1EAE367BDAC}" presName="spNode" presStyleCnt="0"/>
      <dgm:spPr/>
    </dgm:pt>
    <dgm:pt modelId="{92E61EEF-EAC8-45BF-940E-46B69A373E54}" type="pres">
      <dgm:prSet presAssocID="{9A6BE2CB-B9D2-4AAA-9FEC-D84247A59A75}" presName="sibTrans" presStyleLbl="sibTrans1D1" presStyleIdx="1" presStyleCnt="5"/>
      <dgm:spPr/>
    </dgm:pt>
    <dgm:pt modelId="{2AAAD0E3-FA8B-4D1E-9A16-B81C25F6BB9A}" type="pres">
      <dgm:prSet presAssocID="{9A3A17DF-D690-43C2-851B-0414F8B7C540}" presName="node" presStyleLbl="node1" presStyleIdx="2" presStyleCnt="5" custScaleX="121000" custScaleY="121000">
        <dgm:presLayoutVars>
          <dgm:bulletEnabled val="1"/>
        </dgm:presLayoutVars>
      </dgm:prSet>
      <dgm:spPr/>
    </dgm:pt>
    <dgm:pt modelId="{783501D3-9C40-4A97-93EF-A4657C2927C9}" type="pres">
      <dgm:prSet presAssocID="{9A3A17DF-D690-43C2-851B-0414F8B7C540}" presName="spNode" presStyleCnt="0"/>
      <dgm:spPr/>
    </dgm:pt>
    <dgm:pt modelId="{6072A743-7592-4D67-AFCC-79230FA3122D}" type="pres">
      <dgm:prSet presAssocID="{3E268F67-8A31-41C6-8841-8CD219B244D3}" presName="sibTrans" presStyleLbl="sibTrans1D1" presStyleIdx="2" presStyleCnt="5"/>
      <dgm:spPr/>
    </dgm:pt>
    <dgm:pt modelId="{6D4CBAA1-CF60-4142-B461-CC8678C7437A}" type="pres">
      <dgm:prSet presAssocID="{A1A2AA8A-9060-4A93-8D8C-38B23E7C0686}" presName="node" presStyleLbl="node1" presStyleIdx="3" presStyleCnt="5" custScaleX="121000" custScaleY="121000">
        <dgm:presLayoutVars>
          <dgm:bulletEnabled val="1"/>
        </dgm:presLayoutVars>
      </dgm:prSet>
      <dgm:spPr/>
    </dgm:pt>
    <dgm:pt modelId="{BC87A1F4-DCA1-460D-BFD0-DCB5B641E29C}" type="pres">
      <dgm:prSet presAssocID="{A1A2AA8A-9060-4A93-8D8C-38B23E7C0686}" presName="spNode" presStyleCnt="0"/>
      <dgm:spPr/>
    </dgm:pt>
    <dgm:pt modelId="{088AAFBE-F28C-4695-BEB9-22A09F1728DB}" type="pres">
      <dgm:prSet presAssocID="{EA9A46A7-6F75-491D-87EC-DEC517F8CB67}" presName="sibTrans" presStyleLbl="sibTrans1D1" presStyleIdx="3" presStyleCnt="5"/>
      <dgm:spPr/>
    </dgm:pt>
    <dgm:pt modelId="{7DE7DB73-46F2-4A04-9716-C7069DCE9A6B}" type="pres">
      <dgm:prSet presAssocID="{A0D4F9F9-4740-4771-8DB4-3A802F84D32E}" presName="node" presStyleLbl="node1" presStyleIdx="4" presStyleCnt="5" custScaleX="121000" custScaleY="121000">
        <dgm:presLayoutVars>
          <dgm:bulletEnabled val="1"/>
        </dgm:presLayoutVars>
      </dgm:prSet>
      <dgm:spPr/>
    </dgm:pt>
    <dgm:pt modelId="{28AAB6C6-515B-4A79-B879-92B2417CFAED}" type="pres">
      <dgm:prSet presAssocID="{A0D4F9F9-4740-4771-8DB4-3A802F84D32E}" presName="spNode" presStyleCnt="0"/>
      <dgm:spPr/>
    </dgm:pt>
    <dgm:pt modelId="{ACBDCFA6-DFA1-4670-B224-91179CCD4A72}" type="pres">
      <dgm:prSet presAssocID="{881CC996-1753-4FDD-8670-167AB561C90D}" presName="sibTrans" presStyleLbl="sibTrans1D1" presStyleIdx="4" presStyleCnt="5"/>
      <dgm:spPr/>
    </dgm:pt>
  </dgm:ptLst>
  <dgm:cxnLst>
    <dgm:cxn modelId="{0983E809-77EB-4A21-B7A5-8FFCD25D7512}" type="presOf" srcId="{9BEB53DC-EEB6-4D12-9C7D-01A9851555BC}" destId="{AC841FCA-9340-443F-ACA6-570EC3FFCB68}" srcOrd="0" destOrd="0" presId="urn:microsoft.com/office/officeart/2005/8/layout/cycle6"/>
    <dgm:cxn modelId="{F979AC0D-5D04-4FD7-866F-9C1C654CDDCD}" type="presOf" srcId="{B4B91672-3D88-43EB-875E-B1EAE367BDAC}" destId="{247AD979-11A3-43DB-BCB6-43D81095E3BA}" srcOrd="0" destOrd="0" presId="urn:microsoft.com/office/officeart/2005/8/layout/cycle6"/>
    <dgm:cxn modelId="{571A1A0E-A427-4EBD-A347-D01BEBB8FB6E}" type="presOf" srcId="{881CC996-1753-4FDD-8670-167AB561C90D}" destId="{ACBDCFA6-DFA1-4670-B224-91179CCD4A72}" srcOrd="0" destOrd="0" presId="urn:microsoft.com/office/officeart/2005/8/layout/cycle6"/>
    <dgm:cxn modelId="{5AA47514-4B6B-46AD-86DE-12DA41BB70A8}" srcId="{A20379FE-BB7A-4497-B6C2-05AF0AF6A607}" destId="{D97733B8-FF46-4176-BC57-7A55EB72A66B}" srcOrd="0" destOrd="0" parTransId="{2134FAA7-3B75-460C-AFFC-01D99666ADB7}" sibTransId="{9BEB53DC-EEB6-4D12-9C7D-01A9851555BC}"/>
    <dgm:cxn modelId="{F39A7D1D-C35E-4F00-BFEF-80B4BCCE400B}" srcId="{A20379FE-BB7A-4497-B6C2-05AF0AF6A607}" destId="{A0D4F9F9-4740-4771-8DB4-3A802F84D32E}" srcOrd="4" destOrd="0" parTransId="{73C48C98-D706-4D90-81D0-CB73CA49B90A}" sibTransId="{881CC996-1753-4FDD-8670-167AB561C90D}"/>
    <dgm:cxn modelId="{0BA6C721-3F93-4BCF-A6B2-0E06F43CFC1D}" type="presOf" srcId="{D97733B8-FF46-4176-BC57-7A55EB72A66B}" destId="{0E8AA352-027B-4535-8B9E-7AF836343796}" srcOrd="0" destOrd="0" presId="urn:microsoft.com/office/officeart/2005/8/layout/cycle6"/>
    <dgm:cxn modelId="{8C5F0129-5AA1-4782-AD57-B882E533179E}" type="presOf" srcId="{9A6BE2CB-B9D2-4AAA-9FEC-D84247A59A75}" destId="{92E61EEF-EAC8-45BF-940E-46B69A373E54}" srcOrd="0" destOrd="0" presId="urn:microsoft.com/office/officeart/2005/8/layout/cycle6"/>
    <dgm:cxn modelId="{D9B33B96-864B-46AC-A0C2-D78C58447BF1}" type="presOf" srcId="{EA9A46A7-6F75-491D-87EC-DEC517F8CB67}" destId="{088AAFBE-F28C-4695-BEB9-22A09F1728DB}" srcOrd="0" destOrd="0" presId="urn:microsoft.com/office/officeart/2005/8/layout/cycle6"/>
    <dgm:cxn modelId="{C24EC1A8-54F0-447E-83EB-18591B1334FB}" type="presOf" srcId="{9A3A17DF-D690-43C2-851B-0414F8B7C540}" destId="{2AAAD0E3-FA8B-4D1E-9A16-B81C25F6BB9A}" srcOrd="0" destOrd="0" presId="urn:microsoft.com/office/officeart/2005/8/layout/cycle6"/>
    <dgm:cxn modelId="{97F89BA9-9FE2-4BAF-8F51-B42747DFE02E}" type="presOf" srcId="{A1A2AA8A-9060-4A93-8D8C-38B23E7C0686}" destId="{6D4CBAA1-CF60-4142-B461-CC8678C7437A}" srcOrd="0" destOrd="0" presId="urn:microsoft.com/office/officeart/2005/8/layout/cycle6"/>
    <dgm:cxn modelId="{A627F1B0-02CD-4F46-A3FF-C7709F4A0CE7}" type="presOf" srcId="{3E268F67-8A31-41C6-8841-8CD219B244D3}" destId="{6072A743-7592-4D67-AFCC-79230FA3122D}" srcOrd="0" destOrd="0" presId="urn:microsoft.com/office/officeart/2005/8/layout/cycle6"/>
    <dgm:cxn modelId="{26F45FB4-9B36-4442-8570-D6CB7BAEBD3A}" type="presOf" srcId="{A20379FE-BB7A-4497-B6C2-05AF0AF6A607}" destId="{DF4D63BA-7960-4235-BBCD-439A11802395}" srcOrd="0" destOrd="0" presId="urn:microsoft.com/office/officeart/2005/8/layout/cycle6"/>
    <dgm:cxn modelId="{727030BE-2E4E-4B48-8684-5F55C58044C5}" type="presOf" srcId="{A0D4F9F9-4740-4771-8DB4-3A802F84D32E}" destId="{7DE7DB73-46F2-4A04-9716-C7069DCE9A6B}" srcOrd="0" destOrd="0" presId="urn:microsoft.com/office/officeart/2005/8/layout/cycle6"/>
    <dgm:cxn modelId="{83A628CA-95BB-4C52-B843-56661C8CB929}" srcId="{A20379FE-BB7A-4497-B6C2-05AF0AF6A607}" destId="{9A3A17DF-D690-43C2-851B-0414F8B7C540}" srcOrd="2" destOrd="0" parTransId="{9E3FF024-20E3-47FC-9407-3EDD06AAF06E}" sibTransId="{3E268F67-8A31-41C6-8841-8CD219B244D3}"/>
    <dgm:cxn modelId="{E43615EC-B574-4EAA-B934-3D5FB12A29F6}" srcId="{A20379FE-BB7A-4497-B6C2-05AF0AF6A607}" destId="{B4B91672-3D88-43EB-875E-B1EAE367BDAC}" srcOrd="1" destOrd="0" parTransId="{EBEA7F3D-AB4B-42AF-AE72-6CA004E2EA96}" sibTransId="{9A6BE2CB-B9D2-4AAA-9FEC-D84247A59A75}"/>
    <dgm:cxn modelId="{1D32C5F0-A68C-4AB5-B4DE-400373B64365}" srcId="{A20379FE-BB7A-4497-B6C2-05AF0AF6A607}" destId="{A1A2AA8A-9060-4A93-8D8C-38B23E7C0686}" srcOrd="3" destOrd="0" parTransId="{6D4584C2-04FD-4765-84E3-F404F34398E4}" sibTransId="{EA9A46A7-6F75-491D-87EC-DEC517F8CB67}"/>
    <dgm:cxn modelId="{BE8F972F-FCC6-4829-A425-9021595D666E}" type="presParOf" srcId="{DF4D63BA-7960-4235-BBCD-439A11802395}" destId="{0E8AA352-027B-4535-8B9E-7AF836343796}" srcOrd="0" destOrd="0" presId="urn:microsoft.com/office/officeart/2005/8/layout/cycle6"/>
    <dgm:cxn modelId="{F2D123C2-6B80-40E5-8E95-30FA4BA12269}" type="presParOf" srcId="{DF4D63BA-7960-4235-BBCD-439A11802395}" destId="{7E5BAC02-9184-48BB-A2EA-07CE6B3EE1BA}" srcOrd="1" destOrd="0" presId="urn:microsoft.com/office/officeart/2005/8/layout/cycle6"/>
    <dgm:cxn modelId="{D869ECEF-054A-424A-9AE4-2CD646028076}" type="presParOf" srcId="{DF4D63BA-7960-4235-BBCD-439A11802395}" destId="{AC841FCA-9340-443F-ACA6-570EC3FFCB68}" srcOrd="2" destOrd="0" presId="urn:microsoft.com/office/officeart/2005/8/layout/cycle6"/>
    <dgm:cxn modelId="{D2F05854-3B3D-4F3E-BF4C-02FB8885698B}" type="presParOf" srcId="{DF4D63BA-7960-4235-BBCD-439A11802395}" destId="{247AD979-11A3-43DB-BCB6-43D81095E3BA}" srcOrd="3" destOrd="0" presId="urn:microsoft.com/office/officeart/2005/8/layout/cycle6"/>
    <dgm:cxn modelId="{05795ABD-BC02-4E69-BD3D-42EBC598FB0C}" type="presParOf" srcId="{DF4D63BA-7960-4235-BBCD-439A11802395}" destId="{AA2517EF-E1D2-4F07-B8A3-6FC9EE7E166F}" srcOrd="4" destOrd="0" presId="urn:microsoft.com/office/officeart/2005/8/layout/cycle6"/>
    <dgm:cxn modelId="{823E3B86-44D8-4BB5-876A-5F91A4A497C0}" type="presParOf" srcId="{DF4D63BA-7960-4235-BBCD-439A11802395}" destId="{92E61EEF-EAC8-45BF-940E-46B69A373E54}" srcOrd="5" destOrd="0" presId="urn:microsoft.com/office/officeart/2005/8/layout/cycle6"/>
    <dgm:cxn modelId="{03548BEA-1351-4C58-ACDC-44F9EAFD3832}" type="presParOf" srcId="{DF4D63BA-7960-4235-BBCD-439A11802395}" destId="{2AAAD0E3-FA8B-4D1E-9A16-B81C25F6BB9A}" srcOrd="6" destOrd="0" presId="urn:microsoft.com/office/officeart/2005/8/layout/cycle6"/>
    <dgm:cxn modelId="{4BB154E0-9A7A-406E-8DEA-45820F3DE502}" type="presParOf" srcId="{DF4D63BA-7960-4235-BBCD-439A11802395}" destId="{783501D3-9C40-4A97-93EF-A4657C2927C9}" srcOrd="7" destOrd="0" presId="urn:microsoft.com/office/officeart/2005/8/layout/cycle6"/>
    <dgm:cxn modelId="{4E49187F-CF51-44FB-8B00-14B1E8D4EFC6}" type="presParOf" srcId="{DF4D63BA-7960-4235-BBCD-439A11802395}" destId="{6072A743-7592-4D67-AFCC-79230FA3122D}" srcOrd="8" destOrd="0" presId="urn:microsoft.com/office/officeart/2005/8/layout/cycle6"/>
    <dgm:cxn modelId="{10DE0004-098A-449C-96FC-35B88C2F067D}" type="presParOf" srcId="{DF4D63BA-7960-4235-BBCD-439A11802395}" destId="{6D4CBAA1-CF60-4142-B461-CC8678C7437A}" srcOrd="9" destOrd="0" presId="urn:microsoft.com/office/officeart/2005/8/layout/cycle6"/>
    <dgm:cxn modelId="{A376E1ED-4C0A-47EF-900B-D524DC181D74}" type="presParOf" srcId="{DF4D63BA-7960-4235-BBCD-439A11802395}" destId="{BC87A1F4-DCA1-460D-BFD0-DCB5B641E29C}" srcOrd="10" destOrd="0" presId="urn:microsoft.com/office/officeart/2005/8/layout/cycle6"/>
    <dgm:cxn modelId="{47FAF7EE-4C3B-40E5-B4B5-3367ECD6D554}" type="presParOf" srcId="{DF4D63BA-7960-4235-BBCD-439A11802395}" destId="{088AAFBE-F28C-4695-BEB9-22A09F1728DB}" srcOrd="11" destOrd="0" presId="urn:microsoft.com/office/officeart/2005/8/layout/cycle6"/>
    <dgm:cxn modelId="{FA7A62AE-1E04-4504-B908-962BC271E69B}" type="presParOf" srcId="{DF4D63BA-7960-4235-BBCD-439A11802395}" destId="{7DE7DB73-46F2-4A04-9716-C7069DCE9A6B}" srcOrd="12" destOrd="0" presId="urn:microsoft.com/office/officeart/2005/8/layout/cycle6"/>
    <dgm:cxn modelId="{DB8266CA-4B60-4CFD-A6B5-EB90760427F9}" type="presParOf" srcId="{DF4D63BA-7960-4235-BBCD-439A11802395}" destId="{28AAB6C6-515B-4A79-B879-92B2417CFAED}" srcOrd="13" destOrd="0" presId="urn:microsoft.com/office/officeart/2005/8/layout/cycle6"/>
    <dgm:cxn modelId="{EC3C92CE-37AC-4A24-A902-076C78E80347}" type="presParOf" srcId="{DF4D63BA-7960-4235-BBCD-439A11802395}" destId="{ACBDCFA6-DFA1-4670-B224-91179CCD4A72}" srcOrd="14" destOrd="0" presId="urn:microsoft.com/office/officeart/2005/8/layout/cycle6"/>
  </dgm:cxnLst>
  <dgm:bg/>
  <dgm:whole>
    <a:ln w="38100"/>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BC9B5B0-F597-45E7-9F75-54277F36A318}" type="doc">
      <dgm:prSet loTypeId="urn:microsoft.com/office/officeart/2005/8/layout/vList5" loCatId="list" qsTypeId="urn:microsoft.com/office/officeart/2005/8/quickstyle/simple1" qsCatId="simple" csTypeId="urn:microsoft.com/office/officeart/2005/8/colors/accent6_2" csCatId="accent6" phldr="1"/>
      <dgm:spPr/>
      <dgm:t>
        <a:bodyPr/>
        <a:lstStyle/>
        <a:p>
          <a:endParaRPr lang="fr-FR"/>
        </a:p>
      </dgm:t>
    </dgm:pt>
    <dgm:pt modelId="{FCEE685E-2584-44A0-BC0A-CE5EF36AB7BA}">
      <dgm:prSet phldrT="[Texte]" custT="1"/>
      <dgm:spPr/>
      <dgm:t>
        <a:bodyPr lIns="0" rIns="0"/>
        <a:lstStyle/>
        <a:p>
          <a:r>
            <a:rPr lang="fr-FR" sz="3400" b="1"/>
            <a:t>Quantitative</a:t>
          </a:r>
          <a:endParaRPr lang="fr-FR" sz="3400" dirty="0">
            <a:effectLst>
              <a:outerShdw blurRad="38100" dist="38100" dir="2700000" algn="tl">
                <a:srgbClr val="000000">
                  <a:alpha val="43137"/>
                </a:srgbClr>
              </a:outerShdw>
            </a:effectLst>
            <a:latin typeface="+mn-lt"/>
          </a:endParaRPr>
        </a:p>
      </dgm:t>
    </dgm:pt>
    <dgm:pt modelId="{B17494ED-F100-4347-9CAA-1489D6741024}" type="parTrans" cxnId="{316B6040-37E8-40C9-914A-E93771FC80D3}">
      <dgm:prSet/>
      <dgm:spPr/>
      <dgm:t>
        <a:bodyPr/>
        <a:lstStyle/>
        <a:p>
          <a:endParaRPr lang="fr-FR">
            <a:latin typeface="+mn-lt"/>
          </a:endParaRPr>
        </a:p>
      </dgm:t>
    </dgm:pt>
    <dgm:pt modelId="{4E9B4417-029B-4F6E-9FEF-81D72EECB326}" type="sibTrans" cxnId="{316B6040-37E8-40C9-914A-E93771FC80D3}">
      <dgm:prSet/>
      <dgm:spPr/>
      <dgm:t>
        <a:bodyPr/>
        <a:lstStyle/>
        <a:p>
          <a:endParaRPr lang="fr-FR">
            <a:latin typeface="+mn-lt"/>
          </a:endParaRPr>
        </a:p>
      </dgm:t>
    </dgm:pt>
    <dgm:pt modelId="{08F09D41-C5B9-460F-AE2B-3BE2085A9CAC}">
      <dgm:prSet phldrT="[Texte]" custT="1"/>
      <dgm:spPr/>
      <dgm:t>
        <a:bodyPr lIns="36000" tIns="36000" rIns="36000" bIns="36000"/>
        <a:lstStyle/>
        <a:p>
          <a:pPr algn="ctr"/>
          <a:r>
            <a:rPr lang="en-US" sz="3200" b="1" dirty="0"/>
            <a:t>They are defined as true quantities, for which ratios and differences can be determined.</a:t>
          </a:r>
          <a:endParaRPr lang="fr-FR" sz="2800" b="1" dirty="0">
            <a:latin typeface="+mn-lt"/>
            <a:cs typeface="Times New Roman" pitchFamily="18" charset="0"/>
          </a:endParaRPr>
        </a:p>
      </dgm:t>
    </dgm:pt>
    <dgm:pt modelId="{49B2ECD5-3F35-4461-B192-2938BCCFB740}" type="parTrans" cxnId="{1E9C61C3-09D3-41B5-A489-AF916BC0DDBE}">
      <dgm:prSet/>
      <dgm:spPr/>
      <dgm:t>
        <a:bodyPr/>
        <a:lstStyle/>
        <a:p>
          <a:endParaRPr lang="fr-FR">
            <a:latin typeface="+mn-lt"/>
          </a:endParaRPr>
        </a:p>
      </dgm:t>
    </dgm:pt>
    <dgm:pt modelId="{B7283C42-6A20-40BB-ADC1-2B4FB37B4A73}" type="sibTrans" cxnId="{1E9C61C3-09D3-41B5-A489-AF916BC0DDBE}">
      <dgm:prSet/>
      <dgm:spPr/>
      <dgm:t>
        <a:bodyPr/>
        <a:lstStyle/>
        <a:p>
          <a:endParaRPr lang="fr-FR">
            <a:latin typeface="+mn-lt"/>
          </a:endParaRPr>
        </a:p>
      </dgm:t>
    </dgm:pt>
    <dgm:pt modelId="{76AC8D07-F1D5-42E9-81B0-15F3D53CB2A4}">
      <dgm:prSet phldrT="[Texte]" custT="1"/>
      <dgm:spPr/>
      <dgm:t>
        <a:bodyPr lIns="0" rIns="0"/>
        <a:lstStyle/>
        <a:p>
          <a:r>
            <a:rPr lang="fr-FR" sz="3400" b="1" dirty="0" err="1"/>
            <a:t>Complex</a:t>
          </a:r>
          <a:r>
            <a:rPr lang="fr-FR" sz="3400" b="1" dirty="0"/>
            <a:t> or </a:t>
          </a:r>
          <a:r>
            <a:rPr lang="fr-FR" sz="3400" b="1" dirty="0" err="1"/>
            <a:t>synthetic</a:t>
          </a:r>
          <a:endParaRPr lang="fr-FR" sz="3400" dirty="0">
            <a:effectLst>
              <a:outerShdw blurRad="38100" dist="38100" dir="2700000" algn="tl">
                <a:srgbClr val="000000">
                  <a:alpha val="43137"/>
                </a:srgbClr>
              </a:outerShdw>
            </a:effectLst>
            <a:latin typeface="+mn-lt"/>
            <a:cs typeface="Times New Roman" pitchFamily="18" charset="0"/>
          </a:endParaRPr>
        </a:p>
      </dgm:t>
    </dgm:pt>
    <dgm:pt modelId="{A14B6B95-B114-4AB1-9444-D43D4D089B98}" type="parTrans" cxnId="{68E81FC3-1961-4A90-BB20-39862DE42D79}">
      <dgm:prSet/>
      <dgm:spPr/>
      <dgm:t>
        <a:bodyPr/>
        <a:lstStyle/>
        <a:p>
          <a:endParaRPr lang="fr-FR">
            <a:latin typeface="+mn-lt"/>
          </a:endParaRPr>
        </a:p>
      </dgm:t>
    </dgm:pt>
    <dgm:pt modelId="{8B8A99F1-F3D8-4F11-9D47-311BE7DBED62}" type="sibTrans" cxnId="{68E81FC3-1961-4A90-BB20-39862DE42D79}">
      <dgm:prSet/>
      <dgm:spPr/>
      <dgm:t>
        <a:bodyPr/>
        <a:lstStyle/>
        <a:p>
          <a:endParaRPr lang="fr-FR">
            <a:latin typeface="+mn-lt"/>
          </a:endParaRPr>
        </a:p>
      </dgm:t>
    </dgm:pt>
    <dgm:pt modelId="{CB23B28A-EF7B-468E-945E-19BB81A8099D}">
      <dgm:prSet phldrT="[Texte]" custT="1"/>
      <dgm:spPr/>
      <dgm:t>
        <a:bodyPr lIns="36000" tIns="36000" rIns="36000" bIns="36000"/>
        <a:lstStyle/>
        <a:p>
          <a:pPr algn="ctr"/>
          <a:r>
            <a:rPr lang="en-US" sz="3200" b="1" dirty="0"/>
            <a:t>Allows multiple simple observations to be reported in the same sample plan</a:t>
          </a:r>
          <a:endParaRPr lang="fr-FR" sz="3200" b="1" dirty="0">
            <a:latin typeface="+mn-lt"/>
            <a:cs typeface="Times New Roman" pitchFamily="18" charset="0"/>
          </a:endParaRPr>
        </a:p>
      </dgm:t>
    </dgm:pt>
    <dgm:pt modelId="{EF65166C-AE42-44A5-B6CC-94303766BE63}" type="parTrans" cxnId="{7D60EB57-7F96-4E2D-931D-29E6AECAA1C4}">
      <dgm:prSet/>
      <dgm:spPr/>
      <dgm:t>
        <a:bodyPr/>
        <a:lstStyle/>
        <a:p>
          <a:endParaRPr lang="fr-FR">
            <a:latin typeface="+mn-lt"/>
          </a:endParaRPr>
        </a:p>
      </dgm:t>
    </dgm:pt>
    <dgm:pt modelId="{BF079E53-EF6E-4A1E-BFBE-2154D2E2F9F7}" type="sibTrans" cxnId="{7D60EB57-7F96-4E2D-931D-29E6AECAA1C4}">
      <dgm:prSet/>
      <dgm:spPr/>
      <dgm:t>
        <a:bodyPr/>
        <a:lstStyle/>
        <a:p>
          <a:endParaRPr lang="fr-FR">
            <a:latin typeface="+mn-lt"/>
          </a:endParaRPr>
        </a:p>
      </dgm:t>
    </dgm:pt>
    <dgm:pt modelId="{FD934E01-F095-459F-92A1-CBD91A49ECD5}" type="pres">
      <dgm:prSet presAssocID="{8BC9B5B0-F597-45E7-9F75-54277F36A318}" presName="Name0" presStyleCnt="0">
        <dgm:presLayoutVars>
          <dgm:dir/>
          <dgm:animLvl val="lvl"/>
          <dgm:resizeHandles val="exact"/>
        </dgm:presLayoutVars>
      </dgm:prSet>
      <dgm:spPr/>
    </dgm:pt>
    <dgm:pt modelId="{4460697D-1875-4DA4-946B-6DF773BE3305}" type="pres">
      <dgm:prSet presAssocID="{FCEE685E-2584-44A0-BC0A-CE5EF36AB7BA}" presName="linNode" presStyleCnt="0"/>
      <dgm:spPr/>
    </dgm:pt>
    <dgm:pt modelId="{C59E2AA8-85FD-403C-8437-BA8B90EAB157}" type="pres">
      <dgm:prSet presAssocID="{FCEE685E-2584-44A0-BC0A-CE5EF36AB7BA}" presName="parentText" presStyleLbl="node1" presStyleIdx="0" presStyleCnt="2" custScaleX="110001" custScaleY="110001">
        <dgm:presLayoutVars>
          <dgm:chMax val="1"/>
          <dgm:bulletEnabled val="1"/>
        </dgm:presLayoutVars>
      </dgm:prSet>
      <dgm:spPr/>
    </dgm:pt>
    <dgm:pt modelId="{A0044483-56E0-42C0-99DF-E0387B3FB604}" type="pres">
      <dgm:prSet presAssocID="{FCEE685E-2584-44A0-BC0A-CE5EF36AB7BA}" presName="descendantText" presStyleLbl="alignAccFollowNode1" presStyleIdx="0" presStyleCnt="2" custScaleX="110000" custScaleY="110000">
        <dgm:presLayoutVars>
          <dgm:bulletEnabled val="1"/>
        </dgm:presLayoutVars>
      </dgm:prSet>
      <dgm:spPr/>
    </dgm:pt>
    <dgm:pt modelId="{816A9CEC-EACB-489C-8AB1-4B950D3EA39B}" type="pres">
      <dgm:prSet presAssocID="{4E9B4417-029B-4F6E-9FEF-81D72EECB326}" presName="sp" presStyleCnt="0"/>
      <dgm:spPr/>
    </dgm:pt>
    <dgm:pt modelId="{2D1F199A-3939-4EEB-ADA0-32B5919C8D28}" type="pres">
      <dgm:prSet presAssocID="{76AC8D07-F1D5-42E9-81B0-15F3D53CB2A4}" presName="linNode" presStyleCnt="0"/>
      <dgm:spPr/>
    </dgm:pt>
    <dgm:pt modelId="{AD88A12E-BFDE-4036-B296-FF3193F964A3}" type="pres">
      <dgm:prSet presAssocID="{76AC8D07-F1D5-42E9-81B0-15F3D53CB2A4}" presName="parentText" presStyleLbl="node1" presStyleIdx="1" presStyleCnt="2" custScaleX="110001" custScaleY="110001">
        <dgm:presLayoutVars>
          <dgm:chMax val="1"/>
          <dgm:bulletEnabled val="1"/>
        </dgm:presLayoutVars>
      </dgm:prSet>
      <dgm:spPr/>
    </dgm:pt>
    <dgm:pt modelId="{E9FC61A8-D55D-4044-92EB-20049F0E0B1D}" type="pres">
      <dgm:prSet presAssocID="{76AC8D07-F1D5-42E9-81B0-15F3D53CB2A4}" presName="descendantText" presStyleLbl="alignAccFollowNode1" presStyleIdx="1" presStyleCnt="2" custScaleX="110000" custScaleY="110000">
        <dgm:presLayoutVars>
          <dgm:bulletEnabled val="1"/>
        </dgm:presLayoutVars>
      </dgm:prSet>
      <dgm:spPr/>
    </dgm:pt>
  </dgm:ptLst>
  <dgm:cxnLst>
    <dgm:cxn modelId="{D2E32F26-A80B-4CDA-9DD6-F0A5415ABFF0}" type="presOf" srcId="{8BC9B5B0-F597-45E7-9F75-54277F36A318}" destId="{FD934E01-F095-459F-92A1-CBD91A49ECD5}" srcOrd="0" destOrd="0" presId="urn:microsoft.com/office/officeart/2005/8/layout/vList5"/>
    <dgm:cxn modelId="{316B6040-37E8-40C9-914A-E93771FC80D3}" srcId="{8BC9B5B0-F597-45E7-9F75-54277F36A318}" destId="{FCEE685E-2584-44A0-BC0A-CE5EF36AB7BA}" srcOrd="0" destOrd="0" parTransId="{B17494ED-F100-4347-9CAA-1489D6741024}" sibTransId="{4E9B4417-029B-4F6E-9FEF-81D72EECB326}"/>
    <dgm:cxn modelId="{9CE81764-E78A-44BF-9359-BD3AD7A17602}" type="presOf" srcId="{08F09D41-C5B9-460F-AE2B-3BE2085A9CAC}" destId="{A0044483-56E0-42C0-99DF-E0387B3FB604}" srcOrd="0" destOrd="0" presId="urn:microsoft.com/office/officeart/2005/8/layout/vList5"/>
    <dgm:cxn modelId="{D91C8448-4E4C-4766-ABE9-AE859565C907}" type="presOf" srcId="{FCEE685E-2584-44A0-BC0A-CE5EF36AB7BA}" destId="{C59E2AA8-85FD-403C-8437-BA8B90EAB157}" srcOrd="0" destOrd="0" presId="urn:microsoft.com/office/officeart/2005/8/layout/vList5"/>
    <dgm:cxn modelId="{97064A4E-D408-45D8-B531-7F563B77B342}" type="presOf" srcId="{76AC8D07-F1D5-42E9-81B0-15F3D53CB2A4}" destId="{AD88A12E-BFDE-4036-B296-FF3193F964A3}" srcOrd="0" destOrd="0" presId="urn:microsoft.com/office/officeart/2005/8/layout/vList5"/>
    <dgm:cxn modelId="{7D60EB57-7F96-4E2D-931D-29E6AECAA1C4}" srcId="{76AC8D07-F1D5-42E9-81B0-15F3D53CB2A4}" destId="{CB23B28A-EF7B-468E-945E-19BB81A8099D}" srcOrd="0" destOrd="0" parTransId="{EF65166C-AE42-44A5-B6CC-94303766BE63}" sibTransId="{BF079E53-EF6E-4A1E-BFBE-2154D2E2F9F7}"/>
    <dgm:cxn modelId="{68E81FC3-1961-4A90-BB20-39862DE42D79}" srcId="{8BC9B5B0-F597-45E7-9F75-54277F36A318}" destId="{76AC8D07-F1D5-42E9-81B0-15F3D53CB2A4}" srcOrd="1" destOrd="0" parTransId="{A14B6B95-B114-4AB1-9444-D43D4D089B98}" sibTransId="{8B8A99F1-F3D8-4F11-9D47-311BE7DBED62}"/>
    <dgm:cxn modelId="{1E9C61C3-09D3-41B5-A489-AF916BC0DDBE}" srcId="{FCEE685E-2584-44A0-BC0A-CE5EF36AB7BA}" destId="{08F09D41-C5B9-460F-AE2B-3BE2085A9CAC}" srcOrd="0" destOrd="0" parTransId="{49B2ECD5-3F35-4461-B192-2938BCCFB740}" sibTransId="{B7283C42-6A20-40BB-ADC1-2B4FB37B4A73}"/>
    <dgm:cxn modelId="{56EB62FD-1B45-42E0-9C1A-093F553299FA}" type="presOf" srcId="{CB23B28A-EF7B-468E-945E-19BB81A8099D}" destId="{E9FC61A8-D55D-4044-92EB-20049F0E0B1D}" srcOrd="0" destOrd="0" presId="urn:microsoft.com/office/officeart/2005/8/layout/vList5"/>
    <dgm:cxn modelId="{D351885B-D043-4FC4-B9BD-808A4FF25F53}" type="presParOf" srcId="{FD934E01-F095-459F-92A1-CBD91A49ECD5}" destId="{4460697D-1875-4DA4-946B-6DF773BE3305}" srcOrd="0" destOrd="0" presId="urn:microsoft.com/office/officeart/2005/8/layout/vList5"/>
    <dgm:cxn modelId="{82CF61BD-12D6-41EA-903E-D0DBE145C63E}" type="presParOf" srcId="{4460697D-1875-4DA4-946B-6DF773BE3305}" destId="{C59E2AA8-85FD-403C-8437-BA8B90EAB157}" srcOrd="0" destOrd="0" presId="urn:microsoft.com/office/officeart/2005/8/layout/vList5"/>
    <dgm:cxn modelId="{A059F95E-EFD2-46B2-8761-B3A48B04E83D}" type="presParOf" srcId="{4460697D-1875-4DA4-946B-6DF773BE3305}" destId="{A0044483-56E0-42C0-99DF-E0387B3FB604}" srcOrd="1" destOrd="0" presId="urn:microsoft.com/office/officeart/2005/8/layout/vList5"/>
    <dgm:cxn modelId="{C1399461-0C28-43B8-B65E-E5537DD96CED}" type="presParOf" srcId="{FD934E01-F095-459F-92A1-CBD91A49ECD5}" destId="{816A9CEC-EACB-489C-8AB1-4B950D3EA39B}" srcOrd="1" destOrd="0" presId="urn:microsoft.com/office/officeart/2005/8/layout/vList5"/>
    <dgm:cxn modelId="{43D7D722-DCE2-4CC8-B464-F4F09D46D0F1}" type="presParOf" srcId="{FD934E01-F095-459F-92A1-CBD91A49ECD5}" destId="{2D1F199A-3939-4EEB-ADA0-32B5919C8D28}" srcOrd="2" destOrd="0" presId="urn:microsoft.com/office/officeart/2005/8/layout/vList5"/>
    <dgm:cxn modelId="{1E56413A-48ED-46F0-A249-FC15C4217596}" type="presParOf" srcId="{2D1F199A-3939-4EEB-ADA0-32B5919C8D28}" destId="{AD88A12E-BFDE-4036-B296-FF3193F964A3}" srcOrd="0" destOrd="0" presId="urn:microsoft.com/office/officeart/2005/8/layout/vList5"/>
    <dgm:cxn modelId="{51003E64-D2BF-4F56-A441-25B0A91397EA}" type="presParOf" srcId="{2D1F199A-3939-4EEB-ADA0-32B5919C8D28}" destId="{E9FC61A8-D55D-4044-92EB-20049F0E0B1D}"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BC9B5B0-F597-45E7-9F75-54277F36A318}" type="doc">
      <dgm:prSet loTypeId="urn:microsoft.com/office/officeart/2005/8/layout/vList5" loCatId="list" qsTypeId="urn:microsoft.com/office/officeart/2005/8/quickstyle/simple1" qsCatId="simple" csTypeId="urn:microsoft.com/office/officeart/2005/8/colors/accent6_2" csCatId="accent6" phldr="1"/>
      <dgm:spPr/>
      <dgm:t>
        <a:bodyPr/>
        <a:lstStyle/>
        <a:p>
          <a:endParaRPr lang="fr-FR"/>
        </a:p>
      </dgm:t>
    </dgm:pt>
    <dgm:pt modelId="{FCEE685E-2584-44A0-BC0A-CE5EF36AB7BA}">
      <dgm:prSet phldrT="[Texte]" custT="1"/>
      <dgm:spPr/>
      <dgm:t>
        <a:bodyPr lIns="0" rIns="0"/>
        <a:lstStyle/>
        <a:p>
          <a:r>
            <a:rPr lang="fr-FR" sz="3400" b="1" dirty="0">
              <a:effectLst>
                <a:outerShdw blurRad="38100" dist="38100" dir="2700000" algn="tl">
                  <a:srgbClr val="000000">
                    <a:alpha val="43137"/>
                  </a:srgbClr>
                </a:outerShdw>
              </a:effectLst>
              <a:latin typeface="+mn-lt"/>
            </a:rPr>
            <a:t>Qualitative</a:t>
          </a:r>
          <a:endParaRPr lang="fr-FR" sz="3400" dirty="0">
            <a:effectLst>
              <a:outerShdw blurRad="38100" dist="38100" dir="2700000" algn="tl">
                <a:srgbClr val="000000">
                  <a:alpha val="43137"/>
                </a:srgbClr>
              </a:outerShdw>
            </a:effectLst>
            <a:latin typeface="+mn-lt"/>
          </a:endParaRPr>
        </a:p>
      </dgm:t>
    </dgm:pt>
    <dgm:pt modelId="{B17494ED-F100-4347-9CAA-1489D6741024}" type="parTrans" cxnId="{316B6040-37E8-40C9-914A-E93771FC80D3}">
      <dgm:prSet/>
      <dgm:spPr/>
      <dgm:t>
        <a:bodyPr/>
        <a:lstStyle/>
        <a:p>
          <a:endParaRPr lang="fr-FR">
            <a:latin typeface="+mn-lt"/>
          </a:endParaRPr>
        </a:p>
      </dgm:t>
    </dgm:pt>
    <dgm:pt modelId="{4E9B4417-029B-4F6E-9FEF-81D72EECB326}" type="sibTrans" cxnId="{316B6040-37E8-40C9-914A-E93771FC80D3}">
      <dgm:prSet/>
      <dgm:spPr/>
      <dgm:t>
        <a:bodyPr/>
        <a:lstStyle/>
        <a:p>
          <a:endParaRPr lang="fr-FR">
            <a:latin typeface="+mn-lt"/>
          </a:endParaRPr>
        </a:p>
      </dgm:t>
    </dgm:pt>
    <dgm:pt modelId="{08F09D41-C5B9-460F-AE2B-3BE2085A9CAC}">
      <dgm:prSet phldrT="[Texte]" custT="1"/>
      <dgm:spPr/>
      <dgm:t>
        <a:bodyPr lIns="36000" tIns="36000" rIns="36000" bIns="36000"/>
        <a:lstStyle/>
        <a:p>
          <a:pPr algn="ctr"/>
          <a:r>
            <a:rPr lang="en-US" sz="2800" b="1" dirty="0">
              <a:latin typeface="+mn-lt"/>
              <a:cs typeface="Times New Roman" pitchFamily="18" charset="0"/>
            </a:rPr>
            <a:t>Distinct realizations are defined categories without assigning a "measure" or even a character that allows them to be ordered in relation to each other</a:t>
          </a:r>
          <a:endParaRPr lang="fr-FR" sz="2800" b="1" dirty="0">
            <a:latin typeface="+mn-lt"/>
            <a:cs typeface="Times New Roman" pitchFamily="18" charset="0"/>
          </a:endParaRPr>
        </a:p>
      </dgm:t>
    </dgm:pt>
    <dgm:pt modelId="{49B2ECD5-3F35-4461-B192-2938BCCFB740}" type="parTrans" cxnId="{1E9C61C3-09D3-41B5-A489-AF916BC0DDBE}">
      <dgm:prSet/>
      <dgm:spPr/>
      <dgm:t>
        <a:bodyPr/>
        <a:lstStyle/>
        <a:p>
          <a:endParaRPr lang="fr-FR">
            <a:latin typeface="+mn-lt"/>
          </a:endParaRPr>
        </a:p>
      </dgm:t>
    </dgm:pt>
    <dgm:pt modelId="{B7283C42-6A20-40BB-ADC1-2B4FB37B4A73}" type="sibTrans" cxnId="{1E9C61C3-09D3-41B5-A489-AF916BC0DDBE}">
      <dgm:prSet/>
      <dgm:spPr/>
      <dgm:t>
        <a:bodyPr/>
        <a:lstStyle/>
        <a:p>
          <a:endParaRPr lang="fr-FR">
            <a:latin typeface="+mn-lt"/>
          </a:endParaRPr>
        </a:p>
      </dgm:t>
    </dgm:pt>
    <dgm:pt modelId="{76AC8D07-F1D5-42E9-81B0-15F3D53CB2A4}">
      <dgm:prSet phldrT="[Texte]" custT="1"/>
      <dgm:spPr/>
      <dgm:t>
        <a:bodyPr lIns="0" rIns="0"/>
        <a:lstStyle/>
        <a:p>
          <a:r>
            <a:rPr lang="fr-FR" sz="3200" b="1" dirty="0">
              <a:effectLst>
                <a:outerShdw blurRad="38100" dist="38100" dir="2700000" algn="tl">
                  <a:srgbClr val="000000">
                    <a:alpha val="43137"/>
                  </a:srgbClr>
                </a:outerShdw>
              </a:effectLst>
              <a:latin typeface="+mn-lt"/>
              <a:cs typeface="Times New Roman" pitchFamily="18" charset="0"/>
            </a:rPr>
            <a:t>Semi-quantitative</a:t>
          </a:r>
          <a:r>
            <a:rPr lang="fr-FR" sz="3400" b="1" dirty="0">
              <a:effectLst>
                <a:outerShdw blurRad="38100" dist="38100" dir="2700000" algn="tl">
                  <a:srgbClr val="000000">
                    <a:alpha val="43137"/>
                  </a:srgbClr>
                </a:outerShdw>
              </a:effectLst>
              <a:latin typeface="+mn-lt"/>
              <a:cs typeface="Times New Roman" pitchFamily="18" charset="0"/>
            </a:rPr>
            <a:t> </a:t>
          </a:r>
          <a:endParaRPr lang="fr-FR" sz="3400" dirty="0">
            <a:effectLst>
              <a:outerShdw blurRad="38100" dist="38100" dir="2700000" algn="tl">
                <a:srgbClr val="000000">
                  <a:alpha val="43137"/>
                </a:srgbClr>
              </a:outerShdw>
            </a:effectLst>
            <a:latin typeface="+mn-lt"/>
            <a:cs typeface="Times New Roman" pitchFamily="18" charset="0"/>
          </a:endParaRPr>
        </a:p>
      </dgm:t>
    </dgm:pt>
    <dgm:pt modelId="{A14B6B95-B114-4AB1-9444-D43D4D089B98}" type="parTrans" cxnId="{68E81FC3-1961-4A90-BB20-39862DE42D79}">
      <dgm:prSet/>
      <dgm:spPr/>
      <dgm:t>
        <a:bodyPr/>
        <a:lstStyle/>
        <a:p>
          <a:endParaRPr lang="fr-FR">
            <a:latin typeface="+mn-lt"/>
          </a:endParaRPr>
        </a:p>
      </dgm:t>
    </dgm:pt>
    <dgm:pt modelId="{8B8A99F1-F3D8-4F11-9D47-311BE7DBED62}" type="sibTrans" cxnId="{68E81FC3-1961-4A90-BB20-39862DE42D79}">
      <dgm:prSet/>
      <dgm:spPr/>
      <dgm:t>
        <a:bodyPr/>
        <a:lstStyle/>
        <a:p>
          <a:endParaRPr lang="fr-FR">
            <a:latin typeface="+mn-lt"/>
          </a:endParaRPr>
        </a:p>
      </dgm:t>
    </dgm:pt>
    <dgm:pt modelId="{CB23B28A-EF7B-468E-945E-19BB81A8099D}">
      <dgm:prSet phldrT="[Texte]" custT="1"/>
      <dgm:spPr/>
      <dgm:t>
        <a:bodyPr lIns="36000" tIns="36000" rIns="36000" bIns="36000"/>
        <a:lstStyle/>
        <a:p>
          <a:pPr algn="ctr"/>
          <a:r>
            <a:rPr lang="en-US" sz="2700" b="1" dirty="0">
              <a:latin typeface="+mn-lt"/>
              <a:cs typeface="Times New Roman" pitchFamily="18" charset="0"/>
            </a:rPr>
            <a:t>Are defined by the existence of an order relation (smaller or larger; or anterior or posterior, etc.) without it being possible to measure a distance between two distinct states</a:t>
          </a:r>
          <a:endParaRPr lang="fr-FR" sz="2700" b="1" dirty="0">
            <a:latin typeface="+mn-lt"/>
            <a:cs typeface="Times New Roman" pitchFamily="18" charset="0"/>
          </a:endParaRPr>
        </a:p>
      </dgm:t>
    </dgm:pt>
    <dgm:pt modelId="{EF65166C-AE42-44A5-B6CC-94303766BE63}" type="parTrans" cxnId="{7D60EB57-7F96-4E2D-931D-29E6AECAA1C4}">
      <dgm:prSet/>
      <dgm:spPr/>
      <dgm:t>
        <a:bodyPr/>
        <a:lstStyle/>
        <a:p>
          <a:endParaRPr lang="fr-FR">
            <a:latin typeface="+mn-lt"/>
          </a:endParaRPr>
        </a:p>
      </dgm:t>
    </dgm:pt>
    <dgm:pt modelId="{BF079E53-EF6E-4A1E-BFBE-2154D2E2F9F7}" type="sibTrans" cxnId="{7D60EB57-7F96-4E2D-931D-29E6AECAA1C4}">
      <dgm:prSet/>
      <dgm:spPr/>
      <dgm:t>
        <a:bodyPr/>
        <a:lstStyle/>
        <a:p>
          <a:endParaRPr lang="fr-FR">
            <a:latin typeface="+mn-lt"/>
          </a:endParaRPr>
        </a:p>
      </dgm:t>
    </dgm:pt>
    <dgm:pt modelId="{FD934E01-F095-459F-92A1-CBD91A49ECD5}" type="pres">
      <dgm:prSet presAssocID="{8BC9B5B0-F597-45E7-9F75-54277F36A318}" presName="Name0" presStyleCnt="0">
        <dgm:presLayoutVars>
          <dgm:dir/>
          <dgm:animLvl val="lvl"/>
          <dgm:resizeHandles val="exact"/>
        </dgm:presLayoutVars>
      </dgm:prSet>
      <dgm:spPr/>
    </dgm:pt>
    <dgm:pt modelId="{4460697D-1875-4DA4-946B-6DF773BE3305}" type="pres">
      <dgm:prSet presAssocID="{FCEE685E-2584-44A0-BC0A-CE5EF36AB7BA}" presName="linNode" presStyleCnt="0"/>
      <dgm:spPr/>
    </dgm:pt>
    <dgm:pt modelId="{C59E2AA8-85FD-403C-8437-BA8B90EAB157}" type="pres">
      <dgm:prSet presAssocID="{FCEE685E-2584-44A0-BC0A-CE5EF36AB7BA}" presName="parentText" presStyleLbl="node1" presStyleIdx="0" presStyleCnt="2" custScaleX="90910" custScaleY="90910">
        <dgm:presLayoutVars>
          <dgm:chMax val="1"/>
          <dgm:bulletEnabled val="1"/>
        </dgm:presLayoutVars>
      </dgm:prSet>
      <dgm:spPr/>
    </dgm:pt>
    <dgm:pt modelId="{A0044483-56E0-42C0-99DF-E0387B3FB604}" type="pres">
      <dgm:prSet presAssocID="{FCEE685E-2584-44A0-BC0A-CE5EF36AB7BA}" presName="descendantText" presStyleLbl="alignAccFollowNode1" presStyleIdx="0" presStyleCnt="2" custScaleX="110000" custScaleY="110000">
        <dgm:presLayoutVars>
          <dgm:bulletEnabled val="1"/>
        </dgm:presLayoutVars>
      </dgm:prSet>
      <dgm:spPr/>
    </dgm:pt>
    <dgm:pt modelId="{816A9CEC-EACB-489C-8AB1-4B950D3EA39B}" type="pres">
      <dgm:prSet presAssocID="{4E9B4417-029B-4F6E-9FEF-81D72EECB326}" presName="sp" presStyleCnt="0"/>
      <dgm:spPr/>
    </dgm:pt>
    <dgm:pt modelId="{2D1F199A-3939-4EEB-ADA0-32B5919C8D28}" type="pres">
      <dgm:prSet presAssocID="{76AC8D07-F1D5-42E9-81B0-15F3D53CB2A4}" presName="linNode" presStyleCnt="0"/>
      <dgm:spPr/>
    </dgm:pt>
    <dgm:pt modelId="{AD88A12E-BFDE-4036-B296-FF3193F964A3}" type="pres">
      <dgm:prSet presAssocID="{76AC8D07-F1D5-42E9-81B0-15F3D53CB2A4}" presName="parentText" presStyleLbl="node1" presStyleIdx="1" presStyleCnt="2" custScaleX="90910" custScaleY="90910">
        <dgm:presLayoutVars>
          <dgm:chMax val="1"/>
          <dgm:bulletEnabled val="1"/>
        </dgm:presLayoutVars>
      </dgm:prSet>
      <dgm:spPr/>
    </dgm:pt>
    <dgm:pt modelId="{E9FC61A8-D55D-4044-92EB-20049F0E0B1D}" type="pres">
      <dgm:prSet presAssocID="{76AC8D07-F1D5-42E9-81B0-15F3D53CB2A4}" presName="descendantText" presStyleLbl="alignAccFollowNode1" presStyleIdx="1" presStyleCnt="2" custScaleX="110000" custScaleY="110000">
        <dgm:presLayoutVars>
          <dgm:bulletEnabled val="1"/>
        </dgm:presLayoutVars>
      </dgm:prSet>
      <dgm:spPr/>
    </dgm:pt>
  </dgm:ptLst>
  <dgm:cxnLst>
    <dgm:cxn modelId="{316B6040-37E8-40C9-914A-E93771FC80D3}" srcId="{8BC9B5B0-F597-45E7-9F75-54277F36A318}" destId="{FCEE685E-2584-44A0-BC0A-CE5EF36AB7BA}" srcOrd="0" destOrd="0" parTransId="{B17494ED-F100-4347-9CAA-1489D6741024}" sibTransId="{4E9B4417-029B-4F6E-9FEF-81D72EECB326}"/>
    <dgm:cxn modelId="{31B56771-C1F3-457B-A75C-88DDE2DF04E9}" type="presOf" srcId="{CB23B28A-EF7B-468E-945E-19BB81A8099D}" destId="{E9FC61A8-D55D-4044-92EB-20049F0E0B1D}" srcOrd="0" destOrd="0" presId="urn:microsoft.com/office/officeart/2005/8/layout/vList5"/>
    <dgm:cxn modelId="{DCCB5552-4191-4B32-9386-1F005863EB05}" type="presOf" srcId="{FCEE685E-2584-44A0-BC0A-CE5EF36AB7BA}" destId="{C59E2AA8-85FD-403C-8437-BA8B90EAB157}" srcOrd="0" destOrd="0" presId="urn:microsoft.com/office/officeart/2005/8/layout/vList5"/>
    <dgm:cxn modelId="{7D60EB57-7F96-4E2D-931D-29E6AECAA1C4}" srcId="{76AC8D07-F1D5-42E9-81B0-15F3D53CB2A4}" destId="{CB23B28A-EF7B-468E-945E-19BB81A8099D}" srcOrd="0" destOrd="0" parTransId="{EF65166C-AE42-44A5-B6CC-94303766BE63}" sibTransId="{BF079E53-EF6E-4A1E-BFBE-2154D2E2F9F7}"/>
    <dgm:cxn modelId="{7BAF148A-EC41-4BBC-A9C5-3A03787F810F}" type="presOf" srcId="{76AC8D07-F1D5-42E9-81B0-15F3D53CB2A4}" destId="{AD88A12E-BFDE-4036-B296-FF3193F964A3}" srcOrd="0" destOrd="0" presId="urn:microsoft.com/office/officeart/2005/8/layout/vList5"/>
    <dgm:cxn modelId="{6C19889C-A1E3-4453-9E9E-244FFC595797}" type="presOf" srcId="{08F09D41-C5B9-460F-AE2B-3BE2085A9CAC}" destId="{A0044483-56E0-42C0-99DF-E0387B3FB604}" srcOrd="0" destOrd="0" presId="urn:microsoft.com/office/officeart/2005/8/layout/vList5"/>
    <dgm:cxn modelId="{F53E10AA-1BA6-49BC-8E85-44ECC7FE4849}" type="presOf" srcId="{8BC9B5B0-F597-45E7-9F75-54277F36A318}" destId="{FD934E01-F095-459F-92A1-CBD91A49ECD5}" srcOrd="0" destOrd="0" presId="urn:microsoft.com/office/officeart/2005/8/layout/vList5"/>
    <dgm:cxn modelId="{68E81FC3-1961-4A90-BB20-39862DE42D79}" srcId="{8BC9B5B0-F597-45E7-9F75-54277F36A318}" destId="{76AC8D07-F1D5-42E9-81B0-15F3D53CB2A4}" srcOrd="1" destOrd="0" parTransId="{A14B6B95-B114-4AB1-9444-D43D4D089B98}" sibTransId="{8B8A99F1-F3D8-4F11-9D47-311BE7DBED62}"/>
    <dgm:cxn modelId="{1E9C61C3-09D3-41B5-A489-AF916BC0DDBE}" srcId="{FCEE685E-2584-44A0-BC0A-CE5EF36AB7BA}" destId="{08F09D41-C5B9-460F-AE2B-3BE2085A9CAC}" srcOrd="0" destOrd="0" parTransId="{49B2ECD5-3F35-4461-B192-2938BCCFB740}" sibTransId="{B7283C42-6A20-40BB-ADC1-2B4FB37B4A73}"/>
    <dgm:cxn modelId="{F07BCE66-38A4-4B8E-AB6E-D6E806287B20}" type="presParOf" srcId="{FD934E01-F095-459F-92A1-CBD91A49ECD5}" destId="{4460697D-1875-4DA4-946B-6DF773BE3305}" srcOrd="0" destOrd="0" presId="urn:microsoft.com/office/officeart/2005/8/layout/vList5"/>
    <dgm:cxn modelId="{53013110-C864-417A-9EFE-485B09ACB1AE}" type="presParOf" srcId="{4460697D-1875-4DA4-946B-6DF773BE3305}" destId="{C59E2AA8-85FD-403C-8437-BA8B90EAB157}" srcOrd="0" destOrd="0" presId="urn:microsoft.com/office/officeart/2005/8/layout/vList5"/>
    <dgm:cxn modelId="{98F76C62-FF25-4ED9-9A26-7A282C51B109}" type="presParOf" srcId="{4460697D-1875-4DA4-946B-6DF773BE3305}" destId="{A0044483-56E0-42C0-99DF-E0387B3FB604}" srcOrd="1" destOrd="0" presId="urn:microsoft.com/office/officeart/2005/8/layout/vList5"/>
    <dgm:cxn modelId="{1E442BF9-0F4B-4D82-AC0A-3CE0D9DC8AAE}" type="presParOf" srcId="{FD934E01-F095-459F-92A1-CBD91A49ECD5}" destId="{816A9CEC-EACB-489C-8AB1-4B950D3EA39B}" srcOrd="1" destOrd="0" presId="urn:microsoft.com/office/officeart/2005/8/layout/vList5"/>
    <dgm:cxn modelId="{CB4725E0-4D17-4F9B-B00F-D4528F9207CC}" type="presParOf" srcId="{FD934E01-F095-459F-92A1-CBD91A49ECD5}" destId="{2D1F199A-3939-4EEB-ADA0-32B5919C8D28}" srcOrd="2" destOrd="0" presId="urn:microsoft.com/office/officeart/2005/8/layout/vList5"/>
    <dgm:cxn modelId="{38E7AECA-7C59-49BB-BB2F-9F789F2186F6}" type="presParOf" srcId="{2D1F199A-3939-4EEB-ADA0-32B5919C8D28}" destId="{AD88A12E-BFDE-4036-B296-FF3193F964A3}" srcOrd="0" destOrd="0" presId="urn:microsoft.com/office/officeart/2005/8/layout/vList5"/>
    <dgm:cxn modelId="{6CCDD287-218D-4151-9D7F-3D34961F4695}" type="presParOf" srcId="{2D1F199A-3939-4EEB-ADA0-32B5919C8D28}" destId="{E9FC61A8-D55D-4044-92EB-20049F0E0B1D}" srcOrd="1" destOrd="0" presId="urn:microsoft.com/office/officeart/2005/8/layout/vList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8AA352-027B-4535-8B9E-7AF836343796}">
      <dsp:nvSpPr>
        <dsp:cNvPr id="0" name=""/>
        <dsp:cNvSpPr/>
      </dsp:nvSpPr>
      <dsp:spPr>
        <a:xfrm>
          <a:off x="2994637" y="-92304"/>
          <a:ext cx="2440409" cy="1586266"/>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r-FR" sz="2800" b="1" i="1" kern="1200" dirty="0" err="1">
              <a:effectLst>
                <a:outerShdw blurRad="38100" dist="38100" dir="2700000" algn="tl">
                  <a:srgbClr val="000000">
                    <a:alpha val="43137"/>
                  </a:srgbClr>
                </a:outerShdw>
              </a:effectLst>
            </a:rPr>
            <a:t>Element</a:t>
          </a:r>
          <a:r>
            <a:rPr lang="fr-FR" sz="2800" b="1" i="1" kern="1200" dirty="0">
              <a:effectLst>
                <a:outerShdw blurRad="38100" dist="38100" dir="2700000" algn="tl">
                  <a:srgbClr val="000000">
                    <a:alpha val="43137"/>
                  </a:srgbClr>
                </a:outerShdw>
              </a:effectLst>
            </a:rPr>
            <a:t> ou unit</a:t>
          </a:r>
          <a:endParaRPr lang="fr-FR" sz="2800" kern="1200" dirty="0">
            <a:effectLst>
              <a:outerShdw blurRad="38100" dist="38100" dir="2700000" algn="tl">
                <a:srgbClr val="000000">
                  <a:alpha val="43137"/>
                </a:srgbClr>
              </a:outerShdw>
            </a:effectLst>
          </a:endParaRPr>
        </a:p>
      </dsp:txBody>
      <dsp:txXfrm>
        <a:off x="3072072" y="-14869"/>
        <a:ext cx="2285539" cy="1431396"/>
      </dsp:txXfrm>
    </dsp:sp>
    <dsp:sp modelId="{AC841FCA-9340-443F-ACA6-570EC3FFCB68}">
      <dsp:nvSpPr>
        <dsp:cNvPr id="0" name=""/>
        <dsp:cNvSpPr/>
      </dsp:nvSpPr>
      <dsp:spPr>
        <a:xfrm>
          <a:off x="1593523" y="700828"/>
          <a:ext cx="5242637" cy="5242637"/>
        </a:xfrm>
        <a:custGeom>
          <a:avLst/>
          <a:gdLst/>
          <a:ahLst/>
          <a:cxnLst/>
          <a:rect l="0" t="0" r="0" b="0"/>
          <a:pathLst>
            <a:path>
              <a:moveTo>
                <a:pt x="3851378" y="306526"/>
              </a:moveTo>
              <a:arcTo wR="2621318" hR="2621318" stAng="17879147" swAng="1443972"/>
            </a:path>
          </a:pathLst>
        </a:custGeom>
        <a:noFill/>
        <a:ln w="12700" cap="flat" cmpd="sng" algn="ctr">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47AD979-11A3-43DB-BCB6-43D81095E3BA}">
      <dsp:nvSpPr>
        <dsp:cNvPr id="0" name=""/>
        <dsp:cNvSpPr/>
      </dsp:nvSpPr>
      <dsp:spPr>
        <a:xfrm>
          <a:off x="5487659" y="1718982"/>
          <a:ext cx="2440409" cy="1586266"/>
        </a:xfrm>
        <a:prstGeom prst="roundRect">
          <a:avLst/>
        </a:prstGeom>
        <a:solidFill>
          <a:schemeClr val="accent3">
            <a:hueOff val="4398836"/>
            <a:satOff val="-10022"/>
            <a:lumOff val="402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r-FR" sz="2800" b="1" i="1" kern="1200" dirty="0">
              <a:effectLst>
                <a:outerShdw blurRad="38100" dist="38100" dir="2700000" algn="tl">
                  <a:srgbClr val="000000">
                    <a:alpha val="43137"/>
                  </a:srgbClr>
                </a:outerShdw>
              </a:effectLst>
            </a:rPr>
            <a:t>Estimat0r</a:t>
          </a:r>
          <a:endParaRPr lang="fr-FR" sz="2800" kern="1200" dirty="0">
            <a:effectLst>
              <a:outerShdw blurRad="38100" dist="38100" dir="2700000" algn="tl">
                <a:srgbClr val="000000">
                  <a:alpha val="43137"/>
                </a:srgbClr>
              </a:outerShdw>
            </a:effectLst>
          </a:endParaRPr>
        </a:p>
      </dsp:txBody>
      <dsp:txXfrm>
        <a:off x="5565094" y="1796417"/>
        <a:ext cx="2285539" cy="1431396"/>
      </dsp:txXfrm>
    </dsp:sp>
    <dsp:sp modelId="{92E61EEF-EAC8-45BF-940E-46B69A373E54}">
      <dsp:nvSpPr>
        <dsp:cNvPr id="0" name=""/>
        <dsp:cNvSpPr/>
      </dsp:nvSpPr>
      <dsp:spPr>
        <a:xfrm>
          <a:off x="1593523" y="700828"/>
          <a:ext cx="5242637" cy="5242637"/>
        </a:xfrm>
        <a:custGeom>
          <a:avLst/>
          <a:gdLst/>
          <a:ahLst/>
          <a:cxnLst/>
          <a:rect l="0" t="0" r="0" b="0"/>
          <a:pathLst>
            <a:path>
              <a:moveTo>
                <a:pt x="5242635" y="2618340"/>
              </a:moveTo>
              <a:arcTo wR="2621318" hR="2621318" stAng="21596094" swAng="1811295"/>
            </a:path>
          </a:pathLst>
        </a:custGeom>
        <a:noFill/>
        <a:ln w="12700" cap="flat" cmpd="sng" algn="ctr">
          <a:solidFill>
            <a:schemeClr val="accent3">
              <a:hueOff val="4398836"/>
              <a:satOff val="-10022"/>
              <a:lumOff val="4020"/>
              <a:alphaOff val="0"/>
            </a:schemeClr>
          </a:solidFill>
          <a:prstDash val="solid"/>
        </a:ln>
        <a:effectLst/>
      </dsp:spPr>
      <dsp:style>
        <a:lnRef idx="1">
          <a:scrgbClr r="0" g="0" b="0"/>
        </a:lnRef>
        <a:fillRef idx="0">
          <a:scrgbClr r="0" g="0" b="0"/>
        </a:fillRef>
        <a:effectRef idx="0">
          <a:scrgbClr r="0" g="0" b="0"/>
        </a:effectRef>
        <a:fontRef idx="minor"/>
      </dsp:style>
    </dsp:sp>
    <dsp:sp modelId="{2AAAD0E3-FA8B-4D1E-9A16-B81C25F6BB9A}">
      <dsp:nvSpPr>
        <dsp:cNvPr id="0" name=""/>
        <dsp:cNvSpPr/>
      </dsp:nvSpPr>
      <dsp:spPr>
        <a:xfrm>
          <a:off x="4535409" y="4649705"/>
          <a:ext cx="2440409" cy="1586266"/>
        </a:xfrm>
        <a:prstGeom prst="roundRect">
          <a:avLst/>
        </a:prstGeom>
        <a:solidFill>
          <a:schemeClr val="accent3">
            <a:hueOff val="8797671"/>
            <a:satOff val="-20044"/>
            <a:lumOff val="804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000" tIns="106680" rIns="36000" bIns="106680" numCol="1" spcCol="1270" anchor="ctr" anchorCtr="0">
          <a:noAutofit/>
        </a:bodyPr>
        <a:lstStyle/>
        <a:p>
          <a:pPr marL="0" lvl="0" indent="0" algn="ctr" defTabSz="1244600">
            <a:lnSpc>
              <a:spcPct val="90000"/>
            </a:lnSpc>
            <a:spcBef>
              <a:spcPct val="0"/>
            </a:spcBef>
            <a:spcAft>
              <a:spcPct val="35000"/>
            </a:spcAft>
            <a:buNone/>
          </a:pPr>
          <a:r>
            <a:rPr lang="fr-FR" sz="2800" b="1" kern="1200" dirty="0" err="1">
              <a:effectLst>
                <a:outerShdw blurRad="38100" dist="38100" dir="2700000" algn="tl">
                  <a:srgbClr val="000000">
                    <a:alpha val="43137"/>
                  </a:srgbClr>
                </a:outerShdw>
              </a:effectLst>
            </a:rPr>
            <a:t>Ecological</a:t>
          </a:r>
          <a:r>
            <a:rPr lang="fr-FR" sz="2800" b="1" kern="1200" dirty="0">
              <a:effectLst>
                <a:outerShdw blurRad="38100" dist="38100" dir="2700000" algn="tl">
                  <a:srgbClr val="000000">
                    <a:alpha val="43137"/>
                  </a:srgbClr>
                </a:outerShdw>
              </a:effectLst>
            </a:rPr>
            <a:t> </a:t>
          </a:r>
          <a:r>
            <a:rPr lang="fr-FR" sz="2800" b="1" kern="1200" dirty="0" err="1">
              <a:effectLst>
                <a:outerShdw blurRad="38100" dist="38100" dir="2700000" algn="tl">
                  <a:srgbClr val="000000">
                    <a:alpha val="43137"/>
                  </a:srgbClr>
                </a:outerShdw>
              </a:effectLst>
            </a:rPr>
            <a:t>descriptors</a:t>
          </a:r>
          <a:endParaRPr lang="fr-FR" sz="2800" b="1" kern="1200" dirty="0">
            <a:effectLst>
              <a:outerShdw blurRad="38100" dist="38100" dir="2700000" algn="tl">
                <a:srgbClr val="000000">
                  <a:alpha val="43137"/>
                </a:srgbClr>
              </a:outerShdw>
            </a:effectLst>
          </a:endParaRPr>
        </a:p>
      </dsp:txBody>
      <dsp:txXfrm>
        <a:off x="4612844" y="4727140"/>
        <a:ext cx="2285539" cy="1431396"/>
      </dsp:txXfrm>
    </dsp:sp>
    <dsp:sp modelId="{6072A743-7592-4D67-AFCC-79230FA3122D}">
      <dsp:nvSpPr>
        <dsp:cNvPr id="0" name=""/>
        <dsp:cNvSpPr/>
      </dsp:nvSpPr>
      <dsp:spPr>
        <a:xfrm>
          <a:off x="1593523" y="700828"/>
          <a:ext cx="5242637" cy="5242637"/>
        </a:xfrm>
        <a:custGeom>
          <a:avLst/>
          <a:gdLst/>
          <a:ahLst/>
          <a:cxnLst/>
          <a:rect l="0" t="0" r="0" b="0"/>
          <a:pathLst>
            <a:path>
              <a:moveTo>
                <a:pt x="2935522" y="5223738"/>
              </a:moveTo>
              <a:arcTo wR="2621318" hR="2621318" stAng="4986943" swAng="826115"/>
            </a:path>
          </a:pathLst>
        </a:custGeom>
        <a:noFill/>
        <a:ln w="12700" cap="flat" cmpd="sng" algn="ctr">
          <a:solidFill>
            <a:schemeClr val="accent3">
              <a:hueOff val="8797671"/>
              <a:satOff val="-20044"/>
              <a:lumOff val="8040"/>
              <a:alphaOff val="0"/>
            </a:schemeClr>
          </a:solidFill>
          <a:prstDash val="solid"/>
        </a:ln>
        <a:effectLst/>
      </dsp:spPr>
      <dsp:style>
        <a:lnRef idx="1">
          <a:scrgbClr r="0" g="0" b="0"/>
        </a:lnRef>
        <a:fillRef idx="0">
          <a:scrgbClr r="0" g="0" b="0"/>
        </a:fillRef>
        <a:effectRef idx="0">
          <a:scrgbClr r="0" g="0" b="0"/>
        </a:effectRef>
        <a:fontRef idx="minor"/>
      </dsp:style>
    </dsp:sp>
    <dsp:sp modelId="{6D4CBAA1-CF60-4142-B461-CC8678C7437A}">
      <dsp:nvSpPr>
        <dsp:cNvPr id="0" name=""/>
        <dsp:cNvSpPr/>
      </dsp:nvSpPr>
      <dsp:spPr>
        <a:xfrm>
          <a:off x="1453864" y="4649705"/>
          <a:ext cx="2440409" cy="1586266"/>
        </a:xfrm>
        <a:prstGeom prst="roundRect">
          <a:avLst/>
        </a:prstGeom>
        <a:solidFill>
          <a:schemeClr val="accent3">
            <a:hueOff val="13196506"/>
            <a:satOff val="-30066"/>
            <a:lumOff val="1206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r-FR" sz="2800" b="1" i="1" kern="1200" dirty="0">
              <a:effectLst>
                <a:outerShdw blurRad="38100" dist="38100" dir="2700000" algn="tl">
                  <a:srgbClr val="000000">
                    <a:alpha val="43137"/>
                  </a:srgbClr>
                </a:outerShdw>
              </a:effectLst>
            </a:rPr>
            <a:t>Target population</a:t>
          </a:r>
          <a:endParaRPr lang="fr-FR" sz="2800" kern="1200" dirty="0">
            <a:effectLst>
              <a:outerShdw blurRad="38100" dist="38100" dir="2700000" algn="tl">
                <a:srgbClr val="000000">
                  <a:alpha val="43137"/>
                </a:srgbClr>
              </a:outerShdw>
            </a:effectLst>
          </a:endParaRPr>
        </a:p>
      </dsp:txBody>
      <dsp:txXfrm>
        <a:off x="1531299" y="4727140"/>
        <a:ext cx="2285539" cy="1431396"/>
      </dsp:txXfrm>
    </dsp:sp>
    <dsp:sp modelId="{088AAFBE-F28C-4695-BEB9-22A09F1728DB}">
      <dsp:nvSpPr>
        <dsp:cNvPr id="0" name=""/>
        <dsp:cNvSpPr/>
      </dsp:nvSpPr>
      <dsp:spPr>
        <a:xfrm>
          <a:off x="1593523" y="700828"/>
          <a:ext cx="5242637" cy="5242637"/>
        </a:xfrm>
        <a:custGeom>
          <a:avLst/>
          <a:gdLst/>
          <a:ahLst/>
          <a:cxnLst/>
          <a:rect l="0" t="0" r="0" b="0"/>
          <a:pathLst>
            <a:path>
              <a:moveTo>
                <a:pt x="354012" y="3936854"/>
              </a:moveTo>
              <a:arcTo wR="2621318" hR="2621318" stAng="8992610" swAng="1811295"/>
            </a:path>
          </a:pathLst>
        </a:custGeom>
        <a:noFill/>
        <a:ln w="12700" cap="flat" cmpd="sng" algn="ctr">
          <a:solidFill>
            <a:schemeClr val="accent3">
              <a:hueOff val="13196506"/>
              <a:satOff val="-30066"/>
              <a:lumOff val="12060"/>
              <a:alphaOff val="0"/>
            </a:schemeClr>
          </a:solidFill>
          <a:prstDash val="solid"/>
        </a:ln>
        <a:effectLst/>
      </dsp:spPr>
      <dsp:style>
        <a:lnRef idx="1">
          <a:scrgbClr r="0" g="0" b="0"/>
        </a:lnRef>
        <a:fillRef idx="0">
          <a:scrgbClr r="0" g="0" b="0"/>
        </a:fillRef>
        <a:effectRef idx="0">
          <a:scrgbClr r="0" g="0" b="0"/>
        </a:effectRef>
        <a:fontRef idx="minor"/>
      </dsp:style>
    </dsp:sp>
    <dsp:sp modelId="{7DE7DB73-46F2-4A04-9716-C7069DCE9A6B}">
      <dsp:nvSpPr>
        <dsp:cNvPr id="0" name=""/>
        <dsp:cNvSpPr/>
      </dsp:nvSpPr>
      <dsp:spPr>
        <a:xfrm>
          <a:off x="501614" y="1718982"/>
          <a:ext cx="2440409" cy="1586266"/>
        </a:xfrm>
        <a:prstGeom prst="roundRect">
          <a:avLst/>
        </a:prstGeom>
        <a:solidFill>
          <a:schemeClr val="accent3">
            <a:hueOff val="17595342"/>
            <a:satOff val="-40088"/>
            <a:lumOff val="1608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r-FR" sz="2800" b="1" i="1" kern="1200" dirty="0" err="1">
              <a:solidFill>
                <a:prstClr val="white"/>
              </a:solidFill>
              <a:effectLst>
                <a:outerShdw blurRad="38100" dist="38100" dir="2700000" algn="tl">
                  <a:srgbClr val="000000">
                    <a:alpha val="43137"/>
                  </a:srgbClr>
                </a:outerShdw>
              </a:effectLst>
              <a:latin typeface="Constantia"/>
              <a:ea typeface="+mn-ea"/>
              <a:cs typeface="+mn-cs"/>
            </a:rPr>
            <a:t>Statistical</a:t>
          </a:r>
          <a:r>
            <a:rPr lang="fr-FR" sz="2800" b="1" i="1" kern="1200" dirty="0">
              <a:solidFill>
                <a:prstClr val="white"/>
              </a:solidFill>
              <a:effectLst>
                <a:outerShdw blurRad="38100" dist="38100" dir="2700000" algn="tl">
                  <a:srgbClr val="000000">
                    <a:alpha val="43137"/>
                  </a:srgbClr>
                </a:outerShdw>
              </a:effectLst>
              <a:latin typeface="Constantia"/>
              <a:ea typeface="+mn-ea"/>
              <a:cs typeface="+mn-cs"/>
            </a:rPr>
            <a:t> population</a:t>
          </a:r>
        </a:p>
      </dsp:txBody>
      <dsp:txXfrm>
        <a:off x="579049" y="1796417"/>
        <a:ext cx="2285539" cy="1431396"/>
      </dsp:txXfrm>
    </dsp:sp>
    <dsp:sp modelId="{ACBDCFA6-DFA1-4670-B224-91179CCD4A72}">
      <dsp:nvSpPr>
        <dsp:cNvPr id="0" name=""/>
        <dsp:cNvSpPr/>
      </dsp:nvSpPr>
      <dsp:spPr>
        <a:xfrm>
          <a:off x="1593523" y="700828"/>
          <a:ext cx="5242637" cy="5242637"/>
        </a:xfrm>
        <a:custGeom>
          <a:avLst/>
          <a:gdLst/>
          <a:ahLst/>
          <a:cxnLst/>
          <a:rect l="0" t="0" r="0" b="0"/>
          <a:pathLst>
            <a:path>
              <a:moveTo>
                <a:pt x="554228" y="1009348"/>
              </a:moveTo>
              <a:arcTo wR="2621318" hR="2621318" stAng="13076881" swAng="1443972"/>
            </a:path>
          </a:pathLst>
        </a:custGeom>
        <a:noFill/>
        <a:ln w="12700" cap="flat" cmpd="sng" algn="ctr">
          <a:solidFill>
            <a:schemeClr val="accent3">
              <a:hueOff val="17595342"/>
              <a:satOff val="-40088"/>
              <a:lumOff val="1608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044483-56E0-42C0-99DF-E0387B3FB604}">
      <dsp:nvSpPr>
        <dsp:cNvPr id="0" name=""/>
        <dsp:cNvSpPr/>
      </dsp:nvSpPr>
      <dsp:spPr>
        <a:xfrm rot="5400000">
          <a:off x="4598762" y="-1203446"/>
          <a:ext cx="2458127" cy="5481060"/>
        </a:xfrm>
        <a:prstGeom prst="round2SameRect">
          <a:avLst/>
        </a:prstGeom>
        <a:solidFill>
          <a:schemeClr val="accent6">
            <a:alpha val="90000"/>
            <a:tint val="40000"/>
            <a:hueOff val="0"/>
            <a:satOff val="0"/>
            <a:lumOff val="0"/>
            <a:alphaOff val="0"/>
          </a:schemeClr>
        </a:solidFill>
        <a:ln w="38100" cap="flat" cmpd="sng" algn="ctr">
          <a:solidFill>
            <a:schemeClr val="accent6">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000" tIns="36000" rIns="36000" bIns="36000" numCol="1" spcCol="1270" anchor="ctr" anchorCtr="0">
          <a:noAutofit/>
        </a:bodyPr>
        <a:lstStyle/>
        <a:p>
          <a:pPr marL="285750" lvl="1" indent="-285750" algn="ctr" defTabSz="1422400">
            <a:lnSpc>
              <a:spcPct val="90000"/>
            </a:lnSpc>
            <a:spcBef>
              <a:spcPct val="0"/>
            </a:spcBef>
            <a:spcAft>
              <a:spcPct val="15000"/>
            </a:spcAft>
            <a:buChar char="•"/>
          </a:pPr>
          <a:r>
            <a:rPr lang="en-US" sz="3200" b="1" kern="1200" dirty="0"/>
            <a:t>They are defined as true quantities, for which ratios and differences can be determined.</a:t>
          </a:r>
          <a:endParaRPr lang="fr-FR" sz="2800" b="1" kern="1200" dirty="0">
            <a:latin typeface="+mn-lt"/>
            <a:cs typeface="Times New Roman" pitchFamily="18" charset="0"/>
          </a:endParaRPr>
        </a:p>
      </dsp:txBody>
      <dsp:txXfrm rot="-5400000">
        <a:off x="3087296" y="428016"/>
        <a:ext cx="5361064" cy="2218135"/>
      </dsp:txXfrm>
    </dsp:sp>
    <dsp:sp modelId="{C59E2AA8-85FD-403C-8437-BA8B90EAB157}">
      <dsp:nvSpPr>
        <dsp:cNvPr id="0" name=""/>
        <dsp:cNvSpPr/>
      </dsp:nvSpPr>
      <dsp:spPr>
        <a:xfrm>
          <a:off x="4171" y="739"/>
          <a:ext cx="3083124" cy="3072687"/>
        </a:xfrm>
        <a:prstGeom prst="roundRect">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64770" rIns="0" bIns="64770" numCol="1" spcCol="1270" anchor="ctr" anchorCtr="0">
          <a:noAutofit/>
        </a:bodyPr>
        <a:lstStyle/>
        <a:p>
          <a:pPr marL="0" lvl="0" indent="0" algn="ctr" defTabSz="1511300">
            <a:lnSpc>
              <a:spcPct val="90000"/>
            </a:lnSpc>
            <a:spcBef>
              <a:spcPct val="0"/>
            </a:spcBef>
            <a:spcAft>
              <a:spcPct val="35000"/>
            </a:spcAft>
            <a:buNone/>
          </a:pPr>
          <a:r>
            <a:rPr lang="fr-FR" sz="3400" b="1" kern="1200"/>
            <a:t>Quantitative</a:t>
          </a:r>
          <a:endParaRPr lang="fr-FR" sz="3400" kern="1200" dirty="0">
            <a:effectLst>
              <a:outerShdw blurRad="38100" dist="38100" dir="2700000" algn="tl">
                <a:srgbClr val="000000">
                  <a:alpha val="43137"/>
                </a:srgbClr>
              </a:outerShdw>
            </a:effectLst>
            <a:latin typeface="+mn-lt"/>
          </a:endParaRPr>
        </a:p>
      </dsp:txBody>
      <dsp:txXfrm>
        <a:off x="154167" y="150735"/>
        <a:ext cx="2783132" cy="2772695"/>
      </dsp:txXfrm>
    </dsp:sp>
    <dsp:sp modelId="{E9FC61A8-D55D-4044-92EB-20049F0E0B1D}">
      <dsp:nvSpPr>
        <dsp:cNvPr id="0" name=""/>
        <dsp:cNvSpPr/>
      </dsp:nvSpPr>
      <dsp:spPr>
        <a:xfrm rot="5400000">
          <a:off x="4598762" y="2008906"/>
          <a:ext cx="2458127" cy="5481060"/>
        </a:xfrm>
        <a:prstGeom prst="round2SameRect">
          <a:avLst/>
        </a:prstGeom>
        <a:solidFill>
          <a:schemeClr val="accent6">
            <a:alpha val="90000"/>
            <a:tint val="40000"/>
            <a:hueOff val="0"/>
            <a:satOff val="0"/>
            <a:lumOff val="0"/>
            <a:alphaOff val="0"/>
          </a:schemeClr>
        </a:solidFill>
        <a:ln w="38100" cap="flat" cmpd="sng" algn="ctr">
          <a:solidFill>
            <a:schemeClr val="accent6">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000" tIns="36000" rIns="36000" bIns="36000" numCol="1" spcCol="1270" anchor="ctr" anchorCtr="0">
          <a:noAutofit/>
        </a:bodyPr>
        <a:lstStyle/>
        <a:p>
          <a:pPr marL="285750" lvl="1" indent="-285750" algn="ctr" defTabSz="1422400">
            <a:lnSpc>
              <a:spcPct val="90000"/>
            </a:lnSpc>
            <a:spcBef>
              <a:spcPct val="0"/>
            </a:spcBef>
            <a:spcAft>
              <a:spcPct val="15000"/>
            </a:spcAft>
            <a:buChar char="•"/>
          </a:pPr>
          <a:r>
            <a:rPr lang="en-US" sz="3200" b="1" kern="1200" dirty="0"/>
            <a:t>Allows multiple simple observations to be reported in the same sample plan</a:t>
          </a:r>
          <a:endParaRPr lang="fr-FR" sz="3200" b="1" kern="1200" dirty="0">
            <a:latin typeface="+mn-lt"/>
            <a:cs typeface="Times New Roman" pitchFamily="18" charset="0"/>
          </a:endParaRPr>
        </a:p>
      </dsp:txBody>
      <dsp:txXfrm rot="-5400000">
        <a:off x="3087296" y="3640368"/>
        <a:ext cx="5361064" cy="2218135"/>
      </dsp:txXfrm>
    </dsp:sp>
    <dsp:sp modelId="{AD88A12E-BFDE-4036-B296-FF3193F964A3}">
      <dsp:nvSpPr>
        <dsp:cNvPr id="0" name=""/>
        <dsp:cNvSpPr/>
      </dsp:nvSpPr>
      <dsp:spPr>
        <a:xfrm>
          <a:off x="4171" y="3213093"/>
          <a:ext cx="3083124" cy="3072687"/>
        </a:xfrm>
        <a:prstGeom prst="roundRect">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64770" rIns="0" bIns="64770" numCol="1" spcCol="1270" anchor="ctr" anchorCtr="0">
          <a:noAutofit/>
        </a:bodyPr>
        <a:lstStyle/>
        <a:p>
          <a:pPr marL="0" lvl="0" indent="0" algn="ctr" defTabSz="1511300">
            <a:lnSpc>
              <a:spcPct val="90000"/>
            </a:lnSpc>
            <a:spcBef>
              <a:spcPct val="0"/>
            </a:spcBef>
            <a:spcAft>
              <a:spcPct val="35000"/>
            </a:spcAft>
            <a:buNone/>
          </a:pPr>
          <a:r>
            <a:rPr lang="fr-FR" sz="3400" b="1" kern="1200" dirty="0" err="1"/>
            <a:t>Complex</a:t>
          </a:r>
          <a:r>
            <a:rPr lang="fr-FR" sz="3400" b="1" kern="1200" dirty="0"/>
            <a:t> or </a:t>
          </a:r>
          <a:r>
            <a:rPr lang="fr-FR" sz="3400" b="1" kern="1200" dirty="0" err="1"/>
            <a:t>synthetic</a:t>
          </a:r>
          <a:endParaRPr lang="fr-FR" sz="3400" kern="1200" dirty="0">
            <a:effectLst>
              <a:outerShdw blurRad="38100" dist="38100" dir="2700000" algn="tl">
                <a:srgbClr val="000000">
                  <a:alpha val="43137"/>
                </a:srgbClr>
              </a:outerShdw>
            </a:effectLst>
            <a:latin typeface="+mn-lt"/>
            <a:cs typeface="Times New Roman" pitchFamily="18" charset="0"/>
          </a:endParaRPr>
        </a:p>
      </dsp:txBody>
      <dsp:txXfrm>
        <a:off x="154167" y="3363089"/>
        <a:ext cx="2783132" cy="277269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044483-56E0-42C0-99DF-E0387B3FB604}">
      <dsp:nvSpPr>
        <dsp:cNvPr id="0" name=""/>
        <dsp:cNvSpPr/>
      </dsp:nvSpPr>
      <dsp:spPr>
        <a:xfrm rot="5400000">
          <a:off x="4164939" y="-1393307"/>
          <a:ext cx="2960558" cy="5846464"/>
        </a:xfrm>
        <a:prstGeom prst="round2SameRect">
          <a:avLst/>
        </a:prstGeom>
        <a:solidFill>
          <a:schemeClr val="accent6">
            <a:alpha val="90000"/>
            <a:tint val="40000"/>
            <a:hueOff val="0"/>
            <a:satOff val="0"/>
            <a:lumOff val="0"/>
            <a:alphaOff val="0"/>
          </a:schemeClr>
        </a:solidFill>
        <a:ln w="38100" cap="flat" cmpd="sng" algn="ctr">
          <a:solidFill>
            <a:schemeClr val="accent6">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000" tIns="36000" rIns="36000" bIns="36000" numCol="1" spcCol="1270" anchor="ctr" anchorCtr="0">
          <a:noAutofit/>
        </a:bodyPr>
        <a:lstStyle/>
        <a:p>
          <a:pPr marL="285750" lvl="1" indent="-285750" algn="ctr" defTabSz="1244600">
            <a:lnSpc>
              <a:spcPct val="90000"/>
            </a:lnSpc>
            <a:spcBef>
              <a:spcPct val="0"/>
            </a:spcBef>
            <a:spcAft>
              <a:spcPct val="15000"/>
            </a:spcAft>
            <a:buChar char="•"/>
          </a:pPr>
          <a:r>
            <a:rPr lang="en-US" sz="2800" b="1" kern="1200" dirty="0">
              <a:latin typeface="+mn-lt"/>
              <a:cs typeface="Times New Roman" pitchFamily="18" charset="0"/>
            </a:rPr>
            <a:t>Distinct realizations are defined categories without assigning a "measure" or even a character that allows them to be ordered in relation to each other</a:t>
          </a:r>
          <a:endParaRPr lang="fr-FR" sz="2800" b="1" kern="1200" dirty="0">
            <a:latin typeface="+mn-lt"/>
            <a:cs typeface="Times New Roman" pitchFamily="18" charset="0"/>
          </a:endParaRPr>
        </a:p>
      </dsp:txBody>
      <dsp:txXfrm rot="-5400000">
        <a:off x="2721987" y="194168"/>
        <a:ext cx="5701941" cy="2671512"/>
      </dsp:txXfrm>
    </dsp:sp>
    <dsp:sp modelId="{C59E2AA8-85FD-403C-8437-BA8B90EAB157}">
      <dsp:nvSpPr>
        <dsp:cNvPr id="0" name=""/>
        <dsp:cNvSpPr/>
      </dsp:nvSpPr>
      <dsp:spPr>
        <a:xfrm>
          <a:off x="4077" y="694"/>
          <a:ext cx="2717908" cy="3058458"/>
        </a:xfrm>
        <a:prstGeom prst="roundRect">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64770" rIns="0" bIns="64770" numCol="1" spcCol="1270" anchor="ctr" anchorCtr="0">
          <a:noAutofit/>
        </a:bodyPr>
        <a:lstStyle/>
        <a:p>
          <a:pPr marL="0" lvl="0" indent="0" algn="ctr" defTabSz="1511300">
            <a:lnSpc>
              <a:spcPct val="90000"/>
            </a:lnSpc>
            <a:spcBef>
              <a:spcPct val="0"/>
            </a:spcBef>
            <a:spcAft>
              <a:spcPct val="35000"/>
            </a:spcAft>
            <a:buNone/>
          </a:pPr>
          <a:r>
            <a:rPr lang="fr-FR" sz="3400" b="1" kern="1200" dirty="0">
              <a:effectLst>
                <a:outerShdw blurRad="38100" dist="38100" dir="2700000" algn="tl">
                  <a:srgbClr val="000000">
                    <a:alpha val="43137"/>
                  </a:srgbClr>
                </a:outerShdw>
              </a:effectLst>
              <a:latin typeface="+mn-lt"/>
            </a:rPr>
            <a:t>Qualitative</a:t>
          </a:r>
          <a:endParaRPr lang="fr-FR" sz="3400" kern="1200" dirty="0">
            <a:effectLst>
              <a:outerShdw blurRad="38100" dist="38100" dir="2700000" algn="tl">
                <a:srgbClr val="000000">
                  <a:alpha val="43137"/>
                </a:srgbClr>
              </a:outerShdw>
            </a:effectLst>
            <a:latin typeface="+mn-lt"/>
          </a:endParaRPr>
        </a:p>
      </dsp:txBody>
      <dsp:txXfrm>
        <a:off x="136754" y="133371"/>
        <a:ext cx="2452554" cy="2793104"/>
      </dsp:txXfrm>
    </dsp:sp>
    <dsp:sp modelId="{E9FC61A8-D55D-4044-92EB-20049F0E0B1D}">
      <dsp:nvSpPr>
        <dsp:cNvPr id="0" name=""/>
        <dsp:cNvSpPr/>
      </dsp:nvSpPr>
      <dsp:spPr>
        <a:xfrm rot="5400000">
          <a:off x="4164939" y="1833363"/>
          <a:ext cx="2960558" cy="5846464"/>
        </a:xfrm>
        <a:prstGeom prst="round2SameRect">
          <a:avLst/>
        </a:prstGeom>
        <a:solidFill>
          <a:schemeClr val="accent6">
            <a:alpha val="90000"/>
            <a:tint val="40000"/>
            <a:hueOff val="0"/>
            <a:satOff val="0"/>
            <a:lumOff val="0"/>
            <a:alphaOff val="0"/>
          </a:schemeClr>
        </a:solidFill>
        <a:ln w="38100" cap="flat" cmpd="sng" algn="ctr">
          <a:solidFill>
            <a:schemeClr val="accent6">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000" tIns="36000" rIns="36000" bIns="36000" numCol="1" spcCol="1270" anchor="ctr" anchorCtr="0">
          <a:noAutofit/>
        </a:bodyPr>
        <a:lstStyle/>
        <a:p>
          <a:pPr marL="228600" lvl="1" indent="-228600" algn="ctr" defTabSz="1200150">
            <a:lnSpc>
              <a:spcPct val="90000"/>
            </a:lnSpc>
            <a:spcBef>
              <a:spcPct val="0"/>
            </a:spcBef>
            <a:spcAft>
              <a:spcPct val="15000"/>
            </a:spcAft>
            <a:buChar char="•"/>
          </a:pPr>
          <a:r>
            <a:rPr lang="en-US" sz="2700" b="1" kern="1200" dirty="0">
              <a:latin typeface="+mn-lt"/>
              <a:cs typeface="Times New Roman" pitchFamily="18" charset="0"/>
            </a:rPr>
            <a:t>Are defined by the existence of an order relation (smaller or larger; or anterior or posterior, etc.) without it being possible to measure a distance between two distinct states</a:t>
          </a:r>
          <a:endParaRPr lang="fr-FR" sz="2700" b="1" kern="1200" dirty="0">
            <a:latin typeface="+mn-lt"/>
            <a:cs typeface="Times New Roman" pitchFamily="18" charset="0"/>
          </a:endParaRPr>
        </a:p>
      </dsp:txBody>
      <dsp:txXfrm rot="-5400000">
        <a:off x="2721987" y="3420839"/>
        <a:ext cx="5701941" cy="2671512"/>
      </dsp:txXfrm>
    </dsp:sp>
    <dsp:sp modelId="{AD88A12E-BFDE-4036-B296-FF3193F964A3}">
      <dsp:nvSpPr>
        <dsp:cNvPr id="0" name=""/>
        <dsp:cNvSpPr/>
      </dsp:nvSpPr>
      <dsp:spPr>
        <a:xfrm>
          <a:off x="4077" y="3227366"/>
          <a:ext cx="2717908" cy="3058458"/>
        </a:xfrm>
        <a:prstGeom prst="roundRect">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60960" rIns="0" bIns="60960" numCol="1" spcCol="1270" anchor="ctr" anchorCtr="0">
          <a:noAutofit/>
        </a:bodyPr>
        <a:lstStyle/>
        <a:p>
          <a:pPr marL="0" lvl="0" indent="0" algn="ctr" defTabSz="1422400">
            <a:lnSpc>
              <a:spcPct val="90000"/>
            </a:lnSpc>
            <a:spcBef>
              <a:spcPct val="0"/>
            </a:spcBef>
            <a:spcAft>
              <a:spcPct val="35000"/>
            </a:spcAft>
            <a:buNone/>
          </a:pPr>
          <a:r>
            <a:rPr lang="fr-FR" sz="3200" b="1" kern="1200" dirty="0">
              <a:effectLst>
                <a:outerShdw blurRad="38100" dist="38100" dir="2700000" algn="tl">
                  <a:srgbClr val="000000">
                    <a:alpha val="43137"/>
                  </a:srgbClr>
                </a:outerShdw>
              </a:effectLst>
              <a:latin typeface="+mn-lt"/>
              <a:cs typeface="Times New Roman" pitchFamily="18" charset="0"/>
            </a:rPr>
            <a:t>Semi-quantitative</a:t>
          </a:r>
          <a:r>
            <a:rPr lang="fr-FR" sz="3400" b="1" kern="1200" dirty="0">
              <a:effectLst>
                <a:outerShdw blurRad="38100" dist="38100" dir="2700000" algn="tl">
                  <a:srgbClr val="000000">
                    <a:alpha val="43137"/>
                  </a:srgbClr>
                </a:outerShdw>
              </a:effectLst>
              <a:latin typeface="+mn-lt"/>
              <a:cs typeface="Times New Roman" pitchFamily="18" charset="0"/>
            </a:rPr>
            <a:t> </a:t>
          </a:r>
          <a:endParaRPr lang="fr-FR" sz="3400" kern="1200" dirty="0">
            <a:effectLst>
              <a:outerShdw blurRad="38100" dist="38100" dir="2700000" algn="tl">
                <a:srgbClr val="000000">
                  <a:alpha val="43137"/>
                </a:srgbClr>
              </a:outerShdw>
            </a:effectLst>
            <a:latin typeface="+mn-lt"/>
            <a:cs typeface="Times New Roman" pitchFamily="18" charset="0"/>
          </a:endParaRPr>
        </a:p>
      </dsp:txBody>
      <dsp:txXfrm>
        <a:off x="136754" y="3360043"/>
        <a:ext cx="2452554" cy="2793104"/>
      </dsp:txXfrm>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D856AD6-AE48-400C-96B1-3E9125BB7B2A}" type="datetimeFigureOut">
              <a:rPr lang="fr-FR" smtClean="0"/>
              <a:pPr/>
              <a:t>02/06/2025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355450-4DF1-4235-A745-A9D2BB166D44}"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1355450-4DF1-4235-A745-A9D2BB166D44}" type="slidenum">
              <a:rPr lang="fr-FR" smtClean="0"/>
              <a:pPr/>
              <a:t>12</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Sous-titr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Titr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fr-FR"/>
              <a:t>Cliquez pour modifier le style du titre</a:t>
            </a:r>
            <a:endParaRPr kumimoji="0" lang="en-US"/>
          </a:p>
        </p:txBody>
      </p:sp>
      <p:cxnSp>
        <p:nvCxnSpPr>
          <p:cNvPr id="8" name="Connecteur droit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lips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Espace réservé de la date 14"/>
          <p:cNvSpPr>
            <a:spLocks noGrp="1"/>
          </p:cNvSpPr>
          <p:nvPr>
            <p:ph type="dt" sz="half" idx="10"/>
          </p:nvPr>
        </p:nvSpPr>
        <p:spPr/>
        <p:txBody>
          <a:bodyPr/>
          <a:lstStyle/>
          <a:p>
            <a:pPr>
              <a:defRPr/>
            </a:pPr>
            <a:fld id="{29E44CD2-6620-4A35-B1FF-7151E27C7257}" type="datetimeFigureOut">
              <a:rPr lang="fr-FR" smtClean="0"/>
              <a:pPr>
                <a:defRPr/>
              </a:pPr>
              <a:t>02/06/2025</a:t>
            </a:fld>
            <a:endParaRPr lang="fr-FR"/>
          </a:p>
        </p:txBody>
      </p:sp>
      <p:sp>
        <p:nvSpPr>
          <p:cNvPr id="16" name="Espace réservé du numéro de diapositive 15"/>
          <p:cNvSpPr>
            <a:spLocks noGrp="1"/>
          </p:cNvSpPr>
          <p:nvPr>
            <p:ph type="sldNum" sz="quarter" idx="11"/>
          </p:nvPr>
        </p:nvSpPr>
        <p:spPr/>
        <p:txBody>
          <a:bodyPr/>
          <a:lstStyle/>
          <a:p>
            <a:pPr>
              <a:defRPr/>
            </a:pPr>
            <a:fld id="{F58EC6D0-E195-4CAE-9B85-67AC8EB16E49}" type="slidenum">
              <a:rPr lang="fr-FR" smtClean="0"/>
              <a:pPr>
                <a:defRPr/>
              </a:pPr>
              <a:t>‹N°›</a:t>
            </a:fld>
            <a:endParaRPr lang="fr-FR"/>
          </a:p>
        </p:txBody>
      </p:sp>
      <p:sp>
        <p:nvSpPr>
          <p:cNvPr id="17" name="Espace réservé du pied de page 16"/>
          <p:cNvSpPr>
            <a:spLocks noGrp="1"/>
          </p:cNvSpPr>
          <p:nvPr>
            <p:ph type="ftr" sz="quarter" idx="12"/>
          </p:nvPr>
        </p:nvSpPr>
        <p:spPr/>
        <p:txBody>
          <a:bodyPr/>
          <a:lstStyle/>
          <a:p>
            <a:pPr>
              <a:defRPr/>
            </a:pPr>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a:defRPr/>
            </a:pPr>
            <a:fld id="{F7BB4D77-718D-46BA-B54F-D10C3624F096}" type="datetimeFigureOut">
              <a:rPr lang="fr-FR" smtClean="0"/>
              <a:pPr>
                <a:defRPr/>
              </a:pPr>
              <a:t>02/06/2025</a:t>
            </a:fld>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C9896038-D814-46B2-A686-191EF489E300}" type="slidenum">
              <a:rPr lang="fr-FR" smtClean="0"/>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a:defRPr/>
            </a:pPr>
            <a:fld id="{A7CFB222-943D-4A50-A84F-E686821ED7A7}" type="datetimeFigureOut">
              <a:rPr lang="fr-FR" smtClean="0"/>
              <a:pPr>
                <a:defRPr/>
              </a:pPr>
              <a:t>02/06/2025</a:t>
            </a:fld>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E7EE0BA6-6705-4BEE-8FDE-96AF494557A8}" type="slidenum">
              <a:rPr lang="fr-FR" smtClean="0"/>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457200" y="1524000"/>
            <a:ext cx="822960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4" name="Espace réservé de la date 13"/>
          <p:cNvSpPr>
            <a:spLocks noGrp="1"/>
          </p:cNvSpPr>
          <p:nvPr>
            <p:ph type="dt" sz="half" idx="14"/>
          </p:nvPr>
        </p:nvSpPr>
        <p:spPr/>
        <p:txBody>
          <a:bodyPr/>
          <a:lstStyle/>
          <a:p>
            <a:pPr>
              <a:defRPr/>
            </a:pPr>
            <a:fld id="{FBC3A9F4-395F-47F4-A82A-24A91963CE5C}" type="datetimeFigureOut">
              <a:rPr lang="fr-FR" smtClean="0"/>
              <a:pPr>
                <a:defRPr/>
              </a:pPr>
              <a:t>02/06/2025</a:t>
            </a:fld>
            <a:endParaRPr lang="fr-FR"/>
          </a:p>
        </p:txBody>
      </p:sp>
      <p:sp>
        <p:nvSpPr>
          <p:cNvPr id="15" name="Espace réservé du numéro de diapositive 14"/>
          <p:cNvSpPr>
            <a:spLocks noGrp="1"/>
          </p:cNvSpPr>
          <p:nvPr>
            <p:ph type="sldNum" sz="quarter" idx="15"/>
          </p:nvPr>
        </p:nvSpPr>
        <p:spPr/>
        <p:txBody>
          <a:bodyPr/>
          <a:lstStyle>
            <a:lvl1pPr algn="ctr">
              <a:defRPr/>
            </a:lvl1pPr>
          </a:lstStyle>
          <a:p>
            <a:pPr>
              <a:defRPr/>
            </a:pPr>
            <a:fld id="{C396C09D-24F3-49EB-AEBE-937E7534A610}" type="slidenum">
              <a:rPr lang="fr-FR" smtClean="0"/>
              <a:pPr>
                <a:defRPr/>
              </a:pPr>
              <a:t>‹N°›</a:t>
            </a:fld>
            <a:endParaRPr lang="fr-FR"/>
          </a:p>
        </p:txBody>
      </p:sp>
      <p:sp>
        <p:nvSpPr>
          <p:cNvPr id="16" name="Espace réservé du pied de page 15"/>
          <p:cNvSpPr>
            <a:spLocks noGrp="1"/>
          </p:cNvSpPr>
          <p:nvPr>
            <p:ph type="ftr" sz="quarter" idx="16"/>
          </p:nvPr>
        </p:nvSpPr>
        <p:spPr/>
        <p:txBody>
          <a:bodyPr/>
          <a:lstStyle/>
          <a:p>
            <a:pPr>
              <a:defRPr/>
            </a:pPr>
            <a:endParaRPr lang="fr-FR"/>
          </a:p>
        </p:txBody>
      </p:sp>
      <p:sp>
        <p:nvSpPr>
          <p:cNvPr id="17" name="Titre 16"/>
          <p:cNvSpPr>
            <a:spLocks noGrp="1"/>
          </p:cNvSpPr>
          <p:nvPr>
            <p:ph type="title"/>
          </p:nvPr>
        </p:nvSpPr>
        <p:spPr/>
        <p:txBody>
          <a:bodyPr rtlCol="0" anchor="b" anchorCtr="0"/>
          <a:lstStyle/>
          <a:p>
            <a:r>
              <a:rPr kumimoji="0" lang="fr-FR"/>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pPr>
              <a:defRPr/>
            </a:pPr>
            <a:fld id="{6367E3A9-FBF5-4D4B-AFE7-42F67370923F}" type="datetimeFigureOut">
              <a:rPr lang="fr-FR" smtClean="0"/>
              <a:pPr>
                <a:defRPr/>
              </a:pPr>
              <a:t>02/06/2025</a:t>
            </a:fld>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C27D3934-66AC-4663-A151-F49EC2E2666F}" type="slidenum">
              <a:rPr lang="fr-FR" smtClean="0"/>
              <a:pPr>
                <a:defRPr/>
              </a:pPr>
              <a:t>‹N°›</a:t>
            </a:fld>
            <a:endParaRPr lang="fr-FR"/>
          </a:p>
        </p:txBody>
      </p:sp>
      <p:sp>
        <p:nvSpPr>
          <p:cNvPr id="2" name="Titr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cxnSp>
        <p:nvCxnSpPr>
          <p:cNvPr id="7" name="Connecteur droit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Espace réservé de la date 4"/>
          <p:cNvSpPr>
            <a:spLocks noGrp="1"/>
          </p:cNvSpPr>
          <p:nvPr>
            <p:ph type="dt" sz="half" idx="10"/>
          </p:nvPr>
        </p:nvSpPr>
        <p:spPr/>
        <p:txBody>
          <a:bodyPr/>
          <a:lstStyle/>
          <a:p>
            <a:pPr>
              <a:defRPr/>
            </a:pPr>
            <a:fld id="{8A7B0C86-6226-4E7D-B470-669EEDAE62B9}" type="datetimeFigureOut">
              <a:rPr lang="fr-FR" smtClean="0"/>
              <a:pPr>
                <a:defRPr/>
              </a:pPr>
              <a:t>02/06/2025</a:t>
            </a:fld>
            <a:endParaRPr lang="fr-FR"/>
          </a:p>
        </p:txBody>
      </p:sp>
      <p:sp>
        <p:nvSpPr>
          <p:cNvPr id="6" name="Espace réservé du pied de page 5"/>
          <p:cNvSpPr>
            <a:spLocks noGrp="1"/>
          </p:cNvSpPr>
          <p:nvPr>
            <p:ph type="ftr" sz="quarter" idx="11"/>
          </p:nvPr>
        </p:nvSpPr>
        <p:spPr/>
        <p:txBody>
          <a:bodyPr/>
          <a:lstStyle/>
          <a:p>
            <a:pPr>
              <a:defRPr/>
            </a:pPr>
            <a:endParaRPr lang="fr-FR"/>
          </a:p>
        </p:txBody>
      </p:sp>
      <p:sp>
        <p:nvSpPr>
          <p:cNvPr id="7" name="Espace réservé du numéro de diapositive 6"/>
          <p:cNvSpPr>
            <a:spLocks noGrp="1"/>
          </p:cNvSpPr>
          <p:nvPr>
            <p:ph type="sldNum" sz="quarter" idx="12"/>
          </p:nvPr>
        </p:nvSpPr>
        <p:spPr/>
        <p:txBody>
          <a:bodyPr/>
          <a:lstStyle/>
          <a:p>
            <a:pPr>
              <a:defRPr/>
            </a:pPr>
            <a:fld id="{B491C0AE-5F9E-46F7-B1CE-2FF70E443AF0}" type="slidenum">
              <a:rPr lang="fr-FR" smtClean="0"/>
              <a:pPr>
                <a:defRPr/>
              </a:pPr>
              <a:t>‹N°›</a:t>
            </a:fld>
            <a:endParaRPr lang="fr-FR"/>
          </a:p>
        </p:txBody>
      </p:sp>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11" name="Espace réservé du contenu 10"/>
          <p:cNvSpPr>
            <a:spLocks noGrp="1"/>
          </p:cNvSpPr>
          <p:nvPr>
            <p:ph sz="half" idx="1"/>
          </p:nvPr>
        </p:nvSpPr>
        <p:spPr>
          <a:xfrm>
            <a:off x="457200" y="1524000"/>
            <a:ext cx="4059936"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3" name="Espace réservé du contenu 12"/>
          <p:cNvSpPr>
            <a:spLocks noGrp="1"/>
          </p:cNvSpPr>
          <p:nvPr>
            <p:ph sz="half" idx="2"/>
          </p:nvPr>
        </p:nvSpPr>
        <p:spPr>
          <a:xfrm>
            <a:off x="4648200" y="1524000"/>
            <a:ext cx="4059936"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pPr>
              <a:defRPr/>
            </a:pPr>
            <a:fld id="{5694AB7C-9150-4987-9A88-DB597AF3CE8D}" type="slidenum">
              <a:rPr lang="fr-FR" smtClean="0"/>
              <a:pPr>
                <a:defRPr/>
              </a:pPr>
              <a:t>‹N°›</a:t>
            </a:fld>
            <a:endParaRPr lang="fr-FR"/>
          </a:p>
        </p:txBody>
      </p:sp>
      <p:sp>
        <p:nvSpPr>
          <p:cNvPr id="8" name="Espace réservé du pied de page 7"/>
          <p:cNvSpPr>
            <a:spLocks noGrp="1"/>
          </p:cNvSpPr>
          <p:nvPr>
            <p:ph type="ftr" sz="quarter" idx="11"/>
          </p:nvPr>
        </p:nvSpPr>
        <p:spPr/>
        <p:txBody>
          <a:bodyPr/>
          <a:lstStyle/>
          <a:p>
            <a:pPr>
              <a:defRPr/>
            </a:pPr>
            <a:endParaRPr lang="fr-FR"/>
          </a:p>
        </p:txBody>
      </p:sp>
      <p:sp>
        <p:nvSpPr>
          <p:cNvPr id="7" name="Espace réservé de la date 6"/>
          <p:cNvSpPr>
            <a:spLocks noGrp="1"/>
          </p:cNvSpPr>
          <p:nvPr>
            <p:ph type="dt" sz="half" idx="10"/>
          </p:nvPr>
        </p:nvSpPr>
        <p:spPr/>
        <p:txBody>
          <a:bodyPr/>
          <a:lstStyle/>
          <a:p>
            <a:pPr>
              <a:defRPr/>
            </a:pPr>
            <a:fld id="{CFA6A9B0-EBF5-4A19-9780-32B9C9572835}" type="datetimeFigureOut">
              <a:rPr lang="fr-FR" smtClean="0"/>
              <a:pPr>
                <a:defRPr/>
              </a:pPr>
              <a:t>02/06/2025</a:t>
            </a:fld>
            <a:endParaRPr lang="fr-FR"/>
          </a:p>
        </p:txBody>
      </p:sp>
      <p:sp>
        <p:nvSpPr>
          <p:cNvPr id="3" name="Espace réservé du texte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32" name="Espace réservé du contenu 31"/>
          <p:cNvSpPr>
            <a:spLocks noGrp="1"/>
          </p:cNvSpPr>
          <p:nvPr>
            <p:ph sz="half" idx="2"/>
          </p:nvPr>
        </p:nvSpPr>
        <p:spPr>
          <a:xfrm>
            <a:off x="457200" y="2201896"/>
            <a:ext cx="4038600" cy="391363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34" name="Espace réservé du contenu 33"/>
          <p:cNvSpPr>
            <a:spLocks noGrp="1"/>
          </p:cNvSpPr>
          <p:nvPr>
            <p:ph sz="quarter" idx="4"/>
          </p:nvPr>
        </p:nvSpPr>
        <p:spPr>
          <a:xfrm>
            <a:off x="4649788" y="2201896"/>
            <a:ext cx="4038600" cy="391363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 name="Titre 1"/>
          <p:cNvSpPr>
            <a:spLocks noGrp="1"/>
          </p:cNvSpPr>
          <p:nvPr>
            <p:ph type="title"/>
          </p:nvPr>
        </p:nvSpPr>
        <p:spPr>
          <a:xfrm>
            <a:off x="457200" y="155448"/>
            <a:ext cx="8229600" cy="1143000"/>
          </a:xfrm>
        </p:spPr>
        <p:txBody>
          <a:bodyPr anchor="b" anchorCtr="0"/>
          <a:lstStyle>
            <a:lvl1pPr>
              <a:defRPr/>
            </a:lvl1pPr>
          </a:lstStyle>
          <a:p>
            <a:r>
              <a:rPr kumimoji="0" lang="fr-FR"/>
              <a:t>Cliquez pour modifier le style du titre</a:t>
            </a:r>
            <a:endParaRPr kumimoji="0" lang="en-US"/>
          </a:p>
        </p:txBody>
      </p:sp>
      <p:sp>
        <p:nvSpPr>
          <p:cNvPr id="12" name="Espace réservé du texte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cxnSp>
        <p:nvCxnSpPr>
          <p:cNvPr id="10" name="Connecteur droit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pPr>
              <a:defRPr/>
            </a:pPr>
            <a:fld id="{E19B1C49-5C34-461D-810A-8D759AF037F3}" type="datetimeFigureOut">
              <a:rPr lang="fr-FR" smtClean="0"/>
              <a:pPr>
                <a:defRPr/>
              </a:pPr>
              <a:t>02/06/2025</a:t>
            </a:fld>
            <a:endParaRPr lang="fr-FR"/>
          </a:p>
        </p:txBody>
      </p:sp>
      <p:sp>
        <p:nvSpPr>
          <p:cNvPr id="4" name="Espace réservé du pied de page 3"/>
          <p:cNvSpPr>
            <a:spLocks noGrp="1"/>
          </p:cNvSpPr>
          <p:nvPr>
            <p:ph type="ftr" sz="quarter" idx="11"/>
          </p:nvPr>
        </p:nvSpPr>
        <p:spPr/>
        <p:txBody>
          <a:bodyPr/>
          <a:lstStyle/>
          <a:p>
            <a:pPr>
              <a:defRPr/>
            </a:pPr>
            <a:endParaRPr lang="fr-FR"/>
          </a:p>
        </p:txBody>
      </p:sp>
      <p:sp>
        <p:nvSpPr>
          <p:cNvPr id="5" name="Espace réservé du numéro de diapositive 4"/>
          <p:cNvSpPr>
            <a:spLocks noGrp="1"/>
          </p:cNvSpPr>
          <p:nvPr>
            <p:ph type="sldNum" sz="quarter" idx="12"/>
          </p:nvPr>
        </p:nvSpPr>
        <p:spPr/>
        <p:txBody>
          <a:bodyPr/>
          <a:lstStyle/>
          <a:p>
            <a:pPr>
              <a:defRPr/>
            </a:pPr>
            <a:fld id="{A3EA0698-D119-4B1D-93DF-53EED3070FD0}" type="slidenum">
              <a:rPr lang="fr-FR" smtClean="0"/>
              <a:pPr>
                <a:defRPr/>
              </a:pPr>
              <a:t>‹N°›</a:t>
            </a:fld>
            <a:endParaRPr lang="fr-FR"/>
          </a:p>
        </p:txBody>
      </p:sp>
      <p:sp>
        <p:nvSpPr>
          <p:cNvPr id="2" name="Titre 1"/>
          <p:cNvSpPr>
            <a:spLocks noGrp="1"/>
          </p:cNvSpPr>
          <p:nvPr>
            <p:ph type="title"/>
          </p:nvPr>
        </p:nvSpPr>
        <p:spPr/>
        <p:txBody>
          <a:bodyPr/>
          <a:lstStyle/>
          <a:p>
            <a:r>
              <a:rPr kumimoji="0" lang="fr-FR"/>
              <a:t>Cliquez pour modifier le style du titre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defRPr/>
            </a:pPr>
            <a:fld id="{BCF44B9E-5660-413F-9448-7B4CCCF869E5}" type="datetimeFigureOut">
              <a:rPr lang="fr-FR" smtClean="0"/>
              <a:pPr>
                <a:defRPr/>
              </a:pPr>
              <a:t>02/06/2025</a:t>
            </a:fld>
            <a:endParaRPr lang="fr-FR"/>
          </a:p>
        </p:txBody>
      </p:sp>
      <p:sp>
        <p:nvSpPr>
          <p:cNvPr id="3" name="Espace réservé du pied de page 2"/>
          <p:cNvSpPr>
            <a:spLocks noGrp="1"/>
          </p:cNvSpPr>
          <p:nvPr>
            <p:ph type="ftr" sz="quarter" idx="11"/>
          </p:nvPr>
        </p:nvSpPr>
        <p:spPr/>
        <p:txBody>
          <a:bodyPr/>
          <a:lstStyle/>
          <a:p>
            <a:pPr>
              <a:defRPr/>
            </a:pPr>
            <a:endParaRPr lang="fr-FR"/>
          </a:p>
        </p:txBody>
      </p:sp>
      <p:sp>
        <p:nvSpPr>
          <p:cNvPr id="4" name="Espace réservé du numéro de diapositive 3"/>
          <p:cNvSpPr>
            <a:spLocks noGrp="1"/>
          </p:cNvSpPr>
          <p:nvPr>
            <p:ph type="sldNum" sz="quarter" idx="12"/>
          </p:nvPr>
        </p:nvSpPr>
        <p:spPr/>
        <p:txBody>
          <a:bodyPr/>
          <a:lstStyle/>
          <a:p>
            <a:pPr>
              <a:defRPr/>
            </a:pPr>
            <a:fld id="{9EBA0FF0-B215-4EA2-86DF-ADA44C33E3D5}" type="slidenum">
              <a:rPr lang="fr-FR" smtClean="0"/>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9" name="Espace réservé du contenu 28"/>
          <p:cNvSpPr>
            <a:spLocks noGrp="1"/>
          </p:cNvSpPr>
          <p:nvPr>
            <p:ph sz="quarter" idx="1"/>
          </p:nvPr>
        </p:nvSpPr>
        <p:spPr>
          <a:xfrm>
            <a:off x="457200" y="457200"/>
            <a:ext cx="6248400" cy="5715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3" name="Espace réservé du texte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31" name="Titr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a:t>Cliquez pour modifier le style du titre</a:t>
            </a:r>
            <a:endParaRPr kumimoji="0" lang="en-US"/>
          </a:p>
        </p:txBody>
      </p:sp>
      <p:sp>
        <p:nvSpPr>
          <p:cNvPr id="8" name="Espace réservé de la date 7"/>
          <p:cNvSpPr>
            <a:spLocks noGrp="1"/>
          </p:cNvSpPr>
          <p:nvPr>
            <p:ph type="dt" sz="half" idx="14"/>
          </p:nvPr>
        </p:nvSpPr>
        <p:spPr/>
        <p:txBody>
          <a:bodyPr/>
          <a:lstStyle/>
          <a:p>
            <a:pPr>
              <a:defRPr/>
            </a:pPr>
            <a:fld id="{C2DFAA53-FB29-4706-8D57-69ED03F974FE}" type="datetimeFigureOut">
              <a:rPr lang="fr-FR" smtClean="0"/>
              <a:pPr>
                <a:defRPr/>
              </a:pPr>
              <a:t>02/06/2025</a:t>
            </a:fld>
            <a:endParaRPr lang="fr-FR"/>
          </a:p>
        </p:txBody>
      </p:sp>
      <p:sp>
        <p:nvSpPr>
          <p:cNvPr id="9" name="Espace réservé du numéro de diapositive 8"/>
          <p:cNvSpPr>
            <a:spLocks noGrp="1"/>
          </p:cNvSpPr>
          <p:nvPr>
            <p:ph type="sldNum" sz="quarter" idx="15"/>
          </p:nvPr>
        </p:nvSpPr>
        <p:spPr/>
        <p:txBody>
          <a:bodyPr/>
          <a:lstStyle/>
          <a:p>
            <a:pPr>
              <a:defRPr/>
            </a:pPr>
            <a:fld id="{CF0893C2-0848-4EC0-B25B-8A0644BC9CE0}" type="slidenum">
              <a:rPr lang="fr-FR" smtClean="0"/>
              <a:pPr>
                <a:defRPr/>
              </a:pPr>
              <a:t>‹N°›</a:t>
            </a:fld>
            <a:endParaRPr lang="fr-FR"/>
          </a:p>
        </p:txBody>
      </p:sp>
      <p:sp>
        <p:nvSpPr>
          <p:cNvPr id="10" name="Espace réservé du pied de page 9"/>
          <p:cNvSpPr>
            <a:spLocks noGrp="1"/>
          </p:cNvSpPr>
          <p:nvPr>
            <p:ph type="ftr" sz="quarter" idx="16"/>
          </p:nvPr>
        </p:nvSpPr>
        <p:spPr/>
        <p:txBody>
          <a:bodyPr/>
          <a:lstStyle/>
          <a:p>
            <a:pPr>
              <a:defRPr/>
            </a:pPr>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a:t>Cliquez pour modifier le style du titre</a:t>
            </a:r>
            <a:endParaRPr kumimoji="0" lang="en-US"/>
          </a:p>
        </p:txBody>
      </p:sp>
      <p:sp>
        <p:nvSpPr>
          <p:cNvPr id="3" name="Espace réservé pour une imag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fr-FR"/>
              <a:t>Cliquez sur l'icône pour ajouter une image</a:t>
            </a:r>
            <a:endParaRPr kumimoji="0" lang="en-US"/>
          </a:p>
        </p:txBody>
      </p:sp>
      <p:sp>
        <p:nvSpPr>
          <p:cNvPr id="4" name="Espace réservé du texte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8" name="Espace réservé de la date 7"/>
          <p:cNvSpPr>
            <a:spLocks noGrp="1"/>
          </p:cNvSpPr>
          <p:nvPr>
            <p:ph type="dt" sz="half" idx="10"/>
          </p:nvPr>
        </p:nvSpPr>
        <p:spPr/>
        <p:txBody>
          <a:bodyPr/>
          <a:lstStyle/>
          <a:p>
            <a:pPr>
              <a:defRPr/>
            </a:pPr>
            <a:fld id="{19E4302F-812E-45F4-887F-58BA19EA136D}" type="datetimeFigureOut">
              <a:rPr lang="fr-FR" smtClean="0"/>
              <a:pPr>
                <a:defRPr/>
              </a:pPr>
              <a:t>02/06/2025</a:t>
            </a:fld>
            <a:endParaRPr lang="fr-FR"/>
          </a:p>
        </p:txBody>
      </p:sp>
      <p:sp>
        <p:nvSpPr>
          <p:cNvPr id="9" name="Espace réservé du numéro de diapositive 8"/>
          <p:cNvSpPr>
            <a:spLocks noGrp="1"/>
          </p:cNvSpPr>
          <p:nvPr>
            <p:ph type="sldNum" sz="quarter" idx="11"/>
          </p:nvPr>
        </p:nvSpPr>
        <p:spPr/>
        <p:txBody>
          <a:bodyPr/>
          <a:lstStyle/>
          <a:p>
            <a:pPr>
              <a:defRPr/>
            </a:pPr>
            <a:fld id="{02762C18-94AB-4693-87FB-AD395CD3FEF0}" type="slidenum">
              <a:rPr lang="fr-FR" smtClean="0"/>
              <a:pPr>
                <a:defRPr/>
              </a:pPr>
              <a:t>‹N°›</a:t>
            </a:fld>
            <a:endParaRPr lang="fr-FR"/>
          </a:p>
        </p:txBody>
      </p:sp>
      <p:sp>
        <p:nvSpPr>
          <p:cNvPr id="10" name="Espace réservé du pied de page 9"/>
          <p:cNvSpPr>
            <a:spLocks noGrp="1"/>
          </p:cNvSpPr>
          <p:nvPr>
            <p:ph type="ftr" sz="quarter" idx="12"/>
          </p:nvPr>
        </p:nvSpPr>
        <p:spPr/>
        <p:txBody>
          <a:bodyPr/>
          <a:lstStyle/>
          <a:p>
            <a:pPr>
              <a:defRPr/>
            </a:pPr>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Espace réservé du texte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24" name="Espace réservé de la date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pPr>
              <a:defRPr/>
            </a:pPr>
            <a:fld id="{FF7B1D63-0053-4588-852B-B33C3F467906}" type="datetimeFigureOut">
              <a:rPr lang="fr-FR" smtClean="0"/>
              <a:pPr>
                <a:defRPr/>
              </a:pPr>
              <a:t>02/06/2025</a:t>
            </a:fld>
            <a:endParaRPr lang="fr-FR"/>
          </a:p>
        </p:txBody>
      </p:sp>
      <p:sp>
        <p:nvSpPr>
          <p:cNvPr id="10" name="Espace réservé du pied de page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pPr>
              <a:defRPr/>
            </a:pPr>
            <a:endParaRPr lang="fr-FR"/>
          </a:p>
        </p:txBody>
      </p:sp>
      <p:sp>
        <p:nvSpPr>
          <p:cNvPr id="22" name="Espace réservé du numéro de diapositiv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pPr>
              <a:defRPr/>
            </a:pPr>
            <a:fld id="{1CB993EE-A5D5-4058-AD8E-FD97CFA8A07A}" type="slidenum">
              <a:rPr lang="fr-FR" smtClean="0"/>
              <a:pPr>
                <a:defRPr/>
              </a:pPr>
              <a:t>‹N°›</a:t>
            </a:fld>
            <a:endParaRPr lang="fr-FR"/>
          </a:p>
        </p:txBody>
      </p:sp>
      <p:sp>
        <p:nvSpPr>
          <p:cNvPr id="5" name="Espace réservé du titre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fr-FR"/>
              <a:t>Cliquez pour modifier le style du titre</a:t>
            </a:r>
            <a:endParaRPr kumimoji="0" lang="en-US"/>
          </a:p>
        </p:txBody>
      </p:sp>
    </p:spTree>
  </p:cSld>
  <p:clrMap bg1="dk1" tx1="lt1" bg2="dk2" tx2="lt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re 1"/>
          <p:cNvSpPr>
            <a:spLocks noGrp="1"/>
          </p:cNvSpPr>
          <p:nvPr>
            <p:ph type="ctrTitle"/>
          </p:nvPr>
        </p:nvSpPr>
        <p:spPr>
          <a:xfrm>
            <a:off x="0" y="1727993"/>
            <a:ext cx="8929718" cy="4005263"/>
          </a:xfrm>
        </p:spPr>
        <p:txBody>
          <a:bodyPr>
            <a:noAutofit/>
          </a:bodyPr>
          <a:lstStyle/>
          <a:p>
            <a:pPr fontAlgn="auto">
              <a:spcAft>
                <a:spcPts val="0"/>
              </a:spcAft>
              <a:defRPr/>
            </a:pPr>
            <a:br>
              <a:rPr lang="fr-FR" sz="5400" b="1" dirty="0">
                <a:solidFill>
                  <a:schemeClr val="bg1"/>
                </a:solidFill>
                <a:latin typeface="Times New Roman" pitchFamily="18" charset="0"/>
                <a:cs typeface="Times New Roman" pitchFamily="18" charset="0"/>
              </a:rPr>
            </a:br>
            <a:br>
              <a:rPr lang="fr-FR" sz="2400" b="1" dirty="0">
                <a:solidFill>
                  <a:schemeClr val="bg1"/>
                </a:solidFill>
                <a:latin typeface="Times New Roman" pitchFamily="18" charset="0"/>
                <a:cs typeface="Times New Roman" pitchFamily="18" charset="0"/>
              </a:rPr>
            </a:br>
            <a:br>
              <a:rPr lang="fr-FR" sz="2400" b="1" dirty="0">
                <a:solidFill>
                  <a:schemeClr val="bg1"/>
                </a:solidFill>
                <a:latin typeface="Times New Roman" pitchFamily="18" charset="0"/>
                <a:cs typeface="Times New Roman" pitchFamily="18" charset="0"/>
              </a:rPr>
            </a:br>
            <a:br>
              <a:rPr lang="fr-FR" sz="2400" b="1" dirty="0">
                <a:solidFill>
                  <a:schemeClr val="bg1"/>
                </a:solidFill>
                <a:latin typeface="Times New Roman" pitchFamily="18" charset="0"/>
                <a:cs typeface="Times New Roman" pitchFamily="18" charset="0"/>
              </a:rPr>
            </a:br>
            <a:r>
              <a:rPr lang="en-US" sz="7200" b="1" dirty="0">
                <a:solidFill>
                  <a:schemeClr val="bg1"/>
                </a:solidFill>
                <a:latin typeface="Times New Roman" pitchFamily="18" charset="0"/>
                <a:cs typeface="Times New Roman" pitchFamily="18" charset="0"/>
              </a:rPr>
              <a:t>Chapter II: </a:t>
            </a:r>
            <a:br>
              <a:rPr lang="en-US" sz="7200" b="1" dirty="0">
                <a:solidFill>
                  <a:schemeClr val="bg1"/>
                </a:solidFill>
                <a:latin typeface="Times New Roman" pitchFamily="18" charset="0"/>
                <a:cs typeface="Times New Roman" pitchFamily="18" charset="0"/>
              </a:rPr>
            </a:br>
            <a:br>
              <a:rPr lang="en-US" sz="4000" b="1" dirty="0">
                <a:solidFill>
                  <a:schemeClr val="bg1"/>
                </a:solidFill>
                <a:latin typeface="Times New Roman" pitchFamily="18" charset="0"/>
                <a:cs typeface="Times New Roman" pitchFamily="18" charset="0"/>
              </a:rPr>
            </a:br>
            <a:r>
              <a:rPr lang="en-US" sz="5400" b="1" dirty="0">
                <a:solidFill>
                  <a:schemeClr val="bg1"/>
                </a:solidFill>
                <a:latin typeface="Times New Roman" pitchFamily="18" charset="0"/>
                <a:cs typeface="Times New Roman" pitchFamily="18" charset="0"/>
              </a:rPr>
              <a:t>Sampling Choices and Constraints</a:t>
            </a:r>
            <a:endParaRPr lang="fr-FR" sz="5400" dirty="0">
              <a:solidFill>
                <a:schemeClr val="bg1"/>
              </a:solidFill>
              <a:latin typeface="Times New Roman" pitchFamily="18" charset="0"/>
              <a:cs typeface="Times New Roman" pitchFamily="18" charset="0"/>
            </a:endParaRP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2661034" y="292222"/>
            <a:ext cx="3821933" cy="923330"/>
          </a:xfrm>
          <a:prstGeom prst="rect">
            <a:avLst/>
          </a:prstGeom>
          <a:noFill/>
          <a:ln w="9525">
            <a:noFill/>
            <a:miter lim="800000"/>
            <a:headEnd/>
            <a:tailEnd/>
          </a:ln>
        </p:spPr>
        <p:txBody>
          <a:bodyPr wrap="square">
            <a:spAutoFit/>
          </a:bodyPr>
          <a:lstStyle/>
          <a:p>
            <a:pPr algn="ctr"/>
            <a:r>
              <a:rPr lang="fr-FR" sz="5400" b="1">
                <a:solidFill>
                  <a:schemeClr val="accent2"/>
                </a:solidFill>
                <a:effectLst>
                  <a:outerShdw blurRad="38100" dist="38100" dir="2700000" algn="tl">
                    <a:srgbClr val="000000">
                      <a:alpha val="43137"/>
                    </a:srgbClr>
                  </a:outerShdw>
                </a:effectLst>
                <a:latin typeface="Times New Roman" pitchFamily="18" charset="0"/>
                <a:cs typeface="Times New Roman" pitchFamily="18" charset="0"/>
              </a:rPr>
              <a:t>Pre-model</a:t>
            </a:r>
            <a:endParaRPr lang="fr-FR" sz="5400" b="1" dirty="0">
              <a:solidFill>
                <a:schemeClr val="accent2"/>
              </a:solidFill>
              <a:latin typeface="Times New Roman" pitchFamily="18" charset="0"/>
              <a:cs typeface="Times New Roman" pitchFamily="18" charset="0"/>
            </a:endParaRPr>
          </a:p>
        </p:txBody>
      </p:sp>
      <p:sp>
        <p:nvSpPr>
          <p:cNvPr id="23553" name="Rectangle 1"/>
          <p:cNvSpPr>
            <a:spLocks noChangeArrowheads="1"/>
          </p:cNvSpPr>
          <p:nvPr/>
        </p:nvSpPr>
        <p:spPr bwMode="auto">
          <a:xfrm>
            <a:off x="678629" y="1643050"/>
            <a:ext cx="7786742"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449263" algn="just">
              <a:buFont typeface="Wingdings" pitchFamily="2" charset="2"/>
              <a:buChar char="ü"/>
            </a:pPr>
            <a:r>
              <a:rPr lang="en-US" sz="3200" b="1">
                <a:solidFill>
                  <a:schemeClr val="bg1"/>
                </a:solidFill>
                <a:effectLst>
                  <a:outerShdw blurRad="38100" dist="38100" dir="2700000" algn="tl">
                    <a:srgbClr val="000000">
                      <a:alpha val="43137"/>
                    </a:srgbClr>
                  </a:outerShdw>
                </a:effectLst>
                <a:latin typeface="+mn-lt"/>
                <a:ea typeface="Calibri" pitchFamily="34" charset="0"/>
                <a:cs typeface="Times New Roman" pitchFamily="18" charset="0"/>
              </a:rPr>
              <a:t>Any model includes the definition of a certain number of functional units characterized by state variables, fluctuating in space and time and linked together by flows (of matter, energy, etc.).</a:t>
            </a:r>
            <a:endParaRPr kumimoji="0" lang="fr-FR" sz="3200" b="1" i="0" u="none" strike="noStrike" cap="none" normalizeH="0" baseline="0" dirty="0">
              <a:ln>
                <a:noFill/>
              </a:ln>
              <a:solidFill>
                <a:schemeClr val="bg1"/>
              </a:solidFill>
              <a:effectLst>
                <a:outerShdw blurRad="38100" dist="38100" dir="2700000" algn="tl">
                  <a:srgbClr val="000000">
                    <a:alpha val="43137"/>
                  </a:srgbClr>
                </a:outerShdw>
              </a:effectLst>
              <a:latin typeface="+mn-lt"/>
              <a:ea typeface="Calibri" pitchFamily="34" charset="0"/>
              <a:cs typeface="Times New Roman" pitchFamily="18" charset="0"/>
            </a:endParaRPr>
          </a:p>
        </p:txBody>
      </p:sp>
      <p:sp>
        <p:nvSpPr>
          <p:cNvPr id="4" name="Rectangle 3"/>
          <p:cNvSpPr/>
          <p:nvPr/>
        </p:nvSpPr>
        <p:spPr>
          <a:xfrm>
            <a:off x="642910" y="2739466"/>
            <a:ext cx="7786742" cy="3046988"/>
          </a:xfrm>
          <a:prstGeom prst="rect">
            <a:avLst/>
          </a:prstGeom>
        </p:spPr>
        <p:txBody>
          <a:bodyPr wrap="square">
            <a:spAutoFit/>
          </a:bodyPr>
          <a:lstStyle/>
          <a:p>
            <a:pPr lvl="0" indent="449263" algn="justLow">
              <a:buFont typeface="Wingdings" pitchFamily="2" charset="2"/>
              <a:buChar char="ü"/>
            </a:pPr>
            <a:r>
              <a:rPr lang="en-US" sz="3200" b="1">
                <a:solidFill>
                  <a:schemeClr val="bg1"/>
                </a:solidFill>
                <a:effectLst>
                  <a:outerShdw blurRad="38100" dist="38100" dir="2700000" algn="tl">
                    <a:srgbClr val="000000">
                      <a:alpha val="43137"/>
                    </a:srgbClr>
                  </a:outerShdw>
                </a:effectLst>
                <a:latin typeface="+mn-lt"/>
                <a:ea typeface="Calibri" pitchFamily="34" charset="0"/>
                <a:cs typeface="Times New Roman" pitchFamily="18" charset="0"/>
              </a:rPr>
              <a:t>The model responds to a certain type of structural and/or functional description of a subsystem of the ecological system that it is still impossible to understand in its entirety.</a:t>
            </a:r>
            <a:endParaRPr lang="fr-FR" sz="3200" b="1" dirty="0">
              <a:solidFill>
                <a:schemeClr val="bg1"/>
              </a:solidFill>
              <a:effectLst>
                <a:outerShdw blurRad="38100" dist="38100" dir="2700000" algn="tl">
                  <a:srgbClr val="000000">
                    <a:alpha val="43137"/>
                  </a:srgbClr>
                </a:outerShdw>
              </a:effectLst>
              <a:latin typeface="+mn-lt"/>
              <a:cs typeface="Times New Roman" pitchFamily="18" charset="0"/>
            </a:endParaRPr>
          </a:p>
        </p:txBody>
      </p:sp>
      <p:sp>
        <p:nvSpPr>
          <p:cNvPr id="5" name="Rectangle 4"/>
          <p:cNvSpPr/>
          <p:nvPr/>
        </p:nvSpPr>
        <p:spPr>
          <a:xfrm>
            <a:off x="678629" y="2644170"/>
            <a:ext cx="7786742" cy="2062103"/>
          </a:xfrm>
          <a:prstGeom prst="rect">
            <a:avLst/>
          </a:prstGeom>
        </p:spPr>
        <p:txBody>
          <a:bodyPr wrap="square">
            <a:spAutoFit/>
          </a:bodyPr>
          <a:lstStyle/>
          <a:p>
            <a:pPr lvl="0" indent="449263" algn="justLow" eaLnBrk="0" hangingPunct="0">
              <a:buFont typeface="Wingdings" pitchFamily="2" charset="2"/>
              <a:buChar char="ü"/>
            </a:pPr>
            <a:r>
              <a:rPr lang="en-US" sz="3200" b="1">
                <a:solidFill>
                  <a:schemeClr val="bg1"/>
                </a:solidFill>
                <a:latin typeface="+mn-lt"/>
                <a:ea typeface="Calibri" pitchFamily="34" charset="0"/>
                <a:cs typeface="Times New Roman" pitchFamily="18" charset="0"/>
              </a:rPr>
              <a:t>The pre-model must describe the structure and operation of a subsystem and look for possible intervention points on the system.</a:t>
            </a:r>
            <a:endParaRPr lang="fr-FR" sz="4000" b="1" dirty="0">
              <a:solidFill>
                <a:schemeClr val="bg1"/>
              </a:solidFill>
              <a:latin typeface="+mn-lt"/>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23553"/>
                                        </p:tgtEl>
                                        <p:attrNameLst>
                                          <p:attrName>style.visibility</p:attrName>
                                        </p:attrNameLst>
                                      </p:cBhvr>
                                      <p:to>
                                        <p:strVal val="visible"/>
                                      </p:to>
                                    </p:set>
                                    <p:animEffect transition="in" filter="slide(fromLeft)">
                                      <p:cBhvr>
                                        <p:cTn id="11" dur="500"/>
                                        <p:tgtEl>
                                          <p:spTgt spid="23553"/>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xit" presetSubtype="5" fill="hold" grpId="1" nodeType="clickEffect">
                                  <p:stCondLst>
                                    <p:cond delay="0"/>
                                  </p:stCondLst>
                                  <p:childTnLst>
                                    <p:animEffect transition="out" filter="blinds(vertical)">
                                      <p:cBhvr>
                                        <p:cTn id="15" dur="500"/>
                                        <p:tgtEl>
                                          <p:spTgt spid="23553"/>
                                        </p:tgtEl>
                                      </p:cBhvr>
                                    </p:animEffect>
                                    <p:set>
                                      <p:cBhvr>
                                        <p:cTn id="16" dur="1" fill="hold">
                                          <p:stCondLst>
                                            <p:cond delay="499"/>
                                          </p:stCondLst>
                                        </p:cTn>
                                        <p:tgtEl>
                                          <p:spTgt spid="23553"/>
                                        </p:tgtEl>
                                        <p:attrNameLst>
                                          <p:attrName>style.visibility</p:attrName>
                                        </p:attrNameLst>
                                      </p:cBhvr>
                                      <p:to>
                                        <p:strVal val="hidden"/>
                                      </p:to>
                                    </p:set>
                                  </p:childTnLst>
                                </p:cTn>
                              </p:par>
                            </p:childTnLst>
                          </p:cTn>
                        </p:par>
                        <p:par>
                          <p:cTn id="17" fill="hold">
                            <p:stCondLst>
                              <p:cond delay="500"/>
                            </p:stCondLst>
                            <p:childTnLst>
                              <p:par>
                                <p:cTn id="18" presetID="8" presetClass="entr" presetSubtype="32" fill="hold" grpId="0" nodeType="after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diamond(out)">
                                      <p:cBhvr>
                                        <p:cTn id="20" dur="500"/>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xit" presetSubtype="16" fill="hold" grpId="1" nodeType="clickEffect">
                                  <p:stCondLst>
                                    <p:cond delay="0"/>
                                  </p:stCondLst>
                                  <p:childTnLst>
                                    <p:animEffect transition="out" filter="box(in)">
                                      <p:cBhvr>
                                        <p:cTn id="24" dur="500"/>
                                        <p:tgtEl>
                                          <p:spTgt spid="4"/>
                                        </p:tgtEl>
                                      </p:cBhvr>
                                    </p:animEffect>
                                    <p:set>
                                      <p:cBhvr>
                                        <p:cTn id="25" dur="1" fill="hold">
                                          <p:stCondLst>
                                            <p:cond delay="499"/>
                                          </p:stCondLst>
                                        </p:cTn>
                                        <p:tgtEl>
                                          <p:spTgt spid="4"/>
                                        </p:tgtEl>
                                        <p:attrNameLst>
                                          <p:attrName>style.visibility</p:attrName>
                                        </p:attrNameLst>
                                      </p:cBhvr>
                                      <p:to>
                                        <p:strVal val="hidden"/>
                                      </p:to>
                                    </p:set>
                                  </p:childTnLst>
                                </p:cTn>
                              </p:par>
                            </p:childTnLst>
                          </p:cTn>
                        </p:par>
                        <p:par>
                          <p:cTn id="26" fill="hold">
                            <p:stCondLst>
                              <p:cond delay="500"/>
                            </p:stCondLst>
                            <p:childTnLst>
                              <p:par>
                                <p:cTn id="27" presetID="21" presetClass="entr" presetSubtype="4" fill="hold" grpId="0" nodeType="after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wheel(4)">
                                      <p:cBhvr>
                                        <p:cTn id="2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3553" grpId="0"/>
      <p:bldP spid="23553" grpId="1"/>
      <p:bldP spid="4" grpId="0"/>
      <p:bldP spid="4" grpId="1"/>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rganigramme : Bande perforée 7"/>
          <p:cNvSpPr/>
          <p:nvPr/>
        </p:nvSpPr>
        <p:spPr>
          <a:xfrm>
            <a:off x="428596" y="1357298"/>
            <a:ext cx="6012000" cy="1857388"/>
          </a:xfrm>
          <a:prstGeom prst="flowChartPunchedTape">
            <a:avLst/>
          </a:prstGeom>
          <a:ln w="57150">
            <a:solidFill>
              <a:schemeClr val="tx2">
                <a:lumMod val="90000"/>
              </a:schemeClr>
            </a:solidFill>
          </a:ln>
          <a:effectLst>
            <a:glow rad="228600">
              <a:srgbClr val="F9EDC7">
                <a:alpha val="40000"/>
              </a:srgbClr>
            </a:glow>
            <a:outerShdw blurRad="95000" rotWithShape="0">
              <a:srgbClr val="000000">
                <a:alpha val="50000"/>
              </a:srgbClr>
            </a:outerShdw>
            <a:softEdge rad="12700"/>
          </a:effectLst>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3600" b="1">
                <a:solidFill>
                  <a:srgbClr val="FF0000"/>
                </a:solidFill>
                <a:effectLst>
                  <a:outerShdw blurRad="38100" dist="38100" dir="2700000" algn="tl">
                    <a:srgbClr val="000000">
                      <a:alpha val="43137"/>
                    </a:srgbClr>
                  </a:outerShdw>
                </a:effectLst>
              </a:rPr>
              <a:t>Biometric and demographic descriptors</a:t>
            </a:r>
            <a:endParaRPr lang="fr-FR" sz="3600" dirty="0">
              <a:solidFill>
                <a:srgbClr val="FF0000"/>
              </a:solidFill>
              <a:effectLst>
                <a:outerShdw blurRad="38100" dist="38100" dir="2700000" algn="tl">
                  <a:srgbClr val="000000">
                    <a:alpha val="43137"/>
                  </a:srgbClr>
                </a:outerShdw>
              </a:effectLst>
            </a:endParaRPr>
          </a:p>
        </p:txBody>
      </p:sp>
      <p:sp>
        <p:nvSpPr>
          <p:cNvPr id="10" name="Organigramme : Bande perforée 9"/>
          <p:cNvSpPr/>
          <p:nvPr/>
        </p:nvSpPr>
        <p:spPr>
          <a:xfrm>
            <a:off x="428596" y="1357298"/>
            <a:ext cx="5580000" cy="1440000"/>
          </a:xfrm>
          <a:prstGeom prst="flowChartPunchedTape">
            <a:avLst/>
          </a:prstGeom>
          <a:ln w="57150">
            <a:solidFill>
              <a:schemeClr val="tx2">
                <a:lumMod val="90000"/>
              </a:schemeClr>
            </a:solidFill>
          </a:ln>
          <a:effectLst>
            <a:glow rad="228600">
              <a:srgbClr val="F9EDC7">
                <a:alpha val="40000"/>
              </a:srgbClr>
            </a:glow>
            <a:outerShdw blurRad="95000" rotWithShape="0">
              <a:srgbClr val="000000">
                <a:alpha val="50000"/>
              </a:srgbClr>
            </a:outerShdw>
            <a:softEdge rad="12700"/>
          </a:effectLst>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3600" b="1">
                <a:solidFill>
                  <a:srgbClr val="FF0000"/>
                </a:solidFill>
                <a:effectLst>
                  <a:outerShdw blurRad="38100" dist="38100" dir="2700000" algn="tl">
                    <a:srgbClr val="000000">
                      <a:alpha val="43137"/>
                    </a:srgbClr>
                  </a:outerShdw>
                </a:effectLst>
              </a:rPr>
              <a:t>Structural Descriptors</a:t>
            </a:r>
            <a:endParaRPr lang="fr-FR" sz="3600" dirty="0">
              <a:solidFill>
                <a:srgbClr val="FF0000"/>
              </a:solidFill>
              <a:effectLst>
                <a:outerShdw blurRad="38100" dist="38100" dir="2700000" algn="tl">
                  <a:srgbClr val="000000">
                    <a:alpha val="43137"/>
                  </a:srgbClr>
                </a:outerShdw>
              </a:effectLst>
            </a:endParaRPr>
          </a:p>
        </p:txBody>
      </p:sp>
      <p:sp>
        <p:nvSpPr>
          <p:cNvPr id="3" name="Rectangle 2"/>
          <p:cNvSpPr/>
          <p:nvPr/>
        </p:nvSpPr>
        <p:spPr>
          <a:xfrm>
            <a:off x="214282" y="1484784"/>
            <a:ext cx="8572560" cy="1569660"/>
          </a:xfrm>
          <a:prstGeom prst="rect">
            <a:avLst/>
          </a:prstGeom>
        </p:spPr>
        <p:txBody>
          <a:bodyPr wrap="square">
            <a:spAutoFit/>
          </a:bodyPr>
          <a:lstStyle/>
          <a:p>
            <a:pPr algn="ctr"/>
            <a:r>
              <a:rPr lang="en-US" sz="3200" b="1" dirty="0">
                <a:solidFill>
                  <a:schemeClr val="bg1"/>
                </a:solidFill>
                <a:effectLst>
                  <a:outerShdw blurRad="38100" dist="38100" dir="2700000" algn="tl">
                    <a:srgbClr val="000000">
                      <a:alpha val="43137"/>
                    </a:srgbClr>
                  </a:outerShdw>
                </a:effectLst>
                <a:latin typeface="+mn-lt"/>
                <a:cs typeface="Times New Roman" pitchFamily="18" charset="0"/>
              </a:rPr>
              <a:t>Depends on the type of descriptive or explanatory pre-model expected at the end of the analysis</a:t>
            </a:r>
            <a:endParaRPr lang="fr-FR" sz="3200" b="1" dirty="0">
              <a:solidFill>
                <a:schemeClr val="bg1"/>
              </a:solidFill>
              <a:effectLst>
                <a:outerShdw blurRad="38100" dist="38100" dir="2700000" algn="tl">
                  <a:srgbClr val="000000">
                    <a:alpha val="43137"/>
                  </a:srgbClr>
                </a:outerShdw>
              </a:effectLst>
              <a:latin typeface="+mn-lt"/>
              <a:cs typeface="Times New Roman" pitchFamily="18" charset="0"/>
            </a:endParaRPr>
          </a:p>
        </p:txBody>
      </p:sp>
      <p:sp>
        <p:nvSpPr>
          <p:cNvPr id="11" name="Rectangle à coins arrondis 10"/>
          <p:cNvSpPr/>
          <p:nvPr/>
        </p:nvSpPr>
        <p:spPr>
          <a:xfrm>
            <a:off x="428596" y="3286124"/>
            <a:ext cx="8496000" cy="3276000"/>
          </a:xfrm>
          <a:prstGeom prst="wedgeRoundRectCallout">
            <a:avLst>
              <a:gd name="adj1" fmla="val -13074"/>
              <a:gd name="adj2" fmla="val -68700"/>
              <a:gd name="adj3" fmla="val 16667"/>
            </a:avLst>
          </a:prstGeom>
          <a:ln w="38100"/>
        </p:spPr>
        <p:style>
          <a:lnRef idx="1">
            <a:schemeClr val="accent6"/>
          </a:lnRef>
          <a:fillRef idx="2">
            <a:schemeClr val="accent6"/>
          </a:fillRef>
          <a:effectRef idx="1">
            <a:schemeClr val="accent6"/>
          </a:effectRef>
          <a:fontRef idx="minor">
            <a:schemeClr val="dk1"/>
          </a:fontRef>
        </p:style>
        <p:txBody>
          <a:bodyPr rtlCol="0" anchor="ctr"/>
          <a:lstStyle/>
          <a:p>
            <a:pPr algn="just">
              <a:buFont typeface="Wingdings" pitchFamily="2" charset="2"/>
              <a:buChar char="v"/>
            </a:pPr>
            <a:r>
              <a:rPr lang="en-US" sz="2400" b="1"/>
              <a:t>Structures related to the distribution of biomass into distinct species (distribution of individuals by species, species diversity) 
 Trophic structures (the relative biomasses of producers, consumers and decomposers) 
 Spatio-temporal structure (stratification of vegetation, succession of vegetation where each stage prepares the installation of the next)</a:t>
            </a:r>
            <a:endParaRPr lang="fr-FR" sz="2400" b="1" dirty="0"/>
          </a:p>
        </p:txBody>
      </p:sp>
      <p:sp>
        <p:nvSpPr>
          <p:cNvPr id="2" name="Rectangle 2"/>
          <p:cNvSpPr>
            <a:spLocks noChangeArrowheads="1"/>
          </p:cNvSpPr>
          <p:nvPr/>
        </p:nvSpPr>
        <p:spPr bwMode="auto">
          <a:xfrm>
            <a:off x="1107257" y="292222"/>
            <a:ext cx="6929486" cy="923330"/>
          </a:xfrm>
          <a:prstGeom prst="rect">
            <a:avLst/>
          </a:prstGeom>
          <a:noFill/>
          <a:ln w="9525">
            <a:noFill/>
            <a:miter lim="800000"/>
            <a:headEnd/>
            <a:tailEnd/>
          </a:ln>
        </p:spPr>
        <p:txBody>
          <a:bodyPr wrap="square">
            <a:spAutoFit/>
          </a:bodyPr>
          <a:lstStyle/>
          <a:p>
            <a:pPr algn="ctr"/>
            <a:r>
              <a:rPr lang="fr-FR" sz="5400" b="1">
                <a:solidFill>
                  <a:schemeClr val="accent2"/>
                </a:solidFill>
                <a:effectLst>
                  <a:outerShdw blurRad="38100" dist="38100" dir="2700000" algn="tl">
                    <a:srgbClr val="000000">
                      <a:alpha val="43137"/>
                    </a:srgbClr>
                  </a:outerShdw>
                </a:effectLst>
                <a:latin typeface="Times New Roman" pitchFamily="18" charset="0"/>
                <a:cs typeface="Times New Roman" pitchFamily="18" charset="0"/>
              </a:rPr>
              <a:t>Choice of descriptors</a:t>
            </a:r>
            <a:endParaRPr lang="fr-FR" sz="5400" b="1" dirty="0">
              <a:solidFill>
                <a:schemeClr val="accent2"/>
              </a:solidFill>
              <a:latin typeface="Times New Roman" pitchFamily="18" charset="0"/>
              <a:cs typeface="Times New Roman" pitchFamily="18" charset="0"/>
            </a:endParaRPr>
          </a:p>
        </p:txBody>
      </p:sp>
      <p:sp>
        <p:nvSpPr>
          <p:cNvPr id="7" name="Rectangle à coins arrondis 6"/>
          <p:cNvSpPr/>
          <p:nvPr/>
        </p:nvSpPr>
        <p:spPr>
          <a:xfrm>
            <a:off x="198000" y="3571876"/>
            <a:ext cx="8748000" cy="3000396"/>
          </a:xfrm>
          <a:prstGeom prst="wedgeRoundRectCallout">
            <a:avLst>
              <a:gd name="adj1" fmla="val -13074"/>
              <a:gd name="adj2" fmla="val -68700"/>
              <a:gd name="adj3" fmla="val 16667"/>
            </a:avLst>
          </a:prstGeom>
          <a:ln w="38100"/>
        </p:spPr>
        <p:style>
          <a:lnRef idx="1">
            <a:schemeClr val="accent6"/>
          </a:lnRef>
          <a:fillRef idx="2">
            <a:schemeClr val="accent6"/>
          </a:fillRef>
          <a:effectRef idx="1">
            <a:schemeClr val="accent6"/>
          </a:effectRef>
          <a:fontRef idx="minor">
            <a:schemeClr val="dk1"/>
          </a:fontRef>
        </p:style>
        <p:txBody>
          <a:bodyPr rtlCol="0" anchor="ctr"/>
          <a:lstStyle/>
          <a:p>
            <a:pPr algn="just">
              <a:buFont typeface="Wingdings" pitchFamily="2" charset="2"/>
              <a:buChar char="v"/>
            </a:pPr>
            <a:r>
              <a:rPr lang="en-US" sz="2700" b="1" dirty="0">
                <a:effectLst>
                  <a:outerShdw blurRad="38100" dist="38100" dir="2700000" algn="tl">
                    <a:srgbClr val="000000">
                      <a:alpha val="43137"/>
                    </a:srgbClr>
                  </a:outerShdw>
                </a:effectLst>
              </a:rPr>
              <a:t>Qualitative: presence or absence of a taxon and indication of the type of occupation of the environment (</a:t>
            </a:r>
            <a:r>
              <a:rPr lang="en-US" sz="2700" b="1" dirty="0" err="1">
                <a:effectLst>
                  <a:outerShdw blurRad="38100" dist="38100" dir="2700000" algn="tl">
                    <a:srgbClr val="000000">
                      <a:alpha val="43137"/>
                    </a:srgbClr>
                  </a:outerShdw>
                </a:effectLst>
              </a:rPr>
              <a:t>endogeal</a:t>
            </a:r>
            <a:r>
              <a:rPr lang="en-US" sz="2700" b="1" dirty="0">
                <a:effectLst>
                  <a:outerShdw blurRad="38100" dist="38100" dir="2700000" algn="tl">
                    <a:srgbClr val="000000">
                      <a:alpha val="43137"/>
                    </a:srgbClr>
                  </a:outerShdw>
                </a:effectLst>
              </a:rPr>
              <a:t> species, epiphyte, planktonic, etc.)
 Semi-quantitative: abundance/dominance scale
 Quantitative: number of organisms per unit volume or area of the biotope</a:t>
            </a:r>
            <a:endParaRPr lang="fr-FR" sz="2700" dirty="0">
              <a:effectLst>
                <a:outerShdw blurRad="38100" dist="38100" dir="2700000" algn="tl">
                  <a:srgbClr val="000000">
                    <a:alpha val="43137"/>
                  </a:srgbClr>
                </a:outerShdw>
              </a:effectLst>
            </a:endParaRPr>
          </a:p>
        </p:txBody>
      </p:sp>
      <p:sp>
        <p:nvSpPr>
          <p:cNvPr id="9" name="Rectangle à coins arrondis 8"/>
          <p:cNvSpPr/>
          <p:nvPr/>
        </p:nvSpPr>
        <p:spPr>
          <a:xfrm>
            <a:off x="758842" y="3571876"/>
            <a:ext cx="8028000" cy="1357322"/>
          </a:xfrm>
          <a:prstGeom prst="wedgeRoundRectCallout">
            <a:avLst>
              <a:gd name="adj1" fmla="val -10938"/>
              <a:gd name="adj2" fmla="val -92559"/>
              <a:gd name="adj3" fmla="val 16667"/>
            </a:avLst>
          </a:prstGeom>
          <a:ln w="38100"/>
        </p:spPr>
        <p:style>
          <a:lnRef idx="1">
            <a:schemeClr val="accent6"/>
          </a:lnRef>
          <a:fillRef idx="2">
            <a:schemeClr val="accent6"/>
          </a:fillRef>
          <a:effectRef idx="1">
            <a:schemeClr val="accent6"/>
          </a:effectRef>
          <a:fontRef idx="minor">
            <a:schemeClr val="dk1"/>
          </a:fontRef>
        </p:style>
        <p:txBody>
          <a:bodyPr rtlCol="0" anchor="ctr"/>
          <a:lstStyle/>
          <a:p>
            <a:pPr algn="just">
              <a:buFont typeface="Wingdings" pitchFamily="2" charset="2"/>
              <a:buChar char="v"/>
            </a:pPr>
            <a:r>
              <a:rPr lang="en-US" sz="2800" b="1"/>
              <a:t>They are necessary for the application of dynamic population models.</a:t>
            </a:r>
            <a:endParaRPr lang="fr-FR" sz="2800" b="1" dirty="0"/>
          </a:p>
        </p:txBody>
      </p:sp>
      <p:sp>
        <p:nvSpPr>
          <p:cNvPr id="5" name="Organigramme : Bande perforée 4"/>
          <p:cNvSpPr/>
          <p:nvPr/>
        </p:nvSpPr>
        <p:spPr>
          <a:xfrm>
            <a:off x="428596" y="1357298"/>
            <a:ext cx="5832000" cy="1857388"/>
          </a:xfrm>
          <a:prstGeom prst="flowChartPunchedTape">
            <a:avLst/>
          </a:prstGeom>
          <a:ln w="57150">
            <a:solidFill>
              <a:schemeClr val="tx2">
                <a:lumMod val="90000"/>
              </a:schemeClr>
            </a:solidFill>
          </a:ln>
          <a:effectLst>
            <a:glow rad="228600">
              <a:srgbClr val="F9EDC7">
                <a:alpha val="40000"/>
              </a:srgbClr>
            </a:glow>
            <a:outerShdw blurRad="95000" rotWithShape="0">
              <a:srgbClr val="000000">
                <a:alpha val="50000"/>
              </a:srgbClr>
            </a:outerShdw>
            <a:softEdge rad="12700"/>
          </a:effectLst>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3600" b="1">
                <a:solidFill>
                  <a:srgbClr val="FF0000"/>
                </a:solidFill>
                <a:effectLst>
                  <a:outerShdw blurRad="38100" dist="38100" dir="2700000" algn="tl">
                    <a:srgbClr val="000000">
                      <a:alpha val="43137"/>
                    </a:srgbClr>
                  </a:outerShdw>
                </a:effectLst>
              </a:rPr>
              <a:t>Space and Time Occupancy Descriptor</a:t>
            </a:r>
            <a:endParaRPr lang="fr-FR" sz="3600" dirty="0">
              <a:solidFill>
                <a:srgbClr val="FF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par>
                          <p:cTn id="8" fill="hold">
                            <p:stCondLst>
                              <p:cond delay="500"/>
                            </p:stCondLst>
                            <p:childTnLst>
                              <p:par>
                                <p:cTn id="9" presetID="35" presetClass="entr" presetSubtype="0"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2000"/>
                                        <p:tgtEl>
                                          <p:spTgt spid="3"/>
                                        </p:tgtEl>
                                      </p:cBhvr>
                                    </p:animEffect>
                                    <p:anim calcmode="lin" valueType="num">
                                      <p:cBhvr>
                                        <p:cTn id="12" dur="2000" fill="hold"/>
                                        <p:tgtEl>
                                          <p:spTgt spid="3"/>
                                        </p:tgtEl>
                                        <p:attrNameLst>
                                          <p:attrName>style.rotation</p:attrName>
                                        </p:attrNameLst>
                                      </p:cBhvr>
                                      <p:tavLst>
                                        <p:tav tm="0">
                                          <p:val>
                                            <p:fltVal val="720"/>
                                          </p:val>
                                        </p:tav>
                                        <p:tav tm="100000">
                                          <p:val>
                                            <p:fltVal val="0"/>
                                          </p:val>
                                        </p:tav>
                                      </p:tavLst>
                                    </p:anim>
                                    <p:anim calcmode="lin" valueType="num">
                                      <p:cBhvr>
                                        <p:cTn id="13" dur="2000" fill="hold"/>
                                        <p:tgtEl>
                                          <p:spTgt spid="3"/>
                                        </p:tgtEl>
                                        <p:attrNameLst>
                                          <p:attrName>ppt_h</p:attrName>
                                        </p:attrNameLst>
                                      </p:cBhvr>
                                      <p:tavLst>
                                        <p:tav tm="0">
                                          <p:val>
                                            <p:fltVal val="0"/>
                                          </p:val>
                                        </p:tav>
                                        <p:tav tm="100000">
                                          <p:val>
                                            <p:strVal val="#ppt_h"/>
                                          </p:val>
                                        </p:tav>
                                      </p:tavLst>
                                    </p:anim>
                                    <p:anim calcmode="lin" valueType="num">
                                      <p:cBhvr>
                                        <p:cTn id="14" dur="2000" fill="hold"/>
                                        <p:tgtEl>
                                          <p:spTgt spid="3"/>
                                        </p:tgtEl>
                                        <p:attrNameLst>
                                          <p:attrName>ppt_w</p:attrName>
                                        </p:attrNameLst>
                                      </p:cBhvr>
                                      <p:tavLst>
                                        <p:tav tm="0">
                                          <p:val>
                                            <p:fltVal val="0"/>
                                          </p:val>
                                        </p:tav>
                                        <p:tav tm="100000">
                                          <p:val>
                                            <p:strVal val="#ppt_w"/>
                                          </p:val>
                                        </p:tav>
                                      </p:tavLst>
                                    </p:anim>
                                  </p:childTnLst>
                                </p:cTn>
                              </p:par>
                            </p:childTnLst>
                          </p:cTn>
                        </p:par>
                      </p:childTnLst>
                    </p:cTn>
                  </p:par>
                  <p:par>
                    <p:cTn id="15" fill="hold">
                      <p:stCondLst>
                        <p:cond delay="indefinite"/>
                      </p:stCondLst>
                      <p:childTnLst>
                        <p:par>
                          <p:cTn id="16" fill="hold">
                            <p:stCondLst>
                              <p:cond delay="0"/>
                            </p:stCondLst>
                            <p:childTnLst>
                              <p:par>
                                <p:cTn id="17" presetID="3" presetClass="exit" presetSubtype="10" fill="hold" grpId="1" nodeType="clickEffect">
                                  <p:stCondLst>
                                    <p:cond delay="0"/>
                                  </p:stCondLst>
                                  <p:childTnLst>
                                    <p:animEffect transition="out" filter="blinds(horizontal)">
                                      <p:cBhvr>
                                        <p:cTn id="18" dur="500"/>
                                        <p:tgtEl>
                                          <p:spTgt spid="3"/>
                                        </p:tgtEl>
                                      </p:cBhvr>
                                    </p:animEffect>
                                    <p:set>
                                      <p:cBhvr>
                                        <p:cTn id="19" dur="1" fill="hold">
                                          <p:stCondLst>
                                            <p:cond delay="499"/>
                                          </p:stCondLst>
                                        </p:cTn>
                                        <p:tgtEl>
                                          <p:spTgt spid="3"/>
                                        </p:tgtEl>
                                        <p:attrNameLst>
                                          <p:attrName>style.visibility</p:attrName>
                                        </p:attrNameLst>
                                      </p:cBhvr>
                                      <p:to>
                                        <p:strVal val="hidden"/>
                                      </p:to>
                                    </p:set>
                                  </p:childTnLst>
                                </p:cTn>
                              </p:par>
                            </p:childTnLst>
                          </p:cTn>
                        </p:par>
                        <p:par>
                          <p:cTn id="20" fill="hold">
                            <p:stCondLst>
                              <p:cond delay="500"/>
                            </p:stCondLst>
                            <p:childTnLst>
                              <p:par>
                                <p:cTn id="21" presetID="17" presetClass="entr" presetSubtype="10" fill="hold" grpId="0" nodeType="after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p:cTn id="23" dur="500" fill="hold"/>
                                        <p:tgtEl>
                                          <p:spTgt spid="5"/>
                                        </p:tgtEl>
                                        <p:attrNameLst>
                                          <p:attrName>ppt_w</p:attrName>
                                        </p:attrNameLst>
                                      </p:cBhvr>
                                      <p:tavLst>
                                        <p:tav tm="0">
                                          <p:val>
                                            <p:fltVal val="0"/>
                                          </p:val>
                                        </p:tav>
                                        <p:tav tm="100000">
                                          <p:val>
                                            <p:strVal val="#ppt_w"/>
                                          </p:val>
                                        </p:tav>
                                      </p:tavLst>
                                    </p:anim>
                                    <p:anim calcmode="lin" valueType="num">
                                      <p:cBhvr>
                                        <p:cTn id="24" dur="500" fill="hold"/>
                                        <p:tgtEl>
                                          <p:spTgt spid="5"/>
                                        </p:tgtEl>
                                        <p:attrNameLst>
                                          <p:attrName>ppt_h</p:attrName>
                                        </p:attrNameLst>
                                      </p:cBhvr>
                                      <p:tavLst>
                                        <p:tav tm="0">
                                          <p:val>
                                            <p:strVal val="#ppt_h"/>
                                          </p:val>
                                        </p:tav>
                                        <p:tav tm="100000">
                                          <p:val>
                                            <p:strVal val="#ppt_h"/>
                                          </p:val>
                                        </p:tav>
                                      </p:tavLst>
                                    </p:anim>
                                  </p:childTnLst>
                                </p:cTn>
                              </p:par>
                            </p:childTnLst>
                          </p:cTn>
                        </p:par>
                        <p:par>
                          <p:cTn id="25" fill="hold">
                            <p:stCondLst>
                              <p:cond delay="1000"/>
                            </p:stCondLst>
                            <p:childTnLst>
                              <p:par>
                                <p:cTn id="26" presetID="2" presetClass="entr" presetSubtype="12" fill="hold" grpId="0" nodeType="after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additive="base">
                                        <p:cTn id="28" dur="500" fill="hold"/>
                                        <p:tgtEl>
                                          <p:spTgt spid="7"/>
                                        </p:tgtEl>
                                        <p:attrNameLst>
                                          <p:attrName>ppt_x</p:attrName>
                                        </p:attrNameLst>
                                      </p:cBhvr>
                                      <p:tavLst>
                                        <p:tav tm="0">
                                          <p:val>
                                            <p:strVal val="0-#ppt_w/2"/>
                                          </p:val>
                                        </p:tav>
                                        <p:tav tm="100000">
                                          <p:val>
                                            <p:strVal val="#ppt_x"/>
                                          </p:val>
                                        </p:tav>
                                      </p:tavLst>
                                    </p:anim>
                                    <p:anim calcmode="lin" valueType="num">
                                      <p:cBhvr additive="base">
                                        <p:cTn id="29"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8" presetClass="exit" presetSubtype="16" fill="hold" grpId="1" nodeType="clickEffect">
                                  <p:stCondLst>
                                    <p:cond delay="0"/>
                                  </p:stCondLst>
                                  <p:childTnLst>
                                    <p:animEffect transition="out" filter="diamond(in)">
                                      <p:cBhvr>
                                        <p:cTn id="33" dur="500"/>
                                        <p:tgtEl>
                                          <p:spTgt spid="5"/>
                                        </p:tgtEl>
                                      </p:cBhvr>
                                    </p:animEffect>
                                    <p:set>
                                      <p:cBhvr>
                                        <p:cTn id="34" dur="1" fill="hold">
                                          <p:stCondLst>
                                            <p:cond delay="499"/>
                                          </p:stCondLst>
                                        </p:cTn>
                                        <p:tgtEl>
                                          <p:spTgt spid="5"/>
                                        </p:tgtEl>
                                        <p:attrNameLst>
                                          <p:attrName>style.visibility</p:attrName>
                                        </p:attrNameLst>
                                      </p:cBhvr>
                                      <p:to>
                                        <p:strVal val="hidden"/>
                                      </p:to>
                                    </p:set>
                                  </p:childTnLst>
                                </p:cTn>
                              </p:par>
                              <p:par>
                                <p:cTn id="35" presetID="2" presetClass="exit" presetSubtype="4" fill="hold" grpId="1" nodeType="withEffect">
                                  <p:stCondLst>
                                    <p:cond delay="0"/>
                                  </p:stCondLst>
                                  <p:childTnLst>
                                    <p:anim calcmode="lin" valueType="num">
                                      <p:cBhvr additive="base">
                                        <p:cTn id="36" dur="500"/>
                                        <p:tgtEl>
                                          <p:spTgt spid="7"/>
                                        </p:tgtEl>
                                        <p:attrNameLst>
                                          <p:attrName>ppt_x</p:attrName>
                                        </p:attrNameLst>
                                      </p:cBhvr>
                                      <p:tavLst>
                                        <p:tav tm="0">
                                          <p:val>
                                            <p:strVal val="ppt_x"/>
                                          </p:val>
                                        </p:tav>
                                        <p:tav tm="100000">
                                          <p:val>
                                            <p:strVal val="ppt_x"/>
                                          </p:val>
                                        </p:tav>
                                      </p:tavLst>
                                    </p:anim>
                                    <p:anim calcmode="lin" valueType="num">
                                      <p:cBhvr additive="base">
                                        <p:cTn id="37" dur="500"/>
                                        <p:tgtEl>
                                          <p:spTgt spid="7"/>
                                        </p:tgtEl>
                                        <p:attrNameLst>
                                          <p:attrName>ppt_y</p:attrName>
                                        </p:attrNameLst>
                                      </p:cBhvr>
                                      <p:tavLst>
                                        <p:tav tm="0">
                                          <p:val>
                                            <p:strVal val="ppt_y"/>
                                          </p:val>
                                        </p:tav>
                                        <p:tav tm="100000">
                                          <p:val>
                                            <p:strVal val="1+ppt_h/2"/>
                                          </p:val>
                                        </p:tav>
                                      </p:tavLst>
                                    </p:anim>
                                    <p:set>
                                      <p:cBhvr>
                                        <p:cTn id="38" dur="1" fill="hold">
                                          <p:stCondLst>
                                            <p:cond delay="499"/>
                                          </p:stCondLst>
                                        </p:cTn>
                                        <p:tgtEl>
                                          <p:spTgt spid="7"/>
                                        </p:tgtEl>
                                        <p:attrNameLst>
                                          <p:attrName>style.visibility</p:attrName>
                                        </p:attrNameLst>
                                      </p:cBhvr>
                                      <p:to>
                                        <p:strVal val="hidden"/>
                                      </p:to>
                                    </p:set>
                                  </p:childTnLst>
                                </p:cTn>
                              </p:par>
                            </p:childTnLst>
                          </p:cTn>
                        </p:par>
                        <p:par>
                          <p:cTn id="39" fill="hold">
                            <p:stCondLst>
                              <p:cond delay="500"/>
                            </p:stCondLst>
                            <p:childTnLst>
                              <p:par>
                                <p:cTn id="40" presetID="17" presetClass="entr" presetSubtype="10" fill="hold" grpId="0" nodeType="afterEffect">
                                  <p:stCondLst>
                                    <p:cond delay="0"/>
                                  </p:stCondLst>
                                  <p:childTnLst>
                                    <p:set>
                                      <p:cBhvr>
                                        <p:cTn id="41" dur="1" fill="hold">
                                          <p:stCondLst>
                                            <p:cond delay="0"/>
                                          </p:stCondLst>
                                        </p:cTn>
                                        <p:tgtEl>
                                          <p:spTgt spid="8"/>
                                        </p:tgtEl>
                                        <p:attrNameLst>
                                          <p:attrName>style.visibility</p:attrName>
                                        </p:attrNameLst>
                                      </p:cBhvr>
                                      <p:to>
                                        <p:strVal val="visible"/>
                                      </p:to>
                                    </p:set>
                                    <p:anim calcmode="lin" valueType="num">
                                      <p:cBhvr>
                                        <p:cTn id="42" dur="500" fill="hold"/>
                                        <p:tgtEl>
                                          <p:spTgt spid="8"/>
                                        </p:tgtEl>
                                        <p:attrNameLst>
                                          <p:attrName>ppt_w</p:attrName>
                                        </p:attrNameLst>
                                      </p:cBhvr>
                                      <p:tavLst>
                                        <p:tav tm="0">
                                          <p:val>
                                            <p:fltVal val="0"/>
                                          </p:val>
                                        </p:tav>
                                        <p:tav tm="100000">
                                          <p:val>
                                            <p:strVal val="#ppt_w"/>
                                          </p:val>
                                        </p:tav>
                                      </p:tavLst>
                                    </p:anim>
                                    <p:anim calcmode="lin" valueType="num">
                                      <p:cBhvr>
                                        <p:cTn id="43" dur="500" fill="hold"/>
                                        <p:tgtEl>
                                          <p:spTgt spid="8"/>
                                        </p:tgtEl>
                                        <p:attrNameLst>
                                          <p:attrName>ppt_h</p:attrName>
                                        </p:attrNameLst>
                                      </p:cBhvr>
                                      <p:tavLst>
                                        <p:tav tm="0">
                                          <p:val>
                                            <p:strVal val="#ppt_h"/>
                                          </p:val>
                                        </p:tav>
                                        <p:tav tm="100000">
                                          <p:val>
                                            <p:strVal val="#ppt_h"/>
                                          </p:val>
                                        </p:tav>
                                      </p:tavLst>
                                    </p:anim>
                                  </p:childTnLst>
                                </p:cTn>
                              </p:par>
                            </p:childTnLst>
                          </p:cTn>
                        </p:par>
                        <p:par>
                          <p:cTn id="44" fill="hold">
                            <p:stCondLst>
                              <p:cond delay="1000"/>
                            </p:stCondLst>
                            <p:childTnLst>
                              <p:par>
                                <p:cTn id="45" presetID="2" presetClass="entr" presetSubtype="12" fill="hold" grpId="0" nodeType="afterEffect">
                                  <p:stCondLst>
                                    <p:cond delay="0"/>
                                  </p:stCondLst>
                                  <p:childTnLst>
                                    <p:set>
                                      <p:cBhvr>
                                        <p:cTn id="46" dur="1" fill="hold">
                                          <p:stCondLst>
                                            <p:cond delay="0"/>
                                          </p:stCondLst>
                                        </p:cTn>
                                        <p:tgtEl>
                                          <p:spTgt spid="9"/>
                                        </p:tgtEl>
                                        <p:attrNameLst>
                                          <p:attrName>style.visibility</p:attrName>
                                        </p:attrNameLst>
                                      </p:cBhvr>
                                      <p:to>
                                        <p:strVal val="visible"/>
                                      </p:to>
                                    </p:set>
                                    <p:anim calcmode="lin" valueType="num">
                                      <p:cBhvr additive="base">
                                        <p:cTn id="47" dur="500" fill="hold"/>
                                        <p:tgtEl>
                                          <p:spTgt spid="9"/>
                                        </p:tgtEl>
                                        <p:attrNameLst>
                                          <p:attrName>ppt_x</p:attrName>
                                        </p:attrNameLst>
                                      </p:cBhvr>
                                      <p:tavLst>
                                        <p:tav tm="0">
                                          <p:val>
                                            <p:strVal val="0-#ppt_w/2"/>
                                          </p:val>
                                        </p:tav>
                                        <p:tav tm="100000">
                                          <p:val>
                                            <p:strVal val="#ppt_x"/>
                                          </p:val>
                                        </p:tav>
                                      </p:tavLst>
                                    </p:anim>
                                    <p:anim calcmode="lin" valueType="num">
                                      <p:cBhvr additive="base">
                                        <p:cTn id="4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8" presetClass="exit" presetSubtype="16" fill="hold" grpId="1" nodeType="clickEffect">
                                  <p:stCondLst>
                                    <p:cond delay="0"/>
                                  </p:stCondLst>
                                  <p:childTnLst>
                                    <p:animEffect transition="out" filter="diamond(in)">
                                      <p:cBhvr>
                                        <p:cTn id="52" dur="500"/>
                                        <p:tgtEl>
                                          <p:spTgt spid="8"/>
                                        </p:tgtEl>
                                      </p:cBhvr>
                                    </p:animEffect>
                                    <p:set>
                                      <p:cBhvr>
                                        <p:cTn id="53" dur="1" fill="hold">
                                          <p:stCondLst>
                                            <p:cond delay="499"/>
                                          </p:stCondLst>
                                        </p:cTn>
                                        <p:tgtEl>
                                          <p:spTgt spid="8"/>
                                        </p:tgtEl>
                                        <p:attrNameLst>
                                          <p:attrName>style.visibility</p:attrName>
                                        </p:attrNameLst>
                                      </p:cBhvr>
                                      <p:to>
                                        <p:strVal val="hidden"/>
                                      </p:to>
                                    </p:set>
                                  </p:childTnLst>
                                </p:cTn>
                              </p:par>
                              <p:par>
                                <p:cTn id="54" presetID="2" presetClass="exit" presetSubtype="4" fill="hold" grpId="1" nodeType="withEffect">
                                  <p:stCondLst>
                                    <p:cond delay="0"/>
                                  </p:stCondLst>
                                  <p:childTnLst>
                                    <p:anim calcmode="lin" valueType="num">
                                      <p:cBhvr additive="base">
                                        <p:cTn id="55" dur="500"/>
                                        <p:tgtEl>
                                          <p:spTgt spid="9"/>
                                        </p:tgtEl>
                                        <p:attrNameLst>
                                          <p:attrName>ppt_x</p:attrName>
                                        </p:attrNameLst>
                                      </p:cBhvr>
                                      <p:tavLst>
                                        <p:tav tm="0">
                                          <p:val>
                                            <p:strVal val="ppt_x"/>
                                          </p:val>
                                        </p:tav>
                                        <p:tav tm="100000">
                                          <p:val>
                                            <p:strVal val="ppt_x"/>
                                          </p:val>
                                        </p:tav>
                                      </p:tavLst>
                                    </p:anim>
                                    <p:anim calcmode="lin" valueType="num">
                                      <p:cBhvr additive="base">
                                        <p:cTn id="56" dur="500"/>
                                        <p:tgtEl>
                                          <p:spTgt spid="9"/>
                                        </p:tgtEl>
                                        <p:attrNameLst>
                                          <p:attrName>ppt_y</p:attrName>
                                        </p:attrNameLst>
                                      </p:cBhvr>
                                      <p:tavLst>
                                        <p:tav tm="0">
                                          <p:val>
                                            <p:strVal val="ppt_y"/>
                                          </p:val>
                                        </p:tav>
                                        <p:tav tm="100000">
                                          <p:val>
                                            <p:strVal val="1+ppt_h/2"/>
                                          </p:val>
                                        </p:tav>
                                      </p:tavLst>
                                    </p:anim>
                                    <p:set>
                                      <p:cBhvr>
                                        <p:cTn id="57" dur="1" fill="hold">
                                          <p:stCondLst>
                                            <p:cond delay="499"/>
                                          </p:stCondLst>
                                        </p:cTn>
                                        <p:tgtEl>
                                          <p:spTgt spid="9"/>
                                        </p:tgtEl>
                                        <p:attrNameLst>
                                          <p:attrName>style.visibility</p:attrName>
                                        </p:attrNameLst>
                                      </p:cBhvr>
                                      <p:to>
                                        <p:strVal val="hidden"/>
                                      </p:to>
                                    </p:set>
                                  </p:childTnLst>
                                </p:cTn>
                              </p:par>
                            </p:childTnLst>
                          </p:cTn>
                        </p:par>
                        <p:par>
                          <p:cTn id="58" fill="hold">
                            <p:stCondLst>
                              <p:cond delay="500"/>
                            </p:stCondLst>
                            <p:childTnLst>
                              <p:par>
                                <p:cTn id="59" presetID="17" presetClass="entr" presetSubtype="10" fill="hold" grpId="0" nodeType="afterEffect">
                                  <p:stCondLst>
                                    <p:cond delay="0"/>
                                  </p:stCondLst>
                                  <p:childTnLst>
                                    <p:set>
                                      <p:cBhvr>
                                        <p:cTn id="60" dur="1" fill="hold">
                                          <p:stCondLst>
                                            <p:cond delay="0"/>
                                          </p:stCondLst>
                                        </p:cTn>
                                        <p:tgtEl>
                                          <p:spTgt spid="10"/>
                                        </p:tgtEl>
                                        <p:attrNameLst>
                                          <p:attrName>style.visibility</p:attrName>
                                        </p:attrNameLst>
                                      </p:cBhvr>
                                      <p:to>
                                        <p:strVal val="visible"/>
                                      </p:to>
                                    </p:set>
                                    <p:anim calcmode="lin" valueType="num">
                                      <p:cBhvr>
                                        <p:cTn id="61" dur="500" fill="hold"/>
                                        <p:tgtEl>
                                          <p:spTgt spid="10"/>
                                        </p:tgtEl>
                                        <p:attrNameLst>
                                          <p:attrName>ppt_w</p:attrName>
                                        </p:attrNameLst>
                                      </p:cBhvr>
                                      <p:tavLst>
                                        <p:tav tm="0">
                                          <p:val>
                                            <p:fltVal val="0"/>
                                          </p:val>
                                        </p:tav>
                                        <p:tav tm="100000">
                                          <p:val>
                                            <p:strVal val="#ppt_w"/>
                                          </p:val>
                                        </p:tav>
                                      </p:tavLst>
                                    </p:anim>
                                    <p:anim calcmode="lin" valueType="num">
                                      <p:cBhvr>
                                        <p:cTn id="62" dur="500" fill="hold"/>
                                        <p:tgtEl>
                                          <p:spTgt spid="10"/>
                                        </p:tgtEl>
                                        <p:attrNameLst>
                                          <p:attrName>ppt_h</p:attrName>
                                        </p:attrNameLst>
                                      </p:cBhvr>
                                      <p:tavLst>
                                        <p:tav tm="0">
                                          <p:val>
                                            <p:strVal val="#ppt_h"/>
                                          </p:val>
                                        </p:tav>
                                        <p:tav tm="100000">
                                          <p:val>
                                            <p:strVal val="#ppt_h"/>
                                          </p:val>
                                        </p:tav>
                                      </p:tavLst>
                                    </p:anim>
                                  </p:childTnLst>
                                </p:cTn>
                              </p:par>
                            </p:childTnLst>
                          </p:cTn>
                        </p:par>
                        <p:par>
                          <p:cTn id="63" fill="hold">
                            <p:stCondLst>
                              <p:cond delay="1000"/>
                            </p:stCondLst>
                            <p:childTnLst>
                              <p:par>
                                <p:cTn id="64" presetID="2" presetClass="entr" presetSubtype="12" fill="hold" grpId="0" nodeType="afterEffect">
                                  <p:stCondLst>
                                    <p:cond delay="0"/>
                                  </p:stCondLst>
                                  <p:childTnLst>
                                    <p:set>
                                      <p:cBhvr>
                                        <p:cTn id="65" dur="1" fill="hold">
                                          <p:stCondLst>
                                            <p:cond delay="0"/>
                                          </p:stCondLst>
                                        </p:cTn>
                                        <p:tgtEl>
                                          <p:spTgt spid="11"/>
                                        </p:tgtEl>
                                        <p:attrNameLst>
                                          <p:attrName>style.visibility</p:attrName>
                                        </p:attrNameLst>
                                      </p:cBhvr>
                                      <p:to>
                                        <p:strVal val="visible"/>
                                      </p:to>
                                    </p:set>
                                    <p:anim calcmode="lin" valueType="num">
                                      <p:cBhvr additive="base">
                                        <p:cTn id="66" dur="500" fill="hold"/>
                                        <p:tgtEl>
                                          <p:spTgt spid="11"/>
                                        </p:tgtEl>
                                        <p:attrNameLst>
                                          <p:attrName>ppt_x</p:attrName>
                                        </p:attrNameLst>
                                      </p:cBhvr>
                                      <p:tavLst>
                                        <p:tav tm="0">
                                          <p:val>
                                            <p:strVal val="0-#ppt_w/2"/>
                                          </p:val>
                                        </p:tav>
                                        <p:tav tm="100000">
                                          <p:val>
                                            <p:strVal val="#ppt_x"/>
                                          </p:val>
                                        </p:tav>
                                      </p:tavLst>
                                    </p:anim>
                                    <p:anim calcmode="lin" valueType="num">
                                      <p:cBhvr additive="base">
                                        <p:cTn id="67"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10" grpId="0" animBg="1"/>
      <p:bldP spid="3" grpId="0"/>
      <p:bldP spid="3" grpId="1"/>
      <p:bldP spid="11" grpId="0" animBg="1"/>
      <p:bldP spid="2" grpId="0"/>
      <p:bldP spid="7" grpId="0" animBg="1"/>
      <p:bldP spid="7" grpId="1" animBg="1"/>
      <p:bldP spid="9" grpId="0" animBg="1"/>
      <p:bldP spid="9" grpId="1" animBg="1"/>
      <p:bldP spid="5" grpId="0" animBg="1"/>
      <p:bldP spid="5"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97651" y="292222"/>
            <a:ext cx="8748698" cy="1631216"/>
          </a:xfrm>
          <a:prstGeom prst="rect">
            <a:avLst/>
          </a:prstGeom>
          <a:noFill/>
          <a:ln w="9525">
            <a:noFill/>
            <a:miter lim="800000"/>
            <a:headEnd/>
            <a:tailEnd/>
          </a:ln>
        </p:spPr>
        <p:txBody>
          <a:bodyPr wrap="square">
            <a:spAutoFit/>
          </a:bodyPr>
          <a:lstStyle/>
          <a:p>
            <a:pPr algn="ctr"/>
            <a:r>
              <a:rPr lang="en-US" sz="5000" b="1" dirty="0">
                <a:solidFill>
                  <a:schemeClr val="accent2"/>
                </a:solidFill>
                <a:effectLst>
                  <a:outerShdw blurRad="38100" dist="38100" dir="2700000" algn="tl">
                    <a:srgbClr val="000000">
                      <a:alpha val="43137"/>
                    </a:srgbClr>
                  </a:outerShdw>
                </a:effectLst>
                <a:latin typeface="Times New Roman" pitchFamily="18" charset="0"/>
                <a:cs typeface="Times New Roman" pitchFamily="18" charset="0"/>
              </a:rPr>
              <a:t>Choice of the scale of perception</a:t>
            </a:r>
            <a:endParaRPr lang="fr-FR" sz="5000" b="1" dirty="0">
              <a:solidFill>
                <a:schemeClr val="accent2"/>
              </a:solidFill>
              <a:latin typeface="Times New Roman" pitchFamily="18" charset="0"/>
              <a:cs typeface="Times New Roman" pitchFamily="18" charset="0"/>
            </a:endParaRPr>
          </a:p>
        </p:txBody>
      </p:sp>
      <p:sp>
        <p:nvSpPr>
          <p:cNvPr id="5" name="Rectangle 4"/>
          <p:cNvSpPr/>
          <p:nvPr/>
        </p:nvSpPr>
        <p:spPr>
          <a:xfrm>
            <a:off x="396000" y="2204864"/>
            <a:ext cx="8352000" cy="3754874"/>
          </a:xfrm>
          <a:prstGeom prst="rect">
            <a:avLst/>
          </a:prstGeom>
        </p:spPr>
        <p:txBody>
          <a:bodyPr wrap="square">
            <a:spAutoFit/>
          </a:bodyPr>
          <a:lstStyle/>
          <a:p>
            <a:pPr algn="ctr"/>
            <a:r>
              <a:rPr lang="en-US" sz="3400" b="1" dirty="0">
                <a:solidFill>
                  <a:schemeClr val="bg1"/>
                </a:solidFill>
                <a:effectLst>
                  <a:outerShdw blurRad="38100" dist="38100" dir="2700000" algn="tl">
                    <a:srgbClr val="000000">
                      <a:alpha val="43137"/>
                    </a:srgbClr>
                  </a:outerShdw>
                </a:effectLst>
                <a:latin typeface="+mn-lt"/>
              </a:rPr>
              <a:t>After the choice of descriptors, the scale of observation or perception is chosen. Ecosystems are structured in space and time. The definition of scale is to consider either a tree stump, a forest, or a region and study their variations over a day, a year or several years.</a:t>
            </a:r>
            <a:endParaRPr lang="fr-FR" sz="3400" b="1" dirty="0">
              <a:solidFill>
                <a:schemeClr val="bg1"/>
              </a:solidFill>
              <a:effectLst>
                <a:outerShdw blurRad="38100" dist="38100" dir="2700000" algn="tl">
                  <a:srgbClr val="000000">
                    <a:alpha val="43137"/>
                  </a:srgbClr>
                </a:outerShdw>
              </a:effectLst>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par>
                          <p:cTn id="8" fill="hold">
                            <p:stCondLst>
                              <p:cond delay="500"/>
                            </p:stCondLst>
                            <p:childTnLst>
                              <p:par>
                                <p:cTn id="9" presetID="2" presetClass="entr" presetSubtype="9"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0-#ppt_w/2"/>
                                          </p:val>
                                        </p:tav>
                                        <p:tav tm="100000">
                                          <p:val>
                                            <p:strVal val="#ppt_x"/>
                                          </p:val>
                                        </p:tav>
                                      </p:tavLst>
                                    </p:anim>
                                    <p:anim calcmode="lin" valueType="num">
                                      <p:cBhvr additive="base">
                                        <p:cTn id="12" dur="500" fill="hold"/>
                                        <p:tgtEl>
                                          <p:spTgt spid="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00034" y="285728"/>
            <a:ext cx="6243632" cy="584775"/>
          </a:xfrm>
          <a:prstGeom prst="rect">
            <a:avLst/>
          </a:prstGeom>
        </p:spPr>
        <p:txBody>
          <a:bodyPr wrap="none">
            <a:spAutoFit/>
          </a:bodyPr>
          <a:lstStyle/>
          <a:p>
            <a:pPr>
              <a:buFont typeface="Wingdings" pitchFamily="2" charset="2"/>
              <a:buChar char="v"/>
            </a:pPr>
            <a:r>
              <a:rPr lang="en-US" sz="3200" b="1">
                <a:effectLst>
                  <a:outerShdw blurRad="38100" dist="38100" dir="2700000" algn="tl">
                    <a:srgbClr val="000000">
                      <a:alpha val="43137"/>
                    </a:srgbClr>
                  </a:outerShdw>
                </a:effectLst>
                <a:latin typeface="+mn-lt"/>
              </a:rPr>
              <a:t>From a practical point of view</a:t>
            </a:r>
            <a:endParaRPr lang="fr-FR" sz="3200" b="1" dirty="0">
              <a:effectLst>
                <a:outerShdw blurRad="38100" dist="38100" dir="2700000" algn="tl">
                  <a:srgbClr val="000000">
                    <a:alpha val="43137"/>
                  </a:srgbClr>
                </a:outerShdw>
              </a:effectLst>
              <a:latin typeface="+mn-lt"/>
            </a:endParaRPr>
          </a:p>
        </p:txBody>
      </p:sp>
      <p:sp>
        <p:nvSpPr>
          <p:cNvPr id="6" name="Ellipse 5"/>
          <p:cNvSpPr/>
          <p:nvPr/>
        </p:nvSpPr>
        <p:spPr>
          <a:xfrm>
            <a:off x="2750331" y="1000108"/>
            <a:ext cx="3643338" cy="1080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a:effectLst>
                  <a:outerShdw blurRad="38100" dist="38100" dir="2700000" algn="tl">
                    <a:srgbClr val="000000">
                      <a:alpha val="43137"/>
                    </a:srgbClr>
                  </a:outerShdw>
                </a:effectLst>
              </a:rPr>
              <a:t>Observation scale</a:t>
            </a:r>
            <a:endParaRPr lang="fr-FR" sz="2800" b="1" dirty="0">
              <a:effectLst>
                <a:outerShdw blurRad="38100" dist="38100" dir="2700000" algn="tl">
                  <a:srgbClr val="000000">
                    <a:alpha val="43137"/>
                  </a:srgbClr>
                </a:outerShdw>
              </a:effectLst>
            </a:endParaRPr>
          </a:p>
        </p:txBody>
      </p:sp>
      <p:sp>
        <p:nvSpPr>
          <p:cNvPr id="7" name="Rectangle 6"/>
          <p:cNvSpPr/>
          <p:nvPr/>
        </p:nvSpPr>
        <p:spPr>
          <a:xfrm>
            <a:off x="2824278" y="2143116"/>
            <a:ext cx="3495444" cy="461665"/>
          </a:xfrm>
          <a:prstGeom prst="rect">
            <a:avLst/>
          </a:prstGeom>
        </p:spPr>
        <p:txBody>
          <a:bodyPr wrap="none">
            <a:spAutoFit/>
          </a:bodyPr>
          <a:lstStyle/>
          <a:p>
            <a:r>
              <a:rPr lang="fr-FR" sz="2400" b="1" dirty="0">
                <a:solidFill>
                  <a:schemeClr val="bg1"/>
                </a:solidFill>
                <a:latin typeface="+mn-lt"/>
              </a:rPr>
              <a:t>has 2 distinct </a:t>
            </a:r>
            <a:r>
              <a:rPr lang="fr-FR" sz="2400" b="1" dirty="0" err="1">
                <a:solidFill>
                  <a:schemeClr val="bg1"/>
                </a:solidFill>
                <a:latin typeface="+mn-lt"/>
              </a:rPr>
              <a:t>elements</a:t>
            </a:r>
            <a:endParaRPr lang="fr-FR" sz="2400" b="1" dirty="0">
              <a:solidFill>
                <a:schemeClr val="bg1"/>
              </a:solidFill>
              <a:latin typeface="+mn-lt"/>
            </a:endParaRPr>
          </a:p>
        </p:txBody>
      </p:sp>
      <p:sp>
        <p:nvSpPr>
          <p:cNvPr id="8" name="Flèche courbée vers la droite 7"/>
          <p:cNvSpPr/>
          <p:nvPr/>
        </p:nvSpPr>
        <p:spPr>
          <a:xfrm rot="2610517">
            <a:off x="1668051" y="970019"/>
            <a:ext cx="571504" cy="1944000"/>
          </a:xfrm>
          <a:prstGeom prst="curvedRightArrow">
            <a:avLst>
              <a:gd name="adj1" fmla="val 55286"/>
              <a:gd name="adj2" fmla="val 112119"/>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9" name="Flèche courbée vers la droite 8"/>
          <p:cNvSpPr/>
          <p:nvPr/>
        </p:nvSpPr>
        <p:spPr>
          <a:xfrm rot="18942786" flipH="1">
            <a:off x="6903065" y="961546"/>
            <a:ext cx="571504" cy="1944000"/>
          </a:xfrm>
          <a:prstGeom prst="curvedRightArrow">
            <a:avLst>
              <a:gd name="adj1" fmla="val 55286"/>
              <a:gd name="adj2" fmla="val 112119"/>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0" name="Rectangle à coins arrondis 9"/>
          <p:cNvSpPr/>
          <p:nvPr/>
        </p:nvSpPr>
        <p:spPr>
          <a:xfrm>
            <a:off x="428596" y="2714620"/>
            <a:ext cx="2844000" cy="14287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The amplitude of the sampled domain</a:t>
            </a:r>
            <a:endParaRPr lang="fr-FR" sz="2800" b="1" dirty="0"/>
          </a:p>
        </p:txBody>
      </p:sp>
      <p:sp>
        <p:nvSpPr>
          <p:cNvPr id="11" name="Rectangle à coins arrondis 10"/>
          <p:cNvSpPr/>
          <p:nvPr/>
        </p:nvSpPr>
        <p:spPr>
          <a:xfrm>
            <a:off x="5871404" y="2714620"/>
            <a:ext cx="2844000" cy="14287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The density of observations in this area</a:t>
            </a:r>
            <a:endParaRPr lang="fr-FR" sz="2800" b="1" dirty="0"/>
          </a:p>
        </p:txBody>
      </p:sp>
      <p:sp>
        <p:nvSpPr>
          <p:cNvPr id="13" name="Organigramme : Terminateur 12"/>
          <p:cNvSpPr/>
          <p:nvPr/>
        </p:nvSpPr>
        <p:spPr>
          <a:xfrm>
            <a:off x="3060000" y="3857628"/>
            <a:ext cx="3024000" cy="1285884"/>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fr-FR" sz="2400" b="1"/>
              <a:t>Sampling design/two scales</a:t>
            </a:r>
            <a:endParaRPr lang="fr-FR" sz="2400" b="1" dirty="0"/>
          </a:p>
        </p:txBody>
      </p:sp>
      <p:sp>
        <p:nvSpPr>
          <p:cNvPr id="14" name="Flèche à angle droit 13"/>
          <p:cNvSpPr/>
          <p:nvPr/>
        </p:nvSpPr>
        <p:spPr>
          <a:xfrm flipV="1">
            <a:off x="6072198" y="4500570"/>
            <a:ext cx="1214446" cy="71438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Flèche à angle droit 14"/>
          <p:cNvSpPr/>
          <p:nvPr/>
        </p:nvSpPr>
        <p:spPr>
          <a:xfrm rot="10800000">
            <a:off x="1857357" y="4500569"/>
            <a:ext cx="1214446" cy="71438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Rectangle 15"/>
          <p:cNvSpPr/>
          <p:nvPr/>
        </p:nvSpPr>
        <p:spPr>
          <a:xfrm>
            <a:off x="275132" y="5214950"/>
            <a:ext cx="3492000" cy="1384995"/>
          </a:xfrm>
          <a:prstGeom prst="rect">
            <a:avLst/>
          </a:prstGeom>
        </p:spPr>
        <p:txBody>
          <a:bodyPr wrap="square">
            <a:spAutoFit/>
          </a:bodyPr>
          <a:lstStyle/>
          <a:p>
            <a:pPr algn="ctr"/>
            <a:r>
              <a:rPr lang="en-US" sz="2800">
                <a:solidFill>
                  <a:schemeClr val="bg1"/>
                </a:solidFill>
                <a:latin typeface="+mn-lt"/>
              </a:rPr>
              <a:t>One defining the size of the object being scanned</a:t>
            </a:r>
            <a:endParaRPr lang="fr-FR" sz="2800" dirty="0">
              <a:solidFill>
                <a:schemeClr val="bg1"/>
              </a:solidFill>
              <a:latin typeface="+mn-lt"/>
            </a:endParaRPr>
          </a:p>
        </p:txBody>
      </p:sp>
      <p:sp>
        <p:nvSpPr>
          <p:cNvPr id="17" name="Rectangle 16"/>
          <p:cNvSpPr/>
          <p:nvPr/>
        </p:nvSpPr>
        <p:spPr>
          <a:xfrm>
            <a:off x="5148064" y="5214950"/>
            <a:ext cx="3710216" cy="1384995"/>
          </a:xfrm>
          <a:prstGeom prst="rect">
            <a:avLst/>
          </a:prstGeom>
        </p:spPr>
        <p:txBody>
          <a:bodyPr wrap="square">
            <a:spAutoFit/>
          </a:bodyPr>
          <a:lstStyle/>
          <a:p>
            <a:pPr algn="ctr"/>
            <a:r>
              <a:rPr lang="en-US" sz="2800">
                <a:solidFill>
                  <a:schemeClr val="bg1"/>
                </a:solidFill>
                <a:latin typeface="+mn-lt"/>
              </a:rPr>
              <a:t>The other is the scale of variations observed within the object</a:t>
            </a:r>
            <a:endParaRPr lang="fr-FR" sz="2800" dirty="0">
              <a:solidFill>
                <a:schemeClr val="bg1"/>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strVal val="#ppt_h"/>
                                          </p:val>
                                        </p:tav>
                                        <p:tav tm="100000">
                                          <p:val>
                                            <p:strVal val="#ppt_h"/>
                                          </p:val>
                                        </p:tav>
                                      </p:tavLst>
                                    </p:anim>
                                  </p:childTnLst>
                                </p:cTn>
                              </p:par>
                            </p:childTnLst>
                          </p:cTn>
                        </p:par>
                        <p:par>
                          <p:cTn id="9" fill="hold">
                            <p:stCondLst>
                              <p:cond delay="500"/>
                            </p:stCondLst>
                            <p:childTnLst>
                              <p:par>
                                <p:cTn id="10" presetID="8" presetClass="entr" presetSubtype="16" fill="hold" grpId="1" nodeType="after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amond(in)">
                                      <p:cBhvr>
                                        <p:cTn id="12" dur="500"/>
                                        <p:tgtEl>
                                          <p:spTgt spid="6"/>
                                        </p:tgtEl>
                                      </p:cBhvr>
                                    </p:animEffect>
                                  </p:childTnLst>
                                </p:cTn>
                              </p:par>
                            </p:childTnLst>
                          </p:cTn>
                        </p:par>
                        <p:par>
                          <p:cTn id="13" fill="hold">
                            <p:stCondLst>
                              <p:cond delay="1000"/>
                            </p:stCondLst>
                            <p:childTnLst>
                              <p:par>
                                <p:cTn id="14" presetID="8" presetClass="entr" presetSubtype="32" fill="hold" grpId="0" nodeType="after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amond(out)">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17" presetClass="entr" presetSubtype="1"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p:cTn id="21" dur="500" fill="hold"/>
                                        <p:tgtEl>
                                          <p:spTgt spid="8"/>
                                        </p:tgtEl>
                                        <p:attrNameLst>
                                          <p:attrName>ppt_x</p:attrName>
                                        </p:attrNameLst>
                                      </p:cBhvr>
                                      <p:tavLst>
                                        <p:tav tm="0">
                                          <p:val>
                                            <p:strVal val="#ppt_x"/>
                                          </p:val>
                                        </p:tav>
                                        <p:tav tm="100000">
                                          <p:val>
                                            <p:strVal val="#ppt_x"/>
                                          </p:val>
                                        </p:tav>
                                      </p:tavLst>
                                    </p:anim>
                                    <p:anim calcmode="lin" valueType="num">
                                      <p:cBhvr>
                                        <p:cTn id="22" dur="500" fill="hold"/>
                                        <p:tgtEl>
                                          <p:spTgt spid="8"/>
                                        </p:tgtEl>
                                        <p:attrNameLst>
                                          <p:attrName>ppt_y</p:attrName>
                                        </p:attrNameLst>
                                      </p:cBhvr>
                                      <p:tavLst>
                                        <p:tav tm="0">
                                          <p:val>
                                            <p:strVal val="#ppt_y-#ppt_h/2"/>
                                          </p:val>
                                        </p:tav>
                                        <p:tav tm="100000">
                                          <p:val>
                                            <p:strVal val="#ppt_y"/>
                                          </p:val>
                                        </p:tav>
                                      </p:tavLst>
                                    </p:anim>
                                    <p:anim calcmode="lin" valueType="num">
                                      <p:cBhvr>
                                        <p:cTn id="23" dur="500" fill="hold"/>
                                        <p:tgtEl>
                                          <p:spTgt spid="8"/>
                                        </p:tgtEl>
                                        <p:attrNameLst>
                                          <p:attrName>ppt_w</p:attrName>
                                        </p:attrNameLst>
                                      </p:cBhvr>
                                      <p:tavLst>
                                        <p:tav tm="0">
                                          <p:val>
                                            <p:strVal val="#ppt_w"/>
                                          </p:val>
                                        </p:tav>
                                        <p:tav tm="100000">
                                          <p:val>
                                            <p:strVal val="#ppt_w"/>
                                          </p:val>
                                        </p:tav>
                                      </p:tavLst>
                                    </p:anim>
                                    <p:anim calcmode="lin" valueType="num">
                                      <p:cBhvr>
                                        <p:cTn id="24" dur="500" fill="hold"/>
                                        <p:tgtEl>
                                          <p:spTgt spid="8"/>
                                        </p:tgtEl>
                                        <p:attrNameLst>
                                          <p:attrName>ppt_h</p:attrName>
                                        </p:attrNameLst>
                                      </p:cBhvr>
                                      <p:tavLst>
                                        <p:tav tm="0">
                                          <p:val>
                                            <p:fltVal val="0"/>
                                          </p:val>
                                        </p:tav>
                                        <p:tav tm="100000">
                                          <p:val>
                                            <p:strVal val="#ppt_h"/>
                                          </p:val>
                                        </p:tav>
                                      </p:tavLst>
                                    </p:anim>
                                  </p:childTnLst>
                                </p:cTn>
                              </p:par>
                            </p:childTnLst>
                          </p:cTn>
                        </p:par>
                        <p:par>
                          <p:cTn id="25" fill="hold">
                            <p:stCondLst>
                              <p:cond delay="500"/>
                            </p:stCondLst>
                            <p:childTnLst>
                              <p:par>
                                <p:cTn id="26" presetID="12" presetClass="entr" presetSubtype="8" fill="hold" grpId="0" nodeType="after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slide(fromLeft)">
                                      <p:cBhvr>
                                        <p:cTn id="28" dur="500"/>
                                        <p:tgtEl>
                                          <p:spTgt spid="10"/>
                                        </p:tgtEl>
                                      </p:cBhvr>
                                    </p:animEffect>
                                  </p:childTnLst>
                                </p:cTn>
                              </p:par>
                            </p:childTnLst>
                          </p:cTn>
                        </p:par>
                      </p:childTnLst>
                    </p:cTn>
                  </p:par>
                  <p:par>
                    <p:cTn id="29" fill="hold">
                      <p:stCondLst>
                        <p:cond delay="indefinite"/>
                      </p:stCondLst>
                      <p:childTnLst>
                        <p:par>
                          <p:cTn id="30" fill="hold">
                            <p:stCondLst>
                              <p:cond delay="0"/>
                            </p:stCondLst>
                            <p:childTnLst>
                              <p:par>
                                <p:cTn id="31" presetID="17" presetClass="entr" presetSubtype="1"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 calcmode="lin" valueType="num">
                                      <p:cBhvr>
                                        <p:cTn id="33" dur="500" fill="hold"/>
                                        <p:tgtEl>
                                          <p:spTgt spid="9"/>
                                        </p:tgtEl>
                                        <p:attrNameLst>
                                          <p:attrName>ppt_x</p:attrName>
                                        </p:attrNameLst>
                                      </p:cBhvr>
                                      <p:tavLst>
                                        <p:tav tm="0">
                                          <p:val>
                                            <p:strVal val="#ppt_x"/>
                                          </p:val>
                                        </p:tav>
                                        <p:tav tm="100000">
                                          <p:val>
                                            <p:strVal val="#ppt_x"/>
                                          </p:val>
                                        </p:tav>
                                      </p:tavLst>
                                    </p:anim>
                                    <p:anim calcmode="lin" valueType="num">
                                      <p:cBhvr>
                                        <p:cTn id="34" dur="500" fill="hold"/>
                                        <p:tgtEl>
                                          <p:spTgt spid="9"/>
                                        </p:tgtEl>
                                        <p:attrNameLst>
                                          <p:attrName>ppt_y</p:attrName>
                                        </p:attrNameLst>
                                      </p:cBhvr>
                                      <p:tavLst>
                                        <p:tav tm="0">
                                          <p:val>
                                            <p:strVal val="#ppt_y-#ppt_h/2"/>
                                          </p:val>
                                        </p:tav>
                                        <p:tav tm="100000">
                                          <p:val>
                                            <p:strVal val="#ppt_y"/>
                                          </p:val>
                                        </p:tav>
                                      </p:tavLst>
                                    </p:anim>
                                    <p:anim calcmode="lin" valueType="num">
                                      <p:cBhvr>
                                        <p:cTn id="35" dur="500" fill="hold"/>
                                        <p:tgtEl>
                                          <p:spTgt spid="9"/>
                                        </p:tgtEl>
                                        <p:attrNameLst>
                                          <p:attrName>ppt_w</p:attrName>
                                        </p:attrNameLst>
                                      </p:cBhvr>
                                      <p:tavLst>
                                        <p:tav tm="0">
                                          <p:val>
                                            <p:strVal val="#ppt_w"/>
                                          </p:val>
                                        </p:tav>
                                        <p:tav tm="100000">
                                          <p:val>
                                            <p:strVal val="#ppt_w"/>
                                          </p:val>
                                        </p:tav>
                                      </p:tavLst>
                                    </p:anim>
                                    <p:anim calcmode="lin" valueType="num">
                                      <p:cBhvr>
                                        <p:cTn id="36" dur="500" fill="hold"/>
                                        <p:tgtEl>
                                          <p:spTgt spid="9"/>
                                        </p:tgtEl>
                                        <p:attrNameLst>
                                          <p:attrName>ppt_h</p:attrName>
                                        </p:attrNameLst>
                                      </p:cBhvr>
                                      <p:tavLst>
                                        <p:tav tm="0">
                                          <p:val>
                                            <p:fltVal val="0"/>
                                          </p:val>
                                        </p:tav>
                                        <p:tav tm="100000">
                                          <p:val>
                                            <p:strVal val="#ppt_h"/>
                                          </p:val>
                                        </p:tav>
                                      </p:tavLst>
                                    </p:anim>
                                  </p:childTnLst>
                                </p:cTn>
                              </p:par>
                            </p:childTnLst>
                          </p:cTn>
                        </p:par>
                        <p:par>
                          <p:cTn id="37" fill="hold">
                            <p:stCondLst>
                              <p:cond delay="500"/>
                            </p:stCondLst>
                            <p:childTnLst>
                              <p:par>
                                <p:cTn id="38" presetID="12" presetClass="entr" presetSubtype="2" fill="hold" grpId="0" nodeType="afterEffect">
                                  <p:stCondLst>
                                    <p:cond delay="0"/>
                                  </p:stCondLst>
                                  <p:childTnLst>
                                    <p:set>
                                      <p:cBhvr>
                                        <p:cTn id="39" dur="1" fill="hold">
                                          <p:stCondLst>
                                            <p:cond delay="0"/>
                                          </p:stCondLst>
                                        </p:cTn>
                                        <p:tgtEl>
                                          <p:spTgt spid="11"/>
                                        </p:tgtEl>
                                        <p:attrNameLst>
                                          <p:attrName>style.visibility</p:attrName>
                                        </p:attrNameLst>
                                      </p:cBhvr>
                                      <p:to>
                                        <p:strVal val="visible"/>
                                      </p:to>
                                    </p:set>
                                    <p:animEffect transition="in" filter="slide(fromRight)">
                                      <p:cBhvr>
                                        <p:cTn id="40" dur="500"/>
                                        <p:tgtEl>
                                          <p:spTgt spid="11"/>
                                        </p:tgtEl>
                                      </p:cBhvr>
                                    </p:animEffect>
                                  </p:childTnLst>
                                </p:cTn>
                              </p:par>
                            </p:childTnLst>
                          </p:cTn>
                        </p:par>
                      </p:childTnLst>
                    </p:cTn>
                  </p:par>
                  <p:par>
                    <p:cTn id="41" fill="hold">
                      <p:stCondLst>
                        <p:cond delay="indefinite"/>
                      </p:stCondLst>
                      <p:childTnLst>
                        <p:par>
                          <p:cTn id="42" fill="hold">
                            <p:stCondLst>
                              <p:cond delay="0"/>
                            </p:stCondLst>
                            <p:childTnLst>
                              <p:par>
                                <p:cTn id="43" presetID="8" presetClass="entr" presetSubtype="32" fill="hold" grpId="0" nodeType="clickEffect">
                                  <p:stCondLst>
                                    <p:cond delay="0"/>
                                  </p:stCondLst>
                                  <p:childTnLst>
                                    <p:set>
                                      <p:cBhvr>
                                        <p:cTn id="44" dur="1" fill="hold">
                                          <p:stCondLst>
                                            <p:cond delay="0"/>
                                          </p:stCondLst>
                                        </p:cTn>
                                        <p:tgtEl>
                                          <p:spTgt spid="13"/>
                                        </p:tgtEl>
                                        <p:attrNameLst>
                                          <p:attrName>style.visibility</p:attrName>
                                        </p:attrNameLst>
                                      </p:cBhvr>
                                      <p:to>
                                        <p:strVal val="visible"/>
                                      </p:to>
                                    </p:set>
                                    <p:animEffect transition="in" filter="diamond(out)">
                                      <p:cBhvr>
                                        <p:cTn id="45" dur="500"/>
                                        <p:tgtEl>
                                          <p:spTgt spid="13"/>
                                        </p:tgtEl>
                                      </p:cBhvr>
                                    </p:animEffect>
                                  </p:childTnLst>
                                </p:cTn>
                              </p:par>
                            </p:childTnLst>
                          </p:cTn>
                        </p:par>
                        <p:par>
                          <p:cTn id="46" fill="hold">
                            <p:stCondLst>
                              <p:cond delay="500"/>
                            </p:stCondLst>
                            <p:childTnLst>
                              <p:par>
                                <p:cTn id="47" presetID="17" presetClass="entr" presetSubtype="1" fill="hold" grpId="0" nodeType="afterEffect">
                                  <p:stCondLst>
                                    <p:cond delay="0"/>
                                  </p:stCondLst>
                                  <p:childTnLst>
                                    <p:set>
                                      <p:cBhvr>
                                        <p:cTn id="48" dur="1" fill="hold">
                                          <p:stCondLst>
                                            <p:cond delay="0"/>
                                          </p:stCondLst>
                                        </p:cTn>
                                        <p:tgtEl>
                                          <p:spTgt spid="14"/>
                                        </p:tgtEl>
                                        <p:attrNameLst>
                                          <p:attrName>style.visibility</p:attrName>
                                        </p:attrNameLst>
                                      </p:cBhvr>
                                      <p:to>
                                        <p:strVal val="visible"/>
                                      </p:to>
                                    </p:set>
                                    <p:anim calcmode="lin" valueType="num">
                                      <p:cBhvr>
                                        <p:cTn id="49" dur="500" fill="hold"/>
                                        <p:tgtEl>
                                          <p:spTgt spid="14"/>
                                        </p:tgtEl>
                                        <p:attrNameLst>
                                          <p:attrName>ppt_x</p:attrName>
                                        </p:attrNameLst>
                                      </p:cBhvr>
                                      <p:tavLst>
                                        <p:tav tm="0">
                                          <p:val>
                                            <p:strVal val="#ppt_x"/>
                                          </p:val>
                                        </p:tav>
                                        <p:tav tm="100000">
                                          <p:val>
                                            <p:strVal val="#ppt_x"/>
                                          </p:val>
                                        </p:tav>
                                      </p:tavLst>
                                    </p:anim>
                                    <p:anim calcmode="lin" valueType="num">
                                      <p:cBhvr>
                                        <p:cTn id="50" dur="500" fill="hold"/>
                                        <p:tgtEl>
                                          <p:spTgt spid="14"/>
                                        </p:tgtEl>
                                        <p:attrNameLst>
                                          <p:attrName>ppt_y</p:attrName>
                                        </p:attrNameLst>
                                      </p:cBhvr>
                                      <p:tavLst>
                                        <p:tav tm="0">
                                          <p:val>
                                            <p:strVal val="#ppt_y-#ppt_h/2"/>
                                          </p:val>
                                        </p:tav>
                                        <p:tav tm="100000">
                                          <p:val>
                                            <p:strVal val="#ppt_y"/>
                                          </p:val>
                                        </p:tav>
                                      </p:tavLst>
                                    </p:anim>
                                    <p:anim calcmode="lin" valueType="num">
                                      <p:cBhvr>
                                        <p:cTn id="51" dur="500" fill="hold"/>
                                        <p:tgtEl>
                                          <p:spTgt spid="14"/>
                                        </p:tgtEl>
                                        <p:attrNameLst>
                                          <p:attrName>ppt_w</p:attrName>
                                        </p:attrNameLst>
                                      </p:cBhvr>
                                      <p:tavLst>
                                        <p:tav tm="0">
                                          <p:val>
                                            <p:strVal val="#ppt_w"/>
                                          </p:val>
                                        </p:tav>
                                        <p:tav tm="100000">
                                          <p:val>
                                            <p:strVal val="#ppt_w"/>
                                          </p:val>
                                        </p:tav>
                                      </p:tavLst>
                                    </p:anim>
                                    <p:anim calcmode="lin" valueType="num">
                                      <p:cBhvr>
                                        <p:cTn id="52" dur="500" fill="hold"/>
                                        <p:tgtEl>
                                          <p:spTgt spid="14"/>
                                        </p:tgtEl>
                                        <p:attrNameLst>
                                          <p:attrName>ppt_h</p:attrName>
                                        </p:attrNameLst>
                                      </p:cBhvr>
                                      <p:tavLst>
                                        <p:tav tm="0">
                                          <p:val>
                                            <p:fltVal val="0"/>
                                          </p:val>
                                        </p:tav>
                                        <p:tav tm="100000">
                                          <p:val>
                                            <p:strVal val="#ppt_h"/>
                                          </p:val>
                                        </p:tav>
                                      </p:tavLst>
                                    </p:anim>
                                  </p:childTnLst>
                                </p:cTn>
                              </p:par>
                              <p:par>
                                <p:cTn id="53" presetID="17" presetClass="entr" presetSubtype="1" fill="hold" grpId="0" nodeType="withEffect">
                                  <p:stCondLst>
                                    <p:cond delay="0"/>
                                  </p:stCondLst>
                                  <p:childTnLst>
                                    <p:set>
                                      <p:cBhvr>
                                        <p:cTn id="54" dur="1" fill="hold">
                                          <p:stCondLst>
                                            <p:cond delay="0"/>
                                          </p:stCondLst>
                                        </p:cTn>
                                        <p:tgtEl>
                                          <p:spTgt spid="15"/>
                                        </p:tgtEl>
                                        <p:attrNameLst>
                                          <p:attrName>style.visibility</p:attrName>
                                        </p:attrNameLst>
                                      </p:cBhvr>
                                      <p:to>
                                        <p:strVal val="visible"/>
                                      </p:to>
                                    </p:set>
                                    <p:anim calcmode="lin" valueType="num">
                                      <p:cBhvr>
                                        <p:cTn id="55" dur="500" fill="hold"/>
                                        <p:tgtEl>
                                          <p:spTgt spid="15"/>
                                        </p:tgtEl>
                                        <p:attrNameLst>
                                          <p:attrName>ppt_x</p:attrName>
                                        </p:attrNameLst>
                                      </p:cBhvr>
                                      <p:tavLst>
                                        <p:tav tm="0">
                                          <p:val>
                                            <p:strVal val="#ppt_x"/>
                                          </p:val>
                                        </p:tav>
                                        <p:tav tm="100000">
                                          <p:val>
                                            <p:strVal val="#ppt_x"/>
                                          </p:val>
                                        </p:tav>
                                      </p:tavLst>
                                    </p:anim>
                                    <p:anim calcmode="lin" valueType="num">
                                      <p:cBhvr>
                                        <p:cTn id="56" dur="500" fill="hold"/>
                                        <p:tgtEl>
                                          <p:spTgt spid="15"/>
                                        </p:tgtEl>
                                        <p:attrNameLst>
                                          <p:attrName>ppt_y</p:attrName>
                                        </p:attrNameLst>
                                      </p:cBhvr>
                                      <p:tavLst>
                                        <p:tav tm="0">
                                          <p:val>
                                            <p:strVal val="#ppt_y-#ppt_h/2"/>
                                          </p:val>
                                        </p:tav>
                                        <p:tav tm="100000">
                                          <p:val>
                                            <p:strVal val="#ppt_y"/>
                                          </p:val>
                                        </p:tav>
                                      </p:tavLst>
                                    </p:anim>
                                    <p:anim calcmode="lin" valueType="num">
                                      <p:cBhvr>
                                        <p:cTn id="57" dur="500" fill="hold"/>
                                        <p:tgtEl>
                                          <p:spTgt spid="15"/>
                                        </p:tgtEl>
                                        <p:attrNameLst>
                                          <p:attrName>ppt_w</p:attrName>
                                        </p:attrNameLst>
                                      </p:cBhvr>
                                      <p:tavLst>
                                        <p:tav tm="0">
                                          <p:val>
                                            <p:strVal val="#ppt_w"/>
                                          </p:val>
                                        </p:tav>
                                        <p:tav tm="100000">
                                          <p:val>
                                            <p:strVal val="#ppt_w"/>
                                          </p:val>
                                        </p:tav>
                                      </p:tavLst>
                                    </p:anim>
                                    <p:anim calcmode="lin" valueType="num">
                                      <p:cBhvr>
                                        <p:cTn id="58" dur="500" fill="hold"/>
                                        <p:tgtEl>
                                          <p:spTgt spid="15"/>
                                        </p:tgtEl>
                                        <p:attrNameLst>
                                          <p:attrName>ppt_h</p:attrName>
                                        </p:attrNameLst>
                                      </p:cBhvr>
                                      <p:tavLst>
                                        <p:tav tm="0">
                                          <p:val>
                                            <p:fltVal val="0"/>
                                          </p:val>
                                        </p:tav>
                                        <p:tav tm="100000">
                                          <p:val>
                                            <p:strVal val="#ppt_h"/>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12" fill="hold" grpId="0" nodeType="clickEffect">
                                  <p:stCondLst>
                                    <p:cond delay="0"/>
                                  </p:stCondLst>
                                  <p:childTnLst>
                                    <p:set>
                                      <p:cBhvr>
                                        <p:cTn id="62" dur="1" fill="hold">
                                          <p:stCondLst>
                                            <p:cond delay="0"/>
                                          </p:stCondLst>
                                        </p:cTn>
                                        <p:tgtEl>
                                          <p:spTgt spid="16"/>
                                        </p:tgtEl>
                                        <p:attrNameLst>
                                          <p:attrName>style.visibility</p:attrName>
                                        </p:attrNameLst>
                                      </p:cBhvr>
                                      <p:to>
                                        <p:strVal val="visible"/>
                                      </p:to>
                                    </p:set>
                                    <p:anim calcmode="lin" valueType="num">
                                      <p:cBhvr additive="base">
                                        <p:cTn id="63" dur="500" fill="hold"/>
                                        <p:tgtEl>
                                          <p:spTgt spid="16"/>
                                        </p:tgtEl>
                                        <p:attrNameLst>
                                          <p:attrName>ppt_x</p:attrName>
                                        </p:attrNameLst>
                                      </p:cBhvr>
                                      <p:tavLst>
                                        <p:tav tm="0">
                                          <p:val>
                                            <p:strVal val="0-#ppt_w/2"/>
                                          </p:val>
                                        </p:tav>
                                        <p:tav tm="100000">
                                          <p:val>
                                            <p:strVal val="#ppt_x"/>
                                          </p:val>
                                        </p:tav>
                                      </p:tavLst>
                                    </p:anim>
                                    <p:anim calcmode="lin" valueType="num">
                                      <p:cBhvr additive="base">
                                        <p:cTn id="6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6" fill="hold" grpId="0" nodeType="clickEffect">
                                  <p:stCondLst>
                                    <p:cond delay="0"/>
                                  </p:stCondLst>
                                  <p:childTnLst>
                                    <p:set>
                                      <p:cBhvr>
                                        <p:cTn id="68" dur="1" fill="hold">
                                          <p:stCondLst>
                                            <p:cond delay="0"/>
                                          </p:stCondLst>
                                        </p:cTn>
                                        <p:tgtEl>
                                          <p:spTgt spid="17"/>
                                        </p:tgtEl>
                                        <p:attrNameLst>
                                          <p:attrName>style.visibility</p:attrName>
                                        </p:attrNameLst>
                                      </p:cBhvr>
                                      <p:to>
                                        <p:strVal val="visible"/>
                                      </p:to>
                                    </p:set>
                                    <p:anim calcmode="lin" valueType="num">
                                      <p:cBhvr additive="base">
                                        <p:cTn id="69" dur="500" fill="hold"/>
                                        <p:tgtEl>
                                          <p:spTgt spid="17"/>
                                        </p:tgtEl>
                                        <p:attrNameLst>
                                          <p:attrName>ppt_x</p:attrName>
                                        </p:attrNameLst>
                                      </p:cBhvr>
                                      <p:tavLst>
                                        <p:tav tm="0">
                                          <p:val>
                                            <p:strVal val="1+#ppt_w/2"/>
                                          </p:val>
                                        </p:tav>
                                        <p:tav tm="100000">
                                          <p:val>
                                            <p:strVal val="#ppt_x"/>
                                          </p:val>
                                        </p:tav>
                                      </p:tavLst>
                                    </p:anim>
                                    <p:anim calcmode="lin" valueType="num">
                                      <p:cBhvr additive="base">
                                        <p:cTn id="7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1" animBg="1"/>
      <p:bldP spid="7" grpId="0"/>
      <p:bldP spid="8" grpId="0" animBg="1"/>
      <p:bldP spid="9" grpId="0" animBg="1"/>
      <p:bldP spid="10" grpId="0" animBg="1"/>
      <p:bldP spid="11" grpId="0" animBg="1"/>
      <p:bldP spid="13" grpId="0" animBg="1"/>
      <p:bldP spid="14" grpId="0" animBg="1"/>
      <p:bldP spid="15" grpId="0" animBg="1"/>
      <p:bldP spid="16" grpId="0"/>
      <p:bldP spid="1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nsées 1"/>
          <p:cNvSpPr/>
          <p:nvPr/>
        </p:nvSpPr>
        <p:spPr>
          <a:xfrm rot="20989185">
            <a:off x="214282" y="1921028"/>
            <a:ext cx="8572560" cy="4500594"/>
          </a:xfrm>
          <a:prstGeom prst="cloudCallout">
            <a:avLst>
              <a:gd name="adj1" fmla="val 41476"/>
              <a:gd name="adj2" fmla="val -73139"/>
            </a:avLst>
          </a:prstGeom>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5400" b="1"/>
              <a:t>How do I schedule a sampling?</a:t>
            </a:r>
            <a:endParaRPr lang="fr-FR" sz="5400" dirty="0"/>
          </a:p>
        </p:txBody>
      </p:sp>
      <p:sp>
        <p:nvSpPr>
          <p:cNvPr id="3" name="Rectangle 2"/>
          <p:cNvSpPr/>
          <p:nvPr/>
        </p:nvSpPr>
        <p:spPr>
          <a:xfrm>
            <a:off x="178579" y="1166843"/>
            <a:ext cx="8786842" cy="4524315"/>
          </a:xfrm>
          <a:prstGeom prst="rect">
            <a:avLst/>
          </a:prstGeom>
        </p:spPr>
        <p:txBody>
          <a:bodyPr wrap="square">
            <a:spAutoFit/>
          </a:bodyPr>
          <a:lstStyle/>
          <a:p>
            <a:pPr algn="just"/>
            <a:r>
              <a:rPr lang="en-US" sz="3600" b="1">
                <a:solidFill>
                  <a:schemeClr val="bg1"/>
                </a:solidFill>
                <a:latin typeface="+mn-lt"/>
              </a:rPr>
              <a:t>It is a question of finding a balance between the sampling effort that will be made and the reliability of the plan in terms of accuracy or minimization of the risk of error.
	The decision-making process often leads to the following sequence of methodological steps:</a:t>
            </a:r>
            <a:endParaRPr lang="fr-FR" sz="3600" b="1" dirty="0">
              <a:solidFill>
                <a:schemeClr val="bg1"/>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8" presetClass="exit" presetSubtype="16" fill="hold" grpId="1" nodeType="clickEffect">
                                  <p:stCondLst>
                                    <p:cond delay="0"/>
                                  </p:stCondLst>
                                  <p:childTnLst>
                                    <p:animEffect transition="out" filter="diamond(in)">
                                      <p:cBhvr>
                                        <p:cTn id="12" dur="1000"/>
                                        <p:tgtEl>
                                          <p:spTgt spid="2"/>
                                        </p:tgtEl>
                                      </p:cBhvr>
                                    </p:animEffect>
                                    <p:set>
                                      <p:cBhvr>
                                        <p:cTn id="13" dur="1" fill="hold">
                                          <p:stCondLst>
                                            <p:cond delay="999"/>
                                          </p:stCondLst>
                                        </p:cTn>
                                        <p:tgtEl>
                                          <p:spTgt spid="2"/>
                                        </p:tgtEl>
                                        <p:attrNameLst>
                                          <p:attrName>style.visibility</p:attrName>
                                        </p:attrNameLst>
                                      </p:cBhvr>
                                      <p:to>
                                        <p:strVal val="hidden"/>
                                      </p:to>
                                    </p:set>
                                  </p:childTnLst>
                                </p:cTn>
                              </p:par>
                            </p:childTnLst>
                          </p:cTn>
                        </p:par>
                        <p:par>
                          <p:cTn id="14" fill="hold">
                            <p:stCondLst>
                              <p:cond delay="1000"/>
                            </p:stCondLst>
                            <p:childTnLst>
                              <p:par>
                                <p:cTn id="15" presetID="12" presetClass="entr" presetSubtype="4" fill="hold" grpId="0"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slide(fromBottom)">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22579" y="1301390"/>
            <a:ext cx="8498842" cy="3970318"/>
          </a:xfrm>
          <a:prstGeom prst="rect">
            <a:avLst/>
          </a:prstGeom>
        </p:spPr>
        <p:txBody>
          <a:bodyPr wrap="square">
            <a:spAutoFit/>
          </a:bodyPr>
          <a:lstStyle/>
          <a:p>
            <a:pPr algn="just"/>
            <a:r>
              <a:rPr lang="en-US" sz="3600" b="1" i="1" dirty="0">
                <a:solidFill>
                  <a:schemeClr val="tx2">
                    <a:lumMod val="75000"/>
                  </a:schemeClr>
                </a:solidFill>
                <a:latin typeface="+mn-lt"/>
                <a:cs typeface="Times New Roman" pitchFamily="18" charset="0"/>
              </a:rPr>
              <a:t>6. Data encoding and archiving. </a:t>
            </a:r>
            <a:r>
              <a:rPr lang="en-US" sz="3600" b="1" i="1" dirty="0">
                <a:solidFill>
                  <a:schemeClr val="bg1"/>
                </a:solidFill>
                <a:latin typeface="+mn-lt"/>
                <a:cs typeface="Times New Roman" pitchFamily="18" charset="0"/>
              </a:rPr>
              <a:t>It is a question of choosing the most appropriate software or computer programs.</a:t>
            </a:r>
            <a:r>
              <a:rPr lang="en-US" sz="3600" b="1" i="1" dirty="0">
                <a:solidFill>
                  <a:schemeClr val="tx2">
                    <a:lumMod val="75000"/>
                  </a:schemeClr>
                </a:solidFill>
                <a:latin typeface="+mn-lt"/>
                <a:cs typeface="Times New Roman" pitchFamily="18" charset="0"/>
              </a:rPr>
              <a:t>
7. Statistical processing of data. </a:t>
            </a:r>
            <a:r>
              <a:rPr lang="en-US" sz="3600" b="1" i="1" dirty="0">
                <a:solidFill>
                  <a:schemeClr val="bg1"/>
                </a:solidFill>
                <a:latin typeface="+mn-lt"/>
                <a:cs typeface="Times New Roman" pitchFamily="18" charset="0"/>
              </a:rPr>
              <a:t>The methods must take into account the characteristics of the sampling design</a:t>
            </a:r>
            <a:r>
              <a:rPr lang="fr-FR" sz="3200" b="1" dirty="0">
                <a:solidFill>
                  <a:schemeClr val="bg1"/>
                </a:solidFill>
                <a:effectLst>
                  <a:outerShdw blurRad="38100" dist="38100" dir="2700000" algn="tl">
                    <a:srgbClr val="000000">
                      <a:alpha val="43137"/>
                    </a:srgbClr>
                  </a:outerShdw>
                </a:effectLst>
                <a:latin typeface="+mn-lt"/>
                <a:cs typeface="Times New Roman" pitchFamily="18" charset="0"/>
              </a:rPr>
              <a:t>.</a:t>
            </a:r>
          </a:p>
        </p:txBody>
      </p:sp>
      <p:sp>
        <p:nvSpPr>
          <p:cNvPr id="7" name="Rectangle 6"/>
          <p:cNvSpPr/>
          <p:nvPr/>
        </p:nvSpPr>
        <p:spPr>
          <a:xfrm>
            <a:off x="288000" y="501171"/>
            <a:ext cx="8568000" cy="5570756"/>
          </a:xfrm>
          <a:prstGeom prst="rect">
            <a:avLst/>
          </a:prstGeom>
        </p:spPr>
        <p:txBody>
          <a:bodyPr wrap="square">
            <a:spAutoFit/>
          </a:bodyPr>
          <a:lstStyle/>
          <a:p>
            <a:pPr algn="just"/>
            <a:r>
              <a:rPr lang="en-US" sz="3600" b="1" i="1" dirty="0">
                <a:solidFill>
                  <a:schemeClr val="tx2">
                    <a:lumMod val="75000"/>
                  </a:schemeClr>
                </a:solidFill>
                <a:latin typeface="+mn-lt"/>
                <a:cs typeface="Times New Roman" pitchFamily="18" charset="0"/>
              </a:rPr>
              <a:t>5. Collection of Information. </a:t>
            </a:r>
            <a:r>
              <a:rPr lang="en-US" sz="3200" b="1" i="1" dirty="0">
                <a:solidFill>
                  <a:schemeClr val="bg1"/>
                </a:solidFill>
                <a:latin typeface="+mn-lt"/>
                <a:cs typeface="Times New Roman" pitchFamily="18" charset="0"/>
              </a:rPr>
              <a:t>The execution of the plan must comply with the rules set out in the previous step. Information can be collected from a computer database, but also with the help of field observations, in the field. It may also be investigations carried out by an interviewer by interview, by mail, by telephone, by examination. Whatever the procedure, it is necessary that the quality and reliability of the data be guaranteed.</a:t>
            </a:r>
            <a:endParaRPr lang="fr-FR" sz="2800" b="1" dirty="0">
              <a:solidFill>
                <a:schemeClr val="bg1"/>
              </a:solidFill>
              <a:effectLst>
                <a:outerShdw blurRad="38100" dist="38100" dir="2700000" algn="tl">
                  <a:srgbClr val="000000">
                    <a:alpha val="43137"/>
                  </a:srgbClr>
                </a:outerShdw>
              </a:effectLst>
              <a:latin typeface="+mn-lt"/>
              <a:cs typeface="Times New Roman" pitchFamily="18" charset="0"/>
            </a:endParaRPr>
          </a:p>
        </p:txBody>
      </p:sp>
      <p:sp>
        <p:nvSpPr>
          <p:cNvPr id="6" name="Rectangle 5"/>
          <p:cNvSpPr/>
          <p:nvPr/>
        </p:nvSpPr>
        <p:spPr>
          <a:xfrm>
            <a:off x="321439" y="285728"/>
            <a:ext cx="8501122" cy="6001643"/>
          </a:xfrm>
          <a:prstGeom prst="rect">
            <a:avLst/>
          </a:prstGeom>
        </p:spPr>
        <p:txBody>
          <a:bodyPr wrap="square">
            <a:spAutoFit/>
          </a:bodyPr>
          <a:lstStyle/>
          <a:p>
            <a:pPr algn="just"/>
            <a:r>
              <a:rPr lang="en-US" sz="3200" b="1" i="1" dirty="0">
                <a:solidFill>
                  <a:schemeClr val="tx2">
                    <a:lumMod val="75000"/>
                  </a:schemeClr>
                </a:solidFill>
                <a:latin typeface="+mn-lt"/>
                <a:cs typeface="Times New Roman" pitchFamily="18" charset="0"/>
              </a:rPr>
              <a:t>3. Definition of the population to be studied. </a:t>
            </a:r>
            <a:r>
              <a:rPr lang="en-US" sz="2800" b="1" i="1" dirty="0">
                <a:solidFill>
                  <a:schemeClr val="bg1"/>
                </a:solidFill>
                <a:latin typeface="+mn-lt"/>
                <a:cs typeface="Times New Roman" pitchFamily="18" charset="0"/>
              </a:rPr>
              <a:t>It must be defined unambiguously. The target population is first defined and then the list of selectable statistical units is determined, in other words the sampling basis.</a:t>
            </a:r>
            <a:r>
              <a:rPr lang="en-US" sz="3200" b="1" i="1" dirty="0">
                <a:solidFill>
                  <a:schemeClr val="tx2">
                    <a:lumMod val="75000"/>
                  </a:schemeClr>
                </a:solidFill>
                <a:latin typeface="+mn-lt"/>
                <a:cs typeface="Times New Roman" pitchFamily="18" charset="0"/>
              </a:rPr>
              <a:t>
4.Construction of the sampling plan.</a:t>
            </a:r>
            <a:r>
              <a:rPr lang="en-US" sz="2800" b="1" i="1" dirty="0">
                <a:solidFill>
                  <a:schemeClr val="bg1"/>
                </a:solidFill>
                <a:latin typeface="+mn-lt"/>
                <a:cs typeface="Times New Roman" pitchFamily="18" charset="0"/>
              </a:rPr>
              <a:t> It is a question of determining the way in which individuals</a:t>
            </a:r>
            <a:r>
              <a:rPr lang="en-US" sz="3200" b="1" i="1" dirty="0">
                <a:solidFill>
                  <a:schemeClr val="tx2">
                    <a:lumMod val="75000"/>
                  </a:schemeClr>
                </a:solidFill>
                <a:latin typeface="+mn-lt"/>
                <a:cs typeface="Times New Roman" pitchFamily="18" charset="0"/>
              </a:rPr>
              <a:t> </a:t>
            </a:r>
            <a:r>
              <a:rPr lang="en-US" sz="2800" b="1" i="1" dirty="0">
                <a:solidFill>
                  <a:schemeClr val="bg1"/>
                </a:solidFill>
                <a:latin typeface="+mn-lt"/>
                <a:cs typeface="Times New Roman" pitchFamily="18" charset="0"/>
              </a:rPr>
              <a:t>should be selected, of organizing the observation according to natural and technical constraints. If individuals are selected according to a random procedure, it is called a probabilistic design. Otherwise, we speak of an empirical design.</a:t>
            </a:r>
            <a:endParaRPr lang="fr-FR" sz="2800" b="1" dirty="0">
              <a:solidFill>
                <a:schemeClr val="bg1"/>
              </a:solidFill>
              <a:effectLst>
                <a:outerShdw blurRad="38100" dist="38100" dir="2700000" algn="tl">
                  <a:srgbClr val="000000">
                    <a:alpha val="43137"/>
                  </a:srgbClr>
                </a:outerShdw>
              </a:effectLst>
              <a:latin typeface="+mn-lt"/>
              <a:cs typeface="Times New Roman" pitchFamily="18" charset="0"/>
            </a:endParaRPr>
          </a:p>
        </p:txBody>
      </p:sp>
      <p:sp>
        <p:nvSpPr>
          <p:cNvPr id="2" name="Rectangle 1"/>
          <p:cNvSpPr/>
          <p:nvPr/>
        </p:nvSpPr>
        <p:spPr>
          <a:xfrm>
            <a:off x="321439" y="1024392"/>
            <a:ext cx="8501122" cy="4524315"/>
          </a:xfrm>
          <a:prstGeom prst="rect">
            <a:avLst/>
          </a:prstGeom>
        </p:spPr>
        <p:txBody>
          <a:bodyPr wrap="square">
            <a:spAutoFit/>
          </a:bodyPr>
          <a:lstStyle/>
          <a:p>
            <a:pPr algn="just"/>
            <a:r>
              <a:rPr lang="en-US" sz="3600" b="1" i="1" dirty="0">
                <a:solidFill>
                  <a:schemeClr val="tx2">
                    <a:lumMod val="75000"/>
                  </a:schemeClr>
                </a:solidFill>
                <a:latin typeface="+mn-lt"/>
                <a:cs typeface="Times New Roman" pitchFamily="18" charset="0"/>
              </a:rPr>
              <a:t>1. Bibliographical study. </a:t>
            </a:r>
            <a:r>
              <a:rPr lang="en-US" sz="3600" b="1" i="1" dirty="0">
                <a:solidFill>
                  <a:schemeClr val="bg1"/>
                </a:solidFill>
                <a:latin typeface="+mn-lt"/>
                <a:cs typeface="Times New Roman" pitchFamily="18" charset="0"/>
              </a:rPr>
              <a:t>The aim is to take advantage of previous studies to build an efficient sampling plan.</a:t>
            </a:r>
            <a:r>
              <a:rPr lang="en-US" sz="3600" b="1" i="1" dirty="0">
                <a:solidFill>
                  <a:schemeClr val="tx2">
                    <a:lumMod val="75000"/>
                  </a:schemeClr>
                </a:solidFill>
                <a:latin typeface="+mn-lt"/>
                <a:cs typeface="Times New Roman" pitchFamily="18" charset="0"/>
              </a:rPr>
              <a:t>
2. Clear definition of sampling objectives. </a:t>
            </a:r>
            <a:r>
              <a:rPr lang="en-US" sz="3600" b="1" i="1" dirty="0">
                <a:solidFill>
                  <a:schemeClr val="bg1"/>
                </a:solidFill>
                <a:latin typeface="+mn-lt"/>
                <a:cs typeface="Times New Roman" pitchFamily="18" charset="0"/>
              </a:rPr>
              <a:t>This step should lead to the definition of the variables to be taken into account and the preparation of an input sheet.</a:t>
            </a:r>
            <a:endParaRPr lang="fr-FR" sz="3200" b="1" dirty="0">
              <a:solidFill>
                <a:schemeClr val="bg1"/>
              </a:solidFill>
              <a:effectLst>
                <a:outerShdw blurRad="38100" dist="38100" dir="2700000" algn="tl">
                  <a:srgbClr val="000000">
                    <a:alpha val="43137"/>
                  </a:srgbClr>
                </a:outerShdw>
              </a:effectLst>
              <a:latin typeface="+mn-lt"/>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xit" presetSubtype="10" fill="hold" grpId="1" nodeType="clickEffect">
                                  <p:stCondLst>
                                    <p:cond delay="0"/>
                                  </p:stCondLst>
                                  <p:childTnLst>
                                    <p:animEffect transition="out" filter="checkerboard(across)">
                                      <p:cBhvr>
                                        <p:cTn id="12" dur="500"/>
                                        <p:tgtEl>
                                          <p:spTgt spid="2"/>
                                        </p:tgtEl>
                                      </p:cBhvr>
                                    </p:animEffect>
                                    <p:set>
                                      <p:cBhvr>
                                        <p:cTn id="13" dur="1" fill="hold">
                                          <p:stCondLst>
                                            <p:cond delay="499"/>
                                          </p:stCondLst>
                                        </p:cTn>
                                        <p:tgtEl>
                                          <p:spTgt spid="2"/>
                                        </p:tgtEl>
                                        <p:attrNameLst>
                                          <p:attrName>style.visibility</p:attrName>
                                        </p:attrNameLst>
                                      </p:cBhvr>
                                      <p:to>
                                        <p:strVal val="hidden"/>
                                      </p:to>
                                    </p:set>
                                  </p:childTnLst>
                                </p:cTn>
                              </p:par>
                            </p:childTnLst>
                          </p:cTn>
                        </p:par>
                        <p:par>
                          <p:cTn id="14" fill="hold">
                            <p:stCondLst>
                              <p:cond delay="500"/>
                            </p:stCondLst>
                            <p:childTnLst>
                              <p:par>
                                <p:cTn id="15" presetID="2" presetClass="entr" presetSubtype="9"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0-#ppt_w/2"/>
                                          </p:val>
                                        </p:tav>
                                        <p:tav tm="100000">
                                          <p:val>
                                            <p:strVal val="#ppt_x"/>
                                          </p:val>
                                        </p:tav>
                                      </p:tavLst>
                                    </p:anim>
                                    <p:anim calcmode="lin" valueType="num">
                                      <p:cBhvr additive="base">
                                        <p:cTn id="18"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5" presetClass="exit" presetSubtype="10" fill="hold" grpId="1" nodeType="clickEffect">
                                  <p:stCondLst>
                                    <p:cond delay="0"/>
                                  </p:stCondLst>
                                  <p:childTnLst>
                                    <p:animEffect transition="out" filter="checkerboard(across)">
                                      <p:cBhvr>
                                        <p:cTn id="22" dur="500"/>
                                        <p:tgtEl>
                                          <p:spTgt spid="6"/>
                                        </p:tgtEl>
                                      </p:cBhvr>
                                    </p:animEffect>
                                    <p:set>
                                      <p:cBhvr>
                                        <p:cTn id="23" dur="1" fill="hold">
                                          <p:stCondLst>
                                            <p:cond delay="499"/>
                                          </p:stCondLst>
                                        </p:cTn>
                                        <p:tgtEl>
                                          <p:spTgt spid="6"/>
                                        </p:tgtEl>
                                        <p:attrNameLst>
                                          <p:attrName>style.visibility</p:attrName>
                                        </p:attrNameLst>
                                      </p:cBhvr>
                                      <p:to>
                                        <p:strVal val="hidden"/>
                                      </p:to>
                                    </p:set>
                                  </p:childTnLst>
                                </p:cTn>
                              </p:par>
                            </p:childTnLst>
                          </p:cTn>
                        </p:par>
                        <p:par>
                          <p:cTn id="24" fill="hold">
                            <p:stCondLst>
                              <p:cond delay="500"/>
                            </p:stCondLst>
                            <p:childTnLst>
                              <p:par>
                                <p:cTn id="25" presetID="2" presetClass="entr" presetSubtype="9" fill="hold" grpId="0" nodeType="after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0-#ppt_w/2"/>
                                          </p:val>
                                        </p:tav>
                                        <p:tav tm="100000">
                                          <p:val>
                                            <p:strVal val="#ppt_x"/>
                                          </p:val>
                                        </p:tav>
                                      </p:tavLst>
                                    </p:anim>
                                    <p:anim calcmode="lin" valueType="num">
                                      <p:cBhvr additive="base">
                                        <p:cTn id="28" dur="500" fill="hold"/>
                                        <p:tgtEl>
                                          <p:spTgt spid="7"/>
                                        </p:tgtEl>
                                        <p:attrNameLst>
                                          <p:attrName>ppt_y</p:attrName>
                                        </p:attrNameLst>
                                      </p:cBhvr>
                                      <p:tavLst>
                                        <p:tav tm="0">
                                          <p:val>
                                            <p:strVal val="0-#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5" presetClass="exit" presetSubtype="10" fill="hold" grpId="1" nodeType="clickEffect">
                                  <p:stCondLst>
                                    <p:cond delay="0"/>
                                  </p:stCondLst>
                                  <p:childTnLst>
                                    <p:animEffect transition="out" filter="checkerboard(across)">
                                      <p:cBhvr>
                                        <p:cTn id="32" dur="500"/>
                                        <p:tgtEl>
                                          <p:spTgt spid="7"/>
                                        </p:tgtEl>
                                      </p:cBhvr>
                                    </p:animEffect>
                                    <p:set>
                                      <p:cBhvr>
                                        <p:cTn id="33" dur="1" fill="hold">
                                          <p:stCondLst>
                                            <p:cond delay="499"/>
                                          </p:stCondLst>
                                        </p:cTn>
                                        <p:tgtEl>
                                          <p:spTgt spid="7"/>
                                        </p:tgtEl>
                                        <p:attrNameLst>
                                          <p:attrName>style.visibility</p:attrName>
                                        </p:attrNameLst>
                                      </p:cBhvr>
                                      <p:to>
                                        <p:strVal val="hidden"/>
                                      </p:to>
                                    </p:set>
                                  </p:childTnLst>
                                </p:cTn>
                              </p:par>
                            </p:childTnLst>
                          </p:cTn>
                        </p:par>
                        <p:par>
                          <p:cTn id="34" fill="hold">
                            <p:stCondLst>
                              <p:cond delay="500"/>
                            </p:stCondLst>
                            <p:childTnLst>
                              <p:par>
                                <p:cTn id="35" presetID="2" presetClass="entr" presetSubtype="9" fill="hold" grpId="0" nodeType="after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0-#ppt_w/2"/>
                                          </p:val>
                                        </p:tav>
                                        <p:tav tm="100000">
                                          <p:val>
                                            <p:strVal val="#ppt_x"/>
                                          </p:val>
                                        </p:tav>
                                      </p:tavLst>
                                    </p:anim>
                                    <p:anim calcmode="lin" valueType="num">
                                      <p:cBhvr additive="base">
                                        <p:cTn id="38"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7" grpId="0"/>
      <p:bldP spid="7" grpId="1"/>
      <p:bldP spid="6" grpId="0"/>
      <p:bldP spid="6" grpId="1"/>
      <p:bldP spid="2" grpId="0"/>
      <p:bldP spid="2" grpId="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images-8.jpeg"/>
          <p:cNvPicPr>
            <a:picLocks noChangeAspect="1"/>
          </p:cNvPicPr>
          <p:nvPr/>
        </p:nvPicPr>
        <p:blipFill>
          <a:blip r:embed="rId2"/>
          <a:stretch>
            <a:fillRect/>
          </a:stretch>
        </p:blipFill>
        <p:spPr>
          <a:xfrm>
            <a:off x="119055" y="89292"/>
            <a:ext cx="8905890" cy="667941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4)">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
          <p:cNvSpPr>
            <a:spLocks noChangeArrowheads="1"/>
          </p:cNvSpPr>
          <p:nvPr/>
        </p:nvSpPr>
        <p:spPr bwMode="auto">
          <a:xfrm>
            <a:off x="928662" y="1285860"/>
            <a:ext cx="7200900" cy="646331"/>
          </a:xfrm>
          <a:prstGeom prst="rect">
            <a:avLst/>
          </a:prstGeom>
          <a:noFill/>
          <a:ln w="9525">
            <a:noFill/>
            <a:miter lim="800000"/>
            <a:headEnd/>
            <a:tailEnd/>
          </a:ln>
        </p:spPr>
        <p:txBody>
          <a:bodyPr>
            <a:spAutoFit/>
          </a:bodyPr>
          <a:lstStyle/>
          <a:p>
            <a:pPr>
              <a:buFont typeface="Wingdings" pitchFamily="2" charset="2"/>
              <a:buChar char="Ø"/>
            </a:pPr>
            <a:r>
              <a:rPr lang="fr-FR" sz="3600" b="1" dirty="0">
                <a:solidFill>
                  <a:schemeClr val="bg1"/>
                </a:solidFill>
                <a:latin typeface="Times New Roman" pitchFamily="18" charset="0"/>
                <a:cs typeface="Times New Roman" pitchFamily="18" charset="0"/>
              </a:rPr>
              <a:t> </a:t>
            </a:r>
            <a:r>
              <a:rPr lang="fr-FR" sz="3600" b="1" dirty="0" err="1">
                <a:solidFill>
                  <a:schemeClr val="bg1"/>
                </a:solidFill>
                <a:latin typeface="Times New Roman" pitchFamily="18" charset="0"/>
                <a:cs typeface="Times New Roman" pitchFamily="18" charset="0"/>
              </a:rPr>
              <a:t>Why</a:t>
            </a:r>
            <a:r>
              <a:rPr lang="fr-FR" sz="3600" b="1" dirty="0">
                <a:solidFill>
                  <a:schemeClr val="bg1"/>
                </a:solidFill>
                <a:latin typeface="Times New Roman" pitchFamily="18" charset="0"/>
                <a:cs typeface="Times New Roman" pitchFamily="18" charset="0"/>
              </a:rPr>
              <a:t> </a:t>
            </a:r>
            <a:r>
              <a:rPr lang="fr-FR" sz="3600" b="1" dirty="0" err="1">
                <a:solidFill>
                  <a:schemeClr val="bg1"/>
                </a:solidFill>
                <a:latin typeface="Times New Roman" pitchFamily="18" charset="0"/>
                <a:cs typeface="Times New Roman" pitchFamily="18" charset="0"/>
              </a:rPr>
              <a:t>sample</a:t>
            </a:r>
            <a:r>
              <a:rPr lang="fr-FR" sz="3600" b="1" dirty="0">
                <a:solidFill>
                  <a:schemeClr val="bg1"/>
                </a:solidFill>
                <a:latin typeface="Times New Roman" pitchFamily="18" charset="0"/>
                <a:cs typeface="Times New Roman" pitchFamily="18" charset="0"/>
              </a:rPr>
              <a:t> ? </a:t>
            </a:r>
          </a:p>
        </p:txBody>
      </p:sp>
      <p:sp>
        <p:nvSpPr>
          <p:cNvPr id="11267" name="Rectangle 2"/>
          <p:cNvSpPr>
            <a:spLocks noChangeArrowheads="1"/>
          </p:cNvSpPr>
          <p:nvPr/>
        </p:nvSpPr>
        <p:spPr bwMode="auto">
          <a:xfrm>
            <a:off x="2428860" y="292222"/>
            <a:ext cx="4286280" cy="923330"/>
          </a:xfrm>
          <a:prstGeom prst="rect">
            <a:avLst/>
          </a:prstGeom>
          <a:noFill/>
          <a:ln w="9525">
            <a:noFill/>
            <a:miter lim="800000"/>
            <a:headEnd/>
            <a:tailEnd/>
          </a:ln>
        </p:spPr>
        <p:txBody>
          <a:bodyPr wrap="square">
            <a:spAutoFit/>
          </a:bodyPr>
          <a:lstStyle/>
          <a:p>
            <a:r>
              <a:rPr lang="fr-FR" sz="5400" b="1" dirty="0">
                <a:solidFill>
                  <a:schemeClr val="accent2"/>
                </a:solidFill>
                <a:effectLst>
                  <a:outerShdw blurRad="38100" dist="38100" dir="2700000" algn="tl">
                    <a:srgbClr val="000000">
                      <a:alpha val="43137"/>
                    </a:srgbClr>
                  </a:outerShdw>
                </a:effectLst>
                <a:latin typeface="Times New Roman" pitchFamily="18" charset="0"/>
                <a:cs typeface="Times New Roman" pitchFamily="18" charset="0"/>
              </a:rPr>
              <a:t>Introduction</a:t>
            </a:r>
            <a:r>
              <a:rPr lang="fr-FR" sz="5400" b="1" dirty="0">
                <a:solidFill>
                  <a:schemeClr val="accent2"/>
                </a:solidFill>
                <a:latin typeface="Times New Roman" pitchFamily="18" charset="0"/>
                <a:cs typeface="Times New Roman" pitchFamily="18" charset="0"/>
              </a:rPr>
              <a:t> </a:t>
            </a:r>
          </a:p>
        </p:txBody>
      </p:sp>
      <p:sp>
        <p:nvSpPr>
          <p:cNvPr id="13" name="Rectangle 12"/>
          <p:cNvSpPr>
            <a:spLocks noChangeArrowheads="1"/>
          </p:cNvSpPr>
          <p:nvPr/>
        </p:nvSpPr>
        <p:spPr bwMode="auto">
          <a:xfrm>
            <a:off x="5964262" y="3098069"/>
            <a:ext cx="2424162" cy="830997"/>
          </a:xfrm>
          <a:prstGeom prst="rect">
            <a:avLst/>
          </a:prstGeom>
          <a:noFill/>
          <a:ln w="9525">
            <a:noFill/>
            <a:miter lim="800000"/>
            <a:headEnd/>
            <a:tailEnd/>
          </a:ln>
        </p:spPr>
        <p:txBody>
          <a:bodyPr wrap="square">
            <a:spAutoFit/>
          </a:bodyPr>
          <a:lstStyle/>
          <a:p>
            <a:pPr algn="ctr">
              <a:buFont typeface="Arial" pitchFamily="34" charset="0"/>
              <a:buChar char="•"/>
            </a:pPr>
            <a:r>
              <a:rPr lang="fr-FR" sz="2400" dirty="0">
                <a:solidFill>
                  <a:schemeClr val="bg1"/>
                </a:solidFill>
                <a:latin typeface="Times New Roman" pitchFamily="18" charset="0"/>
                <a:cs typeface="Times New Roman" pitchFamily="18" charset="0"/>
              </a:rPr>
              <a:t> </a:t>
            </a:r>
            <a:r>
              <a:rPr lang="en-US" sz="2400" dirty="0">
                <a:solidFill>
                  <a:schemeClr val="bg1"/>
                </a:solidFill>
                <a:latin typeface="Times New Roman" pitchFamily="18" charset="0"/>
                <a:cs typeface="Times New Roman" pitchFamily="18" charset="0"/>
              </a:rPr>
              <a:t>To the entirety of an area</a:t>
            </a:r>
            <a:endParaRPr lang="fr-FR" sz="2400" dirty="0">
              <a:solidFill>
                <a:schemeClr val="bg1"/>
              </a:solidFill>
              <a:latin typeface="Times New Roman" pitchFamily="18" charset="0"/>
              <a:cs typeface="Times New Roman" pitchFamily="18" charset="0"/>
            </a:endParaRPr>
          </a:p>
        </p:txBody>
      </p:sp>
      <p:sp>
        <p:nvSpPr>
          <p:cNvPr id="14" name="Rectangle 13"/>
          <p:cNvSpPr>
            <a:spLocks noChangeArrowheads="1"/>
          </p:cNvSpPr>
          <p:nvPr/>
        </p:nvSpPr>
        <p:spPr bwMode="auto">
          <a:xfrm>
            <a:off x="857224" y="3098069"/>
            <a:ext cx="2857520" cy="830997"/>
          </a:xfrm>
          <a:prstGeom prst="rect">
            <a:avLst/>
          </a:prstGeom>
          <a:noFill/>
          <a:ln w="9525">
            <a:noFill/>
            <a:miter lim="800000"/>
            <a:headEnd/>
            <a:tailEnd/>
          </a:ln>
        </p:spPr>
        <p:txBody>
          <a:bodyPr wrap="square">
            <a:spAutoFit/>
          </a:bodyPr>
          <a:lstStyle/>
          <a:p>
            <a:pPr algn="ctr">
              <a:buFont typeface="Arial" pitchFamily="34" charset="0"/>
              <a:buChar char="•"/>
            </a:pPr>
            <a:r>
              <a:rPr lang="fr-FR" sz="2400" dirty="0">
                <a:solidFill>
                  <a:schemeClr val="bg1"/>
                </a:solidFill>
                <a:latin typeface="Times New Roman" pitchFamily="18" charset="0"/>
                <a:cs typeface="Times New Roman" pitchFamily="18" charset="0"/>
              </a:rPr>
              <a:t> </a:t>
            </a:r>
            <a:r>
              <a:rPr lang="en-US" sz="2400" dirty="0">
                <a:solidFill>
                  <a:schemeClr val="bg1"/>
                </a:solidFill>
                <a:latin typeface="Times New Roman" pitchFamily="18" charset="0"/>
                <a:cs typeface="Times New Roman" pitchFamily="18" charset="0"/>
              </a:rPr>
              <a:t>To all individuals of a population</a:t>
            </a:r>
            <a:endParaRPr lang="fr-FR" sz="2400" dirty="0">
              <a:solidFill>
                <a:schemeClr val="bg1"/>
              </a:solidFill>
              <a:latin typeface="Times New Roman" pitchFamily="18" charset="0"/>
              <a:cs typeface="Times New Roman" pitchFamily="18" charset="0"/>
            </a:endParaRPr>
          </a:p>
        </p:txBody>
      </p:sp>
      <p:sp>
        <p:nvSpPr>
          <p:cNvPr id="15" name="Rectangle 14"/>
          <p:cNvSpPr>
            <a:spLocks noChangeArrowheads="1"/>
          </p:cNvSpPr>
          <p:nvPr/>
        </p:nvSpPr>
        <p:spPr bwMode="auto">
          <a:xfrm>
            <a:off x="2428860" y="4214818"/>
            <a:ext cx="4286280" cy="461665"/>
          </a:xfrm>
          <a:prstGeom prst="rect">
            <a:avLst/>
          </a:prstGeom>
          <a:noFill/>
          <a:ln w="9525">
            <a:noFill/>
            <a:miter lim="800000"/>
            <a:headEnd/>
            <a:tailEnd/>
          </a:ln>
        </p:spPr>
        <p:txBody>
          <a:bodyPr wrap="square">
            <a:spAutoFit/>
          </a:bodyPr>
          <a:lstStyle/>
          <a:p>
            <a:pPr algn="ctr"/>
            <a:r>
              <a:rPr lang="en-US" sz="2400" dirty="0">
                <a:solidFill>
                  <a:schemeClr val="bg1"/>
                </a:solidFill>
                <a:latin typeface="Times New Roman" pitchFamily="18" charset="0"/>
                <a:cs typeface="Times New Roman" pitchFamily="18" charset="0"/>
              </a:rPr>
              <a:t>We then proceed by inference</a:t>
            </a:r>
            <a:endParaRPr lang="fr-FR" sz="2400" dirty="0">
              <a:solidFill>
                <a:schemeClr val="bg1"/>
              </a:solidFill>
              <a:latin typeface="Times New Roman" pitchFamily="18" charset="0"/>
              <a:cs typeface="Times New Roman" pitchFamily="18" charset="0"/>
            </a:endParaRPr>
          </a:p>
        </p:txBody>
      </p:sp>
      <p:sp>
        <p:nvSpPr>
          <p:cNvPr id="16" name="Rectangle 15"/>
          <p:cNvSpPr>
            <a:spLocks noChangeArrowheads="1"/>
          </p:cNvSpPr>
          <p:nvPr/>
        </p:nvSpPr>
        <p:spPr bwMode="auto">
          <a:xfrm>
            <a:off x="2786050" y="2143116"/>
            <a:ext cx="3571900" cy="461665"/>
          </a:xfrm>
          <a:prstGeom prst="rect">
            <a:avLst/>
          </a:prstGeom>
          <a:noFill/>
          <a:ln w="9525">
            <a:noFill/>
            <a:miter lim="800000"/>
            <a:headEnd/>
            <a:tailEnd/>
          </a:ln>
        </p:spPr>
        <p:txBody>
          <a:bodyPr wrap="square">
            <a:spAutoFit/>
          </a:bodyPr>
          <a:lstStyle/>
          <a:p>
            <a:pPr algn="ctr"/>
            <a:r>
              <a:rPr lang="fr-FR" sz="2400" dirty="0" err="1">
                <a:solidFill>
                  <a:schemeClr val="bg1"/>
                </a:solidFill>
                <a:latin typeface="Times New Roman" pitchFamily="18" charset="0"/>
                <a:cs typeface="Times New Roman" pitchFamily="18" charset="0"/>
              </a:rPr>
              <a:t>Unable</a:t>
            </a:r>
            <a:r>
              <a:rPr lang="fr-FR" sz="2400" dirty="0">
                <a:solidFill>
                  <a:schemeClr val="bg1"/>
                </a:solidFill>
                <a:latin typeface="Times New Roman" pitchFamily="18" charset="0"/>
                <a:cs typeface="Times New Roman" pitchFamily="18" charset="0"/>
              </a:rPr>
              <a:t> to </a:t>
            </a:r>
            <a:r>
              <a:rPr lang="fr-FR" sz="2400" dirty="0" err="1">
                <a:solidFill>
                  <a:schemeClr val="bg1"/>
                </a:solidFill>
                <a:latin typeface="Times New Roman" pitchFamily="18" charset="0"/>
                <a:cs typeface="Times New Roman" pitchFamily="18" charset="0"/>
              </a:rPr>
              <a:t>access</a:t>
            </a:r>
            <a:r>
              <a:rPr lang="fr-FR" sz="2400" dirty="0">
                <a:solidFill>
                  <a:schemeClr val="bg1"/>
                </a:solidFill>
                <a:latin typeface="Times New Roman" pitchFamily="18" charset="0"/>
                <a:cs typeface="Times New Roman" pitchFamily="18" charset="0"/>
              </a:rPr>
              <a:t> </a:t>
            </a:r>
          </a:p>
        </p:txBody>
      </p:sp>
      <p:sp>
        <p:nvSpPr>
          <p:cNvPr id="12" name="Rectangle 11"/>
          <p:cNvSpPr>
            <a:spLocks noChangeArrowheads="1"/>
          </p:cNvSpPr>
          <p:nvPr/>
        </p:nvSpPr>
        <p:spPr bwMode="auto">
          <a:xfrm>
            <a:off x="2923771" y="5130241"/>
            <a:ext cx="3296458" cy="584775"/>
          </a:xfrm>
          <a:prstGeom prst="rect">
            <a:avLst/>
          </a:prstGeom>
          <a:noFill/>
          <a:ln w="9525">
            <a:noFill/>
            <a:miter lim="800000"/>
            <a:headEnd/>
            <a:tailEnd/>
          </a:ln>
        </p:spPr>
        <p:txBody>
          <a:bodyPr wrap="square">
            <a:spAutoFit/>
          </a:bodyPr>
          <a:lstStyle/>
          <a:p>
            <a:pPr algn="ctr"/>
            <a:r>
              <a:rPr lang="fr-FR" sz="3200" b="1" dirty="0">
                <a:solidFill>
                  <a:schemeClr val="tx2">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Sampling</a:t>
            </a:r>
          </a:p>
        </p:txBody>
      </p:sp>
      <p:sp>
        <p:nvSpPr>
          <p:cNvPr id="17" name="Rectangle 16"/>
          <p:cNvSpPr>
            <a:spLocks noChangeArrowheads="1"/>
          </p:cNvSpPr>
          <p:nvPr/>
        </p:nvSpPr>
        <p:spPr bwMode="auto">
          <a:xfrm>
            <a:off x="3428992" y="5834738"/>
            <a:ext cx="2449512" cy="523220"/>
          </a:xfrm>
          <a:prstGeom prst="rect">
            <a:avLst/>
          </a:prstGeom>
          <a:noFill/>
          <a:ln w="9525">
            <a:noFill/>
            <a:miter lim="800000"/>
            <a:headEnd/>
            <a:tailEnd/>
          </a:ln>
        </p:spPr>
        <p:txBody>
          <a:bodyPr>
            <a:spAutoFit/>
          </a:bodyPr>
          <a:lstStyle/>
          <a:p>
            <a:pPr algn="ctr"/>
            <a:r>
              <a:rPr lang="fr-FR" sz="2800" b="1" dirty="0">
                <a:solidFill>
                  <a:schemeClr val="bg1"/>
                </a:solidFill>
                <a:latin typeface="Times New Roman" pitchFamily="18" charset="0"/>
                <a:cs typeface="Times New Roman" pitchFamily="18" charset="0"/>
              </a:rPr>
              <a:t>Survey</a:t>
            </a:r>
          </a:p>
        </p:txBody>
      </p:sp>
      <p:cxnSp>
        <p:nvCxnSpPr>
          <p:cNvPr id="19" name="Connecteur droit avec flèche 18"/>
          <p:cNvCxnSpPr>
            <a:stCxn id="16" idx="2"/>
            <a:endCxn id="14" idx="0"/>
          </p:cNvCxnSpPr>
          <p:nvPr/>
        </p:nvCxnSpPr>
        <p:spPr>
          <a:xfrm rot="5400000">
            <a:off x="3182348" y="1708417"/>
            <a:ext cx="493288" cy="2286016"/>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21" name="Connecteur droit avec flèche 20"/>
          <p:cNvCxnSpPr>
            <a:cxnSpLocks/>
            <a:stCxn id="16" idx="2"/>
            <a:endCxn id="13" idx="0"/>
          </p:cNvCxnSpPr>
          <p:nvPr/>
        </p:nvCxnSpPr>
        <p:spPr>
          <a:xfrm>
            <a:off x="4572000" y="2604781"/>
            <a:ext cx="2604343" cy="493288"/>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25" name="Accolade ouvrante 24"/>
          <p:cNvSpPr/>
          <p:nvPr/>
        </p:nvSpPr>
        <p:spPr>
          <a:xfrm rot="16200000">
            <a:off x="4286249" y="430836"/>
            <a:ext cx="571504" cy="7139337"/>
          </a:xfrm>
          <a:prstGeom prst="leftBrace">
            <a:avLst>
              <a:gd name="adj1" fmla="val 8333"/>
              <a:gd name="adj2" fmla="val 50000"/>
            </a:avLst>
          </a:prstGeom>
        </p:spPr>
        <p:style>
          <a:lnRef idx="2">
            <a:schemeClr val="accent3"/>
          </a:lnRef>
          <a:fillRef idx="0">
            <a:schemeClr val="accent3"/>
          </a:fillRef>
          <a:effectRef idx="1">
            <a:schemeClr val="accent3"/>
          </a:effectRef>
          <a:fontRef idx="minor">
            <a:schemeClr val="tx1"/>
          </a:fontRef>
        </p:style>
        <p:txBody>
          <a:bodyPr rtlCol="0" anchor="ctr"/>
          <a:lstStyle/>
          <a:p>
            <a:pPr algn="ctr"/>
            <a:endParaRPr lang="fr-FR"/>
          </a:p>
        </p:txBody>
      </p:sp>
      <p:sp>
        <p:nvSpPr>
          <p:cNvPr id="26" name="Flèche vers le bas 25"/>
          <p:cNvSpPr/>
          <p:nvPr/>
        </p:nvSpPr>
        <p:spPr>
          <a:xfrm>
            <a:off x="4250529" y="4714884"/>
            <a:ext cx="642942" cy="357190"/>
          </a:xfrm>
          <a:prstGeom prst="downArrow">
            <a:avLst/>
          </a:prstGeom>
          <a:solidFill>
            <a:schemeClr val="accent3">
              <a:lumMod val="40000"/>
              <a:lumOff val="60000"/>
            </a:schemeClr>
          </a:solidFill>
          <a:ln>
            <a:solidFill>
              <a:schemeClr val="accent1">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1267"/>
                                        </p:tgtEl>
                                        <p:attrNameLst>
                                          <p:attrName>style.visibility</p:attrName>
                                        </p:attrNameLst>
                                      </p:cBhvr>
                                      <p:to>
                                        <p:strVal val="visible"/>
                                      </p:to>
                                    </p:set>
                                    <p:animEffect transition="in" filter="checkerboard(across)">
                                      <p:cBhvr>
                                        <p:cTn id="7" dur="500"/>
                                        <p:tgtEl>
                                          <p:spTgt spid="11267"/>
                                        </p:tgtEl>
                                      </p:cBhvr>
                                    </p:animEffect>
                                  </p:childTnLst>
                                </p:cTn>
                              </p:par>
                            </p:childTnLst>
                          </p:cTn>
                        </p:par>
                        <p:par>
                          <p:cTn id="8" fill="hold">
                            <p:stCondLst>
                              <p:cond delay="500"/>
                            </p:stCondLst>
                            <p:childTnLst>
                              <p:par>
                                <p:cTn id="9" presetID="2" presetClass="entr" presetSubtype="9" fill="hold" grpId="0" nodeType="afterEffect">
                                  <p:stCondLst>
                                    <p:cond delay="0"/>
                                  </p:stCondLst>
                                  <p:childTnLst>
                                    <p:set>
                                      <p:cBhvr>
                                        <p:cTn id="10" dur="1" fill="hold">
                                          <p:stCondLst>
                                            <p:cond delay="0"/>
                                          </p:stCondLst>
                                        </p:cTn>
                                        <p:tgtEl>
                                          <p:spTgt spid="11266"/>
                                        </p:tgtEl>
                                        <p:attrNameLst>
                                          <p:attrName>style.visibility</p:attrName>
                                        </p:attrNameLst>
                                      </p:cBhvr>
                                      <p:to>
                                        <p:strVal val="visible"/>
                                      </p:to>
                                    </p:set>
                                    <p:anim calcmode="lin" valueType="num">
                                      <p:cBhvr additive="base">
                                        <p:cTn id="11" dur="500" fill="hold"/>
                                        <p:tgtEl>
                                          <p:spTgt spid="11266"/>
                                        </p:tgtEl>
                                        <p:attrNameLst>
                                          <p:attrName>ppt_x</p:attrName>
                                        </p:attrNameLst>
                                      </p:cBhvr>
                                      <p:tavLst>
                                        <p:tav tm="0">
                                          <p:val>
                                            <p:strVal val="0-#ppt_w/2"/>
                                          </p:val>
                                        </p:tav>
                                        <p:tav tm="100000">
                                          <p:val>
                                            <p:strVal val="#ppt_x"/>
                                          </p:val>
                                        </p:tav>
                                      </p:tavLst>
                                    </p:anim>
                                    <p:anim calcmode="lin" valueType="num">
                                      <p:cBhvr additive="base">
                                        <p:cTn id="12" dur="500" fill="hold"/>
                                        <p:tgtEl>
                                          <p:spTgt spid="11266"/>
                                        </p:tgtEl>
                                        <p:attrNameLst>
                                          <p:attrName>ppt_y</p:attrName>
                                        </p:attrNameLst>
                                      </p:cBhvr>
                                      <p:tavLst>
                                        <p:tav tm="0">
                                          <p:val>
                                            <p:strVal val="0-#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999"/>
                                          </p:stCondLst>
                                        </p:cTn>
                                        <p:tgtEl>
                                          <p:spTgt spid="16"/>
                                        </p:tgtEl>
                                        <p:attrNameLst>
                                          <p:attrName>style.visibility</p:attrName>
                                        </p:attrNameLst>
                                      </p:cBhvr>
                                      <p:to>
                                        <p:strVal val="visible"/>
                                      </p:to>
                                    </p:set>
                                  </p:childTnLst>
                                </p:cTn>
                              </p:par>
                            </p:childTnLst>
                          </p:cTn>
                        </p:par>
                        <p:par>
                          <p:cTn id="17" fill="hold">
                            <p:stCondLst>
                              <p:cond delay="1000"/>
                            </p:stCondLst>
                            <p:childTnLst>
                              <p:par>
                                <p:cTn id="18" presetID="17" presetClass="entr" presetSubtype="2" fill="hold" nodeType="afterEffect">
                                  <p:stCondLst>
                                    <p:cond delay="0"/>
                                  </p:stCondLst>
                                  <p:childTnLst>
                                    <p:set>
                                      <p:cBhvr>
                                        <p:cTn id="19" dur="1" fill="hold">
                                          <p:stCondLst>
                                            <p:cond delay="0"/>
                                          </p:stCondLst>
                                        </p:cTn>
                                        <p:tgtEl>
                                          <p:spTgt spid="19"/>
                                        </p:tgtEl>
                                        <p:attrNameLst>
                                          <p:attrName>style.visibility</p:attrName>
                                        </p:attrNameLst>
                                      </p:cBhvr>
                                      <p:to>
                                        <p:strVal val="visible"/>
                                      </p:to>
                                    </p:set>
                                    <p:anim calcmode="lin" valueType="num">
                                      <p:cBhvr>
                                        <p:cTn id="20" dur="500" fill="hold"/>
                                        <p:tgtEl>
                                          <p:spTgt spid="19"/>
                                        </p:tgtEl>
                                        <p:attrNameLst>
                                          <p:attrName>ppt_x</p:attrName>
                                        </p:attrNameLst>
                                      </p:cBhvr>
                                      <p:tavLst>
                                        <p:tav tm="0">
                                          <p:val>
                                            <p:strVal val="#ppt_x+#ppt_w/2"/>
                                          </p:val>
                                        </p:tav>
                                        <p:tav tm="100000">
                                          <p:val>
                                            <p:strVal val="#ppt_x"/>
                                          </p:val>
                                        </p:tav>
                                      </p:tavLst>
                                    </p:anim>
                                    <p:anim calcmode="lin" valueType="num">
                                      <p:cBhvr>
                                        <p:cTn id="21" dur="500" fill="hold"/>
                                        <p:tgtEl>
                                          <p:spTgt spid="19"/>
                                        </p:tgtEl>
                                        <p:attrNameLst>
                                          <p:attrName>ppt_y</p:attrName>
                                        </p:attrNameLst>
                                      </p:cBhvr>
                                      <p:tavLst>
                                        <p:tav tm="0">
                                          <p:val>
                                            <p:strVal val="#ppt_y"/>
                                          </p:val>
                                        </p:tav>
                                        <p:tav tm="100000">
                                          <p:val>
                                            <p:strVal val="#ppt_y"/>
                                          </p:val>
                                        </p:tav>
                                      </p:tavLst>
                                    </p:anim>
                                    <p:anim calcmode="lin" valueType="num">
                                      <p:cBhvr>
                                        <p:cTn id="22" dur="500" fill="hold"/>
                                        <p:tgtEl>
                                          <p:spTgt spid="19"/>
                                        </p:tgtEl>
                                        <p:attrNameLst>
                                          <p:attrName>ppt_w</p:attrName>
                                        </p:attrNameLst>
                                      </p:cBhvr>
                                      <p:tavLst>
                                        <p:tav tm="0">
                                          <p:val>
                                            <p:fltVal val="0"/>
                                          </p:val>
                                        </p:tav>
                                        <p:tav tm="100000">
                                          <p:val>
                                            <p:strVal val="#ppt_w"/>
                                          </p:val>
                                        </p:tav>
                                      </p:tavLst>
                                    </p:anim>
                                    <p:anim calcmode="lin" valueType="num">
                                      <p:cBhvr>
                                        <p:cTn id="23" dur="500" fill="hold"/>
                                        <p:tgtEl>
                                          <p:spTgt spid="19"/>
                                        </p:tgtEl>
                                        <p:attrNameLst>
                                          <p:attrName>ppt_h</p:attrName>
                                        </p:attrNameLst>
                                      </p:cBhvr>
                                      <p:tavLst>
                                        <p:tav tm="0">
                                          <p:val>
                                            <p:strVal val="#ppt_h"/>
                                          </p:val>
                                        </p:tav>
                                        <p:tav tm="100000">
                                          <p:val>
                                            <p:strVal val="#ppt_h"/>
                                          </p:val>
                                        </p:tav>
                                      </p:tavLst>
                                    </p:anim>
                                  </p:childTnLst>
                                </p:cTn>
                              </p:par>
                              <p:par>
                                <p:cTn id="24" presetID="1" presetClass="entr" presetSubtype="0" fill="hold" grpId="0" nodeType="withEffect">
                                  <p:stCondLst>
                                    <p:cond delay="0"/>
                                  </p:stCondLst>
                                  <p:childTnLst>
                                    <p:set>
                                      <p:cBhvr>
                                        <p:cTn id="25" dur="1" fill="hold">
                                          <p:stCondLst>
                                            <p:cond delay="999"/>
                                          </p:stCondLst>
                                        </p:cTn>
                                        <p:tgtEl>
                                          <p:spTgt spid="14"/>
                                        </p:tgtEl>
                                        <p:attrNameLst>
                                          <p:attrName>style.visibility</p:attrName>
                                        </p:attrNameLst>
                                      </p:cBhvr>
                                      <p:to>
                                        <p:strVal val="visible"/>
                                      </p:to>
                                    </p:set>
                                  </p:childTnLst>
                                </p:cTn>
                              </p:par>
                            </p:childTnLst>
                          </p:cTn>
                        </p:par>
                        <p:par>
                          <p:cTn id="26" fill="hold">
                            <p:stCondLst>
                              <p:cond delay="2000"/>
                            </p:stCondLst>
                            <p:childTnLst>
                              <p:par>
                                <p:cTn id="27" presetID="17" presetClass="entr" presetSubtype="8" fill="hold" nodeType="afterEffect">
                                  <p:stCondLst>
                                    <p:cond delay="0"/>
                                  </p:stCondLst>
                                  <p:childTnLst>
                                    <p:set>
                                      <p:cBhvr>
                                        <p:cTn id="28" dur="1" fill="hold">
                                          <p:stCondLst>
                                            <p:cond delay="0"/>
                                          </p:stCondLst>
                                        </p:cTn>
                                        <p:tgtEl>
                                          <p:spTgt spid="21"/>
                                        </p:tgtEl>
                                        <p:attrNameLst>
                                          <p:attrName>style.visibility</p:attrName>
                                        </p:attrNameLst>
                                      </p:cBhvr>
                                      <p:to>
                                        <p:strVal val="visible"/>
                                      </p:to>
                                    </p:set>
                                    <p:anim calcmode="lin" valueType="num">
                                      <p:cBhvr>
                                        <p:cTn id="29" dur="500" fill="hold"/>
                                        <p:tgtEl>
                                          <p:spTgt spid="21"/>
                                        </p:tgtEl>
                                        <p:attrNameLst>
                                          <p:attrName>ppt_x</p:attrName>
                                        </p:attrNameLst>
                                      </p:cBhvr>
                                      <p:tavLst>
                                        <p:tav tm="0">
                                          <p:val>
                                            <p:strVal val="#ppt_x-#ppt_w/2"/>
                                          </p:val>
                                        </p:tav>
                                        <p:tav tm="100000">
                                          <p:val>
                                            <p:strVal val="#ppt_x"/>
                                          </p:val>
                                        </p:tav>
                                      </p:tavLst>
                                    </p:anim>
                                    <p:anim calcmode="lin" valueType="num">
                                      <p:cBhvr>
                                        <p:cTn id="30" dur="500" fill="hold"/>
                                        <p:tgtEl>
                                          <p:spTgt spid="21"/>
                                        </p:tgtEl>
                                        <p:attrNameLst>
                                          <p:attrName>ppt_y</p:attrName>
                                        </p:attrNameLst>
                                      </p:cBhvr>
                                      <p:tavLst>
                                        <p:tav tm="0">
                                          <p:val>
                                            <p:strVal val="#ppt_y"/>
                                          </p:val>
                                        </p:tav>
                                        <p:tav tm="100000">
                                          <p:val>
                                            <p:strVal val="#ppt_y"/>
                                          </p:val>
                                        </p:tav>
                                      </p:tavLst>
                                    </p:anim>
                                    <p:anim calcmode="lin" valueType="num">
                                      <p:cBhvr>
                                        <p:cTn id="31" dur="500" fill="hold"/>
                                        <p:tgtEl>
                                          <p:spTgt spid="21"/>
                                        </p:tgtEl>
                                        <p:attrNameLst>
                                          <p:attrName>ppt_w</p:attrName>
                                        </p:attrNameLst>
                                      </p:cBhvr>
                                      <p:tavLst>
                                        <p:tav tm="0">
                                          <p:val>
                                            <p:fltVal val="0"/>
                                          </p:val>
                                        </p:tav>
                                        <p:tav tm="100000">
                                          <p:val>
                                            <p:strVal val="#ppt_w"/>
                                          </p:val>
                                        </p:tav>
                                      </p:tavLst>
                                    </p:anim>
                                    <p:anim calcmode="lin" valueType="num">
                                      <p:cBhvr>
                                        <p:cTn id="32" dur="500" fill="hold"/>
                                        <p:tgtEl>
                                          <p:spTgt spid="21"/>
                                        </p:tgtEl>
                                        <p:attrNameLst>
                                          <p:attrName>ppt_h</p:attrName>
                                        </p:attrNameLst>
                                      </p:cBhvr>
                                      <p:tavLst>
                                        <p:tav tm="0">
                                          <p:val>
                                            <p:strVal val="#ppt_h"/>
                                          </p:val>
                                        </p:tav>
                                        <p:tav tm="100000">
                                          <p:val>
                                            <p:strVal val="#ppt_h"/>
                                          </p:val>
                                        </p:tav>
                                      </p:tavLst>
                                    </p:anim>
                                  </p:childTnLst>
                                </p:cTn>
                              </p:par>
                              <p:par>
                                <p:cTn id="33" presetID="1" presetClass="entr" presetSubtype="0" fill="hold" grpId="0" nodeType="withEffect">
                                  <p:stCondLst>
                                    <p:cond delay="0"/>
                                  </p:stCondLst>
                                  <p:childTnLst>
                                    <p:set>
                                      <p:cBhvr>
                                        <p:cTn id="34" dur="1" fill="hold">
                                          <p:stCondLst>
                                            <p:cond delay="999"/>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25"/>
                                        </p:tgtEl>
                                        <p:attrNameLst>
                                          <p:attrName>style.visibility</p:attrName>
                                        </p:attrNameLst>
                                      </p:cBhvr>
                                      <p:to>
                                        <p:strVal val="visible"/>
                                      </p:to>
                                    </p:set>
                                    <p:animEffect transition="in" filter="slide(fromTop)">
                                      <p:cBhvr>
                                        <p:cTn id="39" dur="500"/>
                                        <p:tgtEl>
                                          <p:spTgt spid="25"/>
                                        </p:tgtEl>
                                      </p:cBhvr>
                                    </p:animEffect>
                                  </p:childTnLst>
                                </p:cTn>
                              </p:par>
                            </p:childTnLst>
                          </p:cTn>
                        </p:par>
                        <p:par>
                          <p:cTn id="40" fill="hold">
                            <p:stCondLst>
                              <p:cond delay="500"/>
                            </p:stCondLst>
                            <p:childTnLst>
                              <p:par>
                                <p:cTn id="41" presetID="8" presetClass="entr" presetSubtype="16" fill="hold" grpId="0" nodeType="afterEffect">
                                  <p:stCondLst>
                                    <p:cond delay="0"/>
                                  </p:stCondLst>
                                  <p:childTnLst>
                                    <p:set>
                                      <p:cBhvr>
                                        <p:cTn id="42" dur="1" fill="hold">
                                          <p:stCondLst>
                                            <p:cond delay="0"/>
                                          </p:stCondLst>
                                        </p:cTn>
                                        <p:tgtEl>
                                          <p:spTgt spid="15"/>
                                        </p:tgtEl>
                                        <p:attrNameLst>
                                          <p:attrName>style.visibility</p:attrName>
                                        </p:attrNameLst>
                                      </p:cBhvr>
                                      <p:to>
                                        <p:strVal val="visible"/>
                                      </p:to>
                                    </p:set>
                                    <p:animEffect transition="in" filter="diamond(in)">
                                      <p:cBhvr>
                                        <p:cTn id="43" dur="1000"/>
                                        <p:tgtEl>
                                          <p:spTgt spid="15"/>
                                        </p:tgtEl>
                                      </p:cBhvr>
                                    </p:animEffect>
                                  </p:childTnLst>
                                </p:cTn>
                              </p:par>
                            </p:childTnLst>
                          </p:cTn>
                        </p:par>
                      </p:childTnLst>
                    </p:cTn>
                  </p:par>
                  <p:par>
                    <p:cTn id="44" fill="hold">
                      <p:stCondLst>
                        <p:cond delay="indefinite"/>
                      </p:stCondLst>
                      <p:childTnLst>
                        <p:par>
                          <p:cTn id="45" fill="hold">
                            <p:stCondLst>
                              <p:cond delay="0"/>
                            </p:stCondLst>
                            <p:childTnLst>
                              <p:par>
                                <p:cTn id="46" presetID="17" presetClass="entr" presetSubtype="1" fill="hold" grpId="0" nodeType="clickEffect">
                                  <p:stCondLst>
                                    <p:cond delay="0"/>
                                  </p:stCondLst>
                                  <p:childTnLst>
                                    <p:set>
                                      <p:cBhvr>
                                        <p:cTn id="47" dur="1" fill="hold">
                                          <p:stCondLst>
                                            <p:cond delay="0"/>
                                          </p:stCondLst>
                                        </p:cTn>
                                        <p:tgtEl>
                                          <p:spTgt spid="26"/>
                                        </p:tgtEl>
                                        <p:attrNameLst>
                                          <p:attrName>style.visibility</p:attrName>
                                        </p:attrNameLst>
                                      </p:cBhvr>
                                      <p:to>
                                        <p:strVal val="visible"/>
                                      </p:to>
                                    </p:set>
                                    <p:anim calcmode="lin" valueType="num">
                                      <p:cBhvr>
                                        <p:cTn id="48" dur="500" fill="hold"/>
                                        <p:tgtEl>
                                          <p:spTgt spid="26"/>
                                        </p:tgtEl>
                                        <p:attrNameLst>
                                          <p:attrName>ppt_x</p:attrName>
                                        </p:attrNameLst>
                                      </p:cBhvr>
                                      <p:tavLst>
                                        <p:tav tm="0">
                                          <p:val>
                                            <p:strVal val="#ppt_x"/>
                                          </p:val>
                                        </p:tav>
                                        <p:tav tm="100000">
                                          <p:val>
                                            <p:strVal val="#ppt_x"/>
                                          </p:val>
                                        </p:tav>
                                      </p:tavLst>
                                    </p:anim>
                                    <p:anim calcmode="lin" valueType="num">
                                      <p:cBhvr>
                                        <p:cTn id="49" dur="500" fill="hold"/>
                                        <p:tgtEl>
                                          <p:spTgt spid="26"/>
                                        </p:tgtEl>
                                        <p:attrNameLst>
                                          <p:attrName>ppt_y</p:attrName>
                                        </p:attrNameLst>
                                      </p:cBhvr>
                                      <p:tavLst>
                                        <p:tav tm="0">
                                          <p:val>
                                            <p:strVal val="#ppt_y-#ppt_h/2"/>
                                          </p:val>
                                        </p:tav>
                                        <p:tav tm="100000">
                                          <p:val>
                                            <p:strVal val="#ppt_y"/>
                                          </p:val>
                                        </p:tav>
                                      </p:tavLst>
                                    </p:anim>
                                    <p:anim calcmode="lin" valueType="num">
                                      <p:cBhvr>
                                        <p:cTn id="50" dur="500" fill="hold"/>
                                        <p:tgtEl>
                                          <p:spTgt spid="26"/>
                                        </p:tgtEl>
                                        <p:attrNameLst>
                                          <p:attrName>ppt_w</p:attrName>
                                        </p:attrNameLst>
                                      </p:cBhvr>
                                      <p:tavLst>
                                        <p:tav tm="0">
                                          <p:val>
                                            <p:strVal val="#ppt_w"/>
                                          </p:val>
                                        </p:tav>
                                        <p:tav tm="100000">
                                          <p:val>
                                            <p:strVal val="#ppt_w"/>
                                          </p:val>
                                        </p:tav>
                                      </p:tavLst>
                                    </p:anim>
                                    <p:anim calcmode="lin" valueType="num">
                                      <p:cBhvr>
                                        <p:cTn id="51" dur="500" fill="hold"/>
                                        <p:tgtEl>
                                          <p:spTgt spid="26"/>
                                        </p:tgtEl>
                                        <p:attrNameLst>
                                          <p:attrName>ppt_h</p:attrName>
                                        </p:attrNameLst>
                                      </p:cBhvr>
                                      <p:tavLst>
                                        <p:tav tm="0">
                                          <p:val>
                                            <p:fltVal val="0"/>
                                          </p:val>
                                        </p:tav>
                                        <p:tav tm="100000">
                                          <p:val>
                                            <p:strVal val="#ppt_h"/>
                                          </p:val>
                                        </p:tav>
                                      </p:tavLst>
                                    </p:anim>
                                  </p:childTnLst>
                                </p:cTn>
                              </p:par>
                            </p:childTnLst>
                          </p:cTn>
                        </p:par>
                        <p:par>
                          <p:cTn id="52" fill="hold">
                            <p:stCondLst>
                              <p:cond delay="500"/>
                            </p:stCondLst>
                            <p:childTnLst>
                              <p:par>
                                <p:cTn id="53" presetID="21" presetClass="entr" presetSubtype="8" fill="hold" grpId="0" nodeType="afterEffect">
                                  <p:stCondLst>
                                    <p:cond delay="0"/>
                                  </p:stCondLst>
                                  <p:childTnLst>
                                    <p:set>
                                      <p:cBhvr>
                                        <p:cTn id="54" dur="1" fill="hold">
                                          <p:stCondLst>
                                            <p:cond delay="0"/>
                                          </p:stCondLst>
                                        </p:cTn>
                                        <p:tgtEl>
                                          <p:spTgt spid="12"/>
                                        </p:tgtEl>
                                        <p:attrNameLst>
                                          <p:attrName>style.visibility</p:attrName>
                                        </p:attrNameLst>
                                      </p:cBhvr>
                                      <p:to>
                                        <p:strVal val="visible"/>
                                      </p:to>
                                    </p:set>
                                    <p:animEffect transition="in" filter="wheel(8)">
                                      <p:cBhvr>
                                        <p:cTn id="55" dur="500"/>
                                        <p:tgtEl>
                                          <p:spTgt spid="12"/>
                                        </p:tgtEl>
                                      </p:cBhvr>
                                    </p:animEffect>
                                  </p:childTnLst>
                                </p:cTn>
                              </p:par>
                            </p:childTnLst>
                          </p:cTn>
                        </p:par>
                        <p:par>
                          <p:cTn id="56" fill="hold">
                            <p:stCondLst>
                              <p:cond delay="1000"/>
                            </p:stCondLst>
                            <p:childTnLst>
                              <p:par>
                                <p:cTn id="57" presetID="1" presetClass="entr" presetSubtype="0" fill="hold" grpId="0" nodeType="afterEffect">
                                  <p:stCondLst>
                                    <p:cond delay="0"/>
                                  </p:stCondLst>
                                  <p:childTnLst>
                                    <p:set>
                                      <p:cBhvr>
                                        <p:cTn id="58" dur="1" fill="hold">
                                          <p:stCondLst>
                                            <p:cond delay="999"/>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11267" grpId="0"/>
      <p:bldP spid="13" grpId="0"/>
      <p:bldP spid="14" grpId="0"/>
      <p:bldP spid="15" grpId="0"/>
      <p:bldP spid="16" grpId="0"/>
      <p:bldP spid="12" grpId="0"/>
      <p:bldP spid="17" grpId="0"/>
      <p:bldP spid="25" grpId="0" animBg="1"/>
      <p:bldP spid="2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à coins arrondis 5"/>
          <p:cNvSpPr/>
          <p:nvPr/>
        </p:nvSpPr>
        <p:spPr>
          <a:xfrm>
            <a:off x="714348" y="2786058"/>
            <a:ext cx="7715304" cy="714380"/>
          </a:xfrm>
          <a:prstGeom prst="wedgeRoundRectCallout">
            <a:avLst>
              <a:gd name="adj1" fmla="val -17202"/>
              <a:gd name="adj2" fmla="val -213360"/>
              <a:gd name="adj3" fmla="val 16667"/>
            </a:avLst>
          </a:prstGeom>
          <a:noFill/>
          <a:ln w="57150">
            <a:solidFill>
              <a:schemeClr val="tx2">
                <a:lumMod val="75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fr-FR"/>
          </a:p>
        </p:txBody>
      </p:sp>
      <p:sp>
        <p:nvSpPr>
          <p:cNvPr id="9" name="Rectangle 8"/>
          <p:cNvSpPr/>
          <p:nvPr/>
        </p:nvSpPr>
        <p:spPr>
          <a:xfrm>
            <a:off x="821505" y="3286124"/>
            <a:ext cx="7500990" cy="954107"/>
          </a:xfrm>
          <a:prstGeom prst="rect">
            <a:avLst/>
          </a:prstGeom>
        </p:spPr>
        <p:txBody>
          <a:bodyPr wrap="square">
            <a:spAutoFit/>
          </a:bodyPr>
          <a:lstStyle/>
          <a:p>
            <a:pPr algn="ctr">
              <a:buFont typeface="Wingdings" pitchFamily="2" charset="2"/>
              <a:buChar char="v"/>
            </a:pPr>
            <a:r>
              <a:rPr lang="fr-FR" sz="2800" b="1" dirty="0">
                <a:solidFill>
                  <a:schemeClr val="bg1"/>
                </a:solidFill>
                <a:latin typeface="Times New Roman" pitchFamily="18" charset="0"/>
                <a:cs typeface="Times New Roman" pitchFamily="18" charset="0"/>
              </a:rPr>
              <a:t> </a:t>
            </a:r>
            <a:r>
              <a:rPr lang="en-US" sz="2800" b="1" dirty="0">
                <a:solidFill>
                  <a:schemeClr val="bg1"/>
                </a:solidFill>
                <a:latin typeface="Times New Roman" pitchFamily="18" charset="0"/>
                <a:cs typeface="Times New Roman" pitchFamily="18" charset="0"/>
              </a:rPr>
              <a:t>Faithfully reflect the composition and complexity of the whole.</a:t>
            </a:r>
            <a:endParaRPr lang="fr-FR" sz="2800" b="1" dirty="0">
              <a:solidFill>
                <a:schemeClr val="bg1"/>
              </a:solidFill>
              <a:latin typeface="Times New Roman" pitchFamily="18" charset="0"/>
              <a:cs typeface="Times New Roman" pitchFamily="18" charset="0"/>
            </a:endParaRPr>
          </a:p>
        </p:txBody>
      </p:sp>
      <p:sp>
        <p:nvSpPr>
          <p:cNvPr id="3" name="Flèche vers le bas 2"/>
          <p:cNvSpPr/>
          <p:nvPr/>
        </p:nvSpPr>
        <p:spPr>
          <a:xfrm>
            <a:off x="3143240" y="3571876"/>
            <a:ext cx="2857520" cy="128588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dirty="0">
              <a:solidFill>
                <a:schemeClr val="tx2">
                  <a:lumMod val="90000"/>
                </a:schemeClr>
              </a:solidFill>
              <a:effectLst>
                <a:outerShdw blurRad="38100" dist="38100" dir="2700000" algn="tl">
                  <a:srgbClr val="000000">
                    <a:alpha val="43137"/>
                  </a:srgbClr>
                </a:outerShdw>
              </a:effectLst>
            </a:endParaRPr>
          </a:p>
          <a:p>
            <a:pPr algn="ctr"/>
            <a:r>
              <a:rPr lang="fr-FR" sz="2400" b="1" dirty="0" err="1">
                <a:solidFill>
                  <a:schemeClr val="tx2">
                    <a:lumMod val="90000"/>
                  </a:schemeClr>
                </a:solidFill>
                <a:effectLst>
                  <a:outerShdw blurRad="38100" dist="38100" dir="2700000" algn="tl">
                    <a:srgbClr val="000000">
                      <a:alpha val="43137"/>
                    </a:srgbClr>
                  </a:outerShdw>
                </a:effectLst>
              </a:rPr>
              <a:t>With</a:t>
            </a:r>
            <a:r>
              <a:rPr lang="fr-FR" sz="2400" b="1" dirty="0">
                <a:solidFill>
                  <a:schemeClr val="tx2">
                    <a:lumMod val="90000"/>
                  </a:schemeClr>
                </a:solidFill>
                <a:effectLst>
                  <a:outerShdw blurRad="38100" dist="38100" dir="2700000" algn="tl">
                    <a:srgbClr val="000000">
                      <a:alpha val="43137"/>
                    </a:srgbClr>
                  </a:outerShdw>
                </a:effectLst>
              </a:rPr>
              <a:t> the </a:t>
            </a:r>
            <a:r>
              <a:rPr lang="fr-FR" sz="2400" b="1" dirty="0" err="1">
                <a:solidFill>
                  <a:schemeClr val="tx2">
                    <a:lumMod val="90000"/>
                  </a:schemeClr>
                </a:solidFill>
                <a:effectLst>
                  <a:outerShdw blurRad="38100" dist="38100" dir="2700000" algn="tl">
                    <a:srgbClr val="000000">
                      <a:alpha val="43137"/>
                    </a:srgbClr>
                  </a:outerShdw>
                </a:effectLst>
              </a:rPr>
              <a:t>aim</a:t>
            </a:r>
            <a:r>
              <a:rPr lang="fr-FR" sz="2400" b="1" dirty="0">
                <a:solidFill>
                  <a:schemeClr val="tx2">
                    <a:lumMod val="90000"/>
                  </a:schemeClr>
                </a:solidFill>
                <a:effectLst>
                  <a:outerShdw blurRad="38100" dist="38100" dir="2700000" algn="tl">
                    <a:srgbClr val="000000">
                      <a:alpha val="43137"/>
                    </a:srgbClr>
                  </a:outerShdw>
                </a:effectLst>
              </a:rPr>
              <a:t> of</a:t>
            </a:r>
          </a:p>
        </p:txBody>
      </p:sp>
      <p:sp>
        <p:nvSpPr>
          <p:cNvPr id="11" name="Rectangle 10"/>
          <p:cNvSpPr/>
          <p:nvPr/>
        </p:nvSpPr>
        <p:spPr>
          <a:xfrm>
            <a:off x="321439" y="4941168"/>
            <a:ext cx="8501122" cy="1384995"/>
          </a:xfrm>
          <a:prstGeom prst="rect">
            <a:avLst/>
          </a:prstGeom>
        </p:spPr>
        <p:txBody>
          <a:bodyPr wrap="square">
            <a:spAutoFit/>
          </a:bodyPr>
          <a:lstStyle/>
          <a:p>
            <a:pPr algn="ctr">
              <a:buFont typeface="Wingdings" pitchFamily="2" charset="2"/>
              <a:buChar char="v"/>
            </a:pPr>
            <a:r>
              <a:rPr lang="fr-FR" sz="2800" b="1" dirty="0">
                <a:solidFill>
                  <a:schemeClr val="bg1"/>
                </a:solidFill>
                <a:latin typeface="Times New Roman" pitchFamily="18" charset="0"/>
                <a:cs typeface="Times New Roman" pitchFamily="18" charset="0"/>
              </a:rPr>
              <a:t> </a:t>
            </a:r>
            <a:r>
              <a:rPr lang="en-US" sz="2800" b="1" dirty="0">
                <a:solidFill>
                  <a:schemeClr val="bg1"/>
                </a:solidFill>
                <a:latin typeface="Times New Roman" pitchFamily="18" charset="0"/>
                <a:cs typeface="Times New Roman" pitchFamily="18" charset="0"/>
              </a:rPr>
              <a:t>To provide an accurate estimation of parameters measured on objects within a given area at a specific moment</a:t>
            </a:r>
            <a:endParaRPr lang="fr-FR" sz="2800" b="1" dirty="0">
              <a:solidFill>
                <a:schemeClr val="bg1"/>
              </a:solidFill>
              <a:latin typeface="Times New Roman" pitchFamily="18" charset="0"/>
              <a:cs typeface="Times New Roman" pitchFamily="18" charset="0"/>
            </a:endParaRPr>
          </a:p>
        </p:txBody>
      </p:sp>
      <p:sp>
        <p:nvSpPr>
          <p:cNvPr id="4" name="Rectangle 3"/>
          <p:cNvSpPr/>
          <p:nvPr/>
        </p:nvSpPr>
        <p:spPr>
          <a:xfrm>
            <a:off x="464315" y="4857760"/>
            <a:ext cx="8215370" cy="954107"/>
          </a:xfrm>
          <a:prstGeom prst="rect">
            <a:avLst/>
          </a:prstGeom>
        </p:spPr>
        <p:txBody>
          <a:bodyPr wrap="square">
            <a:spAutoFit/>
          </a:bodyPr>
          <a:lstStyle/>
          <a:p>
            <a:pPr algn="ctr"/>
            <a:r>
              <a:rPr lang="en-US" sz="2800" b="1" dirty="0">
                <a:solidFill>
                  <a:schemeClr val="bg1"/>
                </a:solidFill>
                <a:latin typeface="Times New Roman" pitchFamily="18" charset="0"/>
                <a:cs typeface="Times New Roman" pitchFamily="18" charset="0"/>
              </a:rPr>
              <a:t>Collecting information that is used to draw conclusions about the overall population.</a:t>
            </a:r>
            <a:endParaRPr lang="fr-FR" sz="2800" b="1" dirty="0">
              <a:solidFill>
                <a:schemeClr val="bg1"/>
              </a:solidFill>
              <a:latin typeface="Times New Roman" pitchFamily="18" charset="0"/>
              <a:cs typeface="Times New Roman" pitchFamily="18" charset="0"/>
            </a:endParaRPr>
          </a:p>
        </p:txBody>
      </p:sp>
      <p:sp>
        <p:nvSpPr>
          <p:cNvPr id="2" name="Rectangle 1"/>
          <p:cNvSpPr/>
          <p:nvPr/>
        </p:nvSpPr>
        <p:spPr>
          <a:xfrm>
            <a:off x="785786" y="1714488"/>
            <a:ext cx="7572428" cy="1684115"/>
          </a:xfrm>
          <a:prstGeom prst="rect">
            <a:avLst/>
          </a:prstGeom>
        </p:spPr>
        <p:txBody>
          <a:bodyPr wrap="square">
            <a:spAutoFit/>
          </a:bodyPr>
          <a:lstStyle/>
          <a:p>
            <a:pPr algn="ctr">
              <a:lnSpc>
                <a:spcPct val="200000"/>
              </a:lnSpc>
            </a:pPr>
            <a:r>
              <a:rPr lang="en-US" sz="2800" b="1" dirty="0">
                <a:solidFill>
                  <a:schemeClr val="bg1"/>
                </a:solidFill>
                <a:latin typeface="Times New Roman" pitchFamily="18" charset="0"/>
                <a:cs typeface="Times New Roman" pitchFamily="18" charset="0"/>
              </a:rPr>
              <a:t>Sampling is a method of selecting a subset of units from a target population.</a:t>
            </a:r>
            <a:endParaRPr lang="fr-FR" sz="2800" b="1" dirty="0">
              <a:solidFill>
                <a:schemeClr val="bg1"/>
              </a:solidFill>
              <a:latin typeface="Times New Roman" pitchFamily="18" charset="0"/>
              <a:cs typeface="Times New Roman" pitchFamily="18" charset="0"/>
            </a:endParaRPr>
          </a:p>
        </p:txBody>
      </p:sp>
      <p:sp>
        <p:nvSpPr>
          <p:cNvPr id="8" name="Arrondir un rectangle avec un coin du même côté 7"/>
          <p:cNvSpPr/>
          <p:nvPr/>
        </p:nvSpPr>
        <p:spPr>
          <a:xfrm>
            <a:off x="1428728" y="1928802"/>
            <a:ext cx="6286544" cy="785818"/>
          </a:xfrm>
          <a:prstGeom prst="round2Same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4000" b="1" dirty="0">
                <a:solidFill>
                  <a:srgbClr val="FF0000"/>
                </a:solidFill>
                <a:effectLst>
                  <a:outerShdw blurRad="38100" dist="38100" dir="2700000" algn="tl">
                    <a:srgbClr val="000000">
                      <a:alpha val="43137"/>
                    </a:srgbClr>
                  </a:outerShdw>
                </a:effectLst>
              </a:rPr>
              <a:t>Must </a:t>
            </a:r>
            <a:r>
              <a:rPr lang="fr-FR" sz="4000" b="1" dirty="0" err="1">
                <a:solidFill>
                  <a:srgbClr val="FF0000"/>
                </a:solidFill>
                <a:effectLst>
                  <a:outerShdw blurRad="38100" dist="38100" dir="2700000" algn="tl">
                    <a:srgbClr val="000000">
                      <a:alpha val="43137"/>
                    </a:srgbClr>
                  </a:outerShdw>
                </a:effectLst>
              </a:rPr>
              <a:t>be</a:t>
            </a:r>
            <a:r>
              <a:rPr lang="fr-FR" sz="4000" b="1" dirty="0">
                <a:solidFill>
                  <a:srgbClr val="FF0000"/>
                </a:solidFill>
                <a:effectLst>
                  <a:outerShdw blurRad="38100" dist="38100" dir="2700000" algn="tl">
                    <a:srgbClr val="000000">
                      <a:alpha val="43137"/>
                    </a:srgbClr>
                  </a:outerShdw>
                </a:effectLst>
              </a:rPr>
              <a:t> </a:t>
            </a:r>
            <a:r>
              <a:rPr lang="fr-FR" sz="4000" b="1" dirty="0" err="1">
                <a:solidFill>
                  <a:srgbClr val="FF0000"/>
                </a:solidFill>
                <a:effectLst>
                  <a:outerShdw blurRad="38100" dist="38100" dir="2700000" algn="tl">
                    <a:srgbClr val="000000">
                      <a:alpha val="43137"/>
                    </a:srgbClr>
                  </a:outerShdw>
                </a:effectLst>
              </a:rPr>
              <a:t>representative</a:t>
            </a:r>
            <a:endParaRPr lang="fr-FR" sz="4000" b="1" dirty="0">
              <a:solidFill>
                <a:srgbClr val="FF0000"/>
              </a:solidFill>
              <a:effectLst>
                <a:outerShdw blurRad="38100" dist="38100" dir="2700000" algn="tl">
                  <a:srgbClr val="000000">
                    <a:alpha val="43137"/>
                  </a:srgbClr>
                </a:outerShdw>
              </a:effectLst>
            </a:endParaRPr>
          </a:p>
        </p:txBody>
      </p:sp>
      <p:sp>
        <p:nvSpPr>
          <p:cNvPr id="19" name="Rectangle 2"/>
          <p:cNvSpPr>
            <a:spLocks noChangeArrowheads="1"/>
          </p:cNvSpPr>
          <p:nvPr/>
        </p:nvSpPr>
        <p:spPr bwMode="auto">
          <a:xfrm>
            <a:off x="3000364" y="292222"/>
            <a:ext cx="3500462" cy="923330"/>
          </a:xfrm>
          <a:prstGeom prst="rect">
            <a:avLst/>
          </a:prstGeom>
          <a:noFill/>
          <a:ln w="9525">
            <a:noFill/>
            <a:miter lim="800000"/>
            <a:headEnd/>
            <a:tailEnd/>
          </a:ln>
        </p:spPr>
        <p:txBody>
          <a:bodyPr wrap="square">
            <a:spAutoFit/>
          </a:bodyPr>
          <a:lstStyle/>
          <a:p>
            <a:r>
              <a:rPr lang="fr-FR" sz="5400" b="1" dirty="0" err="1">
                <a:solidFill>
                  <a:schemeClr val="accent2"/>
                </a:solidFill>
                <a:effectLst>
                  <a:outerShdw blurRad="38100" dist="38100" dir="2700000" algn="tl">
                    <a:srgbClr val="000000">
                      <a:alpha val="43137"/>
                    </a:srgbClr>
                  </a:outerShdw>
                </a:effectLst>
                <a:latin typeface="Times New Roman" pitchFamily="18" charset="0"/>
                <a:cs typeface="Times New Roman" pitchFamily="18" charset="0"/>
              </a:rPr>
              <a:t>Definitions</a:t>
            </a:r>
            <a:r>
              <a:rPr lang="fr-FR" sz="5400" b="1" dirty="0">
                <a:solidFill>
                  <a:schemeClr val="accent2"/>
                </a:solidFill>
                <a:latin typeface="Times New Roman" pitchFamily="18" charset="0"/>
                <a:cs typeface="Times New Roman" pitchFamily="18" charset="0"/>
              </a:rPr>
              <a:t>  </a:t>
            </a:r>
          </a:p>
        </p:txBody>
      </p:sp>
      <p:sp>
        <p:nvSpPr>
          <p:cNvPr id="7" name="Explosion 1 6"/>
          <p:cNvSpPr/>
          <p:nvPr/>
        </p:nvSpPr>
        <p:spPr>
          <a:xfrm>
            <a:off x="2357422" y="285752"/>
            <a:ext cx="4429156" cy="1643050"/>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err="1">
                <a:solidFill>
                  <a:srgbClr val="FFFF00"/>
                </a:solidFill>
                <a:effectLst>
                  <a:outerShdw blurRad="38100" dist="38100" dir="2700000" algn="tl">
                    <a:srgbClr val="000000">
                      <a:alpha val="43137"/>
                    </a:srgbClr>
                  </a:outerShdw>
                </a:effectLst>
              </a:rPr>
              <a:t>Sample</a:t>
            </a:r>
            <a:endParaRPr lang="fr-FR" sz="3200" b="1" dirty="0">
              <a:solidFill>
                <a:srgbClr val="FFFF00"/>
              </a:solidFill>
              <a:effectLst>
                <a:outerShdw blurRad="38100" dist="38100" dir="2700000" algn="tl">
                  <a:srgbClr val="000000">
                    <a:alpha val="43137"/>
                  </a:srgbClr>
                </a:outerShdw>
              </a:effectLst>
            </a:endParaRPr>
          </a:p>
        </p:txBody>
      </p:sp>
      <p:sp>
        <p:nvSpPr>
          <p:cNvPr id="16" name="Explosion 1 15"/>
          <p:cNvSpPr/>
          <p:nvPr/>
        </p:nvSpPr>
        <p:spPr>
          <a:xfrm>
            <a:off x="642910" y="3857628"/>
            <a:ext cx="4429156" cy="1643050"/>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err="1">
                <a:solidFill>
                  <a:srgbClr val="FFFF00"/>
                </a:solidFill>
                <a:effectLst>
                  <a:outerShdw blurRad="38100" dist="38100" dir="2700000" algn="tl">
                    <a:srgbClr val="000000">
                      <a:alpha val="43137"/>
                    </a:srgbClr>
                  </a:outerShdw>
                </a:effectLst>
              </a:rPr>
              <a:t>Sample</a:t>
            </a:r>
            <a:endParaRPr lang="fr-FR" sz="3200" b="1" dirty="0">
              <a:solidFill>
                <a:srgbClr val="FFFF00"/>
              </a:solidFill>
              <a:effectLst>
                <a:outerShdw blurRad="38100" dist="38100" dir="2700000" algn="tl">
                  <a:srgbClr val="000000">
                    <a:alpha val="43137"/>
                  </a:srgbClr>
                </a:outerShdw>
              </a:effectLst>
            </a:endParaRPr>
          </a:p>
        </p:txBody>
      </p:sp>
      <p:sp>
        <p:nvSpPr>
          <p:cNvPr id="17" name="Explosion 1 16"/>
          <p:cNvSpPr/>
          <p:nvPr/>
        </p:nvSpPr>
        <p:spPr>
          <a:xfrm>
            <a:off x="2357422" y="4929222"/>
            <a:ext cx="4429156" cy="1643050"/>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err="1">
                <a:solidFill>
                  <a:srgbClr val="FFFF00"/>
                </a:solidFill>
                <a:effectLst>
                  <a:outerShdw blurRad="38100" dist="38100" dir="2700000" algn="tl">
                    <a:srgbClr val="000000">
                      <a:alpha val="43137"/>
                    </a:srgbClr>
                  </a:outerShdw>
                </a:effectLst>
              </a:rPr>
              <a:t>Sample</a:t>
            </a:r>
            <a:endParaRPr lang="fr-FR" sz="3200" b="1" dirty="0">
              <a:solidFill>
                <a:srgbClr val="FFFF00"/>
              </a:solidFill>
              <a:effectLst>
                <a:outerShdw blurRad="38100" dist="38100" dir="2700000" algn="tl">
                  <a:srgbClr val="000000">
                    <a:alpha val="43137"/>
                  </a:srgbClr>
                </a:outerShdw>
              </a:effectLst>
            </a:endParaRPr>
          </a:p>
        </p:txBody>
      </p:sp>
      <p:sp>
        <p:nvSpPr>
          <p:cNvPr id="18" name="Ellipse 17"/>
          <p:cNvSpPr/>
          <p:nvPr/>
        </p:nvSpPr>
        <p:spPr>
          <a:xfrm>
            <a:off x="4572000" y="1714488"/>
            <a:ext cx="4214842" cy="3929090"/>
          </a:xfrm>
          <a:prstGeom prst="ellipse">
            <a:avLst/>
          </a:prstGeom>
          <a:solidFill>
            <a:schemeClr val="accent3">
              <a:lumMod val="40000"/>
              <a:lumOff val="60000"/>
            </a:schemeClr>
          </a:solidFill>
        </p:spPr>
        <p:style>
          <a:lnRef idx="3">
            <a:schemeClr val="lt1"/>
          </a:lnRef>
          <a:fillRef idx="1">
            <a:schemeClr val="accent3"/>
          </a:fillRef>
          <a:effectRef idx="1">
            <a:schemeClr val="accent3"/>
          </a:effectRef>
          <a:fontRef idx="minor">
            <a:schemeClr val="lt1"/>
          </a:fontRef>
        </p:style>
        <p:txBody>
          <a:bodyPr lIns="36000" rIns="36000" rtlCol="0" anchor="ctr"/>
          <a:lstStyle/>
          <a:p>
            <a:pPr algn="ctr"/>
            <a:r>
              <a:rPr lang="en-US" sz="32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more accurate the results are, the closer the estimated value is to the true value.</a:t>
            </a:r>
            <a:endParaRPr lang="fr-FR" sz="32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2" name="Explosion 1 11"/>
          <p:cNvSpPr/>
          <p:nvPr/>
        </p:nvSpPr>
        <p:spPr>
          <a:xfrm>
            <a:off x="539552" y="1268760"/>
            <a:ext cx="4429156" cy="1643050"/>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err="1">
                <a:solidFill>
                  <a:srgbClr val="FFFF00"/>
                </a:solidFill>
                <a:effectLst>
                  <a:outerShdw blurRad="38100" dist="38100" dir="2700000" algn="tl">
                    <a:srgbClr val="000000">
                      <a:alpha val="43137"/>
                    </a:srgbClr>
                  </a:outerShdw>
                </a:effectLst>
              </a:rPr>
              <a:t>Sample</a:t>
            </a:r>
            <a:endParaRPr lang="fr-FR" sz="3200" b="1" dirty="0">
              <a:solidFill>
                <a:srgbClr val="FFFF00"/>
              </a:solidFill>
              <a:effectLst>
                <a:outerShdw blurRad="38100" dist="38100" dir="2700000" algn="tl">
                  <a:srgbClr val="000000">
                    <a:alpha val="43137"/>
                  </a:srgbClr>
                </a:outerShdw>
              </a:effectLst>
            </a:endParaRPr>
          </a:p>
        </p:txBody>
      </p:sp>
      <p:sp>
        <p:nvSpPr>
          <p:cNvPr id="15" name="Explosion 1 14"/>
          <p:cNvSpPr/>
          <p:nvPr/>
        </p:nvSpPr>
        <p:spPr>
          <a:xfrm>
            <a:off x="142844" y="2607475"/>
            <a:ext cx="4429156" cy="1643050"/>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err="1">
                <a:solidFill>
                  <a:srgbClr val="FFFF00"/>
                </a:solidFill>
                <a:effectLst>
                  <a:outerShdw blurRad="38100" dist="38100" dir="2700000" algn="tl">
                    <a:srgbClr val="000000">
                      <a:alpha val="43137"/>
                    </a:srgbClr>
                  </a:outerShdw>
                </a:effectLst>
              </a:rPr>
              <a:t>Sample</a:t>
            </a:r>
            <a:endParaRPr lang="fr-FR" sz="3200" b="1" dirty="0">
              <a:solidFill>
                <a:srgbClr val="FFFF00"/>
              </a:solidFill>
              <a:effectLst>
                <a:outerShdw blurRad="38100" dist="38100" dir="2700000" algn="tl">
                  <a:srgbClr val="000000">
                    <a:alpha val="43137"/>
                  </a:srgbClr>
                </a:outerShdw>
              </a:effectLst>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checkerboard(across)">
                                      <p:cBhvr>
                                        <p:cTn id="7" dur="500"/>
                                        <p:tgtEl>
                                          <p:spTgt spid="19"/>
                                        </p:tgtEl>
                                      </p:cBhvr>
                                    </p:animEffect>
                                  </p:childTnLst>
                                </p:cTn>
                              </p:par>
                            </p:childTnLst>
                          </p:cTn>
                        </p:par>
                        <p:par>
                          <p:cTn id="8" fill="hold">
                            <p:stCondLst>
                              <p:cond delay="500"/>
                            </p:stCondLst>
                            <p:childTnLst>
                              <p:par>
                                <p:cTn id="9" presetID="3" presetClass="entr" presetSubtype="5"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blinds(vertical)">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17" presetClass="entr" presetSubtype="1"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anim calcmode="lin" valueType="num">
                                      <p:cBhvr>
                                        <p:cTn id="16" dur="500" fill="hold"/>
                                        <p:tgtEl>
                                          <p:spTgt spid="3"/>
                                        </p:tgtEl>
                                        <p:attrNameLst>
                                          <p:attrName>ppt_x</p:attrName>
                                        </p:attrNameLst>
                                      </p:cBhvr>
                                      <p:tavLst>
                                        <p:tav tm="0">
                                          <p:val>
                                            <p:strVal val="#ppt_x"/>
                                          </p:val>
                                        </p:tav>
                                        <p:tav tm="100000">
                                          <p:val>
                                            <p:strVal val="#ppt_x"/>
                                          </p:val>
                                        </p:tav>
                                      </p:tavLst>
                                    </p:anim>
                                    <p:anim calcmode="lin" valueType="num">
                                      <p:cBhvr>
                                        <p:cTn id="17" dur="500" fill="hold"/>
                                        <p:tgtEl>
                                          <p:spTgt spid="3"/>
                                        </p:tgtEl>
                                        <p:attrNameLst>
                                          <p:attrName>ppt_y</p:attrName>
                                        </p:attrNameLst>
                                      </p:cBhvr>
                                      <p:tavLst>
                                        <p:tav tm="0">
                                          <p:val>
                                            <p:strVal val="#ppt_y-#ppt_h/2"/>
                                          </p:val>
                                        </p:tav>
                                        <p:tav tm="100000">
                                          <p:val>
                                            <p:strVal val="#ppt_y"/>
                                          </p:val>
                                        </p:tav>
                                      </p:tavLst>
                                    </p:anim>
                                    <p:anim calcmode="lin" valueType="num">
                                      <p:cBhvr>
                                        <p:cTn id="18" dur="500" fill="hold"/>
                                        <p:tgtEl>
                                          <p:spTgt spid="3"/>
                                        </p:tgtEl>
                                        <p:attrNameLst>
                                          <p:attrName>ppt_w</p:attrName>
                                        </p:attrNameLst>
                                      </p:cBhvr>
                                      <p:tavLst>
                                        <p:tav tm="0">
                                          <p:val>
                                            <p:strVal val="#ppt_w"/>
                                          </p:val>
                                        </p:tav>
                                        <p:tav tm="100000">
                                          <p:val>
                                            <p:strVal val="#ppt_w"/>
                                          </p:val>
                                        </p:tav>
                                      </p:tavLst>
                                    </p:anim>
                                    <p:anim calcmode="lin" valueType="num">
                                      <p:cBhvr>
                                        <p:cTn id="19" dur="500" fill="hold"/>
                                        <p:tgtEl>
                                          <p:spTgt spid="3"/>
                                        </p:tgtEl>
                                        <p:attrNameLst>
                                          <p:attrName>ppt_h</p:attrName>
                                        </p:attrNameLst>
                                      </p:cBhvr>
                                      <p:tavLst>
                                        <p:tav tm="0">
                                          <p:val>
                                            <p:fltVal val="0"/>
                                          </p:val>
                                        </p:tav>
                                        <p:tav tm="100000">
                                          <p:val>
                                            <p:strVal val="#ppt_h"/>
                                          </p:val>
                                        </p:tav>
                                      </p:tavLst>
                                    </p:anim>
                                  </p:childTnLst>
                                </p:cTn>
                              </p:par>
                            </p:childTnLst>
                          </p:cTn>
                        </p:par>
                        <p:par>
                          <p:cTn id="20" fill="hold">
                            <p:stCondLst>
                              <p:cond delay="500"/>
                            </p:stCondLst>
                            <p:childTnLst>
                              <p:par>
                                <p:cTn id="21" presetID="2" presetClass="entr" presetSubtype="8" fill="hold" grpId="0" nodeType="after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500" fill="hold"/>
                                        <p:tgtEl>
                                          <p:spTgt spid="4"/>
                                        </p:tgtEl>
                                        <p:attrNameLst>
                                          <p:attrName>ppt_x</p:attrName>
                                        </p:attrNameLst>
                                      </p:cBhvr>
                                      <p:tavLst>
                                        <p:tav tm="0">
                                          <p:val>
                                            <p:strVal val="0-#ppt_w/2"/>
                                          </p:val>
                                        </p:tav>
                                        <p:tav tm="100000">
                                          <p:val>
                                            <p:strVal val="#ppt_x"/>
                                          </p:val>
                                        </p:tav>
                                      </p:tavLst>
                                    </p:anim>
                                    <p:anim calcmode="lin" valueType="num">
                                      <p:cBhvr additive="base">
                                        <p:cTn id="24"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8" presetClass="entr" presetSubtype="16"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diamond(in)">
                                      <p:cBhvr>
                                        <p:cTn id="29" dur="1000"/>
                                        <p:tgtEl>
                                          <p:spTgt spid="6"/>
                                        </p:tgtEl>
                                      </p:cBhvr>
                                    </p:animEffect>
                                  </p:childTnLst>
                                </p:cTn>
                              </p:par>
                            </p:childTnLst>
                          </p:cTn>
                        </p:par>
                        <p:par>
                          <p:cTn id="30" fill="hold">
                            <p:stCondLst>
                              <p:cond delay="1000"/>
                            </p:stCondLst>
                            <p:childTnLst>
                              <p:par>
                                <p:cTn id="31" presetID="21" presetClass="entr" presetSubtype="4" fill="hold" grpId="0" nodeType="after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wheel(4)">
                                      <p:cBhvr>
                                        <p:cTn id="33" dur="500"/>
                                        <p:tgtEl>
                                          <p:spTgt spid="7"/>
                                        </p:tgtEl>
                                      </p:cBhvr>
                                    </p:animEffect>
                                  </p:childTnLst>
                                </p:cTn>
                              </p:par>
                            </p:childTnLst>
                          </p:cTn>
                        </p:par>
                      </p:childTnLst>
                    </p:cTn>
                  </p:par>
                  <p:par>
                    <p:cTn id="34" fill="hold">
                      <p:stCondLst>
                        <p:cond delay="indefinite"/>
                      </p:stCondLst>
                      <p:childTnLst>
                        <p:par>
                          <p:cTn id="35" fill="hold">
                            <p:stCondLst>
                              <p:cond delay="0"/>
                            </p:stCondLst>
                            <p:childTnLst>
                              <p:par>
                                <p:cTn id="36" presetID="5" presetClass="exit" presetSubtype="10" fill="hold" grpId="1" nodeType="clickEffect">
                                  <p:stCondLst>
                                    <p:cond delay="0"/>
                                  </p:stCondLst>
                                  <p:childTnLst>
                                    <p:animEffect transition="out" filter="checkerboard(across)">
                                      <p:cBhvr>
                                        <p:cTn id="37" dur="500"/>
                                        <p:tgtEl>
                                          <p:spTgt spid="2"/>
                                        </p:tgtEl>
                                      </p:cBhvr>
                                    </p:animEffect>
                                    <p:set>
                                      <p:cBhvr>
                                        <p:cTn id="38" dur="1" fill="hold">
                                          <p:stCondLst>
                                            <p:cond delay="499"/>
                                          </p:stCondLst>
                                        </p:cTn>
                                        <p:tgtEl>
                                          <p:spTgt spid="2"/>
                                        </p:tgtEl>
                                        <p:attrNameLst>
                                          <p:attrName>style.visibility</p:attrName>
                                        </p:attrNameLst>
                                      </p:cBhvr>
                                      <p:to>
                                        <p:strVal val="hidden"/>
                                      </p:to>
                                    </p:set>
                                  </p:childTnLst>
                                </p:cTn>
                              </p:par>
                              <p:par>
                                <p:cTn id="39" presetID="5" presetClass="exit" presetSubtype="10" fill="hold" grpId="1" nodeType="withEffect">
                                  <p:stCondLst>
                                    <p:cond delay="0"/>
                                  </p:stCondLst>
                                  <p:childTnLst>
                                    <p:animEffect transition="out" filter="checkerboard(across)">
                                      <p:cBhvr>
                                        <p:cTn id="40" dur="500"/>
                                        <p:tgtEl>
                                          <p:spTgt spid="3"/>
                                        </p:tgtEl>
                                      </p:cBhvr>
                                    </p:animEffect>
                                    <p:set>
                                      <p:cBhvr>
                                        <p:cTn id="41" dur="1" fill="hold">
                                          <p:stCondLst>
                                            <p:cond delay="499"/>
                                          </p:stCondLst>
                                        </p:cTn>
                                        <p:tgtEl>
                                          <p:spTgt spid="3"/>
                                        </p:tgtEl>
                                        <p:attrNameLst>
                                          <p:attrName>style.visibility</p:attrName>
                                        </p:attrNameLst>
                                      </p:cBhvr>
                                      <p:to>
                                        <p:strVal val="hidden"/>
                                      </p:to>
                                    </p:set>
                                  </p:childTnLst>
                                </p:cTn>
                              </p:par>
                              <p:par>
                                <p:cTn id="42" presetID="5" presetClass="exit" presetSubtype="10" fill="hold" grpId="1" nodeType="withEffect">
                                  <p:stCondLst>
                                    <p:cond delay="0"/>
                                  </p:stCondLst>
                                  <p:childTnLst>
                                    <p:animEffect transition="out" filter="checkerboard(across)">
                                      <p:cBhvr>
                                        <p:cTn id="43" dur="500"/>
                                        <p:tgtEl>
                                          <p:spTgt spid="4"/>
                                        </p:tgtEl>
                                      </p:cBhvr>
                                    </p:animEffect>
                                    <p:set>
                                      <p:cBhvr>
                                        <p:cTn id="44" dur="1" fill="hold">
                                          <p:stCondLst>
                                            <p:cond delay="499"/>
                                          </p:stCondLst>
                                        </p:cTn>
                                        <p:tgtEl>
                                          <p:spTgt spid="4"/>
                                        </p:tgtEl>
                                        <p:attrNameLst>
                                          <p:attrName>style.visibility</p:attrName>
                                        </p:attrNameLst>
                                      </p:cBhvr>
                                      <p:to>
                                        <p:strVal val="hidden"/>
                                      </p:to>
                                    </p:set>
                                  </p:childTnLst>
                                </p:cTn>
                              </p:par>
                              <p:par>
                                <p:cTn id="45" presetID="5" presetClass="exit" presetSubtype="10" fill="hold" grpId="1" nodeType="withEffect">
                                  <p:stCondLst>
                                    <p:cond delay="0"/>
                                  </p:stCondLst>
                                  <p:childTnLst>
                                    <p:animEffect transition="out" filter="checkerboard(across)">
                                      <p:cBhvr>
                                        <p:cTn id="46" dur="500"/>
                                        <p:tgtEl>
                                          <p:spTgt spid="6"/>
                                        </p:tgtEl>
                                      </p:cBhvr>
                                    </p:animEffect>
                                    <p:set>
                                      <p:cBhvr>
                                        <p:cTn id="47" dur="1" fill="hold">
                                          <p:stCondLst>
                                            <p:cond delay="499"/>
                                          </p:stCondLst>
                                        </p:cTn>
                                        <p:tgtEl>
                                          <p:spTgt spid="6"/>
                                        </p:tgtEl>
                                        <p:attrNameLst>
                                          <p:attrName>style.visibility</p:attrName>
                                        </p:attrNameLst>
                                      </p:cBhvr>
                                      <p:to>
                                        <p:strVal val="hidden"/>
                                      </p:to>
                                    </p:set>
                                  </p:childTnLst>
                                </p:cTn>
                              </p:par>
                            </p:childTnLst>
                          </p:cTn>
                        </p:par>
                        <p:par>
                          <p:cTn id="48" fill="hold">
                            <p:stCondLst>
                              <p:cond delay="500"/>
                            </p:stCondLst>
                            <p:childTnLst>
                              <p:par>
                                <p:cTn id="49" presetID="2" presetClass="entr" presetSubtype="9" fill="hold" grpId="0" nodeType="afterEffect">
                                  <p:stCondLst>
                                    <p:cond delay="0"/>
                                  </p:stCondLst>
                                  <p:childTnLst>
                                    <p:set>
                                      <p:cBhvr>
                                        <p:cTn id="50" dur="1" fill="hold">
                                          <p:stCondLst>
                                            <p:cond delay="0"/>
                                          </p:stCondLst>
                                        </p:cTn>
                                        <p:tgtEl>
                                          <p:spTgt spid="8"/>
                                        </p:tgtEl>
                                        <p:attrNameLst>
                                          <p:attrName>style.visibility</p:attrName>
                                        </p:attrNameLst>
                                      </p:cBhvr>
                                      <p:to>
                                        <p:strVal val="visible"/>
                                      </p:to>
                                    </p:set>
                                    <p:anim calcmode="lin" valueType="num">
                                      <p:cBhvr additive="base">
                                        <p:cTn id="51" dur="500" fill="hold"/>
                                        <p:tgtEl>
                                          <p:spTgt spid="8"/>
                                        </p:tgtEl>
                                        <p:attrNameLst>
                                          <p:attrName>ppt_x</p:attrName>
                                        </p:attrNameLst>
                                      </p:cBhvr>
                                      <p:tavLst>
                                        <p:tav tm="0">
                                          <p:val>
                                            <p:strVal val="0-#ppt_w/2"/>
                                          </p:val>
                                        </p:tav>
                                        <p:tav tm="100000">
                                          <p:val>
                                            <p:strVal val="#ppt_x"/>
                                          </p:val>
                                        </p:tav>
                                      </p:tavLst>
                                    </p:anim>
                                    <p:anim calcmode="lin" valueType="num">
                                      <p:cBhvr additive="base">
                                        <p:cTn id="52"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12" presetClass="entr" presetSubtype="8" fill="hold" grpId="0" nodeType="clickEffect">
                                  <p:stCondLst>
                                    <p:cond delay="0"/>
                                  </p:stCondLst>
                                  <p:childTnLst>
                                    <p:set>
                                      <p:cBhvr>
                                        <p:cTn id="56" dur="1" fill="hold">
                                          <p:stCondLst>
                                            <p:cond delay="0"/>
                                          </p:stCondLst>
                                        </p:cTn>
                                        <p:tgtEl>
                                          <p:spTgt spid="9"/>
                                        </p:tgtEl>
                                        <p:attrNameLst>
                                          <p:attrName>style.visibility</p:attrName>
                                        </p:attrNameLst>
                                      </p:cBhvr>
                                      <p:to>
                                        <p:strVal val="visible"/>
                                      </p:to>
                                    </p:set>
                                    <p:animEffect transition="in" filter="slide(fromLeft)">
                                      <p:cBhvr>
                                        <p:cTn id="57" dur="500"/>
                                        <p:tgtEl>
                                          <p:spTgt spid="9"/>
                                        </p:tgtEl>
                                      </p:cBhvr>
                                    </p:animEffect>
                                  </p:childTnLst>
                                </p:cTn>
                              </p:par>
                            </p:childTnLst>
                          </p:cTn>
                        </p:par>
                      </p:childTnLst>
                    </p:cTn>
                  </p:par>
                  <p:par>
                    <p:cTn id="58" fill="hold">
                      <p:stCondLst>
                        <p:cond delay="indefinite"/>
                      </p:stCondLst>
                      <p:childTnLst>
                        <p:par>
                          <p:cTn id="59" fill="hold">
                            <p:stCondLst>
                              <p:cond delay="0"/>
                            </p:stCondLst>
                            <p:childTnLst>
                              <p:par>
                                <p:cTn id="60" presetID="12" presetClass="entr" presetSubtype="2" fill="hold" grpId="0" nodeType="clickEffect">
                                  <p:stCondLst>
                                    <p:cond delay="0"/>
                                  </p:stCondLst>
                                  <p:childTnLst>
                                    <p:set>
                                      <p:cBhvr>
                                        <p:cTn id="61" dur="1" fill="hold">
                                          <p:stCondLst>
                                            <p:cond delay="0"/>
                                          </p:stCondLst>
                                        </p:cTn>
                                        <p:tgtEl>
                                          <p:spTgt spid="11"/>
                                        </p:tgtEl>
                                        <p:attrNameLst>
                                          <p:attrName>style.visibility</p:attrName>
                                        </p:attrNameLst>
                                      </p:cBhvr>
                                      <p:to>
                                        <p:strVal val="visible"/>
                                      </p:to>
                                    </p:set>
                                    <p:animEffect transition="in" filter="slide(fromRight)">
                                      <p:cBhvr>
                                        <p:cTn id="62" dur="500"/>
                                        <p:tgtEl>
                                          <p:spTgt spid="11"/>
                                        </p:tgtEl>
                                      </p:cBhvr>
                                    </p:animEffect>
                                  </p:childTnLst>
                                </p:cTn>
                              </p:par>
                            </p:childTnLst>
                          </p:cTn>
                        </p:par>
                      </p:childTnLst>
                    </p:cTn>
                  </p:par>
                  <p:par>
                    <p:cTn id="63" fill="hold">
                      <p:stCondLst>
                        <p:cond delay="indefinite"/>
                      </p:stCondLst>
                      <p:childTnLst>
                        <p:par>
                          <p:cTn id="64" fill="hold">
                            <p:stCondLst>
                              <p:cond delay="0"/>
                            </p:stCondLst>
                            <p:childTnLst>
                              <p:par>
                                <p:cTn id="65" presetID="8" presetClass="exit" presetSubtype="16" fill="hold" grpId="1" nodeType="clickEffect">
                                  <p:stCondLst>
                                    <p:cond delay="0"/>
                                  </p:stCondLst>
                                  <p:childTnLst>
                                    <p:animEffect transition="out" filter="diamond(in)">
                                      <p:cBhvr>
                                        <p:cTn id="66" dur="500"/>
                                        <p:tgtEl>
                                          <p:spTgt spid="8"/>
                                        </p:tgtEl>
                                      </p:cBhvr>
                                    </p:animEffect>
                                    <p:set>
                                      <p:cBhvr>
                                        <p:cTn id="67" dur="1" fill="hold">
                                          <p:stCondLst>
                                            <p:cond delay="499"/>
                                          </p:stCondLst>
                                        </p:cTn>
                                        <p:tgtEl>
                                          <p:spTgt spid="8"/>
                                        </p:tgtEl>
                                        <p:attrNameLst>
                                          <p:attrName>style.visibility</p:attrName>
                                        </p:attrNameLst>
                                      </p:cBhvr>
                                      <p:to>
                                        <p:strVal val="hidden"/>
                                      </p:to>
                                    </p:set>
                                  </p:childTnLst>
                                </p:cTn>
                              </p:par>
                              <p:par>
                                <p:cTn id="68" presetID="8" presetClass="exit" presetSubtype="16" fill="hold" grpId="1" nodeType="withEffect">
                                  <p:stCondLst>
                                    <p:cond delay="0"/>
                                  </p:stCondLst>
                                  <p:childTnLst>
                                    <p:animEffect transition="out" filter="diamond(in)">
                                      <p:cBhvr>
                                        <p:cTn id="69" dur="500"/>
                                        <p:tgtEl>
                                          <p:spTgt spid="9"/>
                                        </p:tgtEl>
                                      </p:cBhvr>
                                    </p:animEffect>
                                    <p:set>
                                      <p:cBhvr>
                                        <p:cTn id="70" dur="1" fill="hold">
                                          <p:stCondLst>
                                            <p:cond delay="499"/>
                                          </p:stCondLst>
                                        </p:cTn>
                                        <p:tgtEl>
                                          <p:spTgt spid="9"/>
                                        </p:tgtEl>
                                        <p:attrNameLst>
                                          <p:attrName>style.visibility</p:attrName>
                                        </p:attrNameLst>
                                      </p:cBhvr>
                                      <p:to>
                                        <p:strVal val="hidden"/>
                                      </p:to>
                                    </p:set>
                                  </p:childTnLst>
                                </p:cTn>
                              </p:par>
                              <p:par>
                                <p:cTn id="71" presetID="8" presetClass="exit" presetSubtype="16" fill="hold" grpId="1" nodeType="withEffect">
                                  <p:stCondLst>
                                    <p:cond delay="0"/>
                                  </p:stCondLst>
                                  <p:childTnLst>
                                    <p:animEffect transition="out" filter="diamond(in)">
                                      <p:cBhvr>
                                        <p:cTn id="72" dur="500"/>
                                        <p:tgtEl>
                                          <p:spTgt spid="11"/>
                                        </p:tgtEl>
                                      </p:cBhvr>
                                    </p:animEffect>
                                    <p:set>
                                      <p:cBhvr>
                                        <p:cTn id="73" dur="1" fill="hold">
                                          <p:stCondLst>
                                            <p:cond delay="499"/>
                                          </p:stCondLst>
                                        </p:cTn>
                                        <p:tgtEl>
                                          <p:spTgt spid="11"/>
                                        </p:tgtEl>
                                        <p:attrNameLst>
                                          <p:attrName>style.visibility</p:attrName>
                                        </p:attrNameLst>
                                      </p:cBhvr>
                                      <p:to>
                                        <p:strVal val="hidden"/>
                                      </p:to>
                                    </p:set>
                                  </p:childTnLst>
                                </p:cTn>
                              </p:par>
                            </p:childTnLst>
                          </p:cTn>
                        </p:par>
                        <p:par>
                          <p:cTn id="74" fill="hold">
                            <p:stCondLst>
                              <p:cond delay="500"/>
                            </p:stCondLst>
                            <p:childTnLst>
                              <p:par>
                                <p:cTn id="75" presetID="21" presetClass="entr" presetSubtype="4" fill="hold" grpId="0" nodeType="afterEffect">
                                  <p:stCondLst>
                                    <p:cond delay="0"/>
                                  </p:stCondLst>
                                  <p:childTnLst>
                                    <p:set>
                                      <p:cBhvr>
                                        <p:cTn id="76" dur="1" fill="hold">
                                          <p:stCondLst>
                                            <p:cond delay="0"/>
                                          </p:stCondLst>
                                        </p:cTn>
                                        <p:tgtEl>
                                          <p:spTgt spid="12"/>
                                        </p:tgtEl>
                                        <p:attrNameLst>
                                          <p:attrName>style.visibility</p:attrName>
                                        </p:attrNameLst>
                                      </p:cBhvr>
                                      <p:to>
                                        <p:strVal val="visible"/>
                                      </p:to>
                                    </p:set>
                                    <p:animEffect transition="in" filter="wheel(4)">
                                      <p:cBhvr>
                                        <p:cTn id="77" dur="500"/>
                                        <p:tgtEl>
                                          <p:spTgt spid="12"/>
                                        </p:tgtEl>
                                      </p:cBhvr>
                                    </p:animEffect>
                                  </p:childTnLst>
                                </p:cTn>
                              </p:par>
                            </p:childTnLst>
                          </p:cTn>
                        </p:par>
                        <p:par>
                          <p:cTn id="78" fill="hold">
                            <p:stCondLst>
                              <p:cond delay="1000"/>
                            </p:stCondLst>
                            <p:childTnLst>
                              <p:par>
                                <p:cTn id="79" presetID="21" presetClass="entr" presetSubtype="4" fill="hold" grpId="0" nodeType="afterEffect">
                                  <p:stCondLst>
                                    <p:cond delay="0"/>
                                  </p:stCondLst>
                                  <p:childTnLst>
                                    <p:set>
                                      <p:cBhvr>
                                        <p:cTn id="80" dur="1" fill="hold">
                                          <p:stCondLst>
                                            <p:cond delay="0"/>
                                          </p:stCondLst>
                                        </p:cTn>
                                        <p:tgtEl>
                                          <p:spTgt spid="15"/>
                                        </p:tgtEl>
                                        <p:attrNameLst>
                                          <p:attrName>style.visibility</p:attrName>
                                        </p:attrNameLst>
                                      </p:cBhvr>
                                      <p:to>
                                        <p:strVal val="visible"/>
                                      </p:to>
                                    </p:set>
                                    <p:animEffect transition="in" filter="wheel(4)">
                                      <p:cBhvr>
                                        <p:cTn id="81" dur="500"/>
                                        <p:tgtEl>
                                          <p:spTgt spid="15"/>
                                        </p:tgtEl>
                                      </p:cBhvr>
                                    </p:animEffect>
                                  </p:childTnLst>
                                </p:cTn>
                              </p:par>
                            </p:childTnLst>
                          </p:cTn>
                        </p:par>
                        <p:par>
                          <p:cTn id="82" fill="hold">
                            <p:stCondLst>
                              <p:cond delay="1500"/>
                            </p:stCondLst>
                            <p:childTnLst>
                              <p:par>
                                <p:cTn id="83" presetID="21" presetClass="entr" presetSubtype="4" fill="hold" grpId="0" nodeType="afterEffect">
                                  <p:stCondLst>
                                    <p:cond delay="0"/>
                                  </p:stCondLst>
                                  <p:childTnLst>
                                    <p:set>
                                      <p:cBhvr>
                                        <p:cTn id="84" dur="1" fill="hold">
                                          <p:stCondLst>
                                            <p:cond delay="0"/>
                                          </p:stCondLst>
                                        </p:cTn>
                                        <p:tgtEl>
                                          <p:spTgt spid="16"/>
                                        </p:tgtEl>
                                        <p:attrNameLst>
                                          <p:attrName>style.visibility</p:attrName>
                                        </p:attrNameLst>
                                      </p:cBhvr>
                                      <p:to>
                                        <p:strVal val="visible"/>
                                      </p:to>
                                    </p:set>
                                    <p:animEffect transition="in" filter="wheel(4)">
                                      <p:cBhvr>
                                        <p:cTn id="85" dur="500"/>
                                        <p:tgtEl>
                                          <p:spTgt spid="16"/>
                                        </p:tgtEl>
                                      </p:cBhvr>
                                    </p:animEffect>
                                  </p:childTnLst>
                                </p:cTn>
                              </p:par>
                            </p:childTnLst>
                          </p:cTn>
                        </p:par>
                        <p:par>
                          <p:cTn id="86" fill="hold">
                            <p:stCondLst>
                              <p:cond delay="2000"/>
                            </p:stCondLst>
                            <p:childTnLst>
                              <p:par>
                                <p:cTn id="87" presetID="21" presetClass="entr" presetSubtype="4" fill="hold" grpId="0" nodeType="afterEffect">
                                  <p:stCondLst>
                                    <p:cond delay="0"/>
                                  </p:stCondLst>
                                  <p:childTnLst>
                                    <p:set>
                                      <p:cBhvr>
                                        <p:cTn id="88" dur="1" fill="hold">
                                          <p:stCondLst>
                                            <p:cond delay="0"/>
                                          </p:stCondLst>
                                        </p:cTn>
                                        <p:tgtEl>
                                          <p:spTgt spid="17"/>
                                        </p:tgtEl>
                                        <p:attrNameLst>
                                          <p:attrName>style.visibility</p:attrName>
                                        </p:attrNameLst>
                                      </p:cBhvr>
                                      <p:to>
                                        <p:strVal val="visible"/>
                                      </p:to>
                                    </p:set>
                                    <p:animEffect transition="in" filter="wheel(4)">
                                      <p:cBhvr>
                                        <p:cTn id="89" dur="500"/>
                                        <p:tgtEl>
                                          <p:spTgt spid="17"/>
                                        </p:tgtEl>
                                      </p:cBhvr>
                                    </p:animEffect>
                                  </p:childTnLst>
                                </p:cTn>
                              </p:par>
                            </p:childTnLst>
                          </p:cTn>
                        </p:par>
                        <p:par>
                          <p:cTn id="90" fill="hold">
                            <p:stCondLst>
                              <p:cond delay="2500"/>
                            </p:stCondLst>
                            <p:childTnLst>
                              <p:par>
                                <p:cTn id="91" presetID="35" presetClass="entr" presetSubtype="0" fill="hold" grpId="0" nodeType="afterEffect">
                                  <p:stCondLst>
                                    <p:cond delay="0"/>
                                  </p:stCondLst>
                                  <p:childTnLst>
                                    <p:set>
                                      <p:cBhvr>
                                        <p:cTn id="92" dur="1" fill="hold">
                                          <p:stCondLst>
                                            <p:cond delay="0"/>
                                          </p:stCondLst>
                                        </p:cTn>
                                        <p:tgtEl>
                                          <p:spTgt spid="18"/>
                                        </p:tgtEl>
                                        <p:attrNameLst>
                                          <p:attrName>style.visibility</p:attrName>
                                        </p:attrNameLst>
                                      </p:cBhvr>
                                      <p:to>
                                        <p:strVal val="visible"/>
                                      </p:to>
                                    </p:set>
                                    <p:animEffect transition="in" filter="fade">
                                      <p:cBhvr>
                                        <p:cTn id="93" dur="1000"/>
                                        <p:tgtEl>
                                          <p:spTgt spid="18"/>
                                        </p:tgtEl>
                                      </p:cBhvr>
                                    </p:animEffect>
                                    <p:anim calcmode="lin" valueType="num">
                                      <p:cBhvr>
                                        <p:cTn id="94" dur="1000" fill="hold"/>
                                        <p:tgtEl>
                                          <p:spTgt spid="18"/>
                                        </p:tgtEl>
                                        <p:attrNameLst>
                                          <p:attrName>style.rotation</p:attrName>
                                        </p:attrNameLst>
                                      </p:cBhvr>
                                      <p:tavLst>
                                        <p:tav tm="0">
                                          <p:val>
                                            <p:fltVal val="720"/>
                                          </p:val>
                                        </p:tav>
                                        <p:tav tm="100000">
                                          <p:val>
                                            <p:fltVal val="0"/>
                                          </p:val>
                                        </p:tav>
                                      </p:tavLst>
                                    </p:anim>
                                    <p:anim calcmode="lin" valueType="num">
                                      <p:cBhvr>
                                        <p:cTn id="95" dur="1000" fill="hold"/>
                                        <p:tgtEl>
                                          <p:spTgt spid="18"/>
                                        </p:tgtEl>
                                        <p:attrNameLst>
                                          <p:attrName>ppt_h</p:attrName>
                                        </p:attrNameLst>
                                      </p:cBhvr>
                                      <p:tavLst>
                                        <p:tav tm="0">
                                          <p:val>
                                            <p:fltVal val="0"/>
                                          </p:val>
                                        </p:tav>
                                        <p:tav tm="100000">
                                          <p:val>
                                            <p:strVal val="#ppt_h"/>
                                          </p:val>
                                        </p:tav>
                                      </p:tavLst>
                                    </p:anim>
                                    <p:anim calcmode="lin" valueType="num">
                                      <p:cBhvr>
                                        <p:cTn id="96" dur="1000" fill="hold"/>
                                        <p:tgtEl>
                                          <p:spTgt spid="18"/>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9" grpId="0"/>
      <p:bldP spid="9" grpId="1"/>
      <p:bldP spid="3" grpId="0" animBg="1"/>
      <p:bldP spid="3" grpId="1" animBg="1"/>
      <p:bldP spid="11" grpId="0"/>
      <p:bldP spid="11" grpId="1"/>
      <p:bldP spid="4" grpId="0"/>
      <p:bldP spid="4" grpId="1"/>
      <p:bldP spid="2" grpId="0"/>
      <p:bldP spid="2" grpId="1"/>
      <p:bldP spid="8" grpId="0" animBg="1"/>
      <p:bldP spid="8" grpId="1" animBg="1"/>
      <p:bldP spid="19" grpId="0"/>
      <p:bldP spid="7" grpId="0" animBg="1"/>
      <p:bldP spid="16" grpId="0" animBg="1"/>
      <p:bldP spid="17" grpId="0" animBg="1"/>
      <p:bldP spid="18" grpId="0" animBg="1"/>
      <p:bldP spid="12" grpId="0" animBg="1"/>
      <p:bldP spid="1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973647" y="3500438"/>
            <a:ext cx="3196709" cy="1107996"/>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fr-FR" sz="6600" b="1" cap="none" spc="0" dirty="0" err="1">
                <a:ln/>
                <a:solidFill>
                  <a:schemeClr val="accent3"/>
                </a:solidFill>
                <a:effectLst/>
              </a:rPr>
              <a:t>Sample</a:t>
            </a:r>
            <a:endParaRPr lang="fr-FR" sz="6600" b="1" cap="none" spc="0" dirty="0">
              <a:ln/>
              <a:solidFill>
                <a:schemeClr val="accent3"/>
              </a:solidFill>
              <a:effectLst/>
            </a:endParaRPr>
          </a:p>
        </p:txBody>
      </p:sp>
      <p:grpSp>
        <p:nvGrpSpPr>
          <p:cNvPr id="7" name="Groupe 6"/>
          <p:cNvGrpSpPr/>
          <p:nvPr/>
        </p:nvGrpSpPr>
        <p:grpSpPr>
          <a:xfrm>
            <a:off x="3351796" y="285728"/>
            <a:ext cx="2440409" cy="1586266"/>
            <a:chOff x="2988879" y="-92304"/>
            <a:chExt cx="2440409" cy="1586266"/>
          </a:xfrm>
        </p:grpSpPr>
        <p:sp>
          <p:nvSpPr>
            <p:cNvPr id="8" name="Rectangle à coins arrondis 7"/>
            <p:cNvSpPr/>
            <p:nvPr/>
          </p:nvSpPr>
          <p:spPr>
            <a:xfrm>
              <a:off x="2988879" y="-92304"/>
              <a:ext cx="2440409" cy="1586266"/>
            </a:xfrm>
            <a:prstGeom prst="roundRect">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9" name="Rectangle 8"/>
            <p:cNvSpPr/>
            <p:nvPr/>
          </p:nvSpPr>
          <p:spPr>
            <a:xfrm>
              <a:off x="3072072" y="-14869"/>
              <a:ext cx="2285539" cy="143139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fr-FR" sz="3600" b="1" i="1" kern="1200" dirty="0">
                  <a:effectLst>
                    <a:outerShdw blurRad="38100" dist="38100" dir="2700000" algn="tl">
                      <a:srgbClr val="000000">
                        <a:alpha val="43137"/>
                      </a:srgbClr>
                    </a:outerShdw>
                  </a:effectLst>
                </a:rPr>
                <a:t>Elément ou unité</a:t>
              </a:r>
              <a:endParaRPr lang="fr-FR" sz="3600" kern="1200" dirty="0">
                <a:effectLst>
                  <a:outerShdw blurRad="38100" dist="38100" dir="2700000" algn="tl">
                    <a:srgbClr val="000000">
                      <a:alpha val="43137"/>
                    </a:srgbClr>
                  </a:outerShdw>
                </a:effectLst>
              </a:endParaRPr>
            </a:p>
          </p:txBody>
        </p:sp>
      </p:grpSp>
      <p:sp>
        <p:nvSpPr>
          <p:cNvPr id="10" name="Rectangle 9"/>
          <p:cNvSpPr/>
          <p:nvPr/>
        </p:nvSpPr>
        <p:spPr>
          <a:xfrm>
            <a:off x="1437752" y="2285992"/>
            <a:ext cx="6840000" cy="1508105"/>
          </a:xfrm>
          <a:prstGeom prst="rect">
            <a:avLst/>
          </a:prstGeom>
        </p:spPr>
        <p:txBody>
          <a:bodyPr wrap="square">
            <a:spAutoFit/>
          </a:bodyPr>
          <a:lstStyle/>
          <a:p>
            <a:pPr algn="ctr"/>
            <a:r>
              <a:rPr lang="en-US" sz="30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smallest unit of observation from which information on relevant variables can be obtained</a:t>
            </a:r>
            <a:r>
              <a:rPr lang="en-US" sz="3200" dirty="0"/>
              <a:t>.</a:t>
            </a:r>
            <a:endParaRPr lang="fr-FR" sz="30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1" name="Rectangle 10"/>
          <p:cNvSpPr/>
          <p:nvPr/>
        </p:nvSpPr>
        <p:spPr>
          <a:xfrm>
            <a:off x="1150152" y="4298320"/>
            <a:ext cx="6950240" cy="2400657"/>
          </a:xfrm>
          <a:prstGeom prst="rect">
            <a:avLst/>
          </a:prstGeom>
        </p:spPr>
        <p:txBody>
          <a:bodyPr wrap="square" lIns="0" rIns="0">
            <a:spAutoFit/>
          </a:bodyPr>
          <a:lstStyle/>
          <a:p>
            <a:pPr algn="ctr"/>
            <a:r>
              <a:rPr lang="en-US" sz="30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It is a concrete entity such as an individual, a system, an object, etc., or an abstract one like a behavioral relationship, on which the studied variable is measured or observed.</a:t>
            </a:r>
            <a:endParaRPr lang="fr-FR" sz="30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2" name="Éclair 11"/>
          <p:cNvSpPr/>
          <p:nvPr/>
        </p:nvSpPr>
        <p:spPr>
          <a:xfrm>
            <a:off x="714348" y="2143116"/>
            <a:ext cx="785818" cy="500066"/>
          </a:xfrm>
          <a:prstGeom prst="lightningBol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graphicFrame>
        <p:nvGraphicFramePr>
          <p:cNvPr id="2" name="Diagramme 1"/>
          <p:cNvGraphicFramePr/>
          <p:nvPr>
            <p:extLst>
              <p:ext uri="{D42A27DB-BD31-4B8C-83A1-F6EECF244321}">
                <p14:modId xmlns:p14="http://schemas.microsoft.com/office/powerpoint/2010/main" val="101176172"/>
              </p:ext>
            </p:extLst>
          </p:nvPr>
        </p:nvGraphicFramePr>
        <p:xfrm>
          <a:off x="357158" y="357166"/>
          <a:ext cx="8429684" cy="61436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Éclair 12"/>
          <p:cNvSpPr/>
          <p:nvPr/>
        </p:nvSpPr>
        <p:spPr>
          <a:xfrm>
            <a:off x="1043608" y="4081062"/>
            <a:ext cx="785818" cy="500066"/>
          </a:xfrm>
          <a:prstGeom prst="lightningBol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Tree>
  </p:cSld>
  <p:clrMapOvr>
    <a:masterClrMapping/>
  </p:clrMapOvr>
  <p:transition>
    <p:spli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8"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8)">
                                      <p:cBhvr>
                                        <p:cTn id="7" dur="500"/>
                                        <p:tgtEl>
                                          <p:spTgt spid="3"/>
                                        </p:tgtEl>
                                      </p:cBhvr>
                                    </p:animEffect>
                                  </p:childTnLst>
                                </p:cTn>
                              </p:par>
                            </p:childTnLst>
                          </p:cTn>
                        </p:par>
                        <p:par>
                          <p:cTn id="8" fill="hold">
                            <p:stCondLst>
                              <p:cond delay="500"/>
                            </p:stCondLst>
                            <p:childTnLst>
                              <p:par>
                                <p:cTn id="9" presetID="8" presetClass="entr" presetSubtype="32"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diamond(out)">
                                      <p:cBhvr>
                                        <p:cTn id="11" dur="10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8" presetClass="exit" presetSubtype="16" fill="hold" grpId="1" nodeType="clickEffect">
                                  <p:stCondLst>
                                    <p:cond delay="0"/>
                                  </p:stCondLst>
                                  <p:childTnLst>
                                    <p:animEffect transition="out" filter="diamond(in)">
                                      <p:cBhvr>
                                        <p:cTn id="15" dur="1000"/>
                                        <p:tgtEl>
                                          <p:spTgt spid="2"/>
                                        </p:tgtEl>
                                      </p:cBhvr>
                                    </p:animEffect>
                                    <p:set>
                                      <p:cBhvr>
                                        <p:cTn id="16" dur="1" fill="hold">
                                          <p:stCondLst>
                                            <p:cond delay="999"/>
                                          </p:stCondLst>
                                        </p:cTn>
                                        <p:tgtEl>
                                          <p:spTgt spid="2"/>
                                        </p:tgtEl>
                                        <p:attrNameLst>
                                          <p:attrName>style.visibility</p:attrName>
                                        </p:attrNameLst>
                                      </p:cBhvr>
                                      <p:to>
                                        <p:strVal val="hidden"/>
                                      </p:to>
                                    </p:set>
                                  </p:childTnLst>
                                </p:cTn>
                              </p:par>
                              <p:par>
                                <p:cTn id="17" presetID="8" presetClass="exit" presetSubtype="16" fill="hold" grpId="1" nodeType="withEffect">
                                  <p:stCondLst>
                                    <p:cond delay="0"/>
                                  </p:stCondLst>
                                  <p:childTnLst>
                                    <p:animEffect transition="out" filter="diamond(in)">
                                      <p:cBhvr>
                                        <p:cTn id="18" dur="1000"/>
                                        <p:tgtEl>
                                          <p:spTgt spid="3"/>
                                        </p:tgtEl>
                                      </p:cBhvr>
                                    </p:animEffect>
                                    <p:set>
                                      <p:cBhvr>
                                        <p:cTn id="19" dur="1" fill="hold">
                                          <p:stCondLst>
                                            <p:cond delay="999"/>
                                          </p:stCondLst>
                                        </p:cTn>
                                        <p:tgtEl>
                                          <p:spTgt spid="3"/>
                                        </p:tgtEl>
                                        <p:attrNameLst>
                                          <p:attrName>style.visibility</p:attrName>
                                        </p:attrNameLst>
                                      </p:cBhvr>
                                      <p:to>
                                        <p:strVal val="hidden"/>
                                      </p:to>
                                    </p:set>
                                  </p:childTnLst>
                                </p:cTn>
                              </p:par>
                            </p:childTnLst>
                          </p:cTn>
                        </p:par>
                        <p:par>
                          <p:cTn id="20" fill="hold">
                            <p:stCondLst>
                              <p:cond delay="1000"/>
                            </p:stCondLst>
                            <p:childTnLst>
                              <p:par>
                                <p:cTn id="21" presetID="5" presetClass="entr" presetSubtype="5" fill="hold" nodeType="after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checkerboard(down)">
                                      <p:cBhvr>
                                        <p:cTn id="23" dur="500"/>
                                        <p:tgtEl>
                                          <p:spTgt spid="7"/>
                                        </p:tgtEl>
                                      </p:cBhvr>
                                    </p:animEffect>
                                  </p:childTnLst>
                                </p:cTn>
                              </p:par>
                            </p:childTnLst>
                          </p:cTn>
                        </p:par>
                        <p:par>
                          <p:cTn id="24" fill="hold">
                            <p:stCondLst>
                              <p:cond delay="1500"/>
                            </p:stCondLst>
                            <p:childTnLst>
                              <p:par>
                                <p:cTn id="25" presetID="2" presetClass="entr" presetSubtype="9" fill="hold" grpId="0" nodeType="afterEffect">
                                  <p:stCondLst>
                                    <p:cond delay="0"/>
                                  </p:stCondLst>
                                  <p:childTnLst>
                                    <p:set>
                                      <p:cBhvr>
                                        <p:cTn id="26" dur="1" fill="hold">
                                          <p:stCondLst>
                                            <p:cond delay="0"/>
                                          </p:stCondLst>
                                        </p:cTn>
                                        <p:tgtEl>
                                          <p:spTgt spid="10"/>
                                        </p:tgtEl>
                                        <p:attrNameLst>
                                          <p:attrName>style.visibility</p:attrName>
                                        </p:attrNameLst>
                                      </p:cBhvr>
                                      <p:to>
                                        <p:strVal val="visible"/>
                                      </p:to>
                                    </p:set>
                                    <p:anim calcmode="lin" valueType="num">
                                      <p:cBhvr additive="base">
                                        <p:cTn id="27" dur="500" fill="hold"/>
                                        <p:tgtEl>
                                          <p:spTgt spid="10"/>
                                        </p:tgtEl>
                                        <p:attrNameLst>
                                          <p:attrName>ppt_x</p:attrName>
                                        </p:attrNameLst>
                                      </p:cBhvr>
                                      <p:tavLst>
                                        <p:tav tm="0">
                                          <p:val>
                                            <p:strVal val="0-#ppt_w/2"/>
                                          </p:val>
                                        </p:tav>
                                        <p:tav tm="100000">
                                          <p:val>
                                            <p:strVal val="#ppt_x"/>
                                          </p:val>
                                        </p:tav>
                                      </p:tavLst>
                                    </p:anim>
                                    <p:anim calcmode="lin" valueType="num">
                                      <p:cBhvr additive="base">
                                        <p:cTn id="28" dur="500" fill="hold"/>
                                        <p:tgtEl>
                                          <p:spTgt spid="10"/>
                                        </p:tgtEl>
                                        <p:attrNameLst>
                                          <p:attrName>ppt_y</p:attrName>
                                        </p:attrNameLst>
                                      </p:cBhvr>
                                      <p:tavLst>
                                        <p:tav tm="0">
                                          <p:val>
                                            <p:strVal val="0-#ppt_h/2"/>
                                          </p:val>
                                        </p:tav>
                                        <p:tav tm="100000">
                                          <p:val>
                                            <p:strVal val="#ppt_y"/>
                                          </p:val>
                                        </p:tav>
                                      </p:tavLst>
                                    </p:anim>
                                  </p:childTnLst>
                                </p:cTn>
                              </p:par>
                              <p:par>
                                <p:cTn id="29" presetID="2" presetClass="entr" presetSubtype="9" fill="hold" nodeType="with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0-#ppt_w/2"/>
                                          </p:val>
                                        </p:tav>
                                        <p:tav tm="100000">
                                          <p:val>
                                            <p:strVal val="#ppt_x"/>
                                          </p:val>
                                        </p:tav>
                                      </p:tavLst>
                                    </p:anim>
                                    <p:anim calcmode="lin" valueType="num">
                                      <p:cBhvr additive="base">
                                        <p:cTn id="32" dur="500" fill="hold"/>
                                        <p:tgtEl>
                                          <p:spTgt spid="12"/>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13"/>
                                        </p:tgtEl>
                                        <p:attrNameLst>
                                          <p:attrName>style.visibility</p:attrName>
                                        </p:attrNameLst>
                                      </p:cBhvr>
                                      <p:to>
                                        <p:strVal val="visible"/>
                                      </p:to>
                                    </p:set>
                                    <p:anim calcmode="lin" valueType="num">
                                      <p:cBhvr additive="base">
                                        <p:cTn id="41" dur="500" fill="hold"/>
                                        <p:tgtEl>
                                          <p:spTgt spid="13"/>
                                        </p:tgtEl>
                                        <p:attrNameLst>
                                          <p:attrName>ppt_x</p:attrName>
                                        </p:attrNameLst>
                                      </p:cBhvr>
                                      <p:tavLst>
                                        <p:tav tm="0">
                                          <p:val>
                                            <p:strVal val="#ppt_x"/>
                                          </p:val>
                                        </p:tav>
                                        <p:tav tm="100000">
                                          <p:val>
                                            <p:strVal val="#ppt_x"/>
                                          </p:val>
                                        </p:tav>
                                      </p:tavLst>
                                    </p:anim>
                                    <p:anim calcmode="lin" valueType="num">
                                      <p:cBhvr additive="base">
                                        <p:cTn id="4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10" grpId="0"/>
      <p:bldP spid="11" grpId="0"/>
      <p:bldGraphic spid="2" grpId="0">
        <p:bldAsOne/>
      </p:bldGraphic>
      <p:bldGraphic spid="2" grpId="1">
        <p:bldAsOne/>
      </p:bldGraphic>
      <p:bldP spid="1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1"/>
          <p:cNvGrpSpPr/>
          <p:nvPr/>
        </p:nvGrpSpPr>
        <p:grpSpPr>
          <a:xfrm>
            <a:off x="642910" y="2635867"/>
            <a:ext cx="2857520" cy="1586266"/>
            <a:chOff x="501614" y="1718982"/>
            <a:chExt cx="2440409" cy="1586266"/>
          </a:xfrm>
        </p:grpSpPr>
        <p:sp>
          <p:nvSpPr>
            <p:cNvPr id="3" name="Rectangle à coins arrondis 2"/>
            <p:cNvSpPr/>
            <p:nvPr/>
          </p:nvSpPr>
          <p:spPr>
            <a:xfrm>
              <a:off x="501614" y="1718982"/>
              <a:ext cx="2440409" cy="1586266"/>
            </a:xfrm>
            <a:prstGeom prst="roundRect">
              <a:avLst/>
            </a:prstGeom>
          </p:spPr>
          <p:style>
            <a:lnRef idx="2">
              <a:schemeClr val="lt1">
                <a:hueOff val="0"/>
                <a:satOff val="0"/>
                <a:lumOff val="0"/>
                <a:alphaOff val="0"/>
              </a:schemeClr>
            </a:lnRef>
            <a:fillRef idx="1">
              <a:schemeClr val="accent3">
                <a:hueOff val="17595341"/>
                <a:satOff val="-40088"/>
                <a:lumOff val="16080"/>
                <a:alphaOff val="0"/>
              </a:schemeClr>
            </a:fillRef>
            <a:effectRef idx="0">
              <a:schemeClr val="accent3">
                <a:hueOff val="17595341"/>
                <a:satOff val="-40088"/>
                <a:lumOff val="16080"/>
                <a:alphaOff val="0"/>
              </a:schemeClr>
            </a:effectRef>
            <a:fontRef idx="minor">
              <a:schemeClr val="lt1"/>
            </a:fontRef>
          </p:style>
        </p:sp>
        <p:sp>
          <p:nvSpPr>
            <p:cNvPr id="4" name="Rectangle 3"/>
            <p:cNvSpPr/>
            <p:nvPr/>
          </p:nvSpPr>
          <p:spPr>
            <a:xfrm>
              <a:off x="579049" y="1796417"/>
              <a:ext cx="2285539" cy="143139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r-FR" sz="3600" b="1" i="1" kern="1200" dirty="0" err="1">
                  <a:solidFill>
                    <a:prstClr val="white"/>
                  </a:solidFill>
                  <a:effectLst>
                    <a:outerShdw blurRad="38100" dist="38100" dir="2700000" algn="tl">
                      <a:srgbClr val="000000">
                        <a:alpha val="43137"/>
                      </a:srgbClr>
                    </a:outerShdw>
                  </a:effectLst>
                  <a:latin typeface="Constantia"/>
                  <a:ea typeface="+mn-ea"/>
                  <a:cs typeface="+mn-cs"/>
                </a:rPr>
                <a:t>Statistical</a:t>
              </a:r>
              <a:r>
                <a:rPr lang="fr-FR" sz="3600" b="1" i="1" kern="1200" dirty="0">
                  <a:solidFill>
                    <a:prstClr val="white"/>
                  </a:solidFill>
                  <a:effectLst>
                    <a:outerShdw blurRad="38100" dist="38100" dir="2700000" algn="tl">
                      <a:srgbClr val="000000">
                        <a:alpha val="43137"/>
                      </a:srgbClr>
                    </a:outerShdw>
                  </a:effectLst>
                  <a:latin typeface="Constantia"/>
                  <a:ea typeface="+mn-ea"/>
                  <a:cs typeface="+mn-cs"/>
                </a:rPr>
                <a:t> population</a:t>
              </a:r>
            </a:p>
          </p:txBody>
        </p:sp>
      </p:grpSp>
      <p:sp>
        <p:nvSpPr>
          <p:cNvPr id="5" name="Rectangle 4"/>
          <p:cNvSpPr/>
          <p:nvPr/>
        </p:nvSpPr>
        <p:spPr>
          <a:xfrm>
            <a:off x="3786182" y="1305342"/>
            <a:ext cx="4572032" cy="4278094"/>
          </a:xfrm>
          <a:prstGeom prst="rect">
            <a:avLst/>
          </a:prstGeom>
        </p:spPr>
        <p:txBody>
          <a:bodyPr wrap="square">
            <a:spAutoFit/>
          </a:bodyPr>
          <a:lstStyle/>
          <a:p>
            <a:pPr algn="ctr"/>
            <a:r>
              <a:rPr lang="en-US" sz="30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It is a collection of elements, sharing at least one common characteristic, allowing it to be defined, from which a representative sample is extracted and on which statistical conclusions are drawn.</a:t>
            </a:r>
            <a:endParaRPr lang="fr-FR" sz="30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7" name="Éclair 6"/>
          <p:cNvSpPr/>
          <p:nvPr/>
        </p:nvSpPr>
        <p:spPr>
          <a:xfrm>
            <a:off x="3714744" y="1071546"/>
            <a:ext cx="785818" cy="500066"/>
          </a:xfrm>
          <a:prstGeom prst="lightningBolt">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par>
                          <p:cTn id="8" fill="hold">
                            <p:stCondLst>
                              <p:cond delay="500"/>
                            </p:stCondLst>
                            <p:childTnLst>
                              <p:par>
                                <p:cTn id="9" presetID="2" presetClass="entr" presetSubtype="6"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1+#ppt_w/2"/>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par>
                                <p:cTn id="13" presetID="2" presetClass="entr" presetSubtype="6"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1+#ppt_w/2"/>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1"/>
          <p:cNvGrpSpPr/>
          <p:nvPr/>
        </p:nvGrpSpPr>
        <p:grpSpPr>
          <a:xfrm>
            <a:off x="1571604" y="3286124"/>
            <a:ext cx="2857520" cy="1586266"/>
            <a:chOff x="1453864" y="4649705"/>
            <a:chExt cx="2440409" cy="1586266"/>
          </a:xfrm>
        </p:grpSpPr>
        <p:sp>
          <p:nvSpPr>
            <p:cNvPr id="3" name="Rectangle à coins arrondis 2"/>
            <p:cNvSpPr/>
            <p:nvPr/>
          </p:nvSpPr>
          <p:spPr>
            <a:xfrm>
              <a:off x="1453864" y="4649705"/>
              <a:ext cx="2440409" cy="1586266"/>
            </a:xfrm>
            <a:prstGeom prst="roundRect">
              <a:avLst/>
            </a:prstGeom>
          </p:spPr>
          <p:style>
            <a:lnRef idx="2">
              <a:schemeClr val="lt1">
                <a:hueOff val="0"/>
                <a:satOff val="0"/>
                <a:lumOff val="0"/>
                <a:alphaOff val="0"/>
              </a:schemeClr>
            </a:lnRef>
            <a:fillRef idx="1">
              <a:schemeClr val="accent3">
                <a:hueOff val="13196505"/>
                <a:satOff val="-30066"/>
                <a:lumOff val="12060"/>
                <a:alphaOff val="0"/>
              </a:schemeClr>
            </a:fillRef>
            <a:effectRef idx="0">
              <a:schemeClr val="accent3">
                <a:hueOff val="13196505"/>
                <a:satOff val="-30066"/>
                <a:lumOff val="12060"/>
                <a:alphaOff val="0"/>
              </a:schemeClr>
            </a:effectRef>
            <a:fontRef idx="minor">
              <a:schemeClr val="lt1"/>
            </a:fontRef>
          </p:style>
        </p:sp>
        <p:sp>
          <p:nvSpPr>
            <p:cNvPr id="4" name="Rectangle 3"/>
            <p:cNvSpPr/>
            <p:nvPr/>
          </p:nvSpPr>
          <p:spPr>
            <a:xfrm>
              <a:off x="1531299" y="4727140"/>
              <a:ext cx="2285539" cy="143139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ctr"/>
              <a:r>
                <a:rPr lang="fr-FR" sz="3600" b="1" i="1" dirty="0">
                  <a:effectLst>
                    <a:outerShdw blurRad="38100" dist="38100" dir="2700000" algn="tl">
                      <a:srgbClr val="000000">
                        <a:alpha val="43137"/>
                      </a:srgbClr>
                    </a:outerShdw>
                  </a:effectLst>
                </a:rPr>
                <a:t>Target population</a:t>
              </a:r>
              <a:endParaRPr lang="fr-FR" sz="3600" dirty="0">
                <a:effectLst>
                  <a:outerShdw blurRad="38100" dist="38100" dir="2700000" algn="tl">
                    <a:srgbClr val="000000">
                      <a:alpha val="43137"/>
                    </a:srgbClr>
                  </a:outerShdw>
                </a:effectLst>
              </a:endParaRPr>
            </a:p>
          </p:txBody>
        </p:sp>
      </p:grpSp>
      <p:sp>
        <p:nvSpPr>
          <p:cNvPr id="5" name="Rectangle 4"/>
          <p:cNvSpPr/>
          <p:nvPr/>
        </p:nvSpPr>
        <p:spPr>
          <a:xfrm>
            <a:off x="899592" y="428604"/>
            <a:ext cx="7378314" cy="2400657"/>
          </a:xfrm>
          <a:prstGeom prst="rect">
            <a:avLst/>
          </a:prstGeom>
        </p:spPr>
        <p:txBody>
          <a:bodyPr wrap="square" lIns="0" rIns="0">
            <a:spAutoFit/>
          </a:bodyPr>
          <a:lstStyle/>
          <a:p>
            <a:pPr algn="ctr"/>
            <a:r>
              <a:rPr lang="en-US" sz="3000" b="1" dirty="0">
                <a:solidFill>
                  <a:schemeClr val="bg1"/>
                </a:solidFill>
                <a:latin typeface="Times New Roman" pitchFamily="18" charset="0"/>
                <a:cs typeface="Times New Roman" pitchFamily="18" charset="0"/>
              </a:rPr>
              <a:t>It is generally the biological population, which includes, in addition to the available population, the inaccessible and non-vulnerable populations; and on which the conclusions of a study should be based.</a:t>
            </a:r>
            <a:endParaRPr lang="fr-FR" sz="3000" b="1" dirty="0">
              <a:solidFill>
                <a:schemeClr val="bg1"/>
              </a:solidFill>
              <a:latin typeface="Times New Roman" pitchFamily="18" charset="0"/>
              <a:cs typeface="Times New Roman" pitchFamily="18" charset="0"/>
            </a:endParaRPr>
          </a:p>
        </p:txBody>
      </p:sp>
      <p:sp>
        <p:nvSpPr>
          <p:cNvPr id="6" name="Éclair 5"/>
          <p:cNvSpPr/>
          <p:nvPr/>
        </p:nvSpPr>
        <p:spPr>
          <a:xfrm>
            <a:off x="428596" y="285728"/>
            <a:ext cx="785818" cy="500066"/>
          </a:xfrm>
          <a:prstGeom prst="lightningBolt">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fr-FR"/>
          </a:p>
        </p:txBody>
      </p:sp>
      <p:pic>
        <p:nvPicPr>
          <p:cNvPr id="1026" name="Picture 2"/>
          <p:cNvPicPr>
            <a:picLocks noChangeAspect="1" noChangeArrowheads="1"/>
          </p:cNvPicPr>
          <p:nvPr/>
        </p:nvPicPr>
        <p:blipFill>
          <a:blip r:embed="rId2"/>
          <a:srcRect l="5450" r="2753"/>
          <a:stretch>
            <a:fillRect/>
          </a:stretch>
        </p:blipFill>
        <p:spPr bwMode="auto">
          <a:xfrm>
            <a:off x="5000628" y="2895717"/>
            <a:ext cx="3071834" cy="3547949"/>
          </a:xfrm>
          <a:prstGeom prst="rect">
            <a:avLst/>
          </a:prstGeom>
          <a:noFill/>
          <a:ln w="57150">
            <a:solidFill>
              <a:schemeClr val="accent5">
                <a:lumMod val="75000"/>
              </a:schemeClr>
            </a:solid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5"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down)">
                                      <p:cBhvr>
                                        <p:cTn id="7" dur="500"/>
                                        <p:tgtEl>
                                          <p:spTgt spid="2"/>
                                        </p:tgtEl>
                                      </p:cBhvr>
                                    </p:animEffect>
                                  </p:childTnLst>
                                </p:cTn>
                              </p:par>
                            </p:childTnLst>
                          </p:cTn>
                        </p:par>
                        <p:par>
                          <p:cTn id="8" fill="hold">
                            <p:stCondLst>
                              <p:cond delay="500"/>
                            </p:stCondLst>
                            <p:childTnLst>
                              <p:par>
                                <p:cTn id="9" presetID="2" presetClass="entr" presetSubtype="3"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1+#ppt_w/2"/>
                                          </p:val>
                                        </p:tav>
                                        <p:tav tm="100000">
                                          <p:val>
                                            <p:strVal val="#ppt_x"/>
                                          </p:val>
                                        </p:tav>
                                      </p:tavLst>
                                    </p:anim>
                                    <p:anim calcmode="lin" valueType="num">
                                      <p:cBhvr additive="base">
                                        <p:cTn id="12" dur="500" fill="hold"/>
                                        <p:tgtEl>
                                          <p:spTgt spid="6"/>
                                        </p:tgtEl>
                                        <p:attrNameLst>
                                          <p:attrName>ppt_y</p:attrName>
                                        </p:attrNameLst>
                                      </p:cBhvr>
                                      <p:tavLst>
                                        <p:tav tm="0">
                                          <p:val>
                                            <p:strVal val="0-#ppt_h/2"/>
                                          </p:val>
                                        </p:tav>
                                        <p:tav tm="100000">
                                          <p:val>
                                            <p:strVal val="#ppt_y"/>
                                          </p:val>
                                        </p:tav>
                                      </p:tavLst>
                                    </p:anim>
                                  </p:childTnLst>
                                </p:cTn>
                              </p:par>
                              <p:par>
                                <p:cTn id="13" presetID="2" presetClass="entr" presetSubtype="3"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1+#ppt_w/2"/>
                                          </p:val>
                                        </p:tav>
                                        <p:tav tm="100000">
                                          <p:val>
                                            <p:strVal val="#ppt_x"/>
                                          </p:val>
                                        </p:tav>
                                      </p:tavLst>
                                    </p:anim>
                                    <p:anim calcmode="lin" valueType="num">
                                      <p:cBhvr additive="base">
                                        <p:cTn id="16"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7" presetClass="entr" presetSubtype="10" fill="hold" nodeType="clickEffect">
                                  <p:stCondLst>
                                    <p:cond delay="0"/>
                                  </p:stCondLst>
                                  <p:childTnLst>
                                    <p:set>
                                      <p:cBhvr>
                                        <p:cTn id="20" dur="1" fill="hold">
                                          <p:stCondLst>
                                            <p:cond delay="0"/>
                                          </p:stCondLst>
                                        </p:cTn>
                                        <p:tgtEl>
                                          <p:spTgt spid="1026"/>
                                        </p:tgtEl>
                                        <p:attrNameLst>
                                          <p:attrName>style.visibility</p:attrName>
                                        </p:attrNameLst>
                                      </p:cBhvr>
                                      <p:to>
                                        <p:strVal val="visible"/>
                                      </p:to>
                                    </p:set>
                                    <p:anim calcmode="lin" valueType="num">
                                      <p:cBhvr>
                                        <p:cTn id="21" dur="500" fill="hold"/>
                                        <p:tgtEl>
                                          <p:spTgt spid="1026"/>
                                        </p:tgtEl>
                                        <p:attrNameLst>
                                          <p:attrName>ppt_w</p:attrName>
                                        </p:attrNameLst>
                                      </p:cBhvr>
                                      <p:tavLst>
                                        <p:tav tm="0">
                                          <p:val>
                                            <p:fltVal val="0"/>
                                          </p:val>
                                        </p:tav>
                                        <p:tav tm="100000">
                                          <p:val>
                                            <p:strVal val="#ppt_w"/>
                                          </p:val>
                                        </p:tav>
                                      </p:tavLst>
                                    </p:anim>
                                    <p:anim calcmode="lin" valueType="num">
                                      <p:cBhvr>
                                        <p:cTn id="22" dur="500" fill="hold"/>
                                        <p:tgtEl>
                                          <p:spTgt spid="102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1"/>
          <p:cNvGrpSpPr/>
          <p:nvPr/>
        </p:nvGrpSpPr>
        <p:grpSpPr>
          <a:xfrm>
            <a:off x="4643438" y="4200188"/>
            <a:ext cx="3143272" cy="1586266"/>
            <a:chOff x="4535409" y="4649705"/>
            <a:chExt cx="2440409" cy="1586266"/>
          </a:xfrm>
        </p:grpSpPr>
        <p:sp>
          <p:nvSpPr>
            <p:cNvPr id="3" name="Rectangle à coins arrondis 2"/>
            <p:cNvSpPr/>
            <p:nvPr/>
          </p:nvSpPr>
          <p:spPr>
            <a:xfrm>
              <a:off x="4535409" y="4649705"/>
              <a:ext cx="2440409" cy="1586266"/>
            </a:xfrm>
            <a:prstGeom prst="roundRect">
              <a:avLst/>
            </a:prstGeom>
          </p:spPr>
          <p:style>
            <a:lnRef idx="2">
              <a:schemeClr val="lt1">
                <a:hueOff val="0"/>
                <a:satOff val="0"/>
                <a:lumOff val="0"/>
                <a:alphaOff val="0"/>
              </a:schemeClr>
            </a:lnRef>
            <a:fillRef idx="1">
              <a:schemeClr val="accent3">
                <a:hueOff val="8797670"/>
                <a:satOff val="-20044"/>
                <a:lumOff val="8040"/>
                <a:alphaOff val="0"/>
              </a:schemeClr>
            </a:fillRef>
            <a:effectRef idx="0">
              <a:schemeClr val="accent3">
                <a:hueOff val="8797670"/>
                <a:satOff val="-20044"/>
                <a:lumOff val="8040"/>
                <a:alphaOff val="0"/>
              </a:schemeClr>
            </a:effectRef>
            <a:fontRef idx="minor">
              <a:schemeClr val="lt1"/>
            </a:fontRef>
          </p:style>
        </p:sp>
        <p:sp>
          <p:nvSpPr>
            <p:cNvPr id="4" name="Rectangle 3"/>
            <p:cNvSpPr/>
            <p:nvPr/>
          </p:nvSpPr>
          <p:spPr>
            <a:xfrm>
              <a:off x="4612844" y="4727140"/>
              <a:ext cx="2285539" cy="143139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6000" tIns="106680" rIns="36000" bIns="106680" numCol="1" spcCol="1270" anchor="ctr" anchorCtr="0">
              <a:noAutofit/>
            </a:bodyPr>
            <a:lstStyle/>
            <a:p>
              <a:pPr lvl="0" algn="ctr" defTabSz="1244600">
                <a:lnSpc>
                  <a:spcPct val="90000"/>
                </a:lnSpc>
                <a:spcAft>
                  <a:spcPct val="35000"/>
                </a:spcAft>
              </a:pPr>
              <a:r>
                <a:rPr lang="fr-FR" sz="3600" b="1" dirty="0" err="1">
                  <a:effectLst>
                    <a:outerShdw blurRad="38100" dist="38100" dir="2700000" algn="tl">
                      <a:srgbClr val="000000">
                        <a:alpha val="43137"/>
                      </a:srgbClr>
                    </a:outerShdw>
                  </a:effectLst>
                </a:rPr>
                <a:t>Ecological</a:t>
              </a:r>
              <a:r>
                <a:rPr lang="fr-FR" sz="3600" b="1" dirty="0">
                  <a:effectLst>
                    <a:outerShdw blurRad="38100" dist="38100" dir="2700000" algn="tl">
                      <a:srgbClr val="000000">
                        <a:alpha val="43137"/>
                      </a:srgbClr>
                    </a:outerShdw>
                  </a:effectLst>
                </a:rPr>
                <a:t> </a:t>
              </a:r>
              <a:r>
                <a:rPr lang="fr-FR" sz="3600" b="1" dirty="0" err="1">
                  <a:effectLst>
                    <a:outerShdw blurRad="38100" dist="38100" dir="2700000" algn="tl">
                      <a:srgbClr val="000000">
                        <a:alpha val="43137"/>
                      </a:srgbClr>
                    </a:outerShdw>
                  </a:effectLst>
                </a:rPr>
                <a:t>descriptors</a:t>
              </a:r>
              <a:endParaRPr lang="fr-FR" sz="3600" b="1" kern="1200" dirty="0">
                <a:effectLst>
                  <a:outerShdw blurRad="38100" dist="38100" dir="2700000" algn="tl">
                    <a:srgbClr val="000000">
                      <a:alpha val="43137"/>
                    </a:srgbClr>
                  </a:outerShdw>
                </a:effectLst>
              </a:endParaRPr>
            </a:p>
          </p:txBody>
        </p:sp>
      </p:grpSp>
      <p:sp>
        <p:nvSpPr>
          <p:cNvPr id="5" name="Rectangle 4"/>
          <p:cNvSpPr/>
          <p:nvPr/>
        </p:nvSpPr>
        <p:spPr>
          <a:xfrm>
            <a:off x="1428728" y="852430"/>
            <a:ext cx="7164000" cy="2862322"/>
          </a:xfrm>
          <a:prstGeom prst="rect">
            <a:avLst/>
          </a:prstGeom>
        </p:spPr>
        <p:txBody>
          <a:bodyPr wrap="square" lIns="0" rIns="0">
            <a:spAutoFit/>
          </a:bodyPr>
          <a:lstStyle/>
          <a:p>
            <a:pPr algn="ctr"/>
            <a:r>
              <a:rPr lang="en-US" sz="3000" b="1" dirty="0">
                <a:solidFill>
                  <a:schemeClr val="bg1"/>
                </a:solidFill>
                <a:latin typeface="Times New Roman" pitchFamily="18" charset="0"/>
                <a:cs typeface="Times New Roman" pitchFamily="18" charset="0"/>
              </a:rPr>
              <a:t>The variables that one chooses to study for the description of structure 
or operation of an object are generally referred to as 
ecological descriptors. There are many of them</a:t>
            </a:r>
            <a:endParaRPr lang="fr-FR" sz="30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6" name="Éclair 5"/>
          <p:cNvSpPr/>
          <p:nvPr/>
        </p:nvSpPr>
        <p:spPr>
          <a:xfrm>
            <a:off x="785786" y="714356"/>
            <a:ext cx="785818" cy="500066"/>
          </a:xfrm>
          <a:prstGeom prst="lightningBolt">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fr-FR"/>
          </a:p>
        </p:txBody>
      </p:sp>
      <p:graphicFrame>
        <p:nvGraphicFramePr>
          <p:cNvPr id="8" name="Diagramme 7"/>
          <p:cNvGraphicFramePr/>
          <p:nvPr/>
        </p:nvGraphicFramePr>
        <p:xfrm>
          <a:off x="285736" y="285740"/>
          <a:ext cx="8572528" cy="6286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me 6"/>
          <p:cNvGraphicFramePr/>
          <p:nvPr>
            <p:extLst>
              <p:ext uri="{D42A27DB-BD31-4B8C-83A1-F6EECF244321}">
                <p14:modId xmlns:p14="http://schemas.microsoft.com/office/powerpoint/2010/main" val="722440988"/>
              </p:ext>
            </p:extLst>
          </p:nvPr>
        </p:nvGraphicFramePr>
        <p:xfrm>
          <a:off x="357158" y="285728"/>
          <a:ext cx="8572528" cy="628652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par>
                          <p:cTn id="8" fill="hold">
                            <p:stCondLst>
                              <p:cond delay="500"/>
                            </p:stCondLst>
                            <p:childTnLst>
                              <p:par>
                                <p:cTn id="9" presetID="2" presetClass="entr" presetSubtype="9"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0-#ppt_w/2"/>
                                          </p:val>
                                        </p:tav>
                                        <p:tav tm="100000">
                                          <p:val>
                                            <p:strVal val="#ppt_x"/>
                                          </p:val>
                                        </p:tav>
                                      </p:tavLst>
                                    </p:anim>
                                    <p:anim calcmode="lin" valueType="num">
                                      <p:cBhvr additive="base">
                                        <p:cTn id="12" dur="500" fill="hold"/>
                                        <p:tgtEl>
                                          <p:spTgt spid="6"/>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0-#ppt_w/2"/>
                                          </p:val>
                                        </p:tav>
                                        <p:tav tm="100000">
                                          <p:val>
                                            <p:strVal val="#ppt_x"/>
                                          </p:val>
                                        </p:tav>
                                      </p:tavLst>
                                    </p:anim>
                                    <p:anim calcmode="lin" valueType="num">
                                      <p:cBhvr additive="base">
                                        <p:cTn id="16"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xit" presetSubtype="4" fill="hold" grpId="1" nodeType="clickEffect">
                                  <p:stCondLst>
                                    <p:cond delay="0"/>
                                  </p:stCondLst>
                                  <p:childTnLst>
                                    <p:anim calcmode="lin" valueType="num">
                                      <p:cBhvr additive="base">
                                        <p:cTn id="20" dur="500"/>
                                        <p:tgtEl>
                                          <p:spTgt spid="5"/>
                                        </p:tgtEl>
                                        <p:attrNameLst>
                                          <p:attrName>ppt_x</p:attrName>
                                        </p:attrNameLst>
                                      </p:cBhvr>
                                      <p:tavLst>
                                        <p:tav tm="0">
                                          <p:val>
                                            <p:strVal val="ppt_x"/>
                                          </p:val>
                                        </p:tav>
                                        <p:tav tm="100000">
                                          <p:val>
                                            <p:strVal val="ppt_x"/>
                                          </p:val>
                                        </p:tav>
                                      </p:tavLst>
                                    </p:anim>
                                    <p:anim calcmode="lin" valueType="num">
                                      <p:cBhvr additive="base">
                                        <p:cTn id="21" dur="500"/>
                                        <p:tgtEl>
                                          <p:spTgt spid="5"/>
                                        </p:tgtEl>
                                        <p:attrNameLst>
                                          <p:attrName>ppt_y</p:attrName>
                                        </p:attrNameLst>
                                      </p:cBhvr>
                                      <p:tavLst>
                                        <p:tav tm="0">
                                          <p:val>
                                            <p:strVal val="ppt_y"/>
                                          </p:val>
                                        </p:tav>
                                        <p:tav tm="100000">
                                          <p:val>
                                            <p:strVal val="1+ppt_h/2"/>
                                          </p:val>
                                        </p:tav>
                                      </p:tavLst>
                                    </p:anim>
                                    <p:set>
                                      <p:cBhvr>
                                        <p:cTn id="22" dur="1" fill="hold">
                                          <p:stCondLst>
                                            <p:cond delay="499"/>
                                          </p:stCondLst>
                                        </p:cTn>
                                        <p:tgtEl>
                                          <p:spTgt spid="5"/>
                                        </p:tgtEl>
                                        <p:attrNameLst>
                                          <p:attrName>style.visibility</p:attrName>
                                        </p:attrNameLst>
                                      </p:cBhvr>
                                      <p:to>
                                        <p:strVal val="hidden"/>
                                      </p:to>
                                    </p:set>
                                  </p:childTnLst>
                                </p:cTn>
                              </p:par>
                              <p:par>
                                <p:cTn id="23" presetID="2" presetClass="exit" presetSubtype="4" fill="hold" grpId="1" nodeType="withEffect">
                                  <p:stCondLst>
                                    <p:cond delay="0"/>
                                  </p:stCondLst>
                                  <p:childTnLst>
                                    <p:anim calcmode="lin" valueType="num">
                                      <p:cBhvr additive="base">
                                        <p:cTn id="24" dur="500"/>
                                        <p:tgtEl>
                                          <p:spTgt spid="6"/>
                                        </p:tgtEl>
                                        <p:attrNameLst>
                                          <p:attrName>ppt_x</p:attrName>
                                        </p:attrNameLst>
                                      </p:cBhvr>
                                      <p:tavLst>
                                        <p:tav tm="0">
                                          <p:val>
                                            <p:strVal val="ppt_x"/>
                                          </p:val>
                                        </p:tav>
                                        <p:tav tm="100000">
                                          <p:val>
                                            <p:strVal val="ppt_x"/>
                                          </p:val>
                                        </p:tav>
                                      </p:tavLst>
                                    </p:anim>
                                    <p:anim calcmode="lin" valueType="num">
                                      <p:cBhvr additive="base">
                                        <p:cTn id="25" dur="500"/>
                                        <p:tgtEl>
                                          <p:spTgt spid="6"/>
                                        </p:tgtEl>
                                        <p:attrNameLst>
                                          <p:attrName>ppt_y</p:attrName>
                                        </p:attrNameLst>
                                      </p:cBhvr>
                                      <p:tavLst>
                                        <p:tav tm="0">
                                          <p:val>
                                            <p:strVal val="ppt_y"/>
                                          </p:val>
                                        </p:tav>
                                        <p:tav tm="100000">
                                          <p:val>
                                            <p:strVal val="1+ppt_h/2"/>
                                          </p:val>
                                        </p:tav>
                                      </p:tavLst>
                                    </p:anim>
                                    <p:set>
                                      <p:cBhvr>
                                        <p:cTn id="26" dur="1" fill="hold">
                                          <p:stCondLst>
                                            <p:cond delay="499"/>
                                          </p:stCondLst>
                                        </p:cTn>
                                        <p:tgtEl>
                                          <p:spTgt spid="6"/>
                                        </p:tgtEl>
                                        <p:attrNameLst>
                                          <p:attrName>style.visibility</p:attrName>
                                        </p:attrNameLst>
                                      </p:cBhvr>
                                      <p:to>
                                        <p:strVal val="hidden"/>
                                      </p:to>
                                    </p:set>
                                  </p:childTnLst>
                                </p:cTn>
                              </p:par>
                            </p:childTnLst>
                          </p:cTn>
                        </p:par>
                        <p:par>
                          <p:cTn id="27" fill="hold">
                            <p:stCondLst>
                              <p:cond delay="500"/>
                            </p:stCondLst>
                            <p:childTnLst>
                              <p:par>
                                <p:cTn id="28" presetID="12" presetClass="entr" presetSubtype="4" fill="hold" grpId="0" nodeType="after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slide(fromBottom)">
                                      <p:cBhvr>
                                        <p:cTn id="30" dur="500"/>
                                        <p:tgtEl>
                                          <p:spTgt spid="7"/>
                                        </p:tgtEl>
                                      </p:cBhvr>
                                    </p:animEffect>
                                  </p:childTnLst>
                                </p:cTn>
                              </p:par>
                            </p:childTnLst>
                          </p:cTn>
                        </p:par>
                      </p:childTnLst>
                    </p:cTn>
                  </p:par>
                  <p:par>
                    <p:cTn id="31" fill="hold">
                      <p:stCondLst>
                        <p:cond delay="indefinite"/>
                      </p:stCondLst>
                      <p:childTnLst>
                        <p:par>
                          <p:cTn id="32" fill="hold">
                            <p:stCondLst>
                              <p:cond delay="0"/>
                            </p:stCondLst>
                            <p:childTnLst>
                              <p:par>
                                <p:cTn id="33" presetID="4" presetClass="exit" presetSubtype="16" fill="hold" grpId="1" nodeType="clickEffect">
                                  <p:stCondLst>
                                    <p:cond delay="0"/>
                                  </p:stCondLst>
                                  <p:childTnLst>
                                    <p:animEffect transition="out" filter="box(in)">
                                      <p:cBhvr>
                                        <p:cTn id="34" dur="500"/>
                                        <p:tgtEl>
                                          <p:spTgt spid="7"/>
                                        </p:tgtEl>
                                      </p:cBhvr>
                                    </p:animEffect>
                                    <p:set>
                                      <p:cBhvr>
                                        <p:cTn id="35" dur="1" fill="hold">
                                          <p:stCondLst>
                                            <p:cond delay="499"/>
                                          </p:stCondLst>
                                        </p:cTn>
                                        <p:tgtEl>
                                          <p:spTgt spid="7"/>
                                        </p:tgtEl>
                                        <p:attrNameLst>
                                          <p:attrName>style.visibility</p:attrName>
                                        </p:attrNameLst>
                                      </p:cBhvr>
                                      <p:to>
                                        <p:strVal val="hidden"/>
                                      </p:to>
                                    </p:set>
                                  </p:childTnLst>
                                </p:cTn>
                              </p:par>
                            </p:childTnLst>
                          </p:cTn>
                        </p:par>
                        <p:par>
                          <p:cTn id="36" fill="hold">
                            <p:stCondLst>
                              <p:cond delay="500"/>
                            </p:stCondLst>
                            <p:childTnLst>
                              <p:par>
                                <p:cTn id="37" presetID="21" presetClass="entr" presetSubtype="2" fill="hold" grpId="0" nodeType="afterEffect">
                                  <p:stCondLst>
                                    <p:cond delay="0"/>
                                  </p:stCondLst>
                                  <p:childTnLst>
                                    <p:set>
                                      <p:cBhvr>
                                        <p:cTn id="38" dur="1" fill="hold">
                                          <p:stCondLst>
                                            <p:cond delay="0"/>
                                          </p:stCondLst>
                                        </p:cTn>
                                        <p:tgtEl>
                                          <p:spTgt spid="8"/>
                                        </p:tgtEl>
                                        <p:attrNameLst>
                                          <p:attrName>style.visibility</p:attrName>
                                        </p:attrNameLst>
                                      </p:cBhvr>
                                      <p:to>
                                        <p:strVal val="visible"/>
                                      </p:to>
                                    </p:set>
                                    <p:animEffect transition="in" filter="wheel(2)">
                                      <p:cBhvr>
                                        <p:cTn id="39"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6" grpId="0" animBg="1"/>
      <p:bldP spid="6" grpId="1" animBg="1"/>
      <p:bldGraphic spid="8" grpId="0">
        <p:bldAsOne/>
      </p:bldGraphic>
      <p:bldGraphic spid="7" grpId="0">
        <p:bldAsOne/>
      </p:bldGraphic>
      <p:bldGraphic spid="7" grpId="1">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e 5"/>
          <p:cNvGrpSpPr/>
          <p:nvPr/>
        </p:nvGrpSpPr>
        <p:grpSpPr>
          <a:xfrm>
            <a:off x="5357818" y="2635867"/>
            <a:ext cx="2934716" cy="1586266"/>
            <a:chOff x="5487659" y="1718982"/>
            <a:chExt cx="2440409" cy="1586266"/>
          </a:xfrm>
        </p:grpSpPr>
        <p:sp>
          <p:nvSpPr>
            <p:cNvPr id="7" name="Rectangle à coins arrondis 6"/>
            <p:cNvSpPr/>
            <p:nvPr/>
          </p:nvSpPr>
          <p:spPr>
            <a:xfrm>
              <a:off x="5487659" y="1718982"/>
              <a:ext cx="2440409" cy="1586266"/>
            </a:xfrm>
            <a:prstGeom prst="roundRect">
              <a:avLst/>
            </a:prstGeom>
          </p:spPr>
          <p:style>
            <a:lnRef idx="2">
              <a:schemeClr val="lt1">
                <a:hueOff val="0"/>
                <a:satOff val="0"/>
                <a:lumOff val="0"/>
                <a:alphaOff val="0"/>
              </a:schemeClr>
            </a:lnRef>
            <a:fillRef idx="1">
              <a:schemeClr val="accent3">
                <a:hueOff val="4398835"/>
                <a:satOff val="-10022"/>
                <a:lumOff val="4020"/>
                <a:alphaOff val="0"/>
              </a:schemeClr>
            </a:fillRef>
            <a:effectRef idx="0">
              <a:schemeClr val="accent3">
                <a:hueOff val="4398835"/>
                <a:satOff val="-10022"/>
                <a:lumOff val="4020"/>
                <a:alphaOff val="0"/>
              </a:schemeClr>
            </a:effectRef>
            <a:fontRef idx="minor">
              <a:schemeClr val="lt1"/>
            </a:fontRef>
          </p:style>
        </p:sp>
        <p:sp>
          <p:nvSpPr>
            <p:cNvPr id="8" name="Rectangle 7"/>
            <p:cNvSpPr/>
            <p:nvPr/>
          </p:nvSpPr>
          <p:spPr>
            <a:xfrm>
              <a:off x="5565094" y="1796417"/>
              <a:ext cx="2285539" cy="143139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ctr" defTabSz="1244600">
                <a:lnSpc>
                  <a:spcPct val="90000"/>
                </a:lnSpc>
                <a:spcAft>
                  <a:spcPct val="35000"/>
                </a:spcAft>
              </a:pPr>
              <a:r>
                <a:rPr lang="fr-FR" sz="3600" b="1" i="1" dirty="0" err="1">
                  <a:effectLst>
                    <a:outerShdw blurRad="38100" dist="38100" dir="2700000" algn="tl">
                      <a:srgbClr val="000000">
                        <a:alpha val="43137"/>
                      </a:srgbClr>
                    </a:outerShdw>
                  </a:effectLst>
                </a:rPr>
                <a:t>Estimator</a:t>
              </a:r>
              <a:endParaRPr lang="fr-FR" sz="3600" kern="1200" dirty="0">
                <a:effectLst>
                  <a:outerShdw blurRad="38100" dist="38100" dir="2700000" algn="tl">
                    <a:srgbClr val="000000">
                      <a:alpha val="43137"/>
                    </a:srgbClr>
                  </a:outerShdw>
                </a:effectLst>
              </a:endParaRPr>
            </a:p>
          </p:txBody>
        </p:sp>
      </p:grpSp>
      <p:sp>
        <p:nvSpPr>
          <p:cNvPr id="9" name="Rectangle 8"/>
          <p:cNvSpPr/>
          <p:nvPr/>
        </p:nvSpPr>
        <p:spPr>
          <a:xfrm>
            <a:off x="1428728" y="1606148"/>
            <a:ext cx="3786214" cy="3046988"/>
          </a:xfrm>
          <a:prstGeom prst="rect">
            <a:avLst/>
          </a:prstGeom>
        </p:spPr>
        <p:txBody>
          <a:bodyPr wrap="square" lIns="0" rIns="0">
            <a:spAutoFit/>
          </a:bodyPr>
          <a:lstStyle/>
          <a:p>
            <a:pPr algn="ctr"/>
            <a:r>
              <a:rPr lang="en-US" sz="3200" b="1" dirty="0">
                <a:solidFill>
                  <a:schemeClr val="bg1"/>
                </a:solidFill>
                <a:latin typeface="Times New Roman" pitchFamily="18" charset="0"/>
                <a:cs typeface="Times New Roman" pitchFamily="18" charset="0"/>
              </a:rPr>
              <a:t>Is a mathematical expression that measures, from sample data, a parameter of the statistical population.</a:t>
            </a:r>
            <a:endParaRPr lang="fr-FR" sz="30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Éclair 9"/>
          <p:cNvSpPr/>
          <p:nvPr/>
        </p:nvSpPr>
        <p:spPr>
          <a:xfrm>
            <a:off x="642910" y="1285860"/>
            <a:ext cx="785818" cy="500066"/>
          </a:xfrm>
          <a:prstGeom prst="lightningBolt">
            <a:avLst/>
          </a:prstGeom>
          <a:solidFill>
            <a:srgbClr val="66FF33"/>
          </a:solidFill>
        </p:spPr>
        <p:style>
          <a:lnRef idx="3">
            <a:schemeClr val="lt1"/>
          </a:lnRef>
          <a:fillRef idx="1">
            <a:schemeClr val="accent5"/>
          </a:fillRef>
          <a:effectRef idx="1">
            <a:schemeClr val="accent5"/>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5"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down)">
                                      <p:cBhvr>
                                        <p:cTn id="7" dur="500"/>
                                        <p:tgtEl>
                                          <p:spTgt spid="6"/>
                                        </p:tgtEl>
                                      </p:cBhvr>
                                    </p:animEffect>
                                  </p:childTnLst>
                                </p:cTn>
                              </p:par>
                            </p:childTnLst>
                          </p:cTn>
                        </p:par>
                        <p:par>
                          <p:cTn id="8" fill="hold">
                            <p:stCondLst>
                              <p:cond delay="500"/>
                            </p:stCondLst>
                            <p:childTnLst>
                              <p:par>
                                <p:cTn id="9" presetID="2" presetClass="entr" presetSubtype="3"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1+#ppt_w/2"/>
                                          </p:val>
                                        </p:tav>
                                        <p:tav tm="100000">
                                          <p:val>
                                            <p:strVal val="#ppt_x"/>
                                          </p:val>
                                        </p:tav>
                                      </p:tavLst>
                                    </p:anim>
                                    <p:anim calcmode="lin" valueType="num">
                                      <p:cBhvr additive="base">
                                        <p:cTn id="12" dur="500" fill="hold"/>
                                        <p:tgtEl>
                                          <p:spTgt spid="10"/>
                                        </p:tgtEl>
                                        <p:attrNameLst>
                                          <p:attrName>ppt_y</p:attrName>
                                        </p:attrNameLst>
                                      </p:cBhvr>
                                      <p:tavLst>
                                        <p:tav tm="0">
                                          <p:val>
                                            <p:strVal val="0-#ppt_h/2"/>
                                          </p:val>
                                        </p:tav>
                                        <p:tav tm="100000">
                                          <p:val>
                                            <p:strVal val="#ppt_y"/>
                                          </p:val>
                                        </p:tav>
                                      </p:tavLst>
                                    </p:anim>
                                  </p:childTnLst>
                                </p:cTn>
                              </p:par>
                              <p:par>
                                <p:cTn id="13" presetID="2" presetClass="entr" presetSubtype="3"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1+#ppt_w/2"/>
                                          </p:val>
                                        </p:tav>
                                        <p:tav tm="100000">
                                          <p:val>
                                            <p:strVal val="#ppt_x"/>
                                          </p:val>
                                        </p:tav>
                                      </p:tavLst>
                                    </p:anim>
                                    <p:anim calcmode="lin" valueType="num">
                                      <p:cBhvr additive="base">
                                        <p:cTn id="16" dur="500" fill="hold"/>
                                        <p:tgtEl>
                                          <p:spTgt spid="9"/>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3857620" y="1535488"/>
            <a:ext cx="3938614" cy="156966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fr-FR" sz="2400" b="1" i="1" dirty="0">
                <a:solidFill>
                  <a:srgbClr val="FF0000"/>
                </a:solidFill>
                <a:effectLst>
                  <a:outerShdw blurRad="38100" dist="38100" dir="2700000" algn="tl">
                    <a:srgbClr val="000000">
                      <a:alpha val="43137"/>
                    </a:srgbClr>
                  </a:outerShdw>
                </a:effectLst>
              </a:rPr>
              <a:t>Quantitative </a:t>
            </a:r>
            <a:r>
              <a:rPr lang="fr-FR" sz="2400" b="1" i="1" dirty="0" err="1">
                <a:solidFill>
                  <a:srgbClr val="FF0000"/>
                </a:solidFill>
                <a:effectLst>
                  <a:outerShdw blurRad="38100" dist="38100" dir="2700000" algn="tl">
                    <a:srgbClr val="000000">
                      <a:alpha val="43137"/>
                    </a:srgbClr>
                  </a:outerShdw>
                </a:effectLst>
              </a:rPr>
              <a:t>descriptor</a:t>
            </a:r>
            <a:r>
              <a:rPr lang="fr-FR" sz="2400" b="1" i="1" dirty="0">
                <a:solidFill>
                  <a:srgbClr val="FF0000"/>
                </a:solidFill>
                <a:effectLst>
                  <a:outerShdw blurRad="38100" dist="38100" dir="2700000" algn="tl">
                    <a:srgbClr val="000000">
                      <a:alpha val="43137"/>
                    </a:srgbClr>
                  </a:outerShdw>
                </a:effectLst>
              </a:rPr>
              <a:t> = </a:t>
            </a:r>
            <a:r>
              <a:rPr lang="fr-FR" sz="2400" b="1" i="1" dirty="0" err="1">
                <a:solidFill>
                  <a:srgbClr val="FF0000"/>
                </a:solidFill>
                <a:effectLst>
                  <a:outerShdw blurRad="38100" dist="38100" dir="2700000" algn="tl">
                    <a:srgbClr val="000000">
                      <a:alpha val="43137"/>
                    </a:srgbClr>
                  </a:outerShdw>
                </a:effectLst>
              </a:rPr>
              <a:t>abundance</a:t>
            </a:r>
            <a:r>
              <a:rPr lang="fr-FR" sz="2400" b="1" i="1" dirty="0">
                <a:solidFill>
                  <a:srgbClr val="FF0000"/>
                </a:solidFill>
                <a:effectLst>
                  <a:outerShdw blurRad="38100" dist="38100" dir="2700000" algn="tl">
                    <a:srgbClr val="000000">
                      <a:alpha val="43137"/>
                    </a:srgbClr>
                  </a:outerShdw>
                </a:effectLst>
              </a:rPr>
              <a:t> 
Qualitative </a:t>
            </a:r>
            <a:r>
              <a:rPr lang="fr-FR" sz="2400" b="1" i="1" dirty="0" err="1">
                <a:solidFill>
                  <a:srgbClr val="FF0000"/>
                </a:solidFill>
                <a:effectLst>
                  <a:outerShdw blurRad="38100" dist="38100" dir="2700000" algn="tl">
                    <a:srgbClr val="000000">
                      <a:alpha val="43137"/>
                    </a:srgbClr>
                  </a:outerShdw>
                </a:effectLst>
              </a:rPr>
              <a:t>descriptor</a:t>
            </a:r>
            <a:r>
              <a:rPr lang="fr-FR" sz="2400" b="1" i="1" dirty="0">
                <a:solidFill>
                  <a:srgbClr val="FF0000"/>
                </a:solidFill>
                <a:effectLst>
                  <a:outerShdw blurRad="38100" dist="38100" dir="2700000" algn="tl">
                    <a:srgbClr val="000000">
                      <a:alpha val="43137"/>
                    </a:srgbClr>
                  </a:outerShdw>
                </a:effectLst>
              </a:rPr>
              <a:t> = </a:t>
            </a:r>
            <a:r>
              <a:rPr lang="fr-FR" sz="2400" b="1" i="1" dirty="0" err="1">
                <a:solidFill>
                  <a:srgbClr val="FF0000"/>
                </a:solidFill>
                <a:effectLst>
                  <a:outerShdw blurRad="38100" dist="38100" dir="2700000" algn="tl">
                    <a:srgbClr val="000000">
                      <a:alpha val="43137"/>
                    </a:srgbClr>
                  </a:outerShdw>
                </a:effectLst>
              </a:rPr>
              <a:t>Presence</a:t>
            </a:r>
            <a:r>
              <a:rPr lang="fr-FR" sz="2400" b="1" i="1" dirty="0">
                <a:solidFill>
                  <a:srgbClr val="FF0000"/>
                </a:solidFill>
                <a:effectLst>
                  <a:outerShdw blurRad="38100" dist="38100" dir="2700000" algn="tl">
                    <a:srgbClr val="000000">
                      <a:alpha val="43137"/>
                    </a:srgbClr>
                  </a:outerShdw>
                </a:effectLst>
              </a:rPr>
              <a:t>/absence</a:t>
            </a:r>
            <a:endParaRPr lang="fr-FR" sz="2400" b="1" i="1" dirty="0">
              <a:solidFill>
                <a:srgbClr val="FF0000"/>
              </a:solidFill>
              <a:effectLst>
                <a:outerShdw blurRad="38100" dist="38100" dir="2700000" algn="tl">
                  <a:srgbClr val="000000">
                    <a:alpha val="43137"/>
                  </a:srgbClr>
                </a:outerShdw>
              </a:effectLst>
              <a:latin typeface="+mn-lt"/>
            </a:endParaRPr>
          </a:p>
        </p:txBody>
      </p:sp>
      <p:sp>
        <p:nvSpPr>
          <p:cNvPr id="2" name="Rectangle 1"/>
          <p:cNvSpPr/>
          <p:nvPr/>
        </p:nvSpPr>
        <p:spPr>
          <a:xfrm>
            <a:off x="976624" y="142852"/>
            <a:ext cx="7109640"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r-FR" sz="5400" b="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Explanatory example</a:t>
            </a:r>
            <a:endParaRPr lang="fr-FR"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1025" name="Rectangle 1"/>
          <p:cNvSpPr>
            <a:spLocks noChangeArrowheads="1"/>
          </p:cNvSpPr>
          <p:nvPr/>
        </p:nvSpPr>
        <p:spPr bwMode="auto">
          <a:xfrm>
            <a:off x="466860" y="2953780"/>
            <a:ext cx="8210280" cy="35863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a:lnSpc>
                <a:spcPct val="120000"/>
              </a:lnSpc>
            </a:pPr>
            <a:r>
              <a:rPr lang="en-US" sz="3200" b="1">
                <a:solidFill>
                  <a:schemeClr val="bg1"/>
                </a:solidFill>
                <a:latin typeface="Times New Roman" pitchFamily="18" charset="0"/>
                <a:ea typeface="Calibri" pitchFamily="34" charset="0"/>
                <a:cs typeface="Times New Roman" pitchFamily="18" charset="0"/>
              </a:rPr>
              <a:t>To study the evolution of a mosquito larvae population in a selected pond, water samples are taken with a ladle; The number of larvae per ladle is counted and the larval stage is determined by measuring the width of the head capsule.</a:t>
            </a:r>
            <a:endParaRPr kumimoji="0" lang="fr-FR" sz="4000" b="1" i="0" u="none" strike="noStrike" cap="none" normalizeH="0" baseline="0" dirty="0">
              <a:ln>
                <a:noFill/>
              </a:ln>
              <a:solidFill>
                <a:schemeClr val="bg1"/>
              </a:solidFill>
              <a:effectLst/>
              <a:latin typeface="Times New Roman" pitchFamily="18" charset="0"/>
              <a:cs typeface="Times New Roman" pitchFamily="18" charset="0"/>
            </a:endParaRPr>
          </a:p>
        </p:txBody>
      </p:sp>
      <p:sp>
        <p:nvSpPr>
          <p:cNvPr id="4" name="Légende encadrée 3 3"/>
          <p:cNvSpPr/>
          <p:nvPr/>
        </p:nvSpPr>
        <p:spPr>
          <a:xfrm flipV="1">
            <a:off x="3571868" y="4214818"/>
            <a:ext cx="2000264" cy="552454"/>
          </a:xfrm>
          <a:prstGeom prst="borderCallout3">
            <a:avLst>
              <a:gd name="adj1" fmla="val 7452"/>
              <a:gd name="adj2" fmla="val -1667"/>
              <a:gd name="adj3" fmla="val 3513"/>
              <a:gd name="adj4" fmla="val -154760"/>
              <a:gd name="adj5" fmla="val 309999"/>
              <a:gd name="adj6" fmla="val -150952"/>
              <a:gd name="adj7" fmla="val 504685"/>
              <a:gd name="adj8" fmla="val -104522"/>
            </a:avLst>
          </a:prstGeom>
          <a:noFill/>
          <a:ln>
            <a:solidFill>
              <a:srgbClr val="FF000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fr-FR"/>
          </a:p>
        </p:txBody>
      </p:sp>
      <p:sp>
        <p:nvSpPr>
          <p:cNvPr id="5" name="Rectangle 4"/>
          <p:cNvSpPr/>
          <p:nvPr/>
        </p:nvSpPr>
        <p:spPr>
          <a:xfrm>
            <a:off x="32" y="1071546"/>
            <a:ext cx="9144000" cy="523220"/>
          </a:xfrm>
          <a:prstGeom prst="rect">
            <a:avLst/>
          </a:prstGeom>
        </p:spPr>
        <p:txBody>
          <a:bodyPr wrap="square">
            <a:spAutoFit/>
          </a:bodyPr>
          <a:lstStyle/>
          <a:p>
            <a:pPr algn="ctr">
              <a:buFont typeface="Wingdings" pitchFamily="2" charset="2"/>
              <a:buChar char="ü"/>
            </a:pPr>
            <a:r>
              <a:rPr lang="en-US" sz="2800" b="1">
                <a:solidFill>
                  <a:srgbClr val="FFFF00"/>
                </a:solidFill>
                <a:latin typeface="Times New Roman" pitchFamily="18" charset="0"/>
                <a:cs typeface="Times New Roman" pitchFamily="18" charset="0"/>
              </a:rPr>
              <a:t>If the variable studied is the number of larva/ladle</a:t>
            </a:r>
            <a:endParaRPr lang="fr-FR" sz="2800" b="1" dirty="0">
              <a:solidFill>
                <a:srgbClr val="FFFF00"/>
              </a:solidFill>
              <a:latin typeface="Times New Roman" pitchFamily="18" charset="0"/>
              <a:cs typeface="Times New Roman" pitchFamily="18" charset="0"/>
            </a:endParaRPr>
          </a:p>
        </p:txBody>
      </p:sp>
      <p:sp>
        <p:nvSpPr>
          <p:cNvPr id="7" name="Légende encadrée 3 6"/>
          <p:cNvSpPr/>
          <p:nvPr/>
        </p:nvSpPr>
        <p:spPr>
          <a:xfrm flipH="1" flipV="1">
            <a:off x="5410206" y="3662364"/>
            <a:ext cx="1714512" cy="481016"/>
          </a:xfrm>
          <a:prstGeom prst="borderCallout3">
            <a:avLst>
              <a:gd name="adj1" fmla="val 17797"/>
              <a:gd name="adj2" fmla="val -2619"/>
              <a:gd name="adj3" fmla="val 13858"/>
              <a:gd name="adj4" fmla="val -81161"/>
              <a:gd name="adj5" fmla="val 266196"/>
              <a:gd name="adj6" fmla="val -81530"/>
              <a:gd name="adj7" fmla="val 430770"/>
              <a:gd name="adj8" fmla="val -15856"/>
            </a:avLst>
          </a:prstGeom>
          <a:noFill/>
          <a:ln>
            <a:solidFill>
              <a:srgbClr val="FF000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fr-FR"/>
          </a:p>
        </p:txBody>
      </p:sp>
      <p:sp>
        <p:nvSpPr>
          <p:cNvPr id="9" name="Légende encadrée 3 8"/>
          <p:cNvSpPr/>
          <p:nvPr/>
        </p:nvSpPr>
        <p:spPr>
          <a:xfrm flipV="1">
            <a:off x="642910" y="3605214"/>
            <a:ext cx="3786214" cy="552454"/>
          </a:xfrm>
          <a:prstGeom prst="borderCallout3">
            <a:avLst>
              <a:gd name="adj1" fmla="val 10900"/>
              <a:gd name="adj2" fmla="val -1110"/>
              <a:gd name="adj3" fmla="val 48341"/>
              <a:gd name="adj4" fmla="val -9540"/>
              <a:gd name="adj5" fmla="val 230690"/>
              <a:gd name="adj6" fmla="val -7721"/>
              <a:gd name="adj7" fmla="val 373651"/>
              <a:gd name="adj8" fmla="val 17191"/>
            </a:avLst>
          </a:prstGeom>
          <a:noFill/>
          <a:ln>
            <a:solidFill>
              <a:srgbClr val="FF000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fr-FR"/>
          </a:p>
        </p:txBody>
      </p:sp>
      <p:cxnSp>
        <p:nvCxnSpPr>
          <p:cNvPr id="12" name="Connecteur droit 11"/>
          <p:cNvCxnSpPr/>
          <p:nvPr/>
        </p:nvCxnSpPr>
        <p:spPr>
          <a:xfrm>
            <a:off x="4105272" y="5286388"/>
            <a:ext cx="4143404" cy="1588"/>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4" name="Connecteur droit 13"/>
          <p:cNvCxnSpPr/>
          <p:nvPr/>
        </p:nvCxnSpPr>
        <p:spPr>
          <a:xfrm>
            <a:off x="667256" y="5857892"/>
            <a:ext cx="1152000" cy="1588"/>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sp>
        <p:nvSpPr>
          <p:cNvPr id="15" name="Légende encadrée 3 14"/>
          <p:cNvSpPr/>
          <p:nvPr/>
        </p:nvSpPr>
        <p:spPr>
          <a:xfrm flipH="1" flipV="1">
            <a:off x="4399810" y="4857760"/>
            <a:ext cx="1512000" cy="481016"/>
          </a:xfrm>
          <a:prstGeom prst="borderCallout3">
            <a:avLst>
              <a:gd name="adj1" fmla="val 17797"/>
              <a:gd name="adj2" fmla="val -2619"/>
              <a:gd name="adj3" fmla="val 9897"/>
              <a:gd name="adj4" fmla="val -184475"/>
              <a:gd name="adj5" fmla="val 289958"/>
              <a:gd name="adj6" fmla="val -184844"/>
              <a:gd name="adj7" fmla="val 696115"/>
              <a:gd name="adj8" fmla="val -111610"/>
            </a:avLst>
          </a:prstGeom>
          <a:noFill/>
          <a:ln>
            <a:solidFill>
              <a:srgbClr val="FF000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fr-FR"/>
          </a:p>
        </p:txBody>
      </p:sp>
      <p:sp>
        <p:nvSpPr>
          <p:cNvPr id="17" name="Rectangle 16"/>
          <p:cNvSpPr/>
          <p:nvPr/>
        </p:nvSpPr>
        <p:spPr>
          <a:xfrm>
            <a:off x="1964513" y="1928802"/>
            <a:ext cx="5214974" cy="954107"/>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en-US" sz="2800" b="1" i="1">
                <a:solidFill>
                  <a:srgbClr val="FF0000"/>
                </a:solidFill>
                <a:effectLst>
                  <a:outerShdw blurRad="38100" dist="38100" dir="2700000" algn="tl">
                    <a:srgbClr val="000000">
                      <a:alpha val="43137"/>
                    </a:srgbClr>
                  </a:outerShdw>
                </a:effectLst>
              </a:rPr>
              <a:t>Estimator = the mean y of the population , y = Σ yi /n</a:t>
            </a:r>
            <a:endParaRPr lang="fr-FR" sz="2800" b="1" i="1" dirty="0">
              <a:solidFill>
                <a:srgbClr val="FF0000"/>
              </a:solidFill>
              <a:effectLst>
                <a:outerShdw blurRad="38100" dist="38100" dir="2700000" algn="tl">
                  <a:srgbClr val="000000">
                    <a:alpha val="43137"/>
                  </a:srgbClr>
                </a:outerShdw>
              </a:effectLst>
              <a:latin typeface="+mn-lt"/>
            </a:endParaRPr>
          </a:p>
        </p:txBody>
      </p:sp>
      <p:sp>
        <p:nvSpPr>
          <p:cNvPr id="8" name="Rectangle 7"/>
          <p:cNvSpPr/>
          <p:nvPr/>
        </p:nvSpPr>
        <p:spPr>
          <a:xfrm>
            <a:off x="5500694" y="1714488"/>
            <a:ext cx="2143140" cy="1200329"/>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fr-FR" sz="2400" b="1" i="1" dirty="0" err="1">
                <a:solidFill>
                  <a:srgbClr val="FF0000"/>
                </a:solidFill>
                <a:effectLst>
                  <a:outerShdw blurRad="38100" dist="38100" dir="2700000" algn="tl">
                    <a:srgbClr val="000000">
                      <a:alpha val="43137"/>
                    </a:srgbClr>
                  </a:outerShdw>
                </a:effectLst>
              </a:rPr>
              <a:t>Statistical</a:t>
            </a:r>
            <a:r>
              <a:rPr lang="fr-FR" sz="2400" b="1" i="1" dirty="0">
                <a:solidFill>
                  <a:srgbClr val="FF0000"/>
                </a:solidFill>
                <a:effectLst>
                  <a:outerShdw blurRad="38100" dist="38100" dir="2700000" algn="tl">
                    <a:srgbClr val="000000">
                      <a:alpha val="43137"/>
                    </a:srgbClr>
                  </a:outerShdw>
                </a:effectLst>
              </a:rPr>
              <a:t> population = the pond</a:t>
            </a:r>
            <a:endParaRPr lang="fr-FR" sz="2400" b="1" i="1" dirty="0">
              <a:solidFill>
                <a:srgbClr val="FF0000"/>
              </a:solidFill>
              <a:effectLst>
                <a:outerShdw blurRad="38100" dist="38100" dir="2700000" algn="tl">
                  <a:srgbClr val="000000">
                    <a:alpha val="43137"/>
                  </a:srgbClr>
                </a:outerShdw>
              </a:effectLst>
              <a:latin typeface="+mn-lt"/>
            </a:endParaRPr>
          </a:p>
        </p:txBody>
      </p:sp>
      <p:sp>
        <p:nvSpPr>
          <p:cNvPr id="10" name="Rectangle 9"/>
          <p:cNvSpPr/>
          <p:nvPr/>
        </p:nvSpPr>
        <p:spPr>
          <a:xfrm>
            <a:off x="1285852" y="1866888"/>
            <a:ext cx="2000264" cy="1200329"/>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fr-FR" sz="2400" b="1" i="1">
                <a:solidFill>
                  <a:srgbClr val="FF0000"/>
                </a:solidFill>
                <a:effectLst>
                  <a:outerShdw blurRad="38100" dist="38100" dir="2700000" algn="tl">
                    <a:srgbClr val="000000">
                      <a:alpha val="43137"/>
                    </a:srgbClr>
                  </a:outerShdw>
                </a:effectLst>
              </a:rPr>
              <a:t>Target population = Larvae</a:t>
            </a:r>
            <a:endParaRPr lang="fr-FR" sz="2400" b="1" i="1" dirty="0">
              <a:solidFill>
                <a:srgbClr val="FF0000"/>
              </a:solidFill>
              <a:effectLst>
                <a:outerShdw blurRad="38100" dist="38100" dir="2700000" algn="tl">
                  <a:srgbClr val="000000">
                    <a:alpha val="43137"/>
                  </a:srgbClr>
                </a:outerShdw>
              </a:effectLst>
              <a:latin typeface="+mn-lt"/>
            </a:endParaRPr>
          </a:p>
        </p:txBody>
      </p:sp>
      <p:sp>
        <p:nvSpPr>
          <p:cNvPr id="6" name="Rectangle 5"/>
          <p:cNvSpPr/>
          <p:nvPr/>
        </p:nvSpPr>
        <p:spPr>
          <a:xfrm>
            <a:off x="1357290" y="1714488"/>
            <a:ext cx="3429024" cy="1200329"/>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en-US" sz="2400" b="1" i="1">
                <a:solidFill>
                  <a:srgbClr val="FF0000"/>
                </a:solidFill>
                <a:effectLst>
                  <a:outerShdw blurRad="38100" dist="38100" dir="2700000" algn="tl">
                    <a:srgbClr val="000000">
                      <a:alpha val="43137"/>
                    </a:srgbClr>
                  </a:outerShdw>
                </a:effectLst>
              </a:rPr>
              <a:t>Element or unit = the volume of water in a ladle</a:t>
            </a:r>
            <a:endParaRPr lang="fr-FR" sz="2400" b="1" i="1" dirty="0">
              <a:solidFill>
                <a:srgbClr val="FF0000"/>
              </a:solidFill>
              <a:effectLst>
                <a:outerShdw blurRad="38100" dist="38100" dir="2700000" algn="tl">
                  <a:srgbClr val="000000">
                    <a:alpha val="43137"/>
                  </a:srgbClr>
                </a:outerShdw>
              </a:effectLst>
              <a:latin typeface="+mn-lt"/>
            </a:endParaRP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10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5" presetClass="entr" presetSubtype="5"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checkerboard(down)">
                                      <p:cBhvr>
                                        <p:cTn id="15" dur="500"/>
                                        <p:tgtEl>
                                          <p:spTgt spid="5"/>
                                        </p:tgtEl>
                                      </p:cBhvr>
                                    </p:animEffect>
                                  </p:childTnLst>
                                </p:cTn>
                              </p:par>
                              <p:par>
                                <p:cTn id="16" presetID="17" presetClass="entr" presetSubtype="10" fill="hold" nodeType="withEffect">
                                  <p:stCondLst>
                                    <p:cond delay="0"/>
                                  </p:stCondLst>
                                  <p:childTnLst>
                                    <p:set>
                                      <p:cBhvr>
                                        <p:cTn id="17" dur="1" fill="hold">
                                          <p:stCondLst>
                                            <p:cond delay="0"/>
                                          </p:stCondLst>
                                        </p:cTn>
                                        <p:tgtEl>
                                          <p:spTgt spid="12"/>
                                        </p:tgtEl>
                                        <p:attrNameLst>
                                          <p:attrName>style.visibility</p:attrName>
                                        </p:attrNameLst>
                                      </p:cBhvr>
                                      <p:to>
                                        <p:strVal val="visible"/>
                                      </p:to>
                                    </p:set>
                                    <p:anim calcmode="lin" valueType="num">
                                      <p:cBhvr>
                                        <p:cTn id="18" dur="500" fill="hold"/>
                                        <p:tgtEl>
                                          <p:spTgt spid="12"/>
                                        </p:tgtEl>
                                        <p:attrNameLst>
                                          <p:attrName>ppt_w</p:attrName>
                                        </p:attrNameLst>
                                      </p:cBhvr>
                                      <p:tavLst>
                                        <p:tav tm="0">
                                          <p:val>
                                            <p:fltVal val="0"/>
                                          </p:val>
                                        </p:tav>
                                        <p:tav tm="100000">
                                          <p:val>
                                            <p:strVal val="#ppt_w"/>
                                          </p:val>
                                        </p:tav>
                                      </p:tavLst>
                                    </p:anim>
                                    <p:anim calcmode="lin" valueType="num">
                                      <p:cBhvr>
                                        <p:cTn id="19" dur="500" fill="hold"/>
                                        <p:tgtEl>
                                          <p:spTgt spid="12"/>
                                        </p:tgtEl>
                                        <p:attrNameLst>
                                          <p:attrName>ppt_h</p:attrName>
                                        </p:attrNameLst>
                                      </p:cBhvr>
                                      <p:tavLst>
                                        <p:tav tm="0">
                                          <p:val>
                                            <p:strVal val="#ppt_h"/>
                                          </p:val>
                                        </p:tav>
                                        <p:tav tm="100000">
                                          <p:val>
                                            <p:strVal val="#ppt_h"/>
                                          </p:val>
                                        </p:tav>
                                      </p:tavLst>
                                    </p:anim>
                                  </p:childTnLst>
                                </p:cTn>
                              </p:par>
                              <p:par>
                                <p:cTn id="20" presetID="17" presetClass="entr" presetSubtype="10" fill="hold" nodeType="withEffect">
                                  <p:stCondLst>
                                    <p:cond delay="0"/>
                                  </p:stCondLst>
                                  <p:childTnLst>
                                    <p:set>
                                      <p:cBhvr>
                                        <p:cTn id="21" dur="1" fill="hold">
                                          <p:stCondLst>
                                            <p:cond delay="0"/>
                                          </p:stCondLst>
                                        </p:cTn>
                                        <p:tgtEl>
                                          <p:spTgt spid="14"/>
                                        </p:tgtEl>
                                        <p:attrNameLst>
                                          <p:attrName>style.visibility</p:attrName>
                                        </p:attrNameLst>
                                      </p:cBhvr>
                                      <p:to>
                                        <p:strVal val="visible"/>
                                      </p:to>
                                    </p:set>
                                    <p:anim calcmode="lin" valueType="num">
                                      <p:cBhvr>
                                        <p:cTn id="22" dur="500" fill="hold"/>
                                        <p:tgtEl>
                                          <p:spTgt spid="14"/>
                                        </p:tgtEl>
                                        <p:attrNameLst>
                                          <p:attrName>ppt_w</p:attrName>
                                        </p:attrNameLst>
                                      </p:cBhvr>
                                      <p:tavLst>
                                        <p:tav tm="0">
                                          <p:val>
                                            <p:fltVal val="0"/>
                                          </p:val>
                                        </p:tav>
                                        <p:tav tm="100000">
                                          <p:val>
                                            <p:strVal val="#ppt_w"/>
                                          </p:val>
                                        </p:tav>
                                      </p:tavLst>
                                    </p:anim>
                                    <p:anim calcmode="lin" valueType="num">
                                      <p:cBhvr>
                                        <p:cTn id="23" dur="500" fill="hold"/>
                                        <p:tgtEl>
                                          <p:spTgt spid="14"/>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9" fill="hold" grpId="0" nodeType="clickEffect">
                                  <p:stCondLst>
                                    <p:cond delay="0"/>
                                  </p:stCondLst>
                                  <p:childTnLst>
                                    <p:set>
                                      <p:cBhvr>
                                        <p:cTn id="27" dur="1" fill="hold">
                                          <p:stCondLst>
                                            <p:cond delay="0"/>
                                          </p:stCondLst>
                                        </p:cTn>
                                        <p:tgtEl>
                                          <p:spTgt spid="4"/>
                                        </p:tgtEl>
                                        <p:attrNameLst>
                                          <p:attrName>style.visibility</p:attrName>
                                        </p:attrNameLst>
                                      </p:cBhvr>
                                      <p:to>
                                        <p:strVal val="visible"/>
                                      </p:to>
                                    </p:set>
                                    <p:anim calcmode="lin" valueType="num">
                                      <p:cBhvr additive="base">
                                        <p:cTn id="28" dur="500" fill="hold"/>
                                        <p:tgtEl>
                                          <p:spTgt spid="4"/>
                                        </p:tgtEl>
                                        <p:attrNameLst>
                                          <p:attrName>ppt_x</p:attrName>
                                        </p:attrNameLst>
                                      </p:cBhvr>
                                      <p:tavLst>
                                        <p:tav tm="0">
                                          <p:val>
                                            <p:strVal val="0-#ppt_w/2"/>
                                          </p:val>
                                        </p:tav>
                                        <p:tav tm="100000">
                                          <p:val>
                                            <p:strVal val="#ppt_x"/>
                                          </p:val>
                                        </p:tav>
                                      </p:tavLst>
                                    </p:anim>
                                    <p:anim calcmode="lin" valueType="num">
                                      <p:cBhvr additive="base">
                                        <p:cTn id="29" dur="500" fill="hold"/>
                                        <p:tgtEl>
                                          <p:spTgt spid="4"/>
                                        </p:tgtEl>
                                        <p:attrNameLst>
                                          <p:attrName>ppt_y</p:attrName>
                                        </p:attrNameLst>
                                      </p:cBhvr>
                                      <p:tavLst>
                                        <p:tav tm="0">
                                          <p:val>
                                            <p:strVal val="0-#ppt_h/2"/>
                                          </p:val>
                                        </p:tav>
                                        <p:tav tm="100000">
                                          <p:val>
                                            <p:strVal val="#ppt_y"/>
                                          </p:val>
                                        </p:tav>
                                      </p:tavLst>
                                    </p:anim>
                                  </p:childTnLst>
                                </p:cTn>
                              </p:par>
                            </p:childTnLst>
                          </p:cTn>
                        </p:par>
                        <p:par>
                          <p:cTn id="30" fill="hold">
                            <p:stCondLst>
                              <p:cond delay="500"/>
                            </p:stCondLst>
                            <p:childTnLst>
                              <p:par>
                                <p:cTn id="31" presetID="17" presetClass="entr" presetSubtype="2" fill="hold" grpId="0" nodeType="after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p:cTn id="33" dur="500" fill="hold"/>
                                        <p:tgtEl>
                                          <p:spTgt spid="6"/>
                                        </p:tgtEl>
                                        <p:attrNameLst>
                                          <p:attrName>ppt_x</p:attrName>
                                        </p:attrNameLst>
                                      </p:cBhvr>
                                      <p:tavLst>
                                        <p:tav tm="0">
                                          <p:val>
                                            <p:strVal val="#ppt_x+#ppt_w/2"/>
                                          </p:val>
                                        </p:tav>
                                        <p:tav tm="100000">
                                          <p:val>
                                            <p:strVal val="#ppt_x"/>
                                          </p:val>
                                        </p:tav>
                                      </p:tavLst>
                                    </p:anim>
                                    <p:anim calcmode="lin" valueType="num">
                                      <p:cBhvr>
                                        <p:cTn id="34" dur="500" fill="hold"/>
                                        <p:tgtEl>
                                          <p:spTgt spid="6"/>
                                        </p:tgtEl>
                                        <p:attrNameLst>
                                          <p:attrName>ppt_y</p:attrName>
                                        </p:attrNameLst>
                                      </p:cBhvr>
                                      <p:tavLst>
                                        <p:tav tm="0">
                                          <p:val>
                                            <p:strVal val="#ppt_y"/>
                                          </p:val>
                                        </p:tav>
                                        <p:tav tm="100000">
                                          <p:val>
                                            <p:strVal val="#ppt_y"/>
                                          </p:val>
                                        </p:tav>
                                      </p:tavLst>
                                    </p:anim>
                                    <p:anim calcmode="lin" valueType="num">
                                      <p:cBhvr>
                                        <p:cTn id="35" dur="500" fill="hold"/>
                                        <p:tgtEl>
                                          <p:spTgt spid="6"/>
                                        </p:tgtEl>
                                        <p:attrNameLst>
                                          <p:attrName>ppt_w</p:attrName>
                                        </p:attrNameLst>
                                      </p:cBhvr>
                                      <p:tavLst>
                                        <p:tav tm="0">
                                          <p:val>
                                            <p:fltVal val="0"/>
                                          </p:val>
                                        </p:tav>
                                        <p:tav tm="100000">
                                          <p:val>
                                            <p:strVal val="#ppt_w"/>
                                          </p:val>
                                        </p:tav>
                                      </p:tavLst>
                                    </p:anim>
                                    <p:anim calcmode="lin" valueType="num">
                                      <p:cBhvr>
                                        <p:cTn id="36" dur="500" fill="hold"/>
                                        <p:tgtEl>
                                          <p:spTgt spid="6"/>
                                        </p:tgtEl>
                                        <p:attrNameLst>
                                          <p:attrName>ppt_h</p:attrName>
                                        </p:attrNameLst>
                                      </p:cBhvr>
                                      <p:tavLst>
                                        <p:tav tm="0">
                                          <p:val>
                                            <p:strVal val="#ppt_h"/>
                                          </p:val>
                                        </p:tav>
                                        <p:tav tm="100000">
                                          <p:val>
                                            <p:strVal val="#ppt_h"/>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6"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anim calcmode="lin" valueType="num">
                                      <p:cBhvr additive="base">
                                        <p:cTn id="41" dur="500" fill="hold"/>
                                        <p:tgtEl>
                                          <p:spTgt spid="7"/>
                                        </p:tgtEl>
                                        <p:attrNameLst>
                                          <p:attrName>ppt_x</p:attrName>
                                        </p:attrNameLst>
                                      </p:cBhvr>
                                      <p:tavLst>
                                        <p:tav tm="0">
                                          <p:val>
                                            <p:strVal val="1+#ppt_w/2"/>
                                          </p:val>
                                        </p:tav>
                                        <p:tav tm="100000">
                                          <p:val>
                                            <p:strVal val="#ppt_x"/>
                                          </p:val>
                                        </p:tav>
                                      </p:tavLst>
                                    </p:anim>
                                    <p:anim calcmode="lin" valueType="num">
                                      <p:cBhvr additive="base">
                                        <p:cTn id="42" dur="500" fill="hold"/>
                                        <p:tgtEl>
                                          <p:spTgt spid="7"/>
                                        </p:tgtEl>
                                        <p:attrNameLst>
                                          <p:attrName>ppt_y</p:attrName>
                                        </p:attrNameLst>
                                      </p:cBhvr>
                                      <p:tavLst>
                                        <p:tav tm="0">
                                          <p:val>
                                            <p:strVal val="1+#ppt_h/2"/>
                                          </p:val>
                                        </p:tav>
                                        <p:tav tm="100000">
                                          <p:val>
                                            <p:strVal val="#ppt_y"/>
                                          </p:val>
                                        </p:tav>
                                      </p:tavLst>
                                    </p:anim>
                                  </p:childTnLst>
                                </p:cTn>
                              </p:par>
                            </p:childTnLst>
                          </p:cTn>
                        </p:par>
                        <p:par>
                          <p:cTn id="43" fill="hold">
                            <p:stCondLst>
                              <p:cond delay="500"/>
                            </p:stCondLst>
                            <p:childTnLst>
                              <p:par>
                                <p:cTn id="44" presetID="17" presetClass="entr" presetSubtype="2" fill="hold" grpId="0" nodeType="afterEffect">
                                  <p:stCondLst>
                                    <p:cond delay="0"/>
                                  </p:stCondLst>
                                  <p:childTnLst>
                                    <p:set>
                                      <p:cBhvr>
                                        <p:cTn id="45" dur="1" fill="hold">
                                          <p:stCondLst>
                                            <p:cond delay="0"/>
                                          </p:stCondLst>
                                        </p:cTn>
                                        <p:tgtEl>
                                          <p:spTgt spid="8"/>
                                        </p:tgtEl>
                                        <p:attrNameLst>
                                          <p:attrName>style.visibility</p:attrName>
                                        </p:attrNameLst>
                                      </p:cBhvr>
                                      <p:to>
                                        <p:strVal val="visible"/>
                                      </p:to>
                                    </p:set>
                                    <p:anim calcmode="lin" valueType="num">
                                      <p:cBhvr>
                                        <p:cTn id="46" dur="500" fill="hold"/>
                                        <p:tgtEl>
                                          <p:spTgt spid="8"/>
                                        </p:tgtEl>
                                        <p:attrNameLst>
                                          <p:attrName>ppt_x</p:attrName>
                                        </p:attrNameLst>
                                      </p:cBhvr>
                                      <p:tavLst>
                                        <p:tav tm="0">
                                          <p:val>
                                            <p:strVal val="#ppt_x+#ppt_w/2"/>
                                          </p:val>
                                        </p:tav>
                                        <p:tav tm="100000">
                                          <p:val>
                                            <p:strVal val="#ppt_x"/>
                                          </p:val>
                                        </p:tav>
                                      </p:tavLst>
                                    </p:anim>
                                    <p:anim calcmode="lin" valueType="num">
                                      <p:cBhvr>
                                        <p:cTn id="47" dur="500" fill="hold"/>
                                        <p:tgtEl>
                                          <p:spTgt spid="8"/>
                                        </p:tgtEl>
                                        <p:attrNameLst>
                                          <p:attrName>ppt_y</p:attrName>
                                        </p:attrNameLst>
                                      </p:cBhvr>
                                      <p:tavLst>
                                        <p:tav tm="0">
                                          <p:val>
                                            <p:strVal val="#ppt_y"/>
                                          </p:val>
                                        </p:tav>
                                        <p:tav tm="100000">
                                          <p:val>
                                            <p:strVal val="#ppt_y"/>
                                          </p:val>
                                        </p:tav>
                                      </p:tavLst>
                                    </p:anim>
                                    <p:anim calcmode="lin" valueType="num">
                                      <p:cBhvr>
                                        <p:cTn id="48" dur="500" fill="hold"/>
                                        <p:tgtEl>
                                          <p:spTgt spid="8"/>
                                        </p:tgtEl>
                                        <p:attrNameLst>
                                          <p:attrName>ppt_w</p:attrName>
                                        </p:attrNameLst>
                                      </p:cBhvr>
                                      <p:tavLst>
                                        <p:tav tm="0">
                                          <p:val>
                                            <p:fltVal val="0"/>
                                          </p:val>
                                        </p:tav>
                                        <p:tav tm="100000">
                                          <p:val>
                                            <p:strVal val="#ppt_w"/>
                                          </p:val>
                                        </p:tav>
                                      </p:tavLst>
                                    </p:anim>
                                    <p:anim calcmode="lin" valueType="num">
                                      <p:cBhvr>
                                        <p:cTn id="49" dur="500" fill="hold"/>
                                        <p:tgtEl>
                                          <p:spTgt spid="8"/>
                                        </p:tgtEl>
                                        <p:attrNameLst>
                                          <p:attrName>ppt_h</p:attrName>
                                        </p:attrNameLst>
                                      </p:cBhvr>
                                      <p:tavLst>
                                        <p:tav tm="0">
                                          <p:val>
                                            <p:strVal val="#ppt_h"/>
                                          </p:val>
                                        </p:tav>
                                        <p:tav tm="100000">
                                          <p:val>
                                            <p:strVal val="#ppt_h"/>
                                          </p:val>
                                        </p:tav>
                                      </p:tavLst>
                                    </p:anim>
                                  </p:childTnLst>
                                </p:cTn>
                              </p:par>
                            </p:childTnLst>
                          </p:cTn>
                        </p:par>
                      </p:childTnLst>
                    </p:cTn>
                  </p:par>
                  <p:par>
                    <p:cTn id="50" fill="hold">
                      <p:stCondLst>
                        <p:cond delay="indefinite"/>
                      </p:stCondLst>
                      <p:childTnLst>
                        <p:par>
                          <p:cTn id="51" fill="hold">
                            <p:stCondLst>
                              <p:cond delay="0"/>
                            </p:stCondLst>
                            <p:childTnLst>
                              <p:par>
                                <p:cTn id="52" presetID="2" presetClass="exit" presetSubtype="4" fill="hold" grpId="1" nodeType="clickEffect">
                                  <p:stCondLst>
                                    <p:cond delay="0"/>
                                  </p:stCondLst>
                                  <p:childTnLst>
                                    <p:anim calcmode="lin" valueType="num">
                                      <p:cBhvr additive="base">
                                        <p:cTn id="53" dur="500"/>
                                        <p:tgtEl>
                                          <p:spTgt spid="4"/>
                                        </p:tgtEl>
                                        <p:attrNameLst>
                                          <p:attrName>ppt_x</p:attrName>
                                        </p:attrNameLst>
                                      </p:cBhvr>
                                      <p:tavLst>
                                        <p:tav tm="0">
                                          <p:val>
                                            <p:strVal val="ppt_x"/>
                                          </p:val>
                                        </p:tav>
                                        <p:tav tm="100000">
                                          <p:val>
                                            <p:strVal val="ppt_x"/>
                                          </p:val>
                                        </p:tav>
                                      </p:tavLst>
                                    </p:anim>
                                    <p:anim calcmode="lin" valueType="num">
                                      <p:cBhvr additive="base">
                                        <p:cTn id="54" dur="500"/>
                                        <p:tgtEl>
                                          <p:spTgt spid="4"/>
                                        </p:tgtEl>
                                        <p:attrNameLst>
                                          <p:attrName>ppt_y</p:attrName>
                                        </p:attrNameLst>
                                      </p:cBhvr>
                                      <p:tavLst>
                                        <p:tav tm="0">
                                          <p:val>
                                            <p:strVal val="ppt_y"/>
                                          </p:val>
                                        </p:tav>
                                        <p:tav tm="100000">
                                          <p:val>
                                            <p:strVal val="1+ppt_h/2"/>
                                          </p:val>
                                        </p:tav>
                                      </p:tavLst>
                                    </p:anim>
                                    <p:set>
                                      <p:cBhvr>
                                        <p:cTn id="55" dur="1" fill="hold">
                                          <p:stCondLst>
                                            <p:cond delay="499"/>
                                          </p:stCondLst>
                                        </p:cTn>
                                        <p:tgtEl>
                                          <p:spTgt spid="4"/>
                                        </p:tgtEl>
                                        <p:attrNameLst>
                                          <p:attrName>style.visibility</p:attrName>
                                        </p:attrNameLst>
                                      </p:cBhvr>
                                      <p:to>
                                        <p:strVal val="hidden"/>
                                      </p:to>
                                    </p:set>
                                  </p:childTnLst>
                                </p:cTn>
                              </p:par>
                              <p:par>
                                <p:cTn id="56" presetID="2" presetClass="exit" presetSubtype="4" fill="hold" grpId="1" nodeType="withEffect">
                                  <p:stCondLst>
                                    <p:cond delay="0"/>
                                  </p:stCondLst>
                                  <p:childTnLst>
                                    <p:anim calcmode="lin" valueType="num">
                                      <p:cBhvr additive="base">
                                        <p:cTn id="57" dur="500"/>
                                        <p:tgtEl>
                                          <p:spTgt spid="6"/>
                                        </p:tgtEl>
                                        <p:attrNameLst>
                                          <p:attrName>ppt_x</p:attrName>
                                        </p:attrNameLst>
                                      </p:cBhvr>
                                      <p:tavLst>
                                        <p:tav tm="0">
                                          <p:val>
                                            <p:strVal val="ppt_x"/>
                                          </p:val>
                                        </p:tav>
                                        <p:tav tm="100000">
                                          <p:val>
                                            <p:strVal val="ppt_x"/>
                                          </p:val>
                                        </p:tav>
                                      </p:tavLst>
                                    </p:anim>
                                    <p:anim calcmode="lin" valueType="num">
                                      <p:cBhvr additive="base">
                                        <p:cTn id="58" dur="500"/>
                                        <p:tgtEl>
                                          <p:spTgt spid="6"/>
                                        </p:tgtEl>
                                        <p:attrNameLst>
                                          <p:attrName>ppt_y</p:attrName>
                                        </p:attrNameLst>
                                      </p:cBhvr>
                                      <p:tavLst>
                                        <p:tav tm="0">
                                          <p:val>
                                            <p:strVal val="ppt_y"/>
                                          </p:val>
                                        </p:tav>
                                        <p:tav tm="100000">
                                          <p:val>
                                            <p:strVal val="1+ppt_h/2"/>
                                          </p:val>
                                        </p:tav>
                                      </p:tavLst>
                                    </p:anim>
                                    <p:set>
                                      <p:cBhvr>
                                        <p:cTn id="59" dur="1" fill="hold">
                                          <p:stCondLst>
                                            <p:cond delay="499"/>
                                          </p:stCondLst>
                                        </p:cTn>
                                        <p:tgtEl>
                                          <p:spTgt spid="6"/>
                                        </p:tgtEl>
                                        <p:attrNameLst>
                                          <p:attrName>style.visibility</p:attrName>
                                        </p:attrNameLst>
                                      </p:cBhvr>
                                      <p:to>
                                        <p:strVal val="hidden"/>
                                      </p:to>
                                    </p:set>
                                  </p:childTnLst>
                                </p:cTn>
                              </p:par>
                              <p:par>
                                <p:cTn id="60" presetID="2" presetClass="exit" presetSubtype="4" fill="hold" grpId="1" nodeType="withEffect">
                                  <p:stCondLst>
                                    <p:cond delay="0"/>
                                  </p:stCondLst>
                                  <p:childTnLst>
                                    <p:anim calcmode="lin" valueType="num">
                                      <p:cBhvr additive="base">
                                        <p:cTn id="61" dur="500"/>
                                        <p:tgtEl>
                                          <p:spTgt spid="7"/>
                                        </p:tgtEl>
                                        <p:attrNameLst>
                                          <p:attrName>ppt_x</p:attrName>
                                        </p:attrNameLst>
                                      </p:cBhvr>
                                      <p:tavLst>
                                        <p:tav tm="0">
                                          <p:val>
                                            <p:strVal val="ppt_x"/>
                                          </p:val>
                                        </p:tav>
                                        <p:tav tm="100000">
                                          <p:val>
                                            <p:strVal val="ppt_x"/>
                                          </p:val>
                                        </p:tav>
                                      </p:tavLst>
                                    </p:anim>
                                    <p:anim calcmode="lin" valueType="num">
                                      <p:cBhvr additive="base">
                                        <p:cTn id="62" dur="500"/>
                                        <p:tgtEl>
                                          <p:spTgt spid="7"/>
                                        </p:tgtEl>
                                        <p:attrNameLst>
                                          <p:attrName>ppt_y</p:attrName>
                                        </p:attrNameLst>
                                      </p:cBhvr>
                                      <p:tavLst>
                                        <p:tav tm="0">
                                          <p:val>
                                            <p:strVal val="ppt_y"/>
                                          </p:val>
                                        </p:tav>
                                        <p:tav tm="100000">
                                          <p:val>
                                            <p:strVal val="1+ppt_h/2"/>
                                          </p:val>
                                        </p:tav>
                                      </p:tavLst>
                                    </p:anim>
                                    <p:set>
                                      <p:cBhvr>
                                        <p:cTn id="63" dur="1" fill="hold">
                                          <p:stCondLst>
                                            <p:cond delay="499"/>
                                          </p:stCondLst>
                                        </p:cTn>
                                        <p:tgtEl>
                                          <p:spTgt spid="7"/>
                                        </p:tgtEl>
                                        <p:attrNameLst>
                                          <p:attrName>style.visibility</p:attrName>
                                        </p:attrNameLst>
                                      </p:cBhvr>
                                      <p:to>
                                        <p:strVal val="hidden"/>
                                      </p:to>
                                    </p:set>
                                  </p:childTnLst>
                                </p:cTn>
                              </p:par>
                              <p:par>
                                <p:cTn id="64" presetID="2" presetClass="exit" presetSubtype="4" fill="hold" grpId="1" nodeType="withEffect">
                                  <p:stCondLst>
                                    <p:cond delay="0"/>
                                  </p:stCondLst>
                                  <p:childTnLst>
                                    <p:anim calcmode="lin" valueType="num">
                                      <p:cBhvr additive="base">
                                        <p:cTn id="65" dur="500"/>
                                        <p:tgtEl>
                                          <p:spTgt spid="8"/>
                                        </p:tgtEl>
                                        <p:attrNameLst>
                                          <p:attrName>ppt_x</p:attrName>
                                        </p:attrNameLst>
                                      </p:cBhvr>
                                      <p:tavLst>
                                        <p:tav tm="0">
                                          <p:val>
                                            <p:strVal val="ppt_x"/>
                                          </p:val>
                                        </p:tav>
                                        <p:tav tm="100000">
                                          <p:val>
                                            <p:strVal val="ppt_x"/>
                                          </p:val>
                                        </p:tav>
                                      </p:tavLst>
                                    </p:anim>
                                    <p:anim calcmode="lin" valueType="num">
                                      <p:cBhvr additive="base">
                                        <p:cTn id="66" dur="500"/>
                                        <p:tgtEl>
                                          <p:spTgt spid="8"/>
                                        </p:tgtEl>
                                        <p:attrNameLst>
                                          <p:attrName>ppt_y</p:attrName>
                                        </p:attrNameLst>
                                      </p:cBhvr>
                                      <p:tavLst>
                                        <p:tav tm="0">
                                          <p:val>
                                            <p:strVal val="ppt_y"/>
                                          </p:val>
                                        </p:tav>
                                        <p:tav tm="100000">
                                          <p:val>
                                            <p:strVal val="1+ppt_h/2"/>
                                          </p:val>
                                        </p:tav>
                                      </p:tavLst>
                                    </p:anim>
                                    <p:set>
                                      <p:cBhvr>
                                        <p:cTn id="67" dur="1" fill="hold">
                                          <p:stCondLst>
                                            <p:cond delay="499"/>
                                          </p:stCondLst>
                                        </p:cTn>
                                        <p:tgtEl>
                                          <p:spTgt spid="8"/>
                                        </p:tgtEl>
                                        <p:attrNameLst>
                                          <p:attrName>style.visibility</p:attrName>
                                        </p:attrNameLst>
                                      </p:cBhvr>
                                      <p:to>
                                        <p:strVal val="hidden"/>
                                      </p:to>
                                    </p:set>
                                  </p:childTnLst>
                                </p:cTn>
                              </p:par>
                            </p:childTnLst>
                          </p:cTn>
                        </p:par>
                        <p:par>
                          <p:cTn id="68" fill="hold">
                            <p:stCondLst>
                              <p:cond delay="500"/>
                            </p:stCondLst>
                            <p:childTnLst>
                              <p:par>
                                <p:cTn id="69" presetID="2" presetClass="entr" presetSubtype="9" fill="hold" grpId="0" nodeType="afterEffect">
                                  <p:stCondLst>
                                    <p:cond delay="0"/>
                                  </p:stCondLst>
                                  <p:childTnLst>
                                    <p:set>
                                      <p:cBhvr>
                                        <p:cTn id="70" dur="1" fill="hold">
                                          <p:stCondLst>
                                            <p:cond delay="0"/>
                                          </p:stCondLst>
                                        </p:cTn>
                                        <p:tgtEl>
                                          <p:spTgt spid="9"/>
                                        </p:tgtEl>
                                        <p:attrNameLst>
                                          <p:attrName>style.visibility</p:attrName>
                                        </p:attrNameLst>
                                      </p:cBhvr>
                                      <p:to>
                                        <p:strVal val="visible"/>
                                      </p:to>
                                    </p:set>
                                    <p:anim calcmode="lin" valueType="num">
                                      <p:cBhvr additive="base">
                                        <p:cTn id="71" dur="500" fill="hold"/>
                                        <p:tgtEl>
                                          <p:spTgt spid="9"/>
                                        </p:tgtEl>
                                        <p:attrNameLst>
                                          <p:attrName>ppt_x</p:attrName>
                                        </p:attrNameLst>
                                      </p:cBhvr>
                                      <p:tavLst>
                                        <p:tav tm="0">
                                          <p:val>
                                            <p:strVal val="0-#ppt_w/2"/>
                                          </p:val>
                                        </p:tav>
                                        <p:tav tm="100000">
                                          <p:val>
                                            <p:strVal val="#ppt_x"/>
                                          </p:val>
                                        </p:tav>
                                      </p:tavLst>
                                    </p:anim>
                                    <p:anim calcmode="lin" valueType="num">
                                      <p:cBhvr additive="base">
                                        <p:cTn id="72" dur="500" fill="hold"/>
                                        <p:tgtEl>
                                          <p:spTgt spid="9"/>
                                        </p:tgtEl>
                                        <p:attrNameLst>
                                          <p:attrName>ppt_y</p:attrName>
                                        </p:attrNameLst>
                                      </p:cBhvr>
                                      <p:tavLst>
                                        <p:tav tm="0">
                                          <p:val>
                                            <p:strVal val="0-#ppt_h/2"/>
                                          </p:val>
                                        </p:tav>
                                        <p:tav tm="100000">
                                          <p:val>
                                            <p:strVal val="#ppt_y"/>
                                          </p:val>
                                        </p:tav>
                                      </p:tavLst>
                                    </p:anim>
                                  </p:childTnLst>
                                </p:cTn>
                              </p:par>
                            </p:childTnLst>
                          </p:cTn>
                        </p:par>
                        <p:par>
                          <p:cTn id="73" fill="hold">
                            <p:stCondLst>
                              <p:cond delay="1000"/>
                            </p:stCondLst>
                            <p:childTnLst>
                              <p:par>
                                <p:cTn id="74" presetID="17" presetClass="entr" presetSubtype="2" fill="hold" grpId="0" nodeType="afterEffect">
                                  <p:stCondLst>
                                    <p:cond delay="0"/>
                                  </p:stCondLst>
                                  <p:childTnLst>
                                    <p:set>
                                      <p:cBhvr>
                                        <p:cTn id="75" dur="1" fill="hold">
                                          <p:stCondLst>
                                            <p:cond delay="0"/>
                                          </p:stCondLst>
                                        </p:cTn>
                                        <p:tgtEl>
                                          <p:spTgt spid="10"/>
                                        </p:tgtEl>
                                        <p:attrNameLst>
                                          <p:attrName>style.visibility</p:attrName>
                                        </p:attrNameLst>
                                      </p:cBhvr>
                                      <p:to>
                                        <p:strVal val="visible"/>
                                      </p:to>
                                    </p:set>
                                    <p:anim calcmode="lin" valueType="num">
                                      <p:cBhvr>
                                        <p:cTn id="76" dur="500" fill="hold"/>
                                        <p:tgtEl>
                                          <p:spTgt spid="10"/>
                                        </p:tgtEl>
                                        <p:attrNameLst>
                                          <p:attrName>ppt_x</p:attrName>
                                        </p:attrNameLst>
                                      </p:cBhvr>
                                      <p:tavLst>
                                        <p:tav tm="0">
                                          <p:val>
                                            <p:strVal val="#ppt_x+#ppt_w/2"/>
                                          </p:val>
                                        </p:tav>
                                        <p:tav tm="100000">
                                          <p:val>
                                            <p:strVal val="#ppt_x"/>
                                          </p:val>
                                        </p:tav>
                                      </p:tavLst>
                                    </p:anim>
                                    <p:anim calcmode="lin" valueType="num">
                                      <p:cBhvr>
                                        <p:cTn id="77" dur="500" fill="hold"/>
                                        <p:tgtEl>
                                          <p:spTgt spid="10"/>
                                        </p:tgtEl>
                                        <p:attrNameLst>
                                          <p:attrName>ppt_y</p:attrName>
                                        </p:attrNameLst>
                                      </p:cBhvr>
                                      <p:tavLst>
                                        <p:tav tm="0">
                                          <p:val>
                                            <p:strVal val="#ppt_y"/>
                                          </p:val>
                                        </p:tav>
                                        <p:tav tm="100000">
                                          <p:val>
                                            <p:strVal val="#ppt_y"/>
                                          </p:val>
                                        </p:tav>
                                      </p:tavLst>
                                    </p:anim>
                                    <p:anim calcmode="lin" valueType="num">
                                      <p:cBhvr>
                                        <p:cTn id="78" dur="500" fill="hold"/>
                                        <p:tgtEl>
                                          <p:spTgt spid="10"/>
                                        </p:tgtEl>
                                        <p:attrNameLst>
                                          <p:attrName>ppt_w</p:attrName>
                                        </p:attrNameLst>
                                      </p:cBhvr>
                                      <p:tavLst>
                                        <p:tav tm="0">
                                          <p:val>
                                            <p:fltVal val="0"/>
                                          </p:val>
                                        </p:tav>
                                        <p:tav tm="100000">
                                          <p:val>
                                            <p:strVal val="#ppt_w"/>
                                          </p:val>
                                        </p:tav>
                                      </p:tavLst>
                                    </p:anim>
                                    <p:anim calcmode="lin" valueType="num">
                                      <p:cBhvr>
                                        <p:cTn id="79" dur="5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80" fill="hold">
                      <p:stCondLst>
                        <p:cond delay="indefinite"/>
                      </p:stCondLst>
                      <p:childTnLst>
                        <p:par>
                          <p:cTn id="81" fill="hold">
                            <p:stCondLst>
                              <p:cond delay="0"/>
                            </p:stCondLst>
                            <p:childTnLst>
                              <p:par>
                                <p:cTn id="82" presetID="2" presetClass="entr" presetSubtype="6" fill="hold" grpId="0" nodeType="clickEffect">
                                  <p:stCondLst>
                                    <p:cond delay="0"/>
                                  </p:stCondLst>
                                  <p:childTnLst>
                                    <p:set>
                                      <p:cBhvr>
                                        <p:cTn id="83" dur="1" fill="hold">
                                          <p:stCondLst>
                                            <p:cond delay="0"/>
                                          </p:stCondLst>
                                        </p:cTn>
                                        <p:tgtEl>
                                          <p:spTgt spid="15"/>
                                        </p:tgtEl>
                                        <p:attrNameLst>
                                          <p:attrName>style.visibility</p:attrName>
                                        </p:attrNameLst>
                                      </p:cBhvr>
                                      <p:to>
                                        <p:strVal val="visible"/>
                                      </p:to>
                                    </p:set>
                                    <p:anim calcmode="lin" valueType="num">
                                      <p:cBhvr additive="base">
                                        <p:cTn id="84" dur="500" fill="hold"/>
                                        <p:tgtEl>
                                          <p:spTgt spid="15"/>
                                        </p:tgtEl>
                                        <p:attrNameLst>
                                          <p:attrName>ppt_x</p:attrName>
                                        </p:attrNameLst>
                                      </p:cBhvr>
                                      <p:tavLst>
                                        <p:tav tm="0">
                                          <p:val>
                                            <p:strVal val="1+#ppt_w/2"/>
                                          </p:val>
                                        </p:tav>
                                        <p:tav tm="100000">
                                          <p:val>
                                            <p:strVal val="#ppt_x"/>
                                          </p:val>
                                        </p:tav>
                                      </p:tavLst>
                                    </p:anim>
                                    <p:anim calcmode="lin" valueType="num">
                                      <p:cBhvr additive="base">
                                        <p:cTn id="85" dur="500" fill="hold"/>
                                        <p:tgtEl>
                                          <p:spTgt spid="15"/>
                                        </p:tgtEl>
                                        <p:attrNameLst>
                                          <p:attrName>ppt_y</p:attrName>
                                        </p:attrNameLst>
                                      </p:cBhvr>
                                      <p:tavLst>
                                        <p:tav tm="0">
                                          <p:val>
                                            <p:strVal val="1+#ppt_h/2"/>
                                          </p:val>
                                        </p:tav>
                                        <p:tav tm="100000">
                                          <p:val>
                                            <p:strVal val="#ppt_y"/>
                                          </p:val>
                                        </p:tav>
                                      </p:tavLst>
                                    </p:anim>
                                  </p:childTnLst>
                                </p:cTn>
                              </p:par>
                            </p:childTnLst>
                          </p:cTn>
                        </p:par>
                        <p:par>
                          <p:cTn id="86" fill="hold">
                            <p:stCondLst>
                              <p:cond delay="500"/>
                            </p:stCondLst>
                            <p:childTnLst>
                              <p:par>
                                <p:cTn id="87" presetID="17" presetClass="entr" presetSubtype="2" fill="hold" grpId="0" nodeType="afterEffect">
                                  <p:stCondLst>
                                    <p:cond delay="0"/>
                                  </p:stCondLst>
                                  <p:childTnLst>
                                    <p:set>
                                      <p:cBhvr>
                                        <p:cTn id="88" dur="1" fill="hold">
                                          <p:stCondLst>
                                            <p:cond delay="0"/>
                                          </p:stCondLst>
                                        </p:cTn>
                                        <p:tgtEl>
                                          <p:spTgt spid="16"/>
                                        </p:tgtEl>
                                        <p:attrNameLst>
                                          <p:attrName>style.visibility</p:attrName>
                                        </p:attrNameLst>
                                      </p:cBhvr>
                                      <p:to>
                                        <p:strVal val="visible"/>
                                      </p:to>
                                    </p:set>
                                    <p:anim calcmode="lin" valueType="num">
                                      <p:cBhvr>
                                        <p:cTn id="89" dur="500" fill="hold"/>
                                        <p:tgtEl>
                                          <p:spTgt spid="16"/>
                                        </p:tgtEl>
                                        <p:attrNameLst>
                                          <p:attrName>ppt_x</p:attrName>
                                        </p:attrNameLst>
                                      </p:cBhvr>
                                      <p:tavLst>
                                        <p:tav tm="0">
                                          <p:val>
                                            <p:strVal val="#ppt_x+#ppt_w/2"/>
                                          </p:val>
                                        </p:tav>
                                        <p:tav tm="100000">
                                          <p:val>
                                            <p:strVal val="#ppt_x"/>
                                          </p:val>
                                        </p:tav>
                                      </p:tavLst>
                                    </p:anim>
                                    <p:anim calcmode="lin" valueType="num">
                                      <p:cBhvr>
                                        <p:cTn id="90" dur="500" fill="hold"/>
                                        <p:tgtEl>
                                          <p:spTgt spid="16"/>
                                        </p:tgtEl>
                                        <p:attrNameLst>
                                          <p:attrName>ppt_y</p:attrName>
                                        </p:attrNameLst>
                                      </p:cBhvr>
                                      <p:tavLst>
                                        <p:tav tm="0">
                                          <p:val>
                                            <p:strVal val="#ppt_y"/>
                                          </p:val>
                                        </p:tav>
                                        <p:tav tm="100000">
                                          <p:val>
                                            <p:strVal val="#ppt_y"/>
                                          </p:val>
                                        </p:tav>
                                      </p:tavLst>
                                    </p:anim>
                                    <p:anim calcmode="lin" valueType="num">
                                      <p:cBhvr>
                                        <p:cTn id="91" dur="500" fill="hold"/>
                                        <p:tgtEl>
                                          <p:spTgt spid="16"/>
                                        </p:tgtEl>
                                        <p:attrNameLst>
                                          <p:attrName>ppt_w</p:attrName>
                                        </p:attrNameLst>
                                      </p:cBhvr>
                                      <p:tavLst>
                                        <p:tav tm="0">
                                          <p:val>
                                            <p:fltVal val="0"/>
                                          </p:val>
                                        </p:tav>
                                        <p:tav tm="100000">
                                          <p:val>
                                            <p:strVal val="#ppt_w"/>
                                          </p:val>
                                        </p:tav>
                                      </p:tavLst>
                                    </p:anim>
                                    <p:anim calcmode="lin" valueType="num">
                                      <p:cBhvr>
                                        <p:cTn id="92" dur="500" fill="hold"/>
                                        <p:tgtEl>
                                          <p:spTgt spid="16"/>
                                        </p:tgtEl>
                                        <p:attrNameLst>
                                          <p:attrName>ppt_h</p:attrName>
                                        </p:attrNameLst>
                                      </p:cBhvr>
                                      <p:tavLst>
                                        <p:tav tm="0">
                                          <p:val>
                                            <p:strVal val="#ppt_h"/>
                                          </p:val>
                                        </p:tav>
                                        <p:tav tm="100000">
                                          <p:val>
                                            <p:strVal val="#ppt_h"/>
                                          </p:val>
                                        </p:tav>
                                      </p:tavLst>
                                    </p:anim>
                                  </p:childTnLst>
                                </p:cTn>
                              </p:par>
                            </p:childTnLst>
                          </p:cTn>
                        </p:par>
                      </p:childTnLst>
                    </p:cTn>
                  </p:par>
                  <p:par>
                    <p:cTn id="93" fill="hold">
                      <p:stCondLst>
                        <p:cond delay="indefinite"/>
                      </p:stCondLst>
                      <p:childTnLst>
                        <p:par>
                          <p:cTn id="94" fill="hold">
                            <p:stCondLst>
                              <p:cond delay="0"/>
                            </p:stCondLst>
                            <p:childTnLst>
                              <p:par>
                                <p:cTn id="95" presetID="2" presetClass="exit" presetSubtype="4" fill="hold" grpId="1" nodeType="clickEffect">
                                  <p:stCondLst>
                                    <p:cond delay="0"/>
                                  </p:stCondLst>
                                  <p:childTnLst>
                                    <p:anim calcmode="lin" valueType="num">
                                      <p:cBhvr additive="base">
                                        <p:cTn id="96" dur="500"/>
                                        <p:tgtEl>
                                          <p:spTgt spid="9"/>
                                        </p:tgtEl>
                                        <p:attrNameLst>
                                          <p:attrName>ppt_x</p:attrName>
                                        </p:attrNameLst>
                                      </p:cBhvr>
                                      <p:tavLst>
                                        <p:tav tm="0">
                                          <p:val>
                                            <p:strVal val="ppt_x"/>
                                          </p:val>
                                        </p:tav>
                                        <p:tav tm="100000">
                                          <p:val>
                                            <p:strVal val="ppt_x"/>
                                          </p:val>
                                        </p:tav>
                                      </p:tavLst>
                                    </p:anim>
                                    <p:anim calcmode="lin" valueType="num">
                                      <p:cBhvr additive="base">
                                        <p:cTn id="97" dur="500"/>
                                        <p:tgtEl>
                                          <p:spTgt spid="9"/>
                                        </p:tgtEl>
                                        <p:attrNameLst>
                                          <p:attrName>ppt_y</p:attrName>
                                        </p:attrNameLst>
                                      </p:cBhvr>
                                      <p:tavLst>
                                        <p:tav tm="0">
                                          <p:val>
                                            <p:strVal val="ppt_y"/>
                                          </p:val>
                                        </p:tav>
                                        <p:tav tm="100000">
                                          <p:val>
                                            <p:strVal val="1+ppt_h/2"/>
                                          </p:val>
                                        </p:tav>
                                      </p:tavLst>
                                    </p:anim>
                                    <p:set>
                                      <p:cBhvr>
                                        <p:cTn id="98" dur="1" fill="hold">
                                          <p:stCondLst>
                                            <p:cond delay="499"/>
                                          </p:stCondLst>
                                        </p:cTn>
                                        <p:tgtEl>
                                          <p:spTgt spid="9"/>
                                        </p:tgtEl>
                                        <p:attrNameLst>
                                          <p:attrName>style.visibility</p:attrName>
                                        </p:attrNameLst>
                                      </p:cBhvr>
                                      <p:to>
                                        <p:strVal val="hidden"/>
                                      </p:to>
                                    </p:set>
                                  </p:childTnLst>
                                </p:cTn>
                              </p:par>
                              <p:par>
                                <p:cTn id="99" presetID="2" presetClass="exit" presetSubtype="4" fill="hold" grpId="1" nodeType="withEffect">
                                  <p:stCondLst>
                                    <p:cond delay="0"/>
                                  </p:stCondLst>
                                  <p:childTnLst>
                                    <p:anim calcmode="lin" valueType="num">
                                      <p:cBhvr additive="base">
                                        <p:cTn id="100" dur="500"/>
                                        <p:tgtEl>
                                          <p:spTgt spid="10"/>
                                        </p:tgtEl>
                                        <p:attrNameLst>
                                          <p:attrName>ppt_x</p:attrName>
                                        </p:attrNameLst>
                                      </p:cBhvr>
                                      <p:tavLst>
                                        <p:tav tm="0">
                                          <p:val>
                                            <p:strVal val="ppt_x"/>
                                          </p:val>
                                        </p:tav>
                                        <p:tav tm="100000">
                                          <p:val>
                                            <p:strVal val="ppt_x"/>
                                          </p:val>
                                        </p:tav>
                                      </p:tavLst>
                                    </p:anim>
                                    <p:anim calcmode="lin" valueType="num">
                                      <p:cBhvr additive="base">
                                        <p:cTn id="101" dur="500"/>
                                        <p:tgtEl>
                                          <p:spTgt spid="10"/>
                                        </p:tgtEl>
                                        <p:attrNameLst>
                                          <p:attrName>ppt_y</p:attrName>
                                        </p:attrNameLst>
                                      </p:cBhvr>
                                      <p:tavLst>
                                        <p:tav tm="0">
                                          <p:val>
                                            <p:strVal val="ppt_y"/>
                                          </p:val>
                                        </p:tav>
                                        <p:tav tm="100000">
                                          <p:val>
                                            <p:strVal val="1+ppt_h/2"/>
                                          </p:val>
                                        </p:tav>
                                      </p:tavLst>
                                    </p:anim>
                                    <p:set>
                                      <p:cBhvr>
                                        <p:cTn id="102" dur="1" fill="hold">
                                          <p:stCondLst>
                                            <p:cond delay="499"/>
                                          </p:stCondLst>
                                        </p:cTn>
                                        <p:tgtEl>
                                          <p:spTgt spid="10"/>
                                        </p:tgtEl>
                                        <p:attrNameLst>
                                          <p:attrName>style.visibility</p:attrName>
                                        </p:attrNameLst>
                                      </p:cBhvr>
                                      <p:to>
                                        <p:strVal val="hidden"/>
                                      </p:to>
                                    </p:set>
                                  </p:childTnLst>
                                </p:cTn>
                              </p:par>
                              <p:par>
                                <p:cTn id="103" presetID="2" presetClass="exit" presetSubtype="4" fill="hold" grpId="1" nodeType="withEffect">
                                  <p:stCondLst>
                                    <p:cond delay="0"/>
                                  </p:stCondLst>
                                  <p:childTnLst>
                                    <p:anim calcmode="lin" valueType="num">
                                      <p:cBhvr additive="base">
                                        <p:cTn id="104" dur="500"/>
                                        <p:tgtEl>
                                          <p:spTgt spid="15"/>
                                        </p:tgtEl>
                                        <p:attrNameLst>
                                          <p:attrName>ppt_x</p:attrName>
                                        </p:attrNameLst>
                                      </p:cBhvr>
                                      <p:tavLst>
                                        <p:tav tm="0">
                                          <p:val>
                                            <p:strVal val="ppt_x"/>
                                          </p:val>
                                        </p:tav>
                                        <p:tav tm="100000">
                                          <p:val>
                                            <p:strVal val="ppt_x"/>
                                          </p:val>
                                        </p:tav>
                                      </p:tavLst>
                                    </p:anim>
                                    <p:anim calcmode="lin" valueType="num">
                                      <p:cBhvr additive="base">
                                        <p:cTn id="105" dur="500"/>
                                        <p:tgtEl>
                                          <p:spTgt spid="15"/>
                                        </p:tgtEl>
                                        <p:attrNameLst>
                                          <p:attrName>ppt_y</p:attrName>
                                        </p:attrNameLst>
                                      </p:cBhvr>
                                      <p:tavLst>
                                        <p:tav tm="0">
                                          <p:val>
                                            <p:strVal val="ppt_y"/>
                                          </p:val>
                                        </p:tav>
                                        <p:tav tm="100000">
                                          <p:val>
                                            <p:strVal val="1+ppt_h/2"/>
                                          </p:val>
                                        </p:tav>
                                      </p:tavLst>
                                    </p:anim>
                                    <p:set>
                                      <p:cBhvr>
                                        <p:cTn id="106" dur="1" fill="hold">
                                          <p:stCondLst>
                                            <p:cond delay="499"/>
                                          </p:stCondLst>
                                        </p:cTn>
                                        <p:tgtEl>
                                          <p:spTgt spid="15"/>
                                        </p:tgtEl>
                                        <p:attrNameLst>
                                          <p:attrName>style.visibility</p:attrName>
                                        </p:attrNameLst>
                                      </p:cBhvr>
                                      <p:to>
                                        <p:strVal val="hidden"/>
                                      </p:to>
                                    </p:set>
                                  </p:childTnLst>
                                </p:cTn>
                              </p:par>
                              <p:par>
                                <p:cTn id="107" presetID="2" presetClass="exit" presetSubtype="4" fill="hold" grpId="1" nodeType="withEffect">
                                  <p:stCondLst>
                                    <p:cond delay="0"/>
                                  </p:stCondLst>
                                  <p:childTnLst>
                                    <p:anim calcmode="lin" valueType="num">
                                      <p:cBhvr additive="base">
                                        <p:cTn id="108" dur="500"/>
                                        <p:tgtEl>
                                          <p:spTgt spid="16"/>
                                        </p:tgtEl>
                                        <p:attrNameLst>
                                          <p:attrName>ppt_x</p:attrName>
                                        </p:attrNameLst>
                                      </p:cBhvr>
                                      <p:tavLst>
                                        <p:tav tm="0">
                                          <p:val>
                                            <p:strVal val="ppt_x"/>
                                          </p:val>
                                        </p:tav>
                                        <p:tav tm="100000">
                                          <p:val>
                                            <p:strVal val="ppt_x"/>
                                          </p:val>
                                        </p:tav>
                                      </p:tavLst>
                                    </p:anim>
                                    <p:anim calcmode="lin" valueType="num">
                                      <p:cBhvr additive="base">
                                        <p:cTn id="109" dur="500"/>
                                        <p:tgtEl>
                                          <p:spTgt spid="16"/>
                                        </p:tgtEl>
                                        <p:attrNameLst>
                                          <p:attrName>ppt_y</p:attrName>
                                        </p:attrNameLst>
                                      </p:cBhvr>
                                      <p:tavLst>
                                        <p:tav tm="0">
                                          <p:val>
                                            <p:strVal val="ppt_y"/>
                                          </p:val>
                                        </p:tav>
                                        <p:tav tm="100000">
                                          <p:val>
                                            <p:strVal val="1+ppt_h/2"/>
                                          </p:val>
                                        </p:tav>
                                      </p:tavLst>
                                    </p:anim>
                                    <p:set>
                                      <p:cBhvr>
                                        <p:cTn id="110" dur="1" fill="hold">
                                          <p:stCondLst>
                                            <p:cond delay="499"/>
                                          </p:stCondLst>
                                        </p:cTn>
                                        <p:tgtEl>
                                          <p:spTgt spid="16"/>
                                        </p:tgtEl>
                                        <p:attrNameLst>
                                          <p:attrName>style.visibility</p:attrName>
                                        </p:attrNameLst>
                                      </p:cBhvr>
                                      <p:to>
                                        <p:strVal val="hidden"/>
                                      </p:to>
                                    </p:set>
                                  </p:childTnLst>
                                </p:cTn>
                              </p:par>
                            </p:childTnLst>
                          </p:cTn>
                        </p:par>
                        <p:par>
                          <p:cTn id="111" fill="hold">
                            <p:stCondLst>
                              <p:cond delay="500"/>
                            </p:stCondLst>
                            <p:childTnLst>
                              <p:par>
                                <p:cTn id="112" presetID="17" presetClass="entr" presetSubtype="1" fill="hold" grpId="0" nodeType="afterEffect">
                                  <p:stCondLst>
                                    <p:cond delay="0"/>
                                  </p:stCondLst>
                                  <p:childTnLst>
                                    <p:set>
                                      <p:cBhvr>
                                        <p:cTn id="113" dur="1" fill="hold">
                                          <p:stCondLst>
                                            <p:cond delay="0"/>
                                          </p:stCondLst>
                                        </p:cTn>
                                        <p:tgtEl>
                                          <p:spTgt spid="17"/>
                                        </p:tgtEl>
                                        <p:attrNameLst>
                                          <p:attrName>style.visibility</p:attrName>
                                        </p:attrNameLst>
                                      </p:cBhvr>
                                      <p:to>
                                        <p:strVal val="visible"/>
                                      </p:to>
                                    </p:set>
                                    <p:anim calcmode="lin" valueType="num">
                                      <p:cBhvr>
                                        <p:cTn id="114" dur="500" fill="hold"/>
                                        <p:tgtEl>
                                          <p:spTgt spid="17"/>
                                        </p:tgtEl>
                                        <p:attrNameLst>
                                          <p:attrName>ppt_x</p:attrName>
                                        </p:attrNameLst>
                                      </p:cBhvr>
                                      <p:tavLst>
                                        <p:tav tm="0">
                                          <p:val>
                                            <p:strVal val="#ppt_x"/>
                                          </p:val>
                                        </p:tav>
                                        <p:tav tm="100000">
                                          <p:val>
                                            <p:strVal val="#ppt_x"/>
                                          </p:val>
                                        </p:tav>
                                      </p:tavLst>
                                    </p:anim>
                                    <p:anim calcmode="lin" valueType="num">
                                      <p:cBhvr>
                                        <p:cTn id="115" dur="500" fill="hold"/>
                                        <p:tgtEl>
                                          <p:spTgt spid="17"/>
                                        </p:tgtEl>
                                        <p:attrNameLst>
                                          <p:attrName>ppt_y</p:attrName>
                                        </p:attrNameLst>
                                      </p:cBhvr>
                                      <p:tavLst>
                                        <p:tav tm="0">
                                          <p:val>
                                            <p:strVal val="#ppt_y-#ppt_h/2"/>
                                          </p:val>
                                        </p:tav>
                                        <p:tav tm="100000">
                                          <p:val>
                                            <p:strVal val="#ppt_y"/>
                                          </p:val>
                                        </p:tav>
                                      </p:tavLst>
                                    </p:anim>
                                    <p:anim calcmode="lin" valueType="num">
                                      <p:cBhvr>
                                        <p:cTn id="116" dur="500" fill="hold"/>
                                        <p:tgtEl>
                                          <p:spTgt spid="17"/>
                                        </p:tgtEl>
                                        <p:attrNameLst>
                                          <p:attrName>ppt_w</p:attrName>
                                        </p:attrNameLst>
                                      </p:cBhvr>
                                      <p:tavLst>
                                        <p:tav tm="0">
                                          <p:val>
                                            <p:strVal val="#ppt_w"/>
                                          </p:val>
                                        </p:tav>
                                        <p:tav tm="100000">
                                          <p:val>
                                            <p:strVal val="#ppt_w"/>
                                          </p:val>
                                        </p:tav>
                                      </p:tavLst>
                                    </p:anim>
                                    <p:anim calcmode="lin" valueType="num">
                                      <p:cBhvr>
                                        <p:cTn id="117" dur="500" fill="hold"/>
                                        <p:tgtEl>
                                          <p:spTgt spid="1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6" grpId="1" animBg="1"/>
      <p:bldP spid="2" grpId="0"/>
      <p:bldP spid="1025" grpId="0"/>
      <p:bldP spid="4" grpId="0" animBg="1"/>
      <p:bldP spid="4" grpId="1" animBg="1"/>
      <p:bldP spid="5" grpId="0"/>
      <p:bldP spid="7" grpId="0" animBg="1"/>
      <p:bldP spid="7" grpId="1" animBg="1"/>
      <p:bldP spid="9" grpId="0" animBg="1"/>
      <p:bldP spid="9" grpId="1" animBg="1"/>
      <p:bldP spid="15" grpId="0" animBg="1"/>
      <p:bldP spid="15" grpId="1" animBg="1"/>
      <p:bldP spid="17" grpId="0" animBg="1"/>
      <p:bldP spid="8" grpId="0" animBg="1"/>
      <p:bldP spid="8" grpId="1" animBg="1"/>
      <p:bldP spid="10" grpId="0" animBg="1"/>
      <p:bldP spid="10" grpId="1" animBg="1"/>
      <p:bldP spid="6" grpId="0" animBg="1"/>
      <p:bldP spid="6" grpId="1" animBg="1"/>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ier">
  <a:themeElements>
    <a:clrScheme name="Papi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i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i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6">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8A8EB38D-353F-4293-BBE9-70A4ACA33995}">
  <we:reference id="wa200005566" version="3.0.0.3" store="fr-FR" storeType="OMEX"/>
  <we:alternateReferences>
    <we:reference id="wa200005566" version="3.0.0.3" store="wa200005566"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Paper</Template>
  <TotalTime>9320</TotalTime>
  <Words>1208</Words>
  <Application>Microsoft Office PowerPoint</Application>
  <PresentationFormat>Affichage à l'écran (4:3)</PresentationFormat>
  <Paragraphs>85</Paragraphs>
  <Slides>16</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16</vt:i4>
      </vt:variant>
    </vt:vector>
  </HeadingPairs>
  <TitlesOfParts>
    <vt:vector size="23" baseType="lpstr">
      <vt:lpstr>Arial</vt:lpstr>
      <vt:lpstr>Calibri</vt:lpstr>
      <vt:lpstr>Constantia</vt:lpstr>
      <vt:lpstr>Times New Roman</vt:lpstr>
      <vt:lpstr>Wingdings</vt:lpstr>
      <vt:lpstr>Wingdings 2</vt:lpstr>
      <vt:lpstr>Papier</vt:lpstr>
      <vt:lpstr>    Chapter II:   Sampling Choices and Constraints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1 :   Structure des peuplements</dc:title>
  <dc:creator>BEBBA N</dc:creator>
  <cp:lastModifiedBy>HP</cp:lastModifiedBy>
  <cp:revision>201</cp:revision>
  <dcterms:created xsi:type="dcterms:W3CDTF">2015-02-08T16:32:46Z</dcterms:created>
  <dcterms:modified xsi:type="dcterms:W3CDTF">2025-06-02T00:41:28Z</dcterms:modified>
</cp:coreProperties>
</file>