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Modifiez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DD1E88D-E887-4A12-BFFE-FB6399496C9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Modifiez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8D6BBD7-B3BF-4A7B-A542-183742E8DA06}" type="datetimeFigureOut">
              <a:rPr lang="fr-FR" smtClean="0"/>
              <a:t>18/10/2024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DD1E88D-E887-4A12-BFFE-FB6399496C99}"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Modifiez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8D6BBD7-B3BF-4A7B-A542-183742E8DA06}" type="datetimeFigureOut">
              <a:rPr lang="fr-FR" smtClean="0"/>
              <a:t>18/10/2024</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DD1E88D-E887-4A12-BFFE-FB6399496C9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620688"/>
            <a:ext cx="7772400" cy="1828800"/>
          </a:xfrm>
        </p:spPr>
        <p:txBody>
          <a:bodyPr>
            <a:noAutofit/>
          </a:bodyPr>
          <a:lstStyle/>
          <a:p>
            <a:pPr algn="ctr"/>
            <a:r>
              <a:rPr lang="ar-DZ" sz="2400" b="0" dirty="0"/>
              <a:t>جامعة محمد خيضر بسكرة</a:t>
            </a:r>
            <a:br>
              <a:rPr lang="ar-DZ" sz="2400" b="0" dirty="0"/>
            </a:br>
            <a:r>
              <a:rPr lang="ar-DZ" sz="2400" b="0" dirty="0"/>
              <a:t>كلية العلوم الاقتصادية والتجارية وعلوم التسيير</a:t>
            </a:r>
            <a:br>
              <a:rPr lang="ar-DZ" sz="2400" b="0" dirty="0"/>
            </a:br>
            <a:r>
              <a:rPr lang="ar-DZ" sz="2800" b="0" dirty="0"/>
              <a:t>قسم العلوم التجارية</a:t>
            </a:r>
            <a:r>
              <a:rPr lang="ar-DZ" sz="3600" b="0" dirty="0"/>
              <a:t/>
            </a:r>
            <a:br>
              <a:rPr lang="ar-DZ" sz="3600" b="0" dirty="0"/>
            </a:br>
            <a:endParaRPr lang="fr-FR" sz="3600" b="0" dirty="0"/>
          </a:p>
        </p:txBody>
      </p:sp>
      <p:sp>
        <p:nvSpPr>
          <p:cNvPr id="3" name="Sous-titre 2"/>
          <p:cNvSpPr>
            <a:spLocks noGrp="1"/>
          </p:cNvSpPr>
          <p:nvPr>
            <p:ph type="subTitle" idx="1"/>
          </p:nvPr>
        </p:nvSpPr>
        <p:spPr>
          <a:xfrm>
            <a:off x="722376" y="1988840"/>
            <a:ext cx="7772400" cy="4536504"/>
          </a:xfrm>
        </p:spPr>
        <p:txBody>
          <a:bodyPr>
            <a:normAutofit/>
          </a:bodyPr>
          <a:lstStyle/>
          <a:p>
            <a:pPr algn="ctr"/>
            <a:r>
              <a:rPr lang="ar-DZ" sz="4000" dirty="0"/>
              <a:t>مقياس الرقابة التسويقية</a:t>
            </a:r>
            <a:br>
              <a:rPr lang="ar-DZ" sz="4000" dirty="0"/>
            </a:br>
            <a:r>
              <a:rPr lang="ar-DZ" sz="4000" dirty="0"/>
              <a:t>السنة الثانية ماستر</a:t>
            </a:r>
            <a:br>
              <a:rPr lang="ar-DZ" sz="4000" dirty="0"/>
            </a:br>
            <a:r>
              <a:rPr lang="ar-DZ" sz="4000" dirty="0"/>
              <a:t>تخصص تسويق</a:t>
            </a:r>
            <a:br>
              <a:rPr lang="ar-DZ" sz="4000" dirty="0"/>
            </a:br>
            <a:r>
              <a:rPr lang="ar-DZ" sz="4000" dirty="0"/>
              <a:t>د-سارة </a:t>
            </a:r>
            <a:r>
              <a:rPr lang="ar-DZ" sz="4000" dirty="0" err="1"/>
              <a:t>زاغز</a:t>
            </a:r>
            <a:r>
              <a:rPr lang="ar-DZ" sz="4000" dirty="0"/>
              <a:t/>
            </a:r>
            <a:br>
              <a:rPr lang="ar-DZ" sz="4000" dirty="0"/>
            </a:br>
            <a:r>
              <a:rPr lang="ar-DZ" sz="4000" dirty="0"/>
              <a:t/>
            </a:r>
            <a:br>
              <a:rPr lang="ar-DZ" sz="4000" dirty="0"/>
            </a:br>
            <a:r>
              <a:rPr lang="ar-DZ" sz="4000" b="1" dirty="0" smtClean="0">
                <a:solidFill>
                  <a:srgbClr val="92D050"/>
                </a:solidFill>
              </a:rPr>
              <a:t>الرقابة على الخطة </a:t>
            </a:r>
            <a:r>
              <a:rPr lang="ar-DZ" sz="4000" b="1" smtClean="0">
                <a:solidFill>
                  <a:srgbClr val="92D050"/>
                </a:solidFill>
              </a:rPr>
              <a:t>السنوية</a:t>
            </a:r>
            <a:r>
              <a:rPr lang="ar-DZ" sz="4000" smtClean="0"/>
              <a:t> </a:t>
            </a:r>
          </a:p>
          <a:p>
            <a:pPr algn="ctr"/>
            <a:r>
              <a:rPr lang="ar-DZ" sz="1800" smtClean="0"/>
              <a:t>(</a:t>
            </a:r>
            <a:r>
              <a:rPr lang="ar-DZ" sz="1800" dirty="0" smtClean="0"/>
              <a:t>تابع ابعاد الرقابة)</a:t>
            </a:r>
            <a:endParaRPr lang="fr-FR" sz="1800" dirty="0"/>
          </a:p>
        </p:txBody>
      </p:sp>
    </p:spTree>
    <p:extLst>
      <p:ext uri="{BB962C8B-B14F-4D97-AF65-F5344CB8AC3E}">
        <p14:creationId xmlns:p14="http://schemas.microsoft.com/office/powerpoint/2010/main" val="2475698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548680"/>
            <a:ext cx="8507288" cy="5400600"/>
          </a:xfrm>
        </p:spPr>
        <p:txBody>
          <a:bodyPr>
            <a:normAutofit fontScale="92500"/>
          </a:bodyPr>
          <a:lstStyle/>
          <a:p>
            <a:pPr algn="r" rtl="1"/>
            <a:r>
              <a:rPr lang="ar-DZ" sz="3200" b="1" dirty="0" smtClean="0">
                <a:solidFill>
                  <a:srgbClr val="0070C0"/>
                </a:solidFill>
              </a:rPr>
              <a:t>2/1-تحليل الحصة السوقية (رقابة نصيب السوق):</a:t>
            </a:r>
          </a:p>
          <a:p>
            <a:pPr marL="0" indent="0" algn="r" rtl="1">
              <a:buNone/>
            </a:pPr>
            <a:r>
              <a:rPr lang="ar-DZ" sz="3200" b="1" dirty="0" smtClean="0">
                <a:solidFill>
                  <a:srgbClr val="0070C0"/>
                </a:solidFill>
              </a:rPr>
              <a:t> </a:t>
            </a:r>
            <a:r>
              <a:rPr lang="ar-DZ" sz="3200" b="1" dirty="0" smtClean="0"/>
              <a:t>نسبة مبيعات المنظمة الى اجمالي مبيعات السوق بنسبة لمنتج معين، ويفيد تحليل نصيب المنظمة من السوق لمختلف منتجاتها في التعرف على اسباب التغيير في هذا النصيب، وبالتالي التغيير في المركز التنافسي للمنظمة, وقد يرجع التغيير السلبي للمنظمة الى اسباب خارجية لا يمكن التحكم فيها بواسطة الادارة، كما يمكن ان يرجع ذلك الى قصور في المزيج التسويقي او جهودها التسويقية</a:t>
            </a:r>
          </a:p>
          <a:p>
            <a:pPr algn="r" rtl="1"/>
            <a:endParaRPr lang="fr-FR" sz="3200" b="1" dirty="0">
              <a:solidFill>
                <a:srgbClr val="0070C0"/>
              </a:solidFill>
            </a:endParaRPr>
          </a:p>
        </p:txBody>
      </p:sp>
    </p:spTree>
    <p:extLst>
      <p:ext uri="{BB962C8B-B14F-4D97-AF65-F5344CB8AC3E}">
        <p14:creationId xmlns:p14="http://schemas.microsoft.com/office/powerpoint/2010/main" val="2175954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530352"/>
            <a:ext cx="8507288" cy="5706960"/>
          </a:xfrm>
        </p:spPr>
        <p:txBody>
          <a:bodyPr>
            <a:normAutofit fontScale="77500" lnSpcReduction="20000"/>
          </a:bodyPr>
          <a:lstStyle/>
          <a:p>
            <a:pPr algn="r" rtl="1"/>
            <a:r>
              <a:rPr lang="ar-DZ" dirty="0" smtClean="0"/>
              <a:t>عند اجراء هذا النوع من التحليل ( الحصة السوقية) يجب الاخذ بالعوامل الاتية:</a:t>
            </a:r>
          </a:p>
          <a:p>
            <a:pPr algn="r" rtl="1"/>
            <a:r>
              <a:rPr lang="ar-DZ" dirty="0" smtClean="0"/>
              <a:t>أ- ان هناك العوامل الخارجية والبيئة التي قد تحدث تؤثر على مبيعات الصناعة ككل، </a:t>
            </a:r>
            <a:r>
              <a:rPr lang="ar-DZ" b="1" dirty="0" smtClean="0"/>
              <a:t>ولكن</a:t>
            </a:r>
            <a:r>
              <a:rPr lang="ar-DZ" dirty="0" smtClean="0"/>
              <a:t> لا يجب افتراض بان تلك القوى سوف تؤثر على كافة المنظمات العاملة في نفس الصناعة بنفس الدرجة,</a:t>
            </a:r>
          </a:p>
          <a:p>
            <a:pPr algn="r" rtl="1"/>
            <a:r>
              <a:rPr lang="ar-DZ" dirty="0" smtClean="0"/>
              <a:t>ب- ان افتراض قياس ومقارنة نصيب المنظمة في السوق بمتوسط مبيعات المنظمات العاملة في نفس الصناعة بشكل عام هو افتراض </a:t>
            </a:r>
            <a:r>
              <a:rPr lang="ar-DZ" b="1" dirty="0" smtClean="0"/>
              <a:t>غير صالح او غير سليم في كل الاحوال</a:t>
            </a:r>
            <a:r>
              <a:rPr lang="ar-DZ" dirty="0" smtClean="0"/>
              <a:t>، حيث من المفروض ان تزيد حصة المنظمة عن هذا المتوسط العام لمبيعات كافة المنظمات العاملة في نفس الصناعة، بل يجب كذلك المقارنة بالمنظمات المثيلة لها في </a:t>
            </a:r>
            <a:r>
              <a:rPr lang="ar-DZ" b="1" dirty="0" smtClean="0"/>
              <a:t>الظروف والحجم والامكانيات</a:t>
            </a:r>
            <a:r>
              <a:rPr lang="ar-DZ" dirty="0" smtClean="0"/>
              <a:t>، ثم المقارنة بالمنظمات الرائدة في السوق </a:t>
            </a:r>
          </a:p>
          <a:p>
            <a:pPr algn="r" rtl="1"/>
            <a:r>
              <a:rPr lang="ar-DZ" dirty="0" smtClean="0"/>
              <a:t>ج- ان دخول منظمة جديدة منافسة في السوق قد يكون على حساب مبيعات وحصص بعض المنظمات، غير ان ذلك </a:t>
            </a:r>
            <a:r>
              <a:rPr lang="ar-DZ" b="1" dirty="0" smtClean="0"/>
              <a:t>ليس ضروريا </a:t>
            </a:r>
            <a:r>
              <a:rPr lang="ar-DZ" dirty="0" smtClean="0"/>
              <a:t>في كل الاحوال او بالنسبة لكل المنظمات,</a:t>
            </a:r>
          </a:p>
          <a:p>
            <a:pPr algn="r" rtl="1"/>
            <a:r>
              <a:rPr lang="ar-DZ" dirty="0" smtClean="0"/>
              <a:t>د- ان انخفاض نصيب المنظمة في السوق قد يرجع الى سياسة معتمدة من جانب المنظمة فقد تقرر الاستغناء عن مناطق </a:t>
            </a:r>
            <a:r>
              <a:rPr lang="ar-DZ" b="1" dirty="0" smtClean="0"/>
              <a:t>بيعيه معينة او عن نوعية معينة من المنتجات,</a:t>
            </a:r>
            <a:endParaRPr lang="fr-FR" b="1" dirty="0"/>
          </a:p>
        </p:txBody>
      </p:sp>
    </p:spTree>
    <p:extLst>
      <p:ext uri="{BB962C8B-B14F-4D97-AF65-F5344CB8AC3E}">
        <p14:creationId xmlns:p14="http://schemas.microsoft.com/office/powerpoint/2010/main" val="42484772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dirty="0" smtClean="0"/>
              <a:t>يمكن التمييز بين ثلاثة مقاييس لتحديد الحصة السوقية:</a:t>
            </a:r>
          </a:p>
          <a:p>
            <a:pPr marL="0" indent="0" algn="r" rtl="1">
              <a:buNone/>
            </a:pPr>
            <a:r>
              <a:rPr lang="ar-DZ" b="1" dirty="0" smtClean="0">
                <a:solidFill>
                  <a:srgbClr val="FFFF00"/>
                </a:solidFill>
              </a:rPr>
              <a:t>1/الحصة السوقية الاجمالية: </a:t>
            </a:r>
            <a:r>
              <a:rPr lang="ar-DZ" dirty="0" smtClean="0"/>
              <a:t>تقاس الحصة السوقية الاجمالية للمؤسسة عن طريق قسمة مبيعات المؤسسة لفترة زمنية معينة على مبيعات الصناعة (جميع المؤسسات العاملة في الصناعة لنفس تلك الفترة), </a:t>
            </a:r>
          </a:p>
          <a:p>
            <a:pPr marL="0" indent="0" algn="r" rtl="1">
              <a:buNone/>
            </a:pPr>
            <a:endParaRPr lang="ar-DZ" dirty="0" smtClean="0"/>
          </a:p>
        </p:txBody>
      </p:sp>
      <p:pic>
        <p:nvPicPr>
          <p:cNvPr id="4" name="Image 3"/>
          <p:cNvPicPr/>
          <p:nvPr/>
        </p:nvPicPr>
        <p:blipFill rotWithShape="1">
          <a:blip r:embed="rId2"/>
          <a:srcRect l="40135" t="36079" r="21081" b="53725"/>
          <a:stretch/>
        </p:blipFill>
        <p:spPr bwMode="auto">
          <a:xfrm>
            <a:off x="1475656" y="3933055"/>
            <a:ext cx="6488490" cy="156219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67920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058888"/>
          </a:xfrm>
        </p:spPr>
        <p:txBody>
          <a:bodyPr>
            <a:normAutofit lnSpcReduction="10000"/>
          </a:bodyPr>
          <a:lstStyle/>
          <a:p>
            <a:pPr algn="r" rtl="1"/>
            <a:r>
              <a:rPr lang="ar-DZ" b="1" dirty="0">
                <a:solidFill>
                  <a:srgbClr val="FFFF00"/>
                </a:solidFill>
              </a:rPr>
              <a:t>2/ الحصة السوقية النسبية: </a:t>
            </a:r>
            <a:r>
              <a:rPr lang="ar-DZ" dirty="0"/>
              <a:t>والتي تقاس من مقارنة مبيعات الشركة بمبيعات اعلى ثلاث شركات في </a:t>
            </a:r>
            <a:r>
              <a:rPr lang="ar-DZ" dirty="0" smtClean="0"/>
              <a:t>الصناعة</a:t>
            </a:r>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كما يمكن مقارنة حصة المؤسسة النسبية مقارنة بالقائد اي مقارنة مبيعاتها كنسبة من مبيعات المؤسسة القائد,</a:t>
            </a:r>
            <a:endParaRPr lang="fr-FR" dirty="0"/>
          </a:p>
        </p:txBody>
      </p:sp>
      <p:pic>
        <p:nvPicPr>
          <p:cNvPr id="4" name="Image 3"/>
          <p:cNvPicPr/>
          <p:nvPr/>
        </p:nvPicPr>
        <p:blipFill rotWithShape="1">
          <a:blip r:embed="rId2"/>
          <a:srcRect l="17062" t="48966" r="11201" b="29655"/>
          <a:stretch/>
        </p:blipFill>
        <p:spPr bwMode="auto">
          <a:xfrm>
            <a:off x="971600" y="2060848"/>
            <a:ext cx="7272808" cy="16977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06719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b="1" dirty="0" smtClean="0">
                <a:solidFill>
                  <a:srgbClr val="FFFF00"/>
                </a:solidFill>
              </a:rPr>
              <a:t>3/ حصة السوق المخدوم: </a:t>
            </a:r>
            <a:r>
              <a:rPr lang="ar-DZ" b="1" dirty="0" smtClean="0"/>
              <a:t>مقارنة مبيعات المؤسسة مع مبيعات السوق المستهدف من طرفها فالمؤسسات التي تبيع المنتجات رفيعة الجودة يكون من غير المفيد لها ان تقارن مبيعاتها بالسوق الاجمالية لأنها تستهدف قطاع سوقي محدد وليس كل السوق,</a:t>
            </a:r>
          </a:p>
        </p:txBody>
      </p:sp>
    </p:spTree>
    <p:extLst>
      <p:ext uri="{BB962C8B-B14F-4D97-AF65-F5344CB8AC3E}">
        <p14:creationId xmlns:p14="http://schemas.microsoft.com/office/powerpoint/2010/main" val="373655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490936"/>
          </a:xfrm>
        </p:spPr>
        <p:txBody>
          <a:bodyPr>
            <a:normAutofit fontScale="85000" lnSpcReduction="10000"/>
          </a:bodyPr>
          <a:lstStyle/>
          <a:p>
            <a:pPr algn="ctr" rtl="1"/>
            <a:r>
              <a:rPr lang="ar-DZ" sz="3200" dirty="0" smtClean="0">
                <a:solidFill>
                  <a:schemeClr val="accent2"/>
                </a:solidFill>
              </a:rPr>
              <a:t>3</a:t>
            </a:r>
            <a:r>
              <a:rPr lang="ar-DZ" sz="3200" b="1" dirty="0" smtClean="0">
                <a:solidFill>
                  <a:schemeClr val="accent2"/>
                </a:solidFill>
              </a:rPr>
              <a:t>/ تحليل النفقات الى المبيعات:</a:t>
            </a:r>
          </a:p>
          <a:p>
            <a:pPr algn="r" rtl="1"/>
            <a:r>
              <a:rPr lang="ar-DZ" sz="3200" dirty="0" smtClean="0"/>
              <a:t>وتعتبر من اهم مجالات الرقابة التسويقية</a:t>
            </a:r>
            <a:r>
              <a:rPr lang="ar-DZ" sz="3200" b="1" dirty="0" smtClean="0"/>
              <a:t>، ومن المهم رقابة علاقة التغيير في التكاليف بالتغيير في المبيعات، </a:t>
            </a:r>
            <a:r>
              <a:rPr lang="ar-DZ" sz="3200" dirty="0" smtClean="0"/>
              <a:t>ويتم هذا التحليل على مستوى اجمالي </a:t>
            </a:r>
            <a:r>
              <a:rPr lang="ar-DZ" sz="3200" b="1" dirty="0" smtClean="0"/>
              <a:t>بمقارنة</a:t>
            </a:r>
            <a:r>
              <a:rPr lang="ar-DZ" sz="3200" dirty="0" smtClean="0"/>
              <a:t> </a:t>
            </a:r>
            <a:r>
              <a:rPr lang="ar-DZ" sz="3200" u="sng" dirty="0" smtClean="0"/>
              <a:t>التكلفة الكلية للتسويق بالمبيعات المحققة،</a:t>
            </a:r>
            <a:r>
              <a:rPr lang="ar-DZ" sz="3200" b="1" dirty="0" smtClean="0"/>
              <a:t>  </a:t>
            </a:r>
            <a:r>
              <a:rPr lang="ar-DZ" sz="3200" dirty="0" smtClean="0"/>
              <a:t>ثم يتم بعد ذلك على مستوى كل نوع من انواع تكلفة التسويق على حدى, مثل: </a:t>
            </a:r>
            <a:r>
              <a:rPr lang="ar-DZ" sz="3200" b="1" dirty="0" smtClean="0">
                <a:solidFill>
                  <a:srgbClr val="FFFF00"/>
                </a:solidFill>
              </a:rPr>
              <a:t>نسبة نفقات الاعلان، نسبة نفقات دراسة السوق</a:t>
            </a:r>
            <a:r>
              <a:rPr lang="ar-DZ" sz="3200" dirty="0" smtClean="0"/>
              <a:t>، ويجب على ادارة التسويق متابعة نفقات هذه الانشطة على خارطة الرقابة (</a:t>
            </a:r>
            <a:r>
              <a:rPr lang="fr-FR" sz="3200" dirty="0" smtClean="0"/>
              <a:t>Contrôle </a:t>
            </a:r>
            <a:r>
              <a:rPr lang="fr-FR" sz="3200" dirty="0" err="1" smtClean="0"/>
              <a:t>Chart</a:t>
            </a:r>
            <a:r>
              <a:rPr lang="ar-DZ" sz="3200" dirty="0" smtClean="0"/>
              <a:t>) ضمن حدودها الدنيا والعليا والانتباه للنسب التي تقع خارج الحدود الدنيا او العليا خاصة اذا كانت النسب كبيرة والتي تشير الى وجود خلل في الرقابة على النفقات, وعليه يجب البحث في اسباب هذا الانحراف واتخاذ الاجراءات التصحيحية</a:t>
            </a:r>
            <a:endParaRPr lang="fr-FR" sz="3200" dirty="0"/>
          </a:p>
        </p:txBody>
      </p:sp>
    </p:spTree>
    <p:extLst>
      <p:ext uri="{BB962C8B-B14F-4D97-AF65-F5344CB8AC3E}">
        <p14:creationId xmlns:p14="http://schemas.microsoft.com/office/powerpoint/2010/main" val="2829592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850976"/>
          </a:xfrm>
        </p:spPr>
        <p:txBody>
          <a:bodyPr>
            <a:normAutofit/>
          </a:bodyPr>
          <a:lstStyle/>
          <a:p>
            <a:pPr algn="r" rtl="1"/>
            <a:r>
              <a:rPr lang="ar-DZ" b="1" dirty="0" smtClean="0">
                <a:solidFill>
                  <a:schemeClr val="accent2"/>
                </a:solidFill>
              </a:rPr>
              <a:t>4/ متابعة اتجاهات الزبون (المستهلكين):</a:t>
            </a:r>
          </a:p>
          <a:p>
            <a:pPr algn="r" rtl="1"/>
            <a:r>
              <a:rPr lang="ar-DZ" dirty="0" smtClean="0"/>
              <a:t>ويعبر عنها بتتبع وجهة نظر الزبون</a:t>
            </a:r>
            <a:endParaRPr lang="fr-FR" dirty="0" smtClean="0"/>
          </a:p>
          <a:p>
            <a:pPr marL="0" indent="0" algn="r" rtl="1">
              <a:buNone/>
            </a:pPr>
            <a:r>
              <a:rPr lang="ar-DZ" sz="3200" dirty="0" smtClean="0"/>
              <a:t> (</a:t>
            </a:r>
            <a:r>
              <a:rPr lang="fr-FR" sz="3200" dirty="0" err="1" smtClean="0"/>
              <a:t>Custemer</a:t>
            </a:r>
            <a:r>
              <a:rPr lang="fr-FR" sz="3200" dirty="0" smtClean="0"/>
              <a:t> </a:t>
            </a:r>
            <a:r>
              <a:rPr lang="fr-FR" sz="3200" dirty="0" err="1" smtClean="0"/>
              <a:t>attitudeTracking</a:t>
            </a:r>
            <a:r>
              <a:rPr lang="ar-DZ" sz="3200" dirty="0" smtClean="0"/>
              <a:t>) فبالإضافة الى التحليل الكمي يجب اللجوء الى التحليل الكيفي لان الوقوف على </a:t>
            </a:r>
            <a:r>
              <a:rPr lang="ar-DZ" sz="3200" b="1" dirty="0" smtClean="0"/>
              <a:t>اراء الزبائن </a:t>
            </a:r>
            <a:r>
              <a:rPr lang="ar-DZ" sz="3200" dirty="0" smtClean="0"/>
              <a:t>سيفسر الانخفاض في المبيعات </a:t>
            </a:r>
            <a:r>
              <a:rPr lang="ar-DZ" sz="3200" b="1" dirty="0" smtClean="0"/>
              <a:t>ويحدد السلوك </a:t>
            </a:r>
            <a:r>
              <a:rPr lang="ar-DZ" sz="3200" b="1" dirty="0" err="1" smtClean="0"/>
              <a:t>الشرائي</a:t>
            </a:r>
            <a:r>
              <a:rPr lang="ar-DZ" sz="3200" b="1" dirty="0" smtClean="0"/>
              <a:t> مستقبلا، </a:t>
            </a:r>
            <a:r>
              <a:rPr lang="ar-DZ" sz="3200" dirty="0" smtClean="0"/>
              <a:t>وتقوم المنظمة بتتبع وجهة نظر الزبون والاطراف ذات العلاقة كالعاملين، الموردين، الموزعين.. وامام المنظمات عدد من النظم التي يمكن اتباعها لمتابعة اتجاهات المستهلكين من خلال اما يلي: </a:t>
            </a:r>
            <a:endParaRPr lang="fr-FR" sz="3200" b="1" dirty="0"/>
          </a:p>
        </p:txBody>
      </p:sp>
    </p:spTree>
    <p:extLst>
      <p:ext uri="{BB962C8B-B14F-4D97-AF65-F5344CB8AC3E}">
        <p14:creationId xmlns:p14="http://schemas.microsoft.com/office/powerpoint/2010/main" val="36087888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994992"/>
          </a:xfrm>
        </p:spPr>
        <p:txBody>
          <a:bodyPr>
            <a:normAutofit lnSpcReduction="10000"/>
          </a:bodyPr>
          <a:lstStyle/>
          <a:p>
            <a:pPr algn="r" rtl="1"/>
            <a:r>
              <a:rPr lang="ar-DZ" b="1" dirty="0" smtClean="0">
                <a:solidFill>
                  <a:srgbClr val="00B050"/>
                </a:solidFill>
              </a:rPr>
              <a:t>1/4: نظام الشكاوي والاقتراحات: </a:t>
            </a:r>
            <a:r>
              <a:rPr lang="ar-DZ" dirty="0" smtClean="0"/>
              <a:t>يجب على الشركات ان تقرر </a:t>
            </a:r>
            <a:r>
              <a:rPr lang="ar-DZ" dirty="0" err="1" smtClean="0"/>
              <a:t>سياية</a:t>
            </a:r>
            <a:r>
              <a:rPr lang="ar-DZ" dirty="0" smtClean="0"/>
              <a:t> تلقي الشكاوى والاقتراحات وتحليلها، والاستجابة لها، ومن الافضل ان يتم تسجيل وجدولة وتصنيف الشكاوى والاقتراحات وترتيب اهميتها وخاصة الاكثر تكرارا منها واعطاؤها اهمية من حيث الدراسة والتحليل، كما يمكن اعداد نماذج او بطاقات لهذا الغرض توزع على العملاء، وتحثهم وتشجعهم على استخدامها, </a:t>
            </a:r>
          </a:p>
          <a:p>
            <a:pPr algn="r" rtl="1"/>
            <a:r>
              <a:rPr lang="ar-DZ" dirty="0" smtClean="0"/>
              <a:t>2/</a:t>
            </a:r>
            <a:r>
              <a:rPr lang="ar-DZ" b="1" dirty="0" smtClean="0">
                <a:solidFill>
                  <a:srgbClr val="00B050"/>
                </a:solidFill>
              </a:rPr>
              <a:t>4: استقصاء المستهلكين: </a:t>
            </a:r>
            <a:r>
              <a:rPr lang="ar-DZ" dirty="0" smtClean="0"/>
              <a:t>وذلك بواسطة قائمة استقصاء (قائمة اسئلة) توجه الى عينة من العملاء سواء عن طريق مقابلات شخصية او البريد او الهاتف وتصمم هذه الاسئلة بشكل يحقق هدف متابعة ومعرفة اتجاهات المستهلكين حول النقاط المطلوب بحثها ومتابعتها او تفسيرها وتقييمها</a:t>
            </a:r>
            <a:endParaRPr lang="fr-FR" dirty="0"/>
          </a:p>
        </p:txBody>
      </p:sp>
    </p:spTree>
    <p:extLst>
      <p:ext uri="{BB962C8B-B14F-4D97-AF65-F5344CB8AC3E}">
        <p14:creationId xmlns:p14="http://schemas.microsoft.com/office/powerpoint/2010/main" val="4013704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850976"/>
          </a:xfrm>
        </p:spPr>
        <p:txBody>
          <a:bodyPr>
            <a:normAutofit lnSpcReduction="10000"/>
          </a:bodyPr>
          <a:lstStyle/>
          <a:p>
            <a:pPr marL="0" indent="0" algn="r" rtl="1">
              <a:buNone/>
            </a:pPr>
            <a:r>
              <a:rPr lang="ar-DZ" b="1" dirty="0" smtClean="0">
                <a:solidFill>
                  <a:srgbClr val="00B050"/>
                </a:solidFill>
              </a:rPr>
              <a:t>3/4: العينات المستمرة: </a:t>
            </a:r>
            <a:r>
              <a:rPr lang="ar-DZ" dirty="0" smtClean="0"/>
              <a:t>عبارة عن مجموعة من المستهلين تختار بحيث تشكل عينة ممثلة للمستهلكين الحاليين للشركة، ويتم الاتفاق معهم واخذ مواقفهم على تزويد الشركة ببعض المعلومات بصفة دورية بموجب قائمة اسئلة تعطى لهم، كما يمكن للشركة في اي وقت ان ترسل اليهم بريديا اي قوائم اسئلة مطلوب الاجابة عليها، ومن الطبيعي ان يشمل الاتفاق بعض المحفزات لهؤلاء المستهلكين,</a:t>
            </a:r>
          </a:p>
          <a:p>
            <a:pPr marL="0" indent="0" algn="r" rtl="1">
              <a:buNone/>
            </a:pPr>
            <a:r>
              <a:rPr lang="ar-DZ" b="1" dirty="0" smtClean="0">
                <a:solidFill>
                  <a:srgbClr val="00B050"/>
                </a:solidFill>
              </a:rPr>
              <a:t>4/4: تحليل الزبائن المفقودين: </a:t>
            </a:r>
            <a:r>
              <a:rPr lang="ar-DZ" dirty="0" smtClean="0"/>
              <a:t>في دراسة تبين ان 95 بالمئة من الزبائن غير راضيين ولا يعبرون عن عدم رضاهم ويمكن لهم مغادرة المنظمة دون معرفة السبب من طرفها لذلك على المنظمة احصاء الزبائن المفقودين دوريا ومحاولة الاتصال بهم لمعرفة سبب تركهم فقد يكون السعر المرتفع او الجودة المنخفضة...</a:t>
            </a:r>
            <a:endParaRPr lang="fr-FR" b="1" dirty="0">
              <a:solidFill>
                <a:srgbClr val="00B050"/>
              </a:solidFill>
            </a:endParaRPr>
          </a:p>
        </p:txBody>
      </p:sp>
    </p:spTree>
    <p:extLst>
      <p:ext uri="{BB962C8B-B14F-4D97-AF65-F5344CB8AC3E}">
        <p14:creationId xmlns:p14="http://schemas.microsoft.com/office/powerpoint/2010/main" val="35562310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130896"/>
          </a:xfrm>
        </p:spPr>
        <p:txBody>
          <a:bodyPr>
            <a:normAutofit lnSpcReduction="10000"/>
          </a:bodyPr>
          <a:lstStyle/>
          <a:p>
            <a:pPr algn="ctr" rtl="1"/>
            <a:r>
              <a:rPr lang="ar-DZ" sz="3200" b="1" dirty="0" smtClean="0">
                <a:solidFill>
                  <a:schemeClr val="accent2"/>
                </a:solidFill>
              </a:rPr>
              <a:t>5/ التحليل المالي:</a:t>
            </a:r>
          </a:p>
          <a:p>
            <a:pPr marL="0" indent="0" algn="r" rtl="1">
              <a:buNone/>
            </a:pPr>
            <a:r>
              <a:rPr lang="ar-DZ" sz="3600" dirty="0" smtClean="0"/>
              <a:t>  ان تحليل النفقات الى المبيعات التسويقية لا يمكن ان يكون ناجحا الا من خلال اطار تحليل مالي متكامل تعتمده ادارة التسويق </a:t>
            </a:r>
            <a:r>
              <a:rPr lang="ar-DZ" sz="3600" dirty="0" err="1" smtClean="0"/>
              <a:t>لايجاد</a:t>
            </a:r>
            <a:r>
              <a:rPr lang="ar-DZ" sz="3600" dirty="0" smtClean="0"/>
              <a:t> الاستراتيجيات المربحة للمنظمة، فالتحليل المالي يحدد العوامل المؤثرة على عائد صافي القيمة للمنظمة، وعلى ادارة المنظمة ان تقوم بتحليل تركيبة موجوداتها ( سيولة نقدية، مخزون) والسعي على السيطرة عليها.</a:t>
            </a:r>
            <a:endParaRPr lang="fr-FR" sz="3600" dirty="0"/>
          </a:p>
        </p:txBody>
      </p:sp>
    </p:spTree>
    <p:extLst>
      <p:ext uri="{BB962C8B-B14F-4D97-AF65-F5344CB8AC3E}">
        <p14:creationId xmlns:p14="http://schemas.microsoft.com/office/powerpoint/2010/main" val="2324861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92696"/>
            <a:ext cx="8183880" cy="4968552"/>
          </a:xfrm>
        </p:spPr>
        <p:txBody>
          <a:bodyPr>
            <a:normAutofit/>
          </a:bodyPr>
          <a:lstStyle/>
          <a:p>
            <a:pPr algn="r" rtl="1"/>
            <a:r>
              <a:rPr lang="ar-DZ" dirty="0" smtClean="0">
                <a:solidFill>
                  <a:schemeClr val="tx1"/>
                </a:solidFill>
              </a:rPr>
              <a:t>    </a:t>
            </a:r>
            <a:r>
              <a:rPr lang="ar-DZ" sz="3100" b="0" dirty="0" smtClean="0">
                <a:solidFill>
                  <a:schemeClr val="tx1"/>
                </a:solidFill>
                <a:effectLst/>
              </a:rPr>
              <a:t>تعد الرقابة على الخطة السنوية من انواع الرقابة التسويقية وتهدف لمعرفة مدى التطابق بين الاداء المحقق والخطط الموضوعة وتقييم الاداء الفعلي والنتائج، والقيام بالإجراء التصحيحي لها,</a:t>
            </a:r>
            <a:br>
              <a:rPr lang="ar-DZ" sz="3100" b="0" dirty="0" smtClean="0">
                <a:solidFill>
                  <a:schemeClr val="tx1"/>
                </a:solidFill>
                <a:effectLst/>
              </a:rPr>
            </a:br>
            <a:r>
              <a:rPr lang="ar-DZ" sz="3100" b="0" dirty="0" smtClean="0">
                <a:solidFill>
                  <a:schemeClr val="tx1"/>
                </a:solidFill>
                <a:effectLst/>
              </a:rPr>
              <a:t>    فالغاية من الرقابة على الخطة السنوية هي التأكد من ان المنظمة تحقق المبيعات، الارباح، الاهداف المحددة في الخطة السنوية، تكون خطواتها بتحديد اهداف شهرية او فصلية في الخطة السنوية ثم قياس الاداء وتصحيح الانحرافات. </a:t>
            </a:r>
            <a:endParaRPr lang="fr-FR" sz="3100" b="0" dirty="0">
              <a:solidFill>
                <a:schemeClr val="tx1"/>
              </a:solidFill>
              <a:effectLst/>
            </a:endParaRPr>
          </a:p>
        </p:txBody>
      </p:sp>
      <p:sp>
        <p:nvSpPr>
          <p:cNvPr id="3" name="Espace réservé du contenu 2"/>
          <p:cNvSpPr>
            <a:spLocks noGrp="1"/>
          </p:cNvSpPr>
          <p:nvPr>
            <p:ph idx="1"/>
          </p:nvPr>
        </p:nvSpPr>
        <p:spPr>
          <a:xfrm>
            <a:off x="502920" y="530352"/>
            <a:ext cx="8183880" cy="1098448"/>
          </a:xfrm>
        </p:spPr>
        <p:txBody>
          <a:bodyPr>
            <a:normAutofit/>
          </a:bodyPr>
          <a:lstStyle/>
          <a:p>
            <a:pPr algn="ctr" rtl="1"/>
            <a:r>
              <a:rPr lang="ar-DZ" sz="4000" b="1" dirty="0" smtClean="0">
                <a:solidFill>
                  <a:srgbClr val="0070C0"/>
                </a:solidFill>
              </a:rPr>
              <a:t>1/الرقابة على الخطة السنوية :</a:t>
            </a:r>
            <a:endParaRPr lang="fr-FR" sz="4000" b="1" dirty="0">
              <a:solidFill>
                <a:srgbClr val="0070C0"/>
              </a:solidFill>
            </a:endParaRPr>
          </a:p>
        </p:txBody>
      </p:sp>
    </p:spTree>
    <p:extLst>
      <p:ext uri="{BB962C8B-B14F-4D97-AF65-F5344CB8AC3E}">
        <p14:creationId xmlns:p14="http://schemas.microsoft.com/office/powerpoint/2010/main" val="1951362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gn="r" rtl="1"/>
            <a:r>
              <a:rPr lang="ar-DZ" sz="4400" dirty="0"/>
              <a:t>وللتعرف على اداء التسويقي للمنظمة يتم وفق خمسة ادوات:</a:t>
            </a:r>
            <a:br>
              <a:rPr lang="ar-DZ" sz="4400" dirty="0"/>
            </a:br>
            <a:r>
              <a:rPr lang="ar-DZ" sz="4400" dirty="0"/>
              <a:t>1- </a:t>
            </a:r>
            <a:r>
              <a:rPr lang="ar-DZ" sz="4400" dirty="0" smtClean="0"/>
              <a:t>تحليل </a:t>
            </a:r>
            <a:r>
              <a:rPr lang="ar-DZ" sz="4400" dirty="0"/>
              <a:t>المبيعات</a:t>
            </a:r>
            <a:br>
              <a:rPr lang="ar-DZ" sz="4400" dirty="0"/>
            </a:br>
            <a:r>
              <a:rPr lang="ar-DZ" sz="4400" dirty="0" smtClean="0"/>
              <a:t>2- تحليل </a:t>
            </a:r>
            <a:r>
              <a:rPr lang="ar-DZ" sz="4400" dirty="0"/>
              <a:t>الحصة السوقية</a:t>
            </a:r>
            <a:br>
              <a:rPr lang="ar-DZ" sz="4400" dirty="0"/>
            </a:br>
            <a:r>
              <a:rPr lang="ar-DZ" sz="4400" dirty="0" smtClean="0"/>
              <a:t>3- تحليل </a:t>
            </a:r>
            <a:r>
              <a:rPr lang="ar-DZ" sz="4400" dirty="0"/>
              <a:t>النفقات الى المبيعات</a:t>
            </a:r>
            <a:br>
              <a:rPr lang="ar-DZ" sz="4400" dirty="0"/>
            </a:br>
            <a:r>
              <a:rPr lang="ar-DZ" sz="4400" dirty="0" smtClean="0"/>
              <a:t>4- تتبع </a:t>
            </a:r>
            <a:r>
              <a:rPr lang="ar-DZ" sz="4400" dirty="0"/>
              <a:t>اتجاهات الزبون</a:t>
            </a:r>
            <a:br>
              <a:rPr lang="ar-DZ" sz="4400" dirty="0"/>
            </a:br>
            <a:r>
              <a:rPr lang="ar-DZ" sz="4400" dirty="0" smtClean="0"/>
              <a:t>5- التحليل </a:t>
            </a:r>
            <a:r>
              <a:rPr lang="ar-DZ" sz="4400" dirty="0"/>
              <a:t>المالي</a:t>
            </a:r>
            <a:endParaRPr lang="fr-FR" sz="4400" dirty="0"/>
          </a:p>
        </p:txBody>
      </p:sp>
    </p:spTree>
    <p:extLst>
      <p:ext uri="{BB962C8B-B14F-4D97-AF65-F5344CB8AC3E}">
        <p14:creationId xmlns:p14="http://schemas.microsoft.com/office/powerpoint/2010/main" val="4121691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983480"/>
            <a:ext cx="8435280" cy="1469856"/>
          </a:xfrm>
        </p:spPr>
        <p:txBody>
          <a:bodyPr>
            <a:noAutofit/>
          </a:bodyPr>
          <a:lstStyle/>
          <a:p>
            <a:pPr algn="r" rtl="1"/>
            <a:r>
              <a:rPr lang="ar-DZ" b="0" dirty="0" smtClean="0">
                <a:solidFill>
                  <a:schemeClr val="tx1"/>
                </a:solidFill>
                <a:effectLst/>
              </a:rPr>
              <a:t> تتضمن عملية تحليل المبيعات قياس وتقييم المبيعات المحققة ومقارنتها من المبيعات المقدرة ومن ثم التأكد من مدى قيام ادارة التسويق من تحقيق الاهداف الخاصة بالخطة </a:t>
            </a:r>
            <a:r>
              <a:rPr lang="ar-DZ" b="0" dirty="0" err="1" smtClean="0">
                <a:solidFill>
                  <a:schemeClr val="tx1"/>
                </a:solidFill>
                <a:effectLst/>
              </a:rPr>
              <a:t>البيعية</a:t>
            </a:r>
            <a:r>
              <a:rPr lang="ar-DZ" b="0" dirty="0" smtClean="0">
                <a:solidFill>
                  <a:schemeClr val="tx1"/>
                </a:solidFill>
                <a:effectLst/>
              </a:rPr>
              <a:t>، وفي نفس الوقت يعتبر تحليل المبيعات خطوة ضرورية للتنبؤ بمبيعات السنة المقبلة.</a:t>
            </a:r>
            <a:br>
              <a:rPr lang="ar-DZ" b="0" dirty="0" smtClean="0">
                <a:solidFill>
                  <a:schemeClr val="tx1"/>
                </a:solidFill>
                <a:effectLst/>
              </a:rPr>
            </a:br>
            <a:r>
              <a:rPr lang="ar-DZ" b="0" dirty="0">
                <a:solidFill>
                  <a:schemeClr val="tx1"/>
                </a:solidFill>
                <a:effectLst/>
              </a:rPr>
              <a:t> </a:t>
            </a:r>
            <a:r>
              <a:rPr lang="ar-DZ" b="0" dirty="0" smtClean="0">
                <a:solidFill>
                  <a:srgbClr val="FF0000"/>
                </a:solidFill>
                <a:effectLst/>
              </a:rPr>
              <a:t>* </a:t>
            </a:r>
            <a:r>
              <a:rPr lang="ar-DZ" b="0" dirty="0" smtClean="0">
                <a:solidFill>
                  <a:schemeClr val="tx1"/>
                </a:solidFill>
                <a:effectLst/>
              </a:rPr>
              <a:t>ان مقارنة مبيعات  المؤسسة بمبيعات القطاع سوف يفيد في معرفة اداء المؤسسة مقارنة بالمؤسسات المنافسة داخل القطاع، </a:t>
            </a:r>
            <a:endParaRPr lang="fr-FR" b="0" dirty="0">
              <a:solidFill>
                <a:srgbClr val="FF0000"/>
              </a:solidFill>
              <a:effectLst/>
            </a:endParaRPr>
          </a:p>
        </p:txBody>
      </p:sp>
      <p:sp>
        <p:nvSpPr>
          <p:cNvPr id="3" name="Espace réservé du contenu 2"/>
          <p:cNvSpPr>
            <a:spLocks noGrp="1"/>
          </p:cNvSpPr>
          <p:nvPr>
            <p:ph idx="1"/>
          </p:nvPr>
        </p:nvSpPr>
        <p:spPr>
          <a:xfrm>
            <a:off x="323528" y="332656"/>
            <a:ext cx="9396536" cy="1026440"/>
          </a:xfrm>
        </p:spPr>
        <p:txBody>
          <a:bodyPr>
            <a:normAutofit fontScale="77500" lnSpcReduction="20000"/>
          </a:bodyPr>
          <a:lstStyle/>
          <a:p>
            <a:pPr lvl="5" algn="r" rtl="1"/>
            <a:r>
              <a:rPr lang="ar-DZ" sz="4400" b="1" dirty="0" smtClean="0">
                <a:solidFill>
                  <a:srgbClr val="0070C0"/>
                </a:solidFill>
              </a:rPr>
              <a:t>1/1 تحليل المبيعات</a:t>
            </a:r>
            <a:r>
              <a:rPr lang="fr-FR" sz="4400" b="1" dirty="0" smtClean="0">
                <a:solidFill>
                  <a:srgbClr val="0070C0"/>
                </a:solidFill>
              </a:rPr>
              <a:t>sales </a:t>
            </a:r>
            <a:r>
              <a:rPr lang="fr-FR" sz="4400" b="1" dirty="0" err="1" smtClean="0">
                <a:solidFill>
                  <a:srgbClr val="0070C0"/>
                </a:solidFill>
              </a:rPr>
              <a:t>analysis</a:t>
            </a:r>
            <a:r>
              <a:rPr lang="fr-FR" sz="4400" b="1" dirty="0" smtClean="0">
                <a:solidFill>
                  <a:srgbClr val="0070C0"/>
                </a:solidFill>
              </a:rPr>
              <a:t> </a:t>
            </a:r>
            <a:endParaRPr lang="fr-FR" sz="4400" b="1" dirty="0">
              <a:solidFill>
                <a:srgbClr val="0070C0"/>
              </a:solidFill>
            </a:endParaRPr>
          </a:p>
        </p:txBody>
      </p:sp>
    </p:spTree>
    <p:extLst>
      <p:ext uri="{BB962C8B-B14F-4D97-AF65-F5344CB8AC3E}">
        <p14:creationId xmlns:p14="http://schemas.microsoft.com/office/powerpoint/2010/main" val="23662679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97152"/>
            <a:ext cx="8183880" cy="1397848"/>
          </a:xfrm>
        </p:spPr>
        <p:txBody>
          <a:bodyPr>
            <a:normAutofit fontScale="90000"/>
          </a:bodyPr>
          <a:lstStyle/>
          <a:p>
            <a:pPr algn="r" rtl="1"/>
            <a:r>
              <a:rPr lang="ar-DZ" b="0" dirty="0" smtClean="0">
                <a:solidFill>
                  <a:schemeClr val="tx1"/>
                </a:solidFill>
                <a:effectLst/>
              </a:rPr>
              <a:t>وفي هذا الصدد يوجد </a:t>
            </a:r>
            <a:r>
              <a:rPr lang="ar-DZ" b="0" dirty="0" err="1" smtClean="0">
                <a:solidFill>
                  <a:schemeClr val="tx1"/>
                </a:solidFill>
                <a:effectLst/>
              </a:rPr>
              <a:t>وسيلتات</a:t>
            </a:r>
            <a:r>
              <a:rPr lang="ar-DZ" b="0" dirty="0" smtClean="0">
                <a:solidFill>
                  <a:schemeClr val="tx1"/>
                </a:solidFill>
                <a:effectLst/>
              </a:rPr>
              <a:t> اساسيتان في تحليل المبيعات هما: </a:t>
            </a:r>
            <a:r>
              <a:rPr lang="ar-DZ" dirty="0" smtClean="0">
                <a:effectLst/>
              </a:rPr>
              <a:t>انحراف المبيعات/ تحليل المبيعات على اساس جزئي</a:t>
            </a:r>
            <a:endParaRPr lang="fr-FR" dirty="0">
              <a:effectLst/>
            </a:endParaRPr>
          </a:p>
        </p:txBody>
      </p:sp>
      <p:sp>
        <p:nvSpPr>
          <p:cNvPr id="3" name="Espace réservé du contenu 2"/>
          <p:cNvSpPr>
            <a:spLocks noGrp="1"/>
          </p:cNvSpPr>
          <p:nvPr>
            <p:ph idx="1"/>
          </p:nvPr>
        </p:nvSpPr>
        <p:spPr/>
        <p:txBody>
          <a:bodyPr>
            <a:normAutofit fontScale="92500" lnSpcReduction="10000"/>
          </a:bodyPr>
          <a:lstStyle/>
          <a:p>
            <a:pPr algn="r" rtl="1"/>
            <a:r>
              <a:rPr lang="ar-DZ" dirty="0"/>
              <a:t>فمن الممكن ان نستنتج من التحليل </a:t>
            </a:r>
            <a:r>
              <a:rPr lang="ar-DZ" dirty="0" smtClean="0"/>
              <a:t>الحالات التالية:</a:t>
            </a:r>
          </a:p>
          <a:p>
            <a:pPr algn="r" rtl="1">
              <a:buFont typeface="Wingdings" pitchFamily="2" charset="2"/>
              <a:buChar char="ü"/>
            </a:pPr>
            <a:r>
              <a:rPr lang="ar-DZ" dirty="0" smtClean="0"/>
              <a:t> مبيعات المؤسسة في زيادة لكن مبيعات القطاع تتزايد بنسبة اكبر,</a:t>
            </a:r>
          </a:p>
          <a:p>
            <a:pPr algn="r" rtl="1">
              <a:buFont typeface="Wingdings" pitchFamily="2" charset="2"/>
              <a:buChar char="ü"/>
            </a:pPr>
            <a:r>
              <a:rPr lang="ar-DZ" dirty="0" smtClean="0"/>
              <a:t>مبيعات المؤسسة في انخفاض، لكن مبيعات القطاع في انخفاض ايضا بسبب انخفاض الطلب العام على مثل هذا النوع من المنتجات,</a:t>
            </a:r>
          </a:p>
          <a:p>
            <a:pPr algn="r" rtl="1">
              <a:buFont typeface="Arial" pitchFamily="34" charset="0"/>
              <a:buChar char="•"/>
            </a:pPr>
            <a:r>
              <a:rPr lang="ar-DZ" dirty="0" smtClean="0"/>
              <a:t>ومن هنا يسمح تحليل المبيعات معرفة مدى نجاح المؤسسة في تحقيق اهدافها ودراسة اسباب الانخفاض ومعرفة فيما اذا كان سبب الانخفاض راجع الى </a:t>
            </a:r>
            <a:r>
              <a:rPr lang="ar-DZ" b="1" u="sng" dirty="0" smtClean="0"/>
              <a:t>قصور في الاداء التسويقي</a:t>
            </a:r>
            <a:r>
              <a:rPr lang="ar-DZ" dirty="0" smtClean="0"/>
              <a:t> او </a:t>
            </a:r>
            <a:r>
              <a:rPr lang="ar-DZ" b="1" u="sng" dirty="0" smtClean="0"/>
              <a:t>لانخفاض الطلب في القطاع</a:t>
            </a:r>
            <a:endParaRPr lang="ar-DZ" b="1" u="sng" dirty="0"/>
          </a:p>
        </p:txBody>
      </p:sp>
    </p:spTree>
    <p:extLst>
      <p:ext uri="{BB962C8B-B14F-4D97-AF65-F5344CB8AC3E}">
        <p14:creationId xmlns:p14="http://schemas.microsoft.com/office/powerpoint/2010/main" val="3982317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922984"/>
          </a:xfrm>
        </p:spPr>
        <p:txBody>
          <a:bodyPr/>
          <a:lstStyle/>
          <a:p>
            <a:pPr algn="r" rtl="1"/>
            <a:r>
              <a:rPr lang="ar-DZ" b="1" u="sng" dirty="0" smtClean="0">
                <a:solidFill>
                  <a:srgbClr val="0070C0"/>
                </a:solidFill>
              </a:rPr>
              <a:t>1/1/أ: انحراف المبيعات: </a:t>
            </a:r>
            <a:r>
              <a:rPr lang="ar-DZ" dirty="0" smtClean="0"/>
              <a:t>يهدف الى تحديد نسبة مساهمة </a:t>
            </a:r>
            <a:r>
              <a:rPr lang="ar-DZ" b="1" u="sng" dirty="0" smtClean="0">
                <a:solidFill>
                  <a:srgbClr val="FF0000"/>
                </a:solidFill>
              </a:rPr>
              <a:t>العوامل المختلفة </a:t>
            </a:r>
            <a:r>
              <a:rPr lang="ar-DZ" dirty="0" smtClean="0"/>
              <a:t>للانحراف في المبيعات </a:t>
            </a:r>
            <a:r>
              <a:rPr lang="ar-DZ" b="1" u="sng" dirty="0" smtClean="0">
                <a:solidFill>
                  <a:srgbClr val="FF0000"/>
                </a:solidFill>
              </a:rPr>
              <a:t>الفعلية عن المتوقعة</a:t>
            </a:r>
            <a:r>
              <a:rPr lang="ar-DZ" dirty="0" smtClean="0"/>
              <a:t>, حيث يجب تحليل المبيعات حسب المنتجات، فئات الزبائن، المناطق الجغرافية,</a:t>
            </a:r>
          </a:p>
          <a:p>
            <a:pPr algn="r" rtl="1"/>
            <a:r>
              <a:rPr lang="ar-DZ" b="1" u="sng" dirty="0" smtClean="0"/>
              <a:t>مثال: </a:t>
            </a:r>
            <a:r>
              <a:rPr lang="ar-DZ" dirty="0" smtClean="0"/>
              <a:t>خطة سنوية مبنية على تحقيق كمية مبيعات في الربع سنة الاول 8000وحدة بسعر دينار واحد للوحدة. اي قيمة المبيعات ( رقم الاعمال) 8000د,ج</a:t>
            </a:r>
          </a:p>
          <a:p>
            <a:pPr algn="r" rtl="1"/>
            <a:r>
              <a:rPr lang="ar-DZ" dirty="0" smtClean="0"/>
              <a:t>في نهاية الربع سنة الاولى كانت كمية المبيعات الفعلية قدرها 6000 وحدة، تم بيعها بسعر 0,8 </a:t>
            </a:r>
            <a:r>
              <a:rPr lang="ar-DZ" dirty="0" err="1" smtClean="0"/>
              <a:t>د,ج</a:t>
            </a:r>
            <a:r>
              <a:rPr lang="ar-DZ" dirty="0" smtClean="0"/>
              <a:t> للوحدة الواحدة اي ان قيمة المبيعات الفعلية 4800د,ج، وبالتالي اختلاق المبيعات المحققة عن المستهدفة بمقدار </a:t>
            </a:r>
            <a:r>
              <a:rPr lang="ar-DZ" b="1" dirty="0" smtClean="0"/>
              <a:t>3200</a:t>
            </a:r>
            <a:r>
              <a:rPr lang="ar-DZ" dirty="0" smtClean="0"/>
              <a:t>د,ج او نسبة </a:t>
            </a:r>
            <a:r>
              <a:rPr lang="ar-DZ" b="1" dirty="0" smtClean="0"/>
              <a:t>40</a:t>
            </a:r>
            <a:r>
              <a:rPr lang="fr-FR" b="1" dirty="0" smtClean="0"/>
              <a:t>%</a:t>
            </a:r>
            <a:r>
              <a:rPr lang="ar-DZ" dirty="0" smtClean="0"/>
              <a:t> انحراف سلبي,</a:t>
            </a:r>
            <a:endParaRPr lang="fr-FR" dirty="0"/>
          </a:p>
        </p:txBody>
      </p:sp>
    </p:spTree>
    <p:extLst>
      <p:ext uri="{BB962C8B-B14F-4D97-AF65-F5344CB8AC3E}">
        <p14:creationId xmlns:p14="http://schemas.microsoft.com/office/powerpoint/2010/main" val="3403053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530352"/>
            <a:ext cx="8568952" cy="5922984"/>
          </a:xfrm>
        </p:spPr>
        <p:txBody>
          <a:bodyPr/>
          <a:lstStyle/>
          <a:p>
            <a:pPr marL="0" indent="0" algn="r" rtl="1">
              <a:buNone/>
            </a:pPr>
            <a:r>
              <a:rPr lang="ar-DZ" dirty="0" smtClean="0"/>
              <a:t>  * </a:t>
            </a:r>
            <a:r>
              <a:rPr lang="ar-DZ" sz="3200" dirty="0" smtClean="0"/>
              <a:t>ومن ثم يجب تحديد مقدار الانحراف الناتج عن </a:t>
            </a:r>
            <a:r>
              <a:rPr lang="ar-DZ" sz="3200" b="1" u="sng" dirty="0" smtClean="0"/>
              <a:t>انخفاض السعر والانحراف الناتج عن انخفاض الكمية:</a:t>
            </a:r>
          </a:p>
          <a:p>
            <a:pPr marL="0" indent="0" algn="r" rtl="1">
              <a:buNone/>
            </a:pPr>
            <a:r>
              <a:rPr lang="ar-DZ" sz="3200" b="1" u="sng" dirty="0" smtClean="0">
                <a:solidFill>
                  <a:schemeClr val="accent2"/>
                </a:solidFill>
              </a:rPr>
              <a:t>1/ الانحراف الناتج عن انخفاض سعر البيع=</a:t>
            </a:r>
            <a:r>
              <a:rPr lang="ar-DZ" sz="3200" b="1" u="sng" dirty="0" smtClean="0">
                <a:solidFill>
                  <a:srgbClr val="FFFF00"/>
                </a:solidFill>
              </a:rPr>
              <a:t> (سعر البيع المخطط – سعر البيع الفعلي )</a:t>
            </a:r>
            <a:r>
              <a:rPr lang="fr-FR" sz="3200" b="1" u="sng" dirty="0" smtClean="0">
                <a:solidFill>
                  <a:srgbClr val="FFFF00"/>
                </a:solidFill>
              </a:rPr>
              <a:t>x</a:t>
            </a:r>
            <a:r>
              <a:rPr lang="ar-DZ" sz="3200" b="1" u="sng" dirty="0" smtClean="0">
                <a:solidFill>
                  <a:srgbClr val="FFFF00"/>
                </a:solidFill>
              </a:rPr>
              <a:t> الكمية المباعة. </a:t>
            </a:r>
          </a:p>
          <a:p>
            <a:pPr marL="0" indent="0" algn="r" rtl="1">
              <a:buNone/>
            </a:pPr>
            <a:r>
              <a:rPr lang="ar-DZ" sz="3200" u="sng" dirty="0" smtClean="0"/>
              <a:t>التباين بسبب انخفاض السعر</a:t>
            </a:r>
            <a:r>
              <a:rPr lang="ar-DZ" sz="3200" dirty="0" smtClean="0"/>
              <a:t>= (1-0,8)*6000     </a:t>
            </a:r>
          </a:p>
          <a:p>
            <a:pPr marL="0" indent="0" algn="r" rtl="1">
              <a:buNone/>
            </a:pPr>
            <a:r>
              <a:rPr lang="ar-DZ" sz="3200" dirty="0"/>
              <a:t> </a:t>
            </a:r>
            <a:r>
              <a:rPr lang="ar-DZ" sz="3200" dirty="0" smtClean="0"/>
              <a:t>                                     =</a:t>
            </a:r>
            <a:r>
              <a:rPr lang="ar-DZ" sz="3200" b="1" dirty="0" smtClean="0"/>
              <a:t>1200 </a:t>
            </a:r>
            <a:r>
              <a:rPr lang="ar-DZ" sz="3200" b="1" dirty="0" err="1" smtClean="0"/>
              <a:t>د,ج</a:t>
            </a:r>
            <a:r>
              <a:rPr lang="ar-DZ" sz="3200" b="1" dirty="0" smtClean="0"/>
              <a:t> </a:t>
            </a:r>
          </a:p>
          <a:p>
            <a:pPr marL="0" indent="0" algn="r" rtl="1">
              <a:buNone/>
            </a:pPr>
            <a:r>
              <a:rPr lang="ar-DZ" sz="3200" b="1" dirty="0" smtClean="0"/>
              <a:t>1200 </a:t>
            </a:r>
            <a:r>
              <a:rPr lang="ar-DZ" sz="3200" b="1" dirty="0" err="1" smtClean="0"/>
              <a:t>د,ج</a:t>
            </a:r>
            <a:r>
              <a:rPr lang="ar-DZ" sz="3200" b="1" dirty="0" smtClean="0"/>
              <a:t> انخفاض من (3200د,ج) المبلغ الاجمالي للانخفاض اي 37,5</a:t>
            </a:r>
            <a:r>
              <a:rPr lang="fr-FR" sz="3200" b="1" dirty="0" smtClean="0"/>
              <a:t>%</a:t>
            </a:r>
          </a:p>
          <a:p>
            <a:pPr marL="0" indent="0" algn="r" rtl="1">
              <a:buNone/>
            </a:pPr>
            <a:endParaRPr lang="ar-DZ" b="1" dirty="0">
              <a:solidFill>
                <a:srgbClr val="FFFF00"/>
              </a:solidFill>
            </a:endParaRPr>
          </a:p>
        </p:txBody>
      </p:sp>
    </p:spTree>
    <p:extLst>
      <p:ext uri="{BB962C8B-B14F-4D97-AF65-F5344CB8AC3E}">
        <p14:creationId xmlns:p14="http://schemas.microsoft.com/office/powerpoint/2010/main" val="38635010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74912"/>
          </a:xfrm>
          <a:ln>
            <a:solidFill>
              <a:schemeClr val="accent1"/>
            </a:solidFill>
          </a:ln>
        </p:spPr>
        <p:txBody>
          <a:bodyPr/>
          <a:lstStyle/>
          <a:p>
            <a:pPr algn="r" rtl="1"/>
            <a:r>
              <a:rPr lang="ar-DZ" b="1" u="sng" dirty="0" smtClean="0">
                <a:solidFill>
                  <a:schemeClr val="accent2"/>
                </a:solidFill>
              </a:rPr>
              <a:t>2/ </a:t>
            </a:r>
            <a:r>
              <a:rPr lang="ar-DZ" b="1" u="sng" dirty="0">
                <a:solidFill>
                  <a:schemeClr val="accent2"/>
                </a:solidFill>
              </a:rPr>
              <a:t>الانحراف الناتج عن انخفاض الكمية= </a:t>
            </a:r>
            <a:r>
              <a:rPr lang="ar-DZ" b="1" dirty="0">
                <a:solidFill>
                  <a:srgbClr val="FFFF00"/>
                </a:solidFill>
              </a:rPr>
              <a:t>(كمية المبيعات المخططة – كمية المبيعات الفعلية)</a:t>
            </a:r>
            <a:r>
              <a:rPr lang="fr-FR" b="1" dirty="0">
                <a:solidFill>
                  <a:srgbClr val="FFFF00"/>
                </a:solidFill>
              </a:rPr>
              <a:t>x</a:t>
            </a:r>
            <a:r>
              <a:rPr lang="ar-DZ" b="1" dirty="0">
                <a:solidFill>
                  <a:srgbClr val="FFFF00"/>
                </a:solidFill>
              </a:rPr>
              <a:t> </a:t>
            </a:r>
            <a:r>
              <a:rPr lang="ar-DZ" b="1" dirty="0" err="1">
                <a:solidFill>
                  <a:srgbClr val="FFFF00"/>
                </a:solidFill>
              </a:rPr>
              <a:t>سعروحدة</a:t>
            </a:r>
            <a:r>
              <a:rPr lang="ar-DZ" b="1" dirty="0">
                <a:solidFill>
                  <a:srgbClr val="FFFF00"/>
                </a:solidFill>
              </a:rPr>
              <a:t> البيع المخطط . </a:t>
            </a:r>
          </a:p>
          <a:p>
            <a:pPr marL="0" indent="0" algn="r" rtl="1">
              <a:buNone/>
            </a:pPr>
            <a:r>
              <a:rPr lang="ar-DZ" dirty="0" smtClean="0"/>
              <a:t> التباين بسبب انخفاض الكمية= (8000-6000)</a:t>
            </a:r>
            <a:r>
              <a:rPr lang="fr-FR" dirty="0" smtClean="0">
                <a:solidFill>
                  <a:srgbClr val="FFFF00"/>
                </a:solidFill>
              </a:rPr>
              <a:t> </a:t>
            </a:r>
            <a:r>
              <a:rPr lang="fr-FR" dirty="0" smtClean="0"/>
              <a:t>x</a:t>
            </a:r>
            <a:r>
              <a:rPr lang="ar-DZ" dirty="0" smtClean="0"/>
              <a:t>1</a:t>
            </a:r>
          </a:p>
          <a:p>
            <a:pPr marL="0" indent="0" algn="r" rtl="1">
              <a:buNone/>
            </a:pPr>
            <a:r>
              <a:rPr lang="ar-DZ" b="1" dirty="0"/>
              <a:t> </a:t>
            </a:r>
            <a:r>
              <a:rPr lang="ar-DZ" b="1" dirty="0" smtClean="0"/>
              <a:t>                                        = 2000 ,ج</a:t>
            </a:r>
          </a:p>
          <a:p>
            <a:pPr marL="0" indent="0" algn="r" rtl="1">
              <a:buNone/>
            </a:pPr>
            <a:r>
              <a:rPr lang="ar-DZ" b="1" dirty="0" smtClean="0"/>
              <a:t>2000د,ج انخفاض من 3200د,ج المبلغ الاجمالي للانخفاض اي 62,5</a:t>
            </a:r>
            <a:r>
              <a:rPr lang="fr-FR" b="1" dirty="0" smtClean="0">
                <a:solidFill>
                  <a:srgbClr val="00B050"/>
                </a:solidFill>
              </a:rPr>
              <a:t>) </a:t>
            </a:r>
            <a:r>
              <a:rPr lang="fr-FR" b="1" dirty="0" smtClean="0"/>
              <a:t>%</a:t>
            </a:r>
            <a:r>
              <a:rPr lang="ar-DZ" b="1" dirty="0" smtClean="0">
                <a:solidFill>
                  <a:srgbClr val="00B050"/>
                </a:solidFill>
              </a:rPr>
              <a:t>معظم الانحراف يرجع الى فشل بيع الكمية وبالتالي يمكن للإدارة دراسة اسباب ذلك)</a:t>
            </a:r>
            <a:endParaRPr lang="fr-FR" dirty="0">
              <a:solidFill>
                <a:srgbClr val="00B050"/>
              </a:solidFill>
            </a:endParaRPr>
          </a:p>
        </p:txBody>
      </p:sp>
    </p:spTree>
    <p:extLst>
      <p:ext uri="{BB962C8B-B14F-4D97-AF65-F5344CB8AC3E}">
        <p14:creationId xmlns:p14="http://schemas.microsoft.com/office/powerpoint/2010/main" val="2593250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620688"/>
            <a:ext cx="8399904" cy="4187952"/>
          </a:xfrm>
        </p:spPr>
        <p:txBody>
          <a:bodyPr>
            <a:noAutofit/>
          </a:bodyPr>
          <a:lstStyle/>
          <a:p>
            <a:pPr algn="ctr" rtl="1"/>
            <a:r>
              <a:rPr lang="ar-DZ" b="1" dirty="0" smtClean="0">
                <a:solidFill>
                  <a:srgbClr val="0070C0"/>
                </a:solidFill>
              </a:rPr>
              <a:t>1/1/ب: تحليل المبيعات على اساس جزئي: </a:t>
            </a:r>
          </a:p>
          <a:p>
            <a:pPr algn="r" rtl="1"/>
            <a:r>
              <a:rPr lang="ar-DZ" sz="3200" dirty="0" smtClean="0"/>
              <a:t>ذلك لان رقم المبيعات في كثير من المشروعات يمثل مبيعات منتجات متعددة الى فئات مختلفة من العملاء في مناطق </a:t>
            </a:r>
            <a:r>
              <a:rPr lang="ar-DZ" sz="3200" dirty="0" err="1" smtClean="0"/>
              <a:t>بيعية</a:t>
            </a:r>
            <a:r>
              <a:rPr lang="ar-DZ" sz="3200" dirty="0" smtClean="0"/>
              <a:t> متعددة, ومن ثم يكون من المفيد التعرف على موقف كل منتج على حدى بالنسبة </a:t>
            </a:r>
            <a:r>
              <a:rPr lang="ar-DZ" sz="3200" b="1" u="sng" dirty="0" smtClean="0"/>
              <a:t>لدرجة تحقيق المبيعات المستهدفة له او كل منطقة جغرافية او نوعية من الزبائن</a:t>
            </a:r>
            <a:r>
              <a:rPr lang="ar-DZ" sz="3200" dirty="0" smtClean="0"/>
              <a:t> للتعرف على المنتجات او المناطق او قطاعات السوق التي لديها انحراف في المبيعات الفعلية مقارنة بالتقديرية,</a:t>
            </a:r>
            <a:endParaRPr lang="fr-FR" sz="3200" b="1" u="sng" dirty="0">
              <a:solidFill>
                <a:srgbClr val="0070C0"/>
              </a:solidFill>
            </a:endParaRPr>
          </a:p>
        </p:txBody>
      </p:sp>
    </p:spTree>
    <p:extLst>
      <p:ext uri="{BB962C8B-B14F-4D97-AF65-F5344CB8AC3E}">
        <p14:creationId xmlns:p14="http://schemas.microsoft.com/office/powerpoint/2010/main" val="3139062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8700</TotalTime>
  <Words>1324</Words>
  <Application>Microsoft Office PowerPoint</Application>
  <PresentationFormat>Affichage à l'écran (4:3)</PresentationFormat>
  <Paragraphs>55</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Aspect</vt:lpstr>
      <vt:lpstr>جامعة محمد خيضر بسكرة كلية العلوم الاقتصادية والتجارية وعلوم التسيير قسم العلوم التجارية </vt:lpstr>
      <vt:lpstr>    تعد الرقابة على الخطة السنوية من انواع الرقابة التسويقية وتهدف لمعرفة مدى التطابق بين الاداء المحقق والخطط الموضوعة وتقييم الاداء الفعلي والنتائج، والقيام بالإجراء التصحيحي لها,     فالغاية من الرقابة على الخطة السنوية هي التأكد من ان المنظمة تحقق المبيعات، الارباح، الاهداف المحددة في الخطة السنوية، تكون خطواتها بتحديد اهداف شهرية او فصلية في الخطة السنوية ثم قياس الاداء وتصحيح الانحرافات. </vt:lpstr>
      <vt:lpstr>Présentation PowerPoint</vt:lpstr>
      <vt:lpstr> تتضمن عملية تحليل المبيعات قياس وتقييم المبيعات المحققة ومقارنتها من المبيعات المقدرة ومن ثم التأكد من مدى قيام ادارة التسويق من تحقيق الاهداف الخاصة بالخطة البيعية، وفي نفس الوقت يعتبر تحليل المبيعات خطوة ضرورية للتنبؤ بمبيعات السنة المقبلة.  * ان مقارنة مبيعات  المؤسسة بمبيعات القطاع سوف يفيد في معرفة اداء المؤسسة مقارنة بالمؤسسات المنافسة داخل القطاع، </vt:lpstr>
      <vt:lpstr>وفي هذا الصدد يوجد وسيلتات اساسيتان في تحليل المبيعات هما: انحراف المبيعات/ تحليل المبيعات على اساس جزئي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34</cp:revision>
  <dcterms:created xsi:type="dcterms:W3CDTF">2024-10-18T07:51:50Z</dcterms:created>
  <dcterms:modified xsi:type="dcterms:W3CDTF">2024-10-24T08:52:42Z</dcterms:modified>
</cp:coreProperties>
</file>