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1" r:id="rId2"/>
    <p:sldId id="283" r:id="rId3"/>
    <p:sldId id="273" r:id="rId4"/>
    <p:sldId id="282" r:id="rId5"/>
    <p:sldId id="281" r:id="rId6"/>
    <p:sldId id="285" r:id="rId7"/>
  </p:sldIdLst>
  <p:sldSz cx="11269663"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0" d="100"/>
          <a:sy n="60" d="100"/>
        </p:scale>
        <p:origin x="-1056" y="-24"/>
      </p:cViewPr>
      <p:guideLst>
        <p:guide orient="horz" pos="2160"/>
        <p:guide pos="355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984324-A06F-4D8B-BCF3-CB2DF0FC66D3}" type="datetimeFigureOut">
              <a:rPr lang="fr-FR" smtClean="0"/>
              <a:pPr/>
              <a:t>20/10/2024</a:t>
            </a:fld>
            <a:endParaRPr lang="fr-FR"/>
          </a:p>
        </p:txBody>
      </p:sp>
      <p:sp>
        <p:nvSpPr>
          <p:cNvPr id="4" name="Espace réservé de l'image des diapositives 3"/>
          <p:cNvSpPr>
            <a:spLocks noGrp="1" noRot="1" noChangeAspect="1"/>
          </p:cNvSpPr>
          <p:nvPr>
            <p:ph type="sldImg" idx="2"/>
          </p:nvPr>
        </p:nvSpPr>
        <p:spPr>
          <a:xfrm>
            <a:off x="612775" y="685800"/>
            <a:ext cx="563245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FC43F7-1A07-425F-997D-83FA4C4990D8}"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45225" y="2130427"/>
            <a:ext cx="9579214"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690449" y="3886200"/>
            <a:ext cx="788876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170505" y="274640"/>
            <a:ext cx="2535674"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563484" y="274640"/>
            <a:ext cx="7419194"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90225" y="4406902"/>
            <a:ext cx="9579214"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890225" y="2906713"/>
            <a:ext cx="957921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563484" y="1600202"/>
            <a:ext cx="497743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728745" y="1600202"/>
            <a:ext cx="497743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563483" y="1535113"/>
            <a:ext cx="497939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563483" y="2174875"/>
            <a:ext cx="4979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5724832" y="1535113"/>
            <a:ext cx="498134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5724832" y="2174875"/>
            <a:ext cx="498134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63485" y="273050"/>
            <a:ext cx="3707641"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4406125" y="273052"/>
            <a:ext cx="630005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563485" y="1435102"/>
            <a:ext cx="370764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208934" y="4800600"/>
            <a:ext cx="6761798"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2208934" y="612775"/>
            <a:ext cx="6761798"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2208934" y="5367338"/>
            <a:ext cx="676179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563485" y="274638"/>
            <a:ext cx="10142696"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563485" y="1600202"/>
            <a:ext cx="10142696"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563483" y="6356352"/>
            <a:ext cx="262958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77FE68-B179-47C4-8757-734EB2B83C49}" type="datetimeFigureOut">
              <a:rPr lang="fr-FR" smtClean="0"/>
              <a:pPr/>
              <a:t>20/10/2024</a:t>
            </a:fld>
            <a:endParaRPr lang="fr-FR"/>
          </a:p>
        </p:txBody>
      </p:sp>
      <p:sp>
        <p:nvSpPr>
          <p:cNvPr id="5" name="Espace réservé du pied de page 4"/>
          <p:cNvSpPr>
            <a:spLocks noGrp="1"/>
          </p:cNvSpPr>
          <p:nvPr>
            <p:ph type="ftr" sz="quarter" idx="3"/>
          </p:nvPr>
        </p:nvSpPr>
        <p:spPr>
          <a:xfrm>
            <a:off x="3850469" y="6356352"/>
            <a:ext cx="356872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076592" y="6356352"/>
            <a:ext cx="262958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D4D041-5645-49D8-B3DD-E4DAFC1DE53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34171" y="785794"/>
            <a:ext cx="9858444" cy="2582858"/>
          </a:xfrm>
        </p:spPr>
        <p:style>
          <a:lnRef idx="2">
            <a:schemeClr val="accent1"/>
          </a:lnRef>
          <a:fillRef idx="1">
            <a:schemeClr val="lt1"/>
          </a:fillRef>
          <a:effectRef idx="0">
            <a:schemeClr val="accent1"/>
          </a:effectRef>
          <a:fontRef idx="minor">
            <a:schemeClr val="dk1"/>
          </a:fontRef>
        </p:style>
        <p:txBody>
          <a:bodyPr>
            <a:normAutofit/>
          </a:bodyPr>
          <a:lstStyle/>
          <a:p>
            <a:r>
              <a:rPr lang="fr-FR" sz="4800" b="1" dirty="0" smtClean="0">
                <a:solidFill>
                  <a:srgbClr val="0070C0"/>
                </a:solidFill>
              </a:rPr>
              <a:t>Introduction to </a:t>
            </a:r>
            <a:r>
              <a:rPr lang="fr-FR" sz="4800" b="1" dirty="0" err="1" smtClean="0">
                <a:solidFill>
                  <a:srgbClr val="0070C0"/>
                </a:solidFill>
              </a:rPr>
              <a:t>quality</a:t>
            </a:r>
            <a:r>
              <a:rPr lang="fr-FR" sz="4800" b="1" dirty="0" smtClean="0">
                <a:solidFill>
                  <a:srgbClr val="0070C0"/>
                </a:solidFill>
              </a:rPr>
              <a:t> and </a:t>
            </a:r>
            <a:r>
              <a:rPr lang="fr-FR" sz="4800" b="1" dirty="0" err="1" smtClean="0">
                <a:solidFill>
                  <a:srgbClr val="0070C0"/>
                </a:solidFill>
              </a:rPr>
              <a:t>quality</a:t>
            </a:r>
            <a:r>
              <a:rPr lang="fr-FR" sz="4800" b="1" dirty="0" smtClean="0">
                <a:solidFill>
                  <a:srgbClr val="0070C0"/>
                </a:solidFill>
              </a:rPr>
              <a:t> management</a:t>
            </a:r>
            <a:r>
              <a:rPr lang="fr-FR" sz="3200" b="1" dirty="0" smtClean="0">
                <a:solidFill>
                  <a:srgbClr val="0070C0"/>
                </a:solidFill>
              </a:rPr>
              <a:t/>
            </a:r>
            <a:br>
              <a:rPr lang="fr-FR" sz="3200" b="1" dirty="0" smtClean="0">
                <a:solidFill>
                  <a:srgbClr val="0070C0"/>
                </a:solidFill>
              </a:rPr>
            </a:br>
            <a:r>
              <a:rPr lang="fr-FR" sz="3200" b="1" dirty="0" smtClean="0">
                <a:solidFill>
                  <a:srgbClr val="0070C0"/>
                </a:solidFill>
              </a:rPr>
              <a:t/>
            </a:r>
            <a:br>
              <a:rPr lang="fr-FR" sz="3200" b="1" dirty="0" smtClean="0">
                <a:solidFill>
                  <a:srgbClr val="0070C0"/>
                </a:solidFill>
              </a:rPr>
            </a:br>
            <a:r>
              <a:rPr lang="fr-FR" sz="3200" b="1" dirty="0" smtClean="0">
                <a:solidFill>
                  <a:srgbClr val="0070C0"/>
                </a:solidFill>
              </a:rPr>
              <a:t>Course 01</a:t>
            </a:r>
            <a:endParaRPr lang="fr-FR" sz="3200" b="1" dirty="0">
              <a:solidFill>
                <a:srgbClr val="0070C0"/>
              </a:solidFill>
            </a:endParaRPr>
          </a:p>
        </p:txBody>
      </p:sp>
      <p:sp>
        <p:nvSpPr>
          <p:cNvPr id="3" name="Espace réservé du contenu 2"/>
          <p:cNvSpPr>
            <a:spLocks noGrp="1"/>
          </p:cNvSpPr>
          <p:nvPr>
            <p:ph idx="1"/>
          </p:nvPr>
        </p:nvSpPr>
        <p:spPr>
          <a:xfrm>
            <a:off x="1991493" y="3857628"/>
            <a:ext cx="7286676" cy="2143140"/>
          </a:xfrm>
        </p:spPr>
        <p:txBody>
          <a:bodyPr>
            <a:noAutofit/>
          </a:bodyPr>
          <a:lstStyle/>
          <a:p>
            <a:pPr algn="ctr" rtl="1">
              <a:buNone/>
            </a:pP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محاضرات موجهة لطلبة السنة ثانية </a:t>
            </a:r>
            <a:r>
              <a:rPr lang="ar-DZ" sz="3600" b="1" dirty="0" err="1" smtClean="0">
                <a:effectLst>
                  <a:outerShdw blurRad="38100" dist="38100" dir="2700000" algn="tl">
                    <a:srgbClr val="000000">
                      <a:alpha val="43137"/>
                    </a:srgbClr>
                  </a:outerShdw>
                </a:effectLst>
                <a:latin typeface="Arabic Typesetting" pitchFamily="66" charset="-78"/>
                <a:cs typeface="Arabic Typesetting" pitchFamily="66" charset="-78"/>
              </a:rPr>
              <a:t>ماستر</a:t>
            </a: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 اقتصاد وتسيير المؤسسات</a:t>
            </a:r>
          </a:p>
          <a:p>
            <a:pPr algn="ctr" rtl="1">
              <a:buNone/>
            </a:pP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قسم العلوم </a:t>
            </a:r>
            <a:r>
              <a:rPr lang="ar-DZ" sz="3600" b="1" dirty="0" err="1" smtClean="0">
                <a:effectLst>
                  <a:outerShdw blurRad="38100" dist="38100" dir="2700000" algn="tl">
                    <a:srgbClr val="000000">
                      <a:alpha val="43137"/>
                    </a:srgbClr>
                  </a:outerShdw>
                </a:effectLst>
                <a:latin typeface="Arabic Typesetting" pitchFamily="66" charset="-78"/>
                <a:cs typeface="Arabic Typesetting" pitchFamily="66" charset="-78"/>
              </a:rPr>
              <a:t>الإقتصادية</a:t>
            </a: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 جامعة بسكرة</a:t>
            </a:r>
            <a:endParaRPr lang="fr-FR" sz="3600" b="1" dirty="0" smtClean="0">
              <a:effectLst>
                <a:outerShdw blurRad="38100" dist="38100" dir="2700000" algn="tl">
                  <a:srgbClr val="000000">
                    <a:alpha val="43137"/>
                  </a:srgbClr>
                </a:outerShdw>
              </a:effectLst>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91361" y="214290"/>
            <a:ext cx="9501254" cy="857256"/>
          </a:xfrm>
        </p:spPr>
        <p:txBody>
          <a:bodyPr>
            <a:noAutofit/>
          </a:bodyPr>
          <a:lstStyle/>
          <a:p>
            <a:r>
              <a:rPr lang="fr-FR" sz="3600" b="1" dirty="0" err="1" smtClean="0">
                <a:solidFill>
                  <a:srgbClr val="0070C0"/>
                </a:solidFill>
              </a:rPr>
              <a:t>What</a:t>
            </a:r>
            <a:r>
              <a:rPr lang="fr-FR" sz="3600" b="1" dirty="0" smtClean="0">
                <a:solidFill>
                  <a:srgbClr val="0070C0"/>
                </a:solidFill>
              </a:rPr>
              <a:t> </a:t>
            </a:r>
            <a:r>
              <a:rPr lang="fr-FR" sz="3600" b="1" dirty="0" err="1" smtClean="0">
                <a:solidFill>
                  <a:srgbClr val="0070C0"/>
                </a:solidFill>
              </a:rPr>
              <a:t>is</a:t>
            </a:r>
            <a:r>
              <a:rPr lang="fr-FR" sz="3600" b="1" dirty="0" smtClean="0">
                <a:solidFill>
                  <a:srgbClr val="0070C0"/>
                </a:solidFill>
              </a:rPr>
              <a:t> </a:t>
            </a:r>
            <a:r>
              <a:rPr lang="fr-FR" sz="3600" b="1" dirty="0" err="1" smtClean="0">
                <a:solidFill>
                  <a:srgbClr val="0070C0"/>
                </a:solidFill>
              </a:rPr>
              <a:t>Quality</a:t>
            </a:r>
            <a:r>
              <a:rPr lang="fr-FR" sz="3600" b="1" dirty="0" smtClean="0">
                <a:solidFill>
                  <a:srgbClr val="0070C0"/>
                </a:solidFill>
              </a:rPr>
              <a:t> &amp; </a:t>
            </a:r>
            <a:r>
              <a:rPr lang="fr-FR" sz="3600" b="1" dirty="0" err="1" smtClean="0">
                <a:solidFill>
                  <a:srgbClr val="0070C0"/>
                </a:solidFill>
              </a:rPr>
              <a:t>Quality</a:t>
            </a:r>
            <a:r>
              <a:rPr lang="fr-FR" sz="3600" b="1" dirty="0" smtClean="0">
                <a:solidFill>
                  <a:srgbClr val="0070C0"/>
                </a:solidFill>
              </a:rPr>
              <a:t> Management?</a:t>
            </a:r>
            <a:endParaRPr lang="fr-FR" sz="3600" b="1" dirty="0">
              <a:solidFill>
                <a:srgbClr val="0070C0"/>
              </a:solidFill>
            </a:endParaRPr>
          </a:p>
        </p:txBody>
      </p:sp>
      <p:sp>
        <p:nvSpPr>
          <p:cNvPr id="3" name="Espace réservé du contenu 2"/>
          <p:cNvSpPr>
            <a:spLocks noGrp="1"/>
          </p:cNvSpPr>
          <p:nvPr>
            <p:ph idx="1"/>
          </p:nvPr>
        </p:nvSpPr>
        <p:spPr>
          <a:xfrm>
            <a:off x="563485" y="1571612"/>
            <a:ext cx="10142696" cy="4554553"/>
          </a:xfrm>
        </p:spPr>
        <p:txBody>
          <a:bodyPr>
            <a:normAutofit/>
          </a:bodyPr>
          <a:lstStyle/>
          <a:p>
            <a:pPr algn="just"/>
            <a:r>
              <a:rPr lang="fr-FR" sz="2800" b="1" dirty="0" err="1" smtClean="0">
                <a:solidFill>
                  <a:srgbClr val="0070C0"/>
                </a:solidFill>
              </a:rPr>
              <a:t>Quality</a:t>
            </a:r>
            <a:r>
              <a:rPr lang="fr-FR" sz="2800" dirty="0" smtClean="0"/>
              <a:t> in </a:t>
            </a:r>
            <a:r>
              <a:rPr lang="fr-FR" sz="2800" dirty="0" err="1" smtClean="0"/>
              <a:t>general</a:t>
            </a:r>
            <a:r>
              <a:rPr lang="fr-FR" sz="2800" dirty="0" smtClean="0"/>
              <a:t> </a:t>
            </a:r>
            <a:r>
              <a:rPr lang="fr-FR" sz="2800" dirty="0" err="1" smtClean="0"/>
              <a:t>refers</a:t>
            </a:r>
            <a:r>
              <a:rPr lang="fr-FR" sz="2800" dirty="0" smtClean="0"/>
              <a:t> to the </a:t>
            </a:r>
            <a:r>
              <a:rPr lang="fr-FR" sz="2800" dirty="0" err="1" smtClean="0"/>
              <a:t>sum</a:t>
            </a:r>
            <a:r>
              <a:rPr lang="fr-FR" sz="2800" dirty="0" smtClean="0"/>
              <a:t> of a </a:t>
            </a:r>
            <a:r>
              <a:rPr lang="fr-FR" sz="2800" dirty="0" err="1" smtClean="0"/>
              <a:t>product’s</a:t>
            </a:r>
            <a:r>
              <a:rPr lang="fr-FR" sz="2800" dirty="0" smtClean="0"/>
              <a:t> traits and </a:t>
            </a:r>
            <a:r>
              <a:rPr lang="fr-FR" sz="2800" dirty="0" err="1" smtClean="0"/>
              <a:t>characteristics</a:t>
            </a:r>
            <a:r>
              <a:rPr lang="fr-FR" sz="2800" dirty="0" smtClean="0"/>
              <a:t> </a:t>
            </a:r>
            <a:r>
              <a:rPr lang="fr-FR" sz="2800" dirty="0" err="1" smtClean="0"/>
              <a:t>that</a:t>
            </a:r>
            <a:r>
              <a:rPr lang="fr-FR" sz="2800" dirty="0" smtClean="0"/>
              <a:t> influence </a:t>
            </a:r>
            <a:r>
              <a:rPr lang="fr-FR" sz="2800" dirty="0" err="1" smtClean="0"/>
              <a:t>its</a:t>
            </a:r>
            <a:r>
              <a:rPr lang="fr-FR" sz="2800" dirty="0" smtClean="0"/>
              <a:t> </a:t>
            </a:r>
            <a:r>
              <a:rPr lang="fr-FR" sz="2800" dirty="0" err="1" smtClean="0"/>
              <a:t>ability</a:t>
            </a:r>
            <a:r>
              <a:rPr lang="fr-FR" sz="2800" dirty="0" smtClean="0"/>
              <a:t> to </a:t>
            </a:r>
            <a:r>
              <a:rPr lang="fr-FR" sz="2800" dirty="0" err="1" smtClean="0"/>
              <a:t>meet</a:t>
            </a:r>
            <a:r>
              <a:rPr lang="fr-FR" sz="2800" dirty="0" smtClean="0"/>
              <a:t> certain </a:t>
            </a:r>
            <a:r>
              <a:rPr lang="fr-FR" sz="2800" dirty="0" err="1" smtClean="0"/>
              <a:t>needs</a:t>
            </a:r>
            <a:r>
              <a:rPr lang="fr-FR" sz="2800" dirty="0" smtClean="0"/>
              <a:t>. </a:t>
            </a:r>
          </a:p>
          <a:p>
            <a:pPr algn="just"/>
            <a:r>
              <a:rPr lang="fr-FR" sz="2800" dirty="0" smtClean="0"/>
              <a:t>The </a:t>
            </a:r>
            <a:r>
              <a:rPr lang="fr-FR" sz="2800" dirty="0" err="1" smtClean="0"/>
              <a:t>act</a:t>
            </a:r>
            <a:r>
              <a:rPr lang="fr-FR" sz="2800" dirty="0" smtClean="0"/>
              <a:t> of </a:t>
            </a:r>
            <a:r>
              <a:rPr lang="fr-FR" sz="2800" dirty="0" err="1" smtClean="0"/>
              <a:t>managing</a:t>
            </a:r>
            <a:r>
              <a:rPr lang="fr-FR" sz="2800" dirty="0" smtClean="0"/>
              <a:t> all </a:t>
            </a:r>
            <a:r>
              <a:rPr lang="fr-FR" sz="2800" dirty="0" err="1" smtClean="0"/>
              <a:t>activities</a:t>
            </a:r>
            <a:r>
              <a:rPr lang="fr-FR" sz="2800" dirty="0" smtClean="0"/>
              <a:t> and </a:t>
            </a:r>
            <a:r>
              <a:rPr lang="fr-FR" sz="2800" dirty="0" err="1" smtClean="0"/>
              <a:t>tasks</a:t>
            </a:r>
            <a:r>
              <a:rPr lang="fr-FR" sz="2800" dirty="0" smtClean="0"/>
              <a:t> </a:t>
            </a:r>
            <a:r>
              <a:rPr lang="fr-FR" sz="2800" dirty="0" err="1" smtClean="0"/>
              <a:t>that</a:t>
            </a:r>
            <a:r>
              <a:rPr lang="fr-FR" sz="2800" dirty="0" smtClean="0"/>
              <a:t> must </a:t>
            </a:r>
            <a:r>
              <a:rPr lang="fr-FR" sz="2800" dirty="0" err="1" smtClean="0"/>
              <a:t>be</a:t>
            </a:r>
            <a:r>
              <a:rPr lang="fr-FR" sz="2800" dirty="0" smtClean="0"/>
              <a:t> </a:t>
            </a:r>
            <a:r>
              <a:rPr lang="fr-FR" sz="2800" dirty="0" err="1" smtClean="0"/>
              <a:t>completed</a:t>
            </a:r>
            <a:r>
              <a:rPr lang="fr-FR" sz="2800" dirty="0" smtClean="0"/>
              <a:t> in </a:t>
            </a:r>
            <a:r>
              <a:rPr lang="fr-FR" sz="2800" dirty="0" err="1" smtClean="0"/>
              <a:t>order</a:t>
            </a:r>
            <a:r>
              <a:rPr lang="fr-FR" sz="2800" dirty="0" smtClean="0"/>
              <a:t> to </a:t>
            </a:r>
            <a:r>
              <a:rPr lang="fr-FR" sz="2800" dirty="0" err="1" smtClean="0"/>
              <a:t>maintain</a:t>
            </a:r>
            <a:r>
              <a:rPr lang="fr-FR" sz="2800" dirty="0" smtClean="0"/>
              <a:t> a </a:t>
            </a:r>
            <a:r>
              <a:rPr lang="fr-FR" sz="2800" dirty="0" err="1" smtClean="0"/>
              <a:t>particular</a:t>
            </a:r>
            <a:r>
              <a:rPr lang="fr-FR" sz="2800" dirty="0" smtClean="0"/>
              <a:t> </a:t>
            </a:r>
            <a:r>
              <a:rPr lang="fr-FR" sz="2800" dirty="0" err="1" smtClean="0"/>
              <a:t>degree</a:t>
            </a:r>
            <a:r>
              <a:rPr lang="fr-FR" sz="2800" dirty="0" smtClean="0"/>
              <a:t> of perfection </a:t>
            </a:r>
            <a:r>
              <a:rPr lang="fr-FR" sz="2800" dirty="0" err="1" smtClean="0"/>
              <a:t>is</a:t>
            </a:r>
            <a:r>
              <a:rPr lang="fr-FR" sz="2800" dirty="0" smtClean="0"/>
              <a:t> </a:t>
            </a:r>
            <a:r>
              <a:rPr lang="fr-FR" sz="2800" dirty="0" err="1" smtClean="0"/>
              <a:t>known</a:t>
            </a:r>
            <a:r>
              <a:rPr lang="fr-FR" sz="2800" dirty="0" smtClean="0"/>
              <a:t> as </a:t>
            </a:r>
            <a:r>
              <a:rPr lang="fr-FR" sz="2800" b="1" dirty="0" err="1" smtClean="0">
                <a:solidFill>
                  <a:srgbClr val="0070C0"/>
                </a:solidFill>
              </a:rPr>
              <a:t>quality</a:t>
            </a:r>
            <a:r>
              <a:rPr lang="fr-FR" sz="2800" b="1" dirty="0" smtClean="0">
                <a:solidFill>
                  <a:srgbClr val="0070C0"/>
                </a:solidFill>
              </a:rPr>
              <a:t> management</a:t>
            </a:r>
            <a:r>
              <a:rPr lang="fr-FR" sz="2800" dirty="0" smtClean="0"/>
              <a:t>.</a:t>
            </a:r>
          </a:p>
          <a:p>
            <a:pPr algn="just"/>
            <a:r>
              <a:rPr lang="fr-FR" sz="2800" dirty="0" smtClean="0"/>
              <a:t>It </a:t>
            </a:r>
            <a:r>
              <a:rPr lang="fr-FR" sz="2800" dirty="0" err="1" smtClean="0"/>
              <a:t>is</a:t>
            </a:r>
            <a:r>
              <a:rPr lang="fr-FR" sz="2800" dirty="0" smtClean="0"/>
              <a:t> </a:t>
            </a:r>
            <a:r>
              <a:rPr lang="fr-FR" sz="2800" dirty="0" err="1" smtClean="0"/>
              <a:t>concerned</a:t>
            </a:r>
            <a:r>
              <a:rPr lang="fr-FR" sz="2800" dirty="0" smtClean="0"/>
              <a:t> </a:t>
            </a:r>
            <a:r>
              <a:rPr lang="fr-FR" sz="2800" dirty="0" err="1" smtClean="0"/>
              <a:t>with</a:t>
            </a:r>
            <a:r>
              <a:rPr lang="fr-FR" sz="2800" dirty="0" smtClean="0"/>
              <a:t> the </a:t>
            </a:r>
            <a:r>
              <a:rPr lang="fr-FR" sz="2800" dirty="0" err="1" smtClean="0"/>
              <a:t>products</a:t>
            </a:r>
            <a:r>
              <a:rPr lang="fr-FR" sz="2800" dirty="0" smtClean="0"/>
              <a:t> and services and the inputs </a:t>
            </a:r>
            <a:r>
              <a:rPr lang="fr-FR" sz="2800" dirty="0" err="1" smtClean="0"/>
              <a:t>like</a:t>
            </a:r>
            <a:r>
              <a:rPr lang="fr-FR" sz="2800" dirty="0" smtClean="0"/>
              <a:t> the </a:t>
            </a:r>
            <a:r>
              <a:rPr lang="fr-FR" sz="2800" dirty="0" err="1" smtClean="0"/>
              <a:t>tasks</a:t>
            </a:r>
            <a:r>
              <a:rPr lang="fr-FR" sz="2800" dirty="0" smtClean="0"/>
              <a:t> and </a:t>
            </a:r>
            <a:r>
              <a:rPr lang="fr-FR" sz="2800" dirty="0" err="1" smtClean="0"/>
              <a:t>processes</a:t>
            </a:r>
            <a:r>
              <a:rPr lang="fr-FR" sz="2800" dirty="0" smtClean="0"/>
              <a:t> </a:t>
            </a:r>
            <a:r>
              <a:rPr lang="fr-FR" sz="2800" dirty="0" err="1" smtClean="0"/>
              <a:t>that</a:t>
            </a:r>
            <a:r>
              <a:rPr lang="fr-FR" sz="2800" dirty="0" smtClean="0"/>
              <a:t> </a:t>
            </a:r>
            <a:r>
              <a:rPr lang="fr-FR" sz="2800" dirty="0" err="1" smtClean="0"/>
              <a:t>produce</a:t>
            </a:r>
            <a:r>
              <a:rPr lang="fr-FR" sz="2800" dirty="0" smtClean="0"/>
              <a:t> the </a:t>
            </a:r>
            <a:r>
              <a:rPr lang="fr-FR" sz="2800" dirty="0" err="1" smtClean="0"/>
              <a:t>results</a:t>
            </a:r>
            <a:r>
              <a:rPr lang="fr-FR" sz="2800" dirty="0" smtClean="0"/>
              <a:t>.</a:t>
            </a:r>
          </a:p>
          <a:p>
            <a:pPr algn="just"/>
            <a:endParaRPr lang="fr-FR" sz="28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274638"/>
            <a:ext cx="10142696" cy="725470"/>
          </a:xfrm>
        </p:spPr>
        <p:txBody>
          <a:bodyPr>
            <a:normAutofit fontScale="90000"/>
          </a:bodyPr>
          <a:lstStyle/>
          <a:p>
            <a:r>
              <a:rPr lang="fr-FR" b="1" dirty="0" err="1" smtClean="0">
                <a:solidFill>
                  <a:srgbClr val="0070C0"/>
                </a:solidFill>
              </a:rPr>
              <a:t>What</a:t>
            </a:r>
            <a:r>
              <a:rPr lang="fr-FR" b="1" dirty="0" smtClean="0">
                <a:solidFill>
                  <a:srgbClr val="0070C0"/>
                </a:solidFill>
              </a:rPr>
              <a:t> </a:t>
            </a:r>
            <a:r>
              <a:rPr lang="fr-FR" b="1" dirty="0" err="1" smtClean="0">
                <a:solidFill>
                  <a:srgbClr val="0070C0"/>
                </a:solidFill>
              </a:rPr>
              <a:t>is</a:t>
            </a:r>
            <a:r>
              <a:rPr lang="fr-FR" b="1" dirty="0" smtClean="0">
                <a:solidFill>
                  <a:srgbClr val="0070C0"/>
                </a:solidFill>
              </a:rPr>
              <a:t> </a:t>
            </a:r>
            <a:r>
              <a:rPr lang="fr-FR" b="1" dirty="0" err="1" smtClean="0">
                <a:solidFill>
                  <a:srgbClr val="0070C0"/>
                </a:solidFill>
              </a:rPr>
              <a:t>Quality</a:t>
            </a:r>
            <a:r>
              <a:rPr lang="fr-FR" b="1" dirty="0" smtClean="0">
                <a:solidFill>
                  <a:srgbClr val="0070C0"/>
                </a:solidFill>
              </a:rPr>
              <a:t> Management?</a:t>
            </a:r>
            <a:endParaRPr lang="fr-FR" b="1" dirty="0">
              <a:solidFill>
                <a:srgbClr val="0070C0"/>
              </a:solidFill>
            </a:endParaRPr>
          </a:p>
        </p:txBody>
      </p:sp>
      <p:sp>
        <p:nvSpPr>
          <p:cNvPr id="3" name="Espace réservé du contenu 2"/>
          <p:cNvSpPr>
            <a:spLocks noGrp="1"/>
          </p:cNvSpPr>
          <p:nvPr>
            <p:ph idx="1"/>
          </p:nvPr>
        </p:nvSpPr>
        <p:spPr>
          <a:xfrm>
            <a:off x="563485" y="1357298"/>
            <a:ext cx="10142696" cy="5000660"/>
          </a:xfrm>
        </p:spPr>
        <p:txBody>
          <a:bodyPr>
            <a:normAutofit fontScale="70000" lnSpcReduction="20000"/>
          </a:bodyPr>
          <a:lstStyle/>
          <a:p>
            <a:pPr algn="just"/>
            <a:r>
              <a:rPr lang="en-US" b="1" dirty="0" smtClean="0">
                <a:solidFill>
                  <a:srgbClr val="0070C0"/>
                </a:solidFill>
              </a:rPr>
              <a:t>Quality management </a:t>
            </a:r>
            <a:r>
              <a:rPr lang="en-US" dirty="0" smtClean="0"/>
              <a:t>is the act of overseeing different activities and tasks within an organization to ensure that products and services offered, as well as the means used to provide them, are consistent. It helps to achieve and maintain a desired level of quality within the organization.</a:t>
            </a:r>
          </a:p>
          <a:p>
            <a:pPr algn="just">
              <a:buNone/>
            </a:pPr>
            <a:endParaRPr lang="en-US" dirty="0" smtClean="0"/>
          </a:p>
          <a:p>
            <a:pPr algn="just"/>
            <a:r>
              <a:rPr lang="en-US" dirty="0" smtClean="0">
                <a:solidFill>
                  <a:srgbClr val="0070C0"/>
                </a:solidFill>
              </a:rPr>
              <a:t>There are four main components of Quality Management</a:t>
            </a:r>
            <a:r>
              <a:rPr lang="en-US" dirty="0" smtClean="0"/>
              <a:t>: </a:t>
            </a:r>
            <a:r>
              <a:rPr lang="en-US" b="1" dirty="0" smtClean="0"/>
              <a:t>quality planning</a:t>
            </a:r>
            <a:r>
              <a:rPr lang="en-US" dirty="0" smtClean="0"/>
              <a:t>, </a:t>
            </a:r>
            <a:r>
              <a:rPr lang="en-US" b="1" dirty="0" smtClean="0"/>
              <a:t>quality assurance</a:t>
            </a:r>
            <a:r>
              <a:rPr lang="en-US" dirty="0" smtClean="0"/>
              <a:t>, </a:t>
            </a:r>
            <a:r>
              <a:rPr lang="en-US" b="1" dirty="0" smtClean="0"/>
              <a:t>quality control</a:t>
            </a:r>
            <a:r>
              <a:rPr lang="en-US" dirty="0" smtClean="0"/>
              <a:t> and </a:t>
            </a:r>
            <a:r>
              <a:rPr lang="en-US" b="1" dirty="0" smtClean="0"/>
              <a:t>quality improvement</a:t>
            </a:r>
            <a:r>
              <a:rPr lang="en-US" dirty="0" smtClean="0"/>
              <a:t>. The process of implementing all four components in an organization is referred to as </a:t>
            </a:r>
            <a:r>
              <a:rPr lang="en-US" b="1" dirty="0" smtClean="0">
                <a:effectLst>
                  <a:outerShdw blurRad="38100" dist="38100" dir="2700000" algn="tl">
                    <a:srgbClr val="000000">
                      <a:alpha val="43137"/>
                    </a:srgbClr>
                  </a:outerShdw>
                </a:effectLst>
              </a:rPr>
              <a:t>Total Quality Management (TQM). </a:t>
            </a:r>
          </a:p>
          <a:p>
            <a:pPr algn="just"/>
            <a:endParaRPr lang="en-US" dirty="0" smtClean="0"/>
          </a:p>
          <a:p>
            <a:pPr algn="just"/>
            <a:r>
              <a:rPr lang="en-US" b="1" dirty="0" smtClean="0">
                <a:solidFill>
                  <a:srgbClr val="0070C0"/>
                </a:solidFill>
              </a:rPr>
              <a:t>Quality Management (and TQM) </a:t>
            </a:r>
            <a:r>
              <a:rPr lang="en-US" dirty="0" smtClean="0"/>
              <a:t>focuses not only on the quality of the outputs (products &amp; services) but also the inputs - the tasks and processes by which the outputs were created. Ideally, the quality of a product and/or service is not only increasing but the process by which the product and/or service is created is becoming better, thus achieving </a:t>
            </a:r>
            <a:r>
              <a:rPr lang="en-US" i="1" dirty="0" smtClean="0"/>
              <a:t>more consistent</a:t>
            </a:r>
            <a:r>
              <a:rPr lang="en-US" dirty="0" smtClean="0"/>
              <a:t>, higher quality products and services.</a:t>
            </a:r>
          </a:p>
          <a:p>
            <a:pPr algn="just"/>
            <a:endParaRPr lang="fr-FR" dirty="0" smtClean="0"/>
          </a:p>
          <a:p>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7047" y="274638"/>
            <a:ext cx="9787006" cy="796908"/>
          </a:xfrm>
        </p:spPr>
        <p:txBody>
          <a:bodyPr>
            <a:normAutofit/>
          </a:bodyPr>
          <a:lstStyle/>
          <a:p>
            <a:r>
              <a:rPr lang="en-US" sz="3800" b="1" dirty="0" smtClean="0">
                <a:solidFill>
                  <a:srgbClr val="0070C0"/>
                </a:solidFill>
              </a:rPr>
              <a:t>key components of QM</a:t>
            </a:r>
            <a:endParaRPr lang="fr-FR" sz="3800" b="1" dirty="0">
              <a:solidFill>
                <a:srgbClr val="0070C0"/>
              </a:solidFill>
            </a:endParaRPr>
          </a:p>
        </p:txBody>
      </p:sp>
      <p:sp>
        <p:nvSpPr>
          <p:cNvPr id="3" name="Espace réservé du contenu 2"/>
          <p:cNvSpPr>
            <a:spLocks noGrp="1"/>
          </p:cNvSpPr>
          <p:nvPr>
            <p:ph idx="1"/>
          </p:nvPr>
        </p:nvSpPr>
        <p:spPr>
          <a:xfrm>
            <a:off x="563485" y="1428736"/>
            <a:ext cx="10142696" cy="4697429"/>
          </a:xfrm>
        </p:spPr>
        <p:txBody>
          <a:bodyPr>
            <a:normAutofit fontScale="85000" lnSpcReduction="20000"/>
          </a:bodyPr>
          <a:lstStyle/>
          <a:p>
            <a:pPr algn="just">
              <a:buNone/>
            </a:pPr>
            <a:r>
              <a:rPr lang="en-US" dirty="0" smtClean="0"/>
              <a:t>Quality management consists of four key components, which include the following:</a:t>
            </a:r>
          </a:p>
          <a:p>
            <a:pPr algn="just">
              <a:buNone/>
            </a:pPr>
            <a:endParaRPr lang="fr-FR" dirty="0" smtClean="0"/>
          </a:p>
          <a:p>
            <a:pPr lvl="0" algn="just"/>
            <a:r>
              <a:rPr lang="en-US" b="1" dirty="0" smtClean="0"/>
              <a:t>Quality Planning </a:t>
            </a:r>
            <a:r>
              <a:rPr lang="en-US" dirty="0" smtClean="0"/>
              <a:t>– The process of identifying the quality standards relevant to the project and deciding how to meet them.</a:t>
            </a:r>
            <a:endParaRPr lang="fr-FR" dirty="0" smtClean="0"/>
          </a:p>
          <a:p>
            <a:pPr lvl="0" algn="just"/>
            <a:r>
              <a:rPr lang="en-US" b="1" dirty="0" smtClean="0"/>
              <a:t>Quality Improvement</a:t>
            </a:r>
            <a:r>
              <a:rPr lang="en-US" dirty="0" smtClean="0"/>
              <a:t> – The purposeful change of a process to improve the confidence or reliability of the outcome.</a:t>
            </a:r>
            <a:endParaRPr lang="fr-FR" dirty="0" smtClean="0"/>
          </a:p>
          <a:p>
            <a:pPr lvl="0" algn="just"/>
            <a:r>
              <a:rPr lang="en-US" b="1" dirty="0" smtClean="0"/>
              <a:t>Quality Control</a:t>
            </a:r>
            <a:r>
              <a:rPr lang="en-US" dirty="0" smtClean="0"/>
              <a:t> – The continuing effort to uphold a process’s integrity and reliability in achieving an outcome.</a:t>
            </a:r>
            <a:endParaRPr lang="fr-FR" dirty="0" smtClean="0"/>
          </a:p>
          <a:p>
            <a:pPr lvl="0" algn="just"/>
            <a:r>
              <a:rPr lang="en-US" b="1" dirty="0" smtClean="0"/>
              <a:t>Quality Assurance</a:t>
            </a:r>
            <a:r>
              <a:rPr lang="en-US" dirty="0" smtClean="0"/>
              <a:t> – The systematic or planned actions necessary to offer sufficient reliability so that a particular service or product will meet the specified requirements.</a:t>
            </a:r>
            <a:endParaRPr lang="fr-FR" dirty="0" smtClean="0"/>
          </a:p>
          <a:p>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3200" b="1" dirty="0" smtClean="0">
                <a:solidFill>
                  <a:srgbClr val="0070C0"/>
                </a:solidFill>
              </a:rPr>
              <a:t>Understanding the Quality Management Process</a:t>
            </a:r>
            <a:br>
              <a:rPr lang="en-US" sz="3200" b="1" dirty="0" smtClean="0">
                <a:solidFill>
                  <a:srgbClr val="0070C0"/>
                </a:solidFill>
              </a:rPr>
            </a:br>
            <a:endParaRPr lang="fr-FR" sz="3200" dirty="0">
              <a:solidFill>
                <a:srgbClr val="0070C0"/>
              </a:solidFill>
            </a:endParaRPr>
          </a:p>
        </p:txBody>
      </p:sp>
      <p:sp>
        <p:nvSpPr>
          <p:cNvPr id="3" name="Espace réservé du contenu 2"/>
          <p:cNvSpPr>
            <a:spLocks noGrp="1"/>
          </p:cNvSpPr>
          <p:nvPr>
            <p:ph idx="1"/>
          </p:nvPr>
        </p:nvSpPr>
        <p:spPr>
          <a:xfrm>
            <a:off x="276981" y="1071546"/>
            <a:ext cx="10429948" cy="5429288"/>
          </a:xfrm>
        </p:spPr>
        <p:txBody>
          <a:bodyPr>
            <a:normAutofit fontScale="40000" lnSpcReduction="20000"/>
          </a:bodyPr>
          <a:lstStyle/>
          <a:p>
            <a:pPr algn="just"/>
            <a:r>
              <a:rPr lang="en-US" sz="4300" dirty="0" smtClean="0"/>
              <a:t>The definition of “quality” is just this—how well does a product meet the designated requirements? Quality management determines what those requirements are. Quality control encompasses the specific responsibilities people have over the project, and </a:t>
            </a:r>
            <a:r>
              <a:rPr lang="en-US" sz="4300" i="1" dirty="0" smtClean="0"/>
              <a:t>when </a:t>
            </a:r>
            <a:r>
              <a:rPr lang="en-US" sz="4300" dirty="0" smtClean="0"/>
              <a:t>they have them. Let’s define two of the </a:t>
            </a:r>
            <a:r>
              <a:rPr lang="en-US" sz="4300" dirty="0" smtClean="0"/>
              <a:t>major quality management process </a:t>
            </a:r>
            <a:r>
              <a:rPr lang="en-US" sz="4300" dirty="0" smtClean="0"/>
              <a:t> terms you should know:</a:t>
            </a:r>
          </a:p>
          <a:p>
            <a:pPr algn="just"/>
            <a:r>
              <a:rPr lang="en-US" sz="4300" b="1" dirty="0" smtClean="0"/>
              <a:t>Quality Management</a:t>
            </a:r>
            <a:r>
              <a:rPr lang="en-US" sz="4300" dirty="0" smtClean="0"/>
              <a:t>—The </a:t>
            </a:r>
            <a:r>
              <a:rPr lang="en-US" sz="4300" i="1" dirty="0" smtClean="0"/>
              <a:t>planning stage</a:t>
            </a:r>
            <a:r>
              <a:rPr lang="en-US" sz="4300" dirty="0" smtClean="0"/>
              <a:t>; where quality standards are agreed upon, responsible parties are assigned, specs are decided, meetings are planned, and metrics are defined to determine how well the project meets the outlined specifications.</a:t>
            </a:r>
          </a:p>
          <a:p>
            <a:pPr algn="just"/>
            <a:endParaRPr lang="en-US" sz="4300" dirty="0" smtClean="0"/>
          </a:p>
          <a:p>
            <a:pPr algn="just"/>
            <a:r>
              <a:rPr lang="en-US" sz="4300" b="1" dirty="0" smtClean="0"/>
              <a:t>Quality Control</a:t>
            </a:r>
            <a:r>
              <a:rPr lang="en-US" sz="4300" dirty="0" smtClean="0"/>
              <a:t>—</a:t>
            </a:r>
            <a:r>
              <a:rPr lang="en-US" sz="4300" i="1" dirty="0" smtClean="0"/>
              <a:t>During </a:t>
            </a:r>
            <a:r>
              <a:rPr lang="en-US" sz="4300" dirty="0" smtClean="0"/>
              <a:t>project implementation, responsible parties follow the plans and evaluate how well the project conforms to the specifications drawn up during the quality management phase above.</a:t>
            </a:r>
          </a:p>
          <a:p>
            <a:pPr algn="just"/>
            <a:r>
              <a:rPr lang="en-US" sz="4300" dirty="0" smtClean="0"/>
              <a:t>If quality management is the canopy of an umbrella, quality control is the handle—they’re different parts of the same process—quality management dictates all quality assurance methods (like the spokes of the umbrella). The ENSUR document control system brings them together in one seamless</a:t>
            </a:r>
            <a:r>
              <a:rPr lang="en-US" sz="4300" dirty="0" smtClean="0"/>
              <a:t>, easy to use software package</a:t>
            </a:r>
            <a:r>
              <a:rPr lang="en-US" sz="4300" dirty="0" smtClean="0"/>
              <a:t> that your entire company can benefit from. This helps to ensure the original product discussed during the planning phase is top-quality in the end.</a:t>
            </a:r>
          </a:p>
          <a:p>
            <a:pPr algn="just"/>
            <a:endParaRPr lang="en-US" sz="4300" dirty="0" smtClean="0"/>
          </a:p>
          <a:p>
            <a:pPr algn="just">
              <a:buNone/>
            </a:pPr>
            <a:r>
              <a:rPr lang="en-US" sz="4300" b="1" dirty="0" smtClean="0"/>
              <a:t>Quality Control vs. Quality Assurance</a:t>
            </a:r>
            <a:endParaRPr lang="en-US" sz="4300" dirty="0" smtClean="0"/>
          </a:p>
          <a:p>
            <a:pPr algn="just"/>
            <a:r>
              <a:rPr lang="en-US" sz="4300" dirty="0" smtClean="0"/>
              <a:t>It’s important to note </a:t>
            </a:r>
            <a:r>
              <a:rPr lang="en-US" sz="4300" dirty="0" smtClean="0"/>
              <a:t>that quality control and quality assurance</a:t>
            </a:r>
            <a:r>
              <a:rPr lang="en-US" sz="4300" dirty="0" smtClean="0"/>
              <a:t>  are two sides of the same coin:</a:t>
            </a:r>
          </a:p>
          <a:p>
            <a:pPr algn="just"/>
            <a:r>
              <a:rPr lang="en-US" sz="4300" b="1" dirty="0" smtClean="0"/>
              <a:t>Quality Assurance</a:t>
            </a:r>
            <a:r>
              <a:rPr lang="en-US" sz="4300" dirty="0" smtClean="0"/>
              <a:t>—QA focuses on fine-tuning the processes necessary to avoid defects in the end product.</a:t>
            </a:r>
          </a:p>
          <a:p>
            <a:pPr algn="just"/>
            <a:r>
              <a:rPr lang="en-US" sz="4300" b="1" dirty="0" smtClean="0"/>
              <a:t>Quality Control</a:t>
            </a:r>
            <a:r>
              <a:rPr lang="en-US" sz="4300" dirty="0" smtClean="0"/>
              <a:t>—QC tests the end product to discover and root out defects.</a:t>
            </a:r>
          </a:p>
          <a:p>
            <a:pPr algn="just"/>
            <a:r>
              <a:rPr lang="en-US" sz="4300" b="1" dirty="0" smtClean="0">
                <a:solidFill>
                  <a:srgbClr val="FF0000"/>
                </a:solidFill>
              </a:rPr>
              <a:t>So, if QC finds defects, QA may go back and reevaluate processes to eliminate those end errors.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defRPr/>
            </a:pPr>
            <a:r>
              <a:rPr lang="en-US" sz="3500" b="1" dirty="0" smtClean="0">
                <a:solidFill>
                  <a:srgbClr val="0070C0"/>
                </a:solidFill>
                <a:latin typeface="Times New Roman" pitchFamily="18" charset="0"/>
              </a:rPr>
              <a:t>Benefits of TQM</a:t>
            </a:r>
          </a:p>
        </p:txBody>
      </p:sp>
      <p:sp>
        <p:nvSpPr>
          <p:cNvPr id="10243" name="Rectangle 3"/>
          <p:cNvSpPr>
            <a:spLocks noGrp="1" noChangeArrowheads="1"/>
          </p:cNvSpPr>
          <p:nvPr>
            <p:ph type="body" idx="1"/>
          </p:nvPr>
        </p:nvSpPr>
        <p:spPr/>
        <p:txBody>
          <a:bodyPr/>
          <a:lstStyle/>
          <a:p>
            <a:pPr algn="just" eaLnBrk="1" hangingPunct="1">
              <a:defRPr/>
            </a:pPr>
            <a:r>
              <a:rPr lang="en-US" sz="2500" dirty="0" smtClean="0">
                <a:latin typeface="Times New Roman" pitchFamily="18" charset="0"/>
              </a:rPr>
              <a:t>Greater customer loyalty and </a:t>
            </a:r>
            <a:r>
              <a:rPr lang="en-US" sz="2500" dirty="0" err="1" smtClean="0">
                <a:latin typeface="Times New Roman" pitchFamily="18" charset="0"/>
              </a:rPr>
              <a:t>satifacation</a:t>
            </a:r>
            <a:endParaRPr lang="en-US" sz="2500" dirty="0" smtClean="0">
              <a:latin typeface="Times New Roman" pitchFamily="18" charset="0"/>
            </a:endParaRPr>
          </a:p>
          <a:p>
            <a:pPr algn="just" eaLnBrk="1" hangingPunct="1">
              <a:defRPr/>
            </a:pPr>
            <a:r>
              <a:rPr lang="en-US" sz="2500" dirty="0" smtClean="0">
                <a:latin typeface="Times New Roman" pitchFamily="18" charset="0"/>
              </a:rPr>
              <a:t>Market share improvement and domination</a:t>
            </a:r>
          </a:p>
          <a:p>
            <a:pPr algn="just" eaLnBrk="1" hangingPunct="1">
              <a:defRPr/>
            </a:pPr>
            <a:r>
              <a:rPr lang="en-US" sz="2500" dirty="0" smtClean="0">
                <a:latin typeface="Times New Roman" pitchFamily="18" charset="0"/>
              </a:rPr>
              <a:t>Higher stock prices</a:t>
            </a:r>
          </a:p>
          <a:p>
            <a:pPr algn="just" eaLnBrk="1" hangingPunct="1">
              <a:defRPr/>
            </a:pPr>
            <a:r>
              <a:rPr lang="en-US" sz="2500" dirty="0" smtClean="0">
                <a:latin typeface="Times New Roman" pitchFamily="18" charset="0"/>
              </a:rPr>
              <a:t>Reduced service calls</a:t>
            </a:r>
          </a:p>
          <a:p>
            <a:pPr algn="just" eaLnBrk="1" hangingPunct="1">
              <a:defRPr/>
            </a:pPr>
            <a:r>
              <a:rPr lang="en-US" sz="2500" dirty="0" smtClean="0">
                <a:latin typeface="Times New Roman" pitchFamily="18" charset="0"/>
              </a:rPr>
              <a:t>Higher prices</a:t>
            </a:r>
          </a:p>
          <a:p>
            <a:pPr algn="just" eaLnBrk="1" hangingPunct="1">
              <a:defRPr/>
            </a:pPr>
            <a:r>
              <a:rPr lang="en-US" sz="2500" dirty="0" smtClean="0">
                <a:latin typeface="Times New Roman" pitchFamily="18" charset="0"/>
              </a:rPr>
              <a:t>Greater productivity</a:t>
            </a:r>
            <a:endParaRPr lang="ar-DZ" sz="2500" dirty="0" smtClean="0">
              <a:latin typeface="Times New Roman" pitchFamily="18" charset="0"/>
            </a:endParaRPr>
          </a:p>
          <a:p>
            <a:pPr algn="just">
              <a:defRPr/>
            </a:pPr>
            <a:r>
              <a:rPr lang="en-US" sz="2400" dirty="0" smtClean="0"/>
              <a:t>The aims of QM: It </a:t>
            </a:r>
            <a:r>
              <a:rPr lang="en-US" sz="2400" b="1" dirty="0" smtClean="0"/>
              <a:t>helps an organization achieve greater consistency in tasks and activities that are involved in the production of products and services</a:t>
            </a:r>
            <a:r>
              <a:rPr lang="en-US" sz="2400" dirty="0" smtClean="0"/>
              <a:t>. It increases efficiency in processes, reduces wastage, and improves the use of time and other resources. It helps improve customer satisfaction.</a:t>
            </a:r>
            <a:endParaRPr lang="fr-FR" sz="2400" dirty="0" smtClean="0"/>
          </a:p>
          <a:p>
            <a:pPr eaLnBrk="1" hangingPunct="1">
              <a:defRPr/>
            </a:pPr>
            <a:endParaRPr lang="en-US" sz="2500" dirty="0" smtClean="0">
              <a:latin typeface="Times New Roman" pitchFamily="18" charset="0"/>
            </a:endParaRPr>
          </a:p>
          <a:p>
            <a:pPr eaLnBrk="1" hangingPunct="1">
              <a:buFont typeface="Wingdings" pitchFamily="2" charset="2"/>
              <a:buNone/>
              <a:defRPr/>
            </a:pPr>
            <a:endParaRPr lang="en-US" dirty="0" smtClean="0">
              <a:latin typeface="Times New Roman" pitchFamily="18" charset="0"/>
            </a:endParaRPr>
          </a:p>
          <a:p>
            <a:pPr eaLnBrk="1" hangingPunct="1">
              <a:defRPr/>
            </a:pPr>
            <a:endParaRPr lang="en-US"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1599</TotalTime>
  <Words>332</Words>
  <Application>Microsoft Office PowerPoint</Application>
  <PresentationFormat>Personnalisé</PresentationFormat>
  <Paragraphs>41</Paragraphs>
  <Slides>6</Slides>
  <Notes>0</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Thème Office</vt:lpstr>
      <vt:lpstr>Introduction to quality and quality management  Course 01</vt:lpstr>
      <vt:lpstr>What is Quality &amp; Quality Management?</vt:lpstr>
      <vt:lpstr>What is Quality Management?</vt:lpstr>
      <vt:lpstr>key components of QM</vt:lpstr>
      <vt:lpstr>Understanding the Quality Management Process </vt:lpstr>
      <vt:lpstr>Benefits of TQM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Total Quality Management</dc:title>
  <dc:creator>DELL</dc:creator>
  <cp:lastModifiedBy>DELL</cp:lastModifiedBy>
  <cp:revision>129</cp:revision>
  <dcterms:created xsi:type="dcterms:W3CDTF">2024-09-09T18:00:01Z</dcterms:created>
  <dcterms:modified xsi:type="dcterms:W3CDTF">2024-10-20T20:10:35Z</dcterms:modified>
</cp:coreProperties>
</file>