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 id="2147483785" r:id="rId2"/>
  </p:sldMasterIdLst>
  <p:notesMasterIdLst>
    <p:notesMasterId r:id="rId14"/>
  </p:notesMasterIdLst>
  <p:sldIdLst>
    <p:sldId id="413" r:id="rId3"/>
    <p:sldId id="416" r:id="rId4"/>
    <p:sldId id="417" r:id="rId5"/>
    <p:sldId id="418" r:id="rId6"/>
    <p:sldId id="419" r:id="rId7"/>
    <p:sldId id="420" r:id="rId8"/>
    <p:sldId id="412" r:id="rId9"/>
    <p:sldId id="414" r:id="rId10"/>
    <p:sldId id="415" r:id="rId11"/>
    <p:sldId id="421" r:id="rId12"/>
    <p:sldId id="42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9" autoAdjust="0"/>
  </p:normalViewPr>
  <p:slideViewPr>
    <p:cSldViewPr snapToGrid="0">
      <p:cViewPr varScale="1">
        <p:scale>
          <a:sx n="69" d="100"/>
          <a:sy n="69" d="100"/>
        </p:scale>
        <p:origin x="696" y="66"/>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DFF06-FF30-4FD6-8583-8A76508CBAFD}" type="datetimeFigureOut">
              <a:rPr lang="fr-FR" smtClean="0"/>
              <a:t>29/06/2024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36DC2-C8F2-411F-B92E-4262596CFE09}" type="slidenum">
              <a:rPr lang="fr-FR" smtClean="0"/>
              <a:t>‹N°›</a:t>
            </a:fld>
            <a:endParaRPr lang="fr-FR"/>
          </a:p>
        </p:txBody>
      </p:sp>
    </p:spTree>
    <p:extLst>
      <p:ext uri="{BB962C8B-B14F-4D97-AF65-F5344CB8AC3E}">
        <p14:creationId xmlns:p14="http://schemas.microsoft.com/office/powerpoint/2010/main" val="3658906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EA5AD7F-851F-4A2B-A3D3-A0EA5E67D0C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5684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8014FD-7EF4-41CE-9157-EFDCA2F1BCE9}"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1583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91702C3C-A9DA-41ED-BD00-56B90576126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42325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8B1A3F15-617A-4E0C-8E23-2AE79610A58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59840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A000DCE-D795-4BB8-96A4-3D9341E0AC88}"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2207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081236D-FE18-4E98-A27C-64193371C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64692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36D924B-B08C-4C9F-B003-771FCBB9679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4744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50B1846-CB8A-4060-A196-826908762399}"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7572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2CABBB0-E892-41CB-9978-66310D5B2785}"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74084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383D8-A294-4DE8-9A93-EC97898CE9C6}"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7956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80121F4-29AF-4F0D-9799-0153DFEE4403}"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91374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856ED76-DE8E-41C9-849C-6A4EF17A1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822995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6A5BFB7-91EE-4A6F-AAEA-B9C0A0DFCC30}"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5950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6F1A2FE-DE01-48BA-958F-ADA752F2E5B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8006969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E84F5B2-9FF8-486D-91CE-8F8AEC6201D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99767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CC38FF2-052A-4179-8761-EF2B484DD98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0655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674DE243-8A7D-4D4C-9706-312C34069F72}"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039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AF5076B-60B7-4F37-86E1-BF152961BC2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33960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3E10228-AFC6-46E5-A218-7FE6C68636B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3111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89BB7-A248-48BD-A8E4-AD16AB6C6E1E}"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6672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14D6E49-333C-40FC-BCEF-663FEF62AEA4}"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080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8F2130-C6D6-4E1C-AB1E-95BC5460EE2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75810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8AF15896-B64D-46F8-90F5-FF3F4993AB61}"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9" name="Slide Number Placeholder 8"/>
          <p:cNvSpPr>
            <a:spLocks noGrp="1"/>
          </p:cNvSpPr>
          <p:nvPr>
            <p:ph type="sldNum" sz="quarter" idx="12"/>
          </p:nvPr>
        </p:nvSpPr>
        <p:spPr/>
        <p:txBody>
          <a:bodyPr/>
          <a:lstStyle/>
          <a:p>
            <a:fld id="{1CBFE7BF-BE13-481A-9484-8F364B72A28E}"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5170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14D39D-0DB5-4A1B-BAB3-6863AFF12366}"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1350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47662-E01C-4820-B5B9-7AA555DAD673}"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54734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22F8237-CFB8-456A-83FC-9A33FC62BEEE}"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14769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03B60D8-E6CB-4F59-A4C3-C93049C670FD}"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04197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05308555-05B6-438B-A798-2BE686913D84}" type="datetime1">
              <a:rPr lang="fr-FR" smtClean="0"/>
              <a:t>29/06/2024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7758162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4DEFAD-47E4-45D0-BF90-8F6E46EAC347}" type="datetime1">
              <a:rPr lang="fr-FR" smtClean="0"/>
              <a:t>29/06/2024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171200614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www.dmoz.org" TargetMode="External"/><Relationship Id="rId2" Type="http://schemas.openxmlformats.org/officeDocument/2006/relationships/hyperlink" Target="http://dir.yahoo.com"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337AD4-F45F-474D-AAC0-1A88E462C2B1}"/>
              </a:ext>
            </a:extLst>
          </p:cNvPr>
          <p:cNvSpPr>
            <a:spLocks noGrp="1"/>
          </p:cNvSpPr>
          <p:nvPr>
            <p:ph type="title"/>
          </p:nvPr>
        </p:nvSpPr>
        <p:spPr/>
        <p:txBody>
          <a:bodyPr/>
          <a:lstStyle/>
          <a:p>
            <a:r>
              <a:rPr lang="fr-FR" dirty="0"/>
              <a:t>Recherche d’information dans le Web</a:t>
            </a:r>
          </a:p>
        </p:txBody>
      </p:sp>
      <p:sp>
        <p:nvSpPr>
          <p:cNvPr id="3" name="Espace réservé du texte 2">
            <a:extLst>
              <a:ext uri="{FF2B5EF4-FFF2-40B4-BE49-F238E27FC236}">
                <a16:creationId xmlns:a16="http://schemas.microsoft.com/office/drawing/2014/main" id="{7512683A-4C4F-4FC9-A688-41370AD0F0D4}"/>
              </a:ext>
            </a:extLst>
          </p:cNvPr>
          <p:cNvSpPr>
            <a:spLocks noGrp="1"/>
          </p:cNvSpPr>
          <p:nvPr>
            <p:ph type="body" idx="1"/>
          </p:nvPr>
        </p:nvSpPr>
        <p:spPr/>
        <p:txBody>
          <a:bodyPr/>
          <a:lstStyle/>
          <a:p>
            <a:endParaRPr lang="fr-FR"/>
          </a:p>
        </p:txBody>
      </p:sp>
      <p:sp>
        <p:nvSpPr>
          <p:cNvPr id="4" name="Espace réservé du pied de page 3">
            <a:extLst>
              <a:ext uri="{FF2B5EF4-FFF2-40B4-BE49-F238E27FC236}">
                <a16:creationId xmlns:a16="http://schemas.microsoft.com/office/drawing/2014/main" id="{467FB974-9C50-4FD2-91D8-8B3B1BC5F74C}"/>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BCECB7D-46E9-4B2A-9B5C-2EA886B8B90D}"/>
              </a:ext>
            </a:extLst>
          </p:cNvPr>
          <p:cNvSpPr>
            <a:spLocks noGrp="1"/>
          </p:cNvSpPr>
          <p:nvPr>
            <p:ph type="sldNum" sz="quarter" idx="12"/>
          </p:nvPr>
        </p:nvSpPr>
        <p:spPr/>
        <p:txBody>
          <a:bodyPr/>
          <a:lstStyle/>
          <a:p>
            <a:fld id="{1CBFE7BF-BE13-481A-9484-8F364B72A28E}" type="slidenum">
              <a:rPr lang="fr-FR" smtClean="0"/>
              <a:t>1</a:t>
            </a:fld>
            <a:endParaRPr lang="fr-FR"/>
          </a:p>
        </p:txBody>
      </p:sp>
    </p:spTree>
    <p:extLst>
      <p:ext uri="{BB962C8B-B14F-4D97-AF65-F5344CB8AC3E}">
        <p14:creationId xmlns:p14="http://schemas.microsoft.com/office/powerpoint/2010/main" val="663095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BEBAA7-98B2-4D77-BB47-7D02ED3382B1}"/>
              </a:ext>
            </a:extLst>
          </p:cNvPr>
          <p:cNvSpPr>
            <a:spLocks noGrp="1"/>
          </p:cNvSpPr>
          <p:nvPr>
            <p:ph type="title"/>
          </p:nvPr>
        </p:nvSpPr>
        <p:spPr/>
        <p:txBody>
          <a:bodyPr/>
          <a:lstStyle/>
          <a:p>
            <a:r>
              <a:rPr lang="fr-FR" dirty="0"/>
              <a:t>Moteur de recherche: Principe de fonctionnement</a:t>
            </a:r>
          </a:p>
        </p:txBody>
      </p:sp>
      <p:sp>
        <p:nvSpPr>
          <p:cNvPr id="3" name="Espace réservé du contenu 2">
            <a:extLst>
              <a:ext uri="{FF2B5EF4-FFF2-40B4-BE49-F238E27FC236}">
                <a16:creationId xmlns:a16="http://schemas.microsoft.com/office/drawing/2014/main" id="{9A96C60B-FD6D-4909-86FD-204EBEAC1661}"/>
              </a:ext>
            </a:extLst>
          </p:cNvPr>
          <p:cNvSpPr>
            <a:spLocks noGrp="1"/>
          </p:cNvSpPr>
          <p:nvPr>
            <p:ph idx="1"/>
          </p:nvPr>
        </p:nvSpPr>
        <p:spPr/>
        <p:txBody>
          <a:bodyPr/>
          <a:lstStyle/>
          <a:p>
            <a:endParaRPr lang="fr-FR" dirty="0"/>
          </a:p>
        </p:txBody>
      </p:sp>
      <p:sp>
        <p:nvSpPr>
          <p:cNvPr id="4" name="Espace réservé du pied de page 3">
            <a:extLst>
              <a:ext uri="{FF2B5EF4-FFF2-40B4-BE49-F238E27FC236}">
                <a16:creationId xmlns:a16="http://schemas.microsoft.com/office/drawing/2014/main" id="{8A56E964-6E3D-4B07-9EBC-FC3C2DEF75C9}"/>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80774BA6-5653-46BF-B30F-3B0D732C40AF}"/>
              </a:ext>
            </a:extLst>
          </p:cNvPr>
          <p:cNvSpPr>
            <a:spLocks noGrp="1"/>
          </p:cNvSpPr>
          <p:nvPr>
            <p:ph type="sldNum" sz="quarter" idx="12"/>
          </p:nvPr>
        </p:nvSpPr>
        <p:spPr/>
        <p:txBody>
          <a:bodyPr/>
          <a:lstStyle/>
          <a:p>
            <a:fld id="{1CBFE7BF-BE13-481A-9484-8F364B72A28E}" type="slidenum">
              <a:rPr lang="fr-FR" smtClean="0"/>
              <a:t>10</a:t>
            </a:fld>
            <a:endParaRPr lang="fr-FR"/>
          </a:p>
        </p:txBody>
      </p:sp>
      <p:pic>
        <p:nvPicPr>
          <p:cNvPr id="6" name="Image 5">
            <a:extLst>
              <a:ext uri="{FF2B5EF4-FFF2-40B4-BE49-F238E27FC236}">
                <a16:creationId xmlns:a16="http://schemas.microsoft.com/office/drawing/2014/main" id="{27A20D37-7F36-4951-A204-1CAF36BEE36F}"/>
              </a:ext>
            </a:extLst>
          </p:cNvPr>
          <p:cNvPicPr>
            <a:picLocks noChangeAspect="1"/>
          </p:cNvPicPr>
          <p:nvPr/>
        </p:nvPicPr>
        <p:blipFill>
          <a:blip r:embed="rId2"/>
          <a:stretch>
            <a:fillRect/>
          </a:stretch>
        </p:blipFill>
        <p:spPr>
          <a:xfrm>
            <a:off x="2589212" y="2156239"/>
            <a:ext cx="8915400" cy="3754983"/>
          </a:xfrm>
          <a:prstGeom prst="rect">
            <a:avLst/>
          </a:prstGeom>
        </p:spPr>
      </p:pic>
    </p:spTree>
    <p:extLst>
      <p:ext uri="{BB962C8B-B14F-4D97-AF65-F5344CB8AC3E}">
        <p14:creationId xmlns:p14="http://schemas.microsoft.com/office/powerpoint/2010/main" val="3364312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1CC3B9-5084-4E6F-80D3-7CAD7C795F9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8B0F970-BC1B-4A2F-8AEE-8E5CFD91EF8B}"/>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B16AB1C2-A999-4CB9-8C50-0874BCAFFDCA}"/>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D21A0BF-E6F0-4419-A67E-4418C8E03178}"/>
              </a:ext>
            </a:extLst>
          </p:cNvPr>
          <p:cNvSpPr>
            <a:spLocks noGrp="1"/>
          </p:cNvSpPr>
          <p:nvPr>
            <p:ph type="sldNum" sz="quarter" idx="12"/>
          </p:nvPr>
        </p:nvSpPr>
        <p:spPr/>
        <p:txBody>
          <a:bodyPr/>
          <a:lstStyle/>
          <a:p>
            <a:fld id="{1CBFE7BF-BE13-481A-9484-8F364B72A28E}" type="slidenum">
              <a:rPr lang="fr-FR" smtClean="0"/>
              <a:t>11</a:t>
            </a:fld>
            <a:endParaRPr lang="fr-FR"/>
          </a:p>
        </p:txBody>
      </p:sp>
    </p:spTree>
    <p:extLst>
      <p:ext uri="{BB962C8B-B14F-4D97-AF65-F5344CB8AC3E}">
        <p14:creationId xmlns:p14="http://schemas.microsoft.com/office/powerpoint/2010/main" val="2417997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F28F6A-676A-4790-B3EA-61041E6F67B5}"/>
              </a:ext>
            </a:extLst>
          </p:cNvPr>
          <p:cNvSpPr>
            <a:spLocks noGrp="1"/>
          </p:cNvSpPr>
          <p:nvPr>
            <p:ph type="title"/>
          </p:nvPr>
        </p:nvSpPr>
        <p:spPr/>
        <p:txBody>
          <a:bodyPr/>
          <a:lstStyle/>
          <a:p>
            <a:r>
              <a:rPr lang="fr-FR" dirty="0"/>
              <a:t>Recherche d’informations dans le Web</a:t>
            </a:r>
          </a:p>
        </p:txBody>
      </p:sp>
      <p:pic>
        <p:nvPicPr>
          <p:cNvPr id="4" name="Espace réservé du contenu 3">
            <a:extLst>
              <a:ext uri="{FF2B5EF4-FFF2-40B4-BE49-F238E27FC236}">
                <a16:creationId xmlns:a16="http://schemas.microsoft.com/office/drawing/2014/main" id="{6C62BC9A-87DE-4B74-9AF7-BAF77EA5273D}"/>
              </a:ext>
            </a:extLst>
          </p:cNvPr>
          <p:cNvPicPr>
            <a:picLocks noGrp="1" noChangeAspect="1"/>
          </p:cNvPicPr>
          <p:nvPr>
            <p:ph idx="1"/>
          </p:nvPr>
        </p:nvPicPr>
        <p:blipFill>
          <a:blip r:embed="rId2"/>
          <a:stretch>
            <a:fillRect/>
          </a:stretch>
        </p:blipFill>
        <p:spPr>
          <a:xfrm>
            <a:off x="2592925" y="1506071"/>
            <a:ext cx="7694075" cy="4410635"/>
          </a:xfrm>
          <a:prstGeom prst="rect">
            <a:avLst/>
          </a:prstGeom>
        </p:spPr>
      </p:pic>
      <p:sp>
        <p:nvSpPr>
          <p:cNvPr id="5" name="Espace réservé du numéro de diapositive 4">
            <a:extLst>
              <a:ext uri="{FF2B5EF4-FFF2-40B4-BE49-F238E27FC236}">
                <a16:creationId xmlns:a16="http://schemas.microsoft.com/office/drawing/2014/main" id="{4B2942C6-D77A-442F-98DB-25E0C17959C7}"/>
              </a:ext>
            </a:extLst>
          </p:cNvPr>
          <p:cNvSpPr>
            <a:spLocks noGrp="1"/>
          </p:cNvSpPr>
          <p:nvPr>
            <p:ph type="sldNum" sz="quarter" idx="12"/>
          </p:nvPr>
        </p:nvSpPr>
        <p:spPr/>
        <p:txBody>
          <a:bodyPr/>
          <a:lstStyle/>
          <a:p>
            <a:fld id="{1CBFE7BF-BE13-481A-9484-8F364B72A28E}" type="slidenum">
              <a:rPr lang="fr-FR" smtClean="0"/>
              <a:t>2</a:t>
            </a:fld>
            <a:endParaRPr lang="fr-FR"/>
          </a:p>
        </p:txBody>
      </p:sp>
      <p:sp>
        <p:nvSpPr>
          <p:cNvPr id="6" name="Espace réservé du pied de page 5">
            <a:extLst>
              <a:ext uri="{FF2B5EF4-FFF2-40B4-BE49-F238E27FC236}">
                <a16:creationId xmlns:a16="http://schemas.microsoft.com/office/drawing/2014/main" id="{84B234C9-F071-4846-8635-657DCB5525FE}"/>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537064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8397E8-0272-4692-8CCD-5516D71007B2}"/>
              </a:ext>
            </a:extLst>
          </p:cNvPr>
          <p:cNvSpPr>
            <a:spLocks noGrp="1"/>
          </p:cNvSpPr>
          <p:nvPr>
            <p:ph type="title"/>
          </p:nvPr>
        </p:nvSpPr>
        <p:spPr/>
        <p:txBody>
          <a:bodyPr/>
          <a:lstStyle/>
          <a:p>
            <a:r>
              <a:rPr lang="fr-FR" dirty="0"/>
              <a:t>Recherche d’informations dans le Web</a:t>
            </a:r>
          </a:p>
        </p:txBody>
      </p:sp>
      <p:sp>
        <p:nvSpPr>
          <p:cNvPr id="3" name="Espace réservé du contenu 2">
            <a:extLst>
              <a:ext uri="{FF2B5EF4-FFF2-40B4-BE49-F238E27FC236}">
                <a16:creationId xmlns:a16="http://schemas.microsoft.com/office/drawing/2014/main" id="{6A783F46-49C4-4DD4-B385-A56C3112712D}"/>
              </a:ext>
            </a:extLst>
          </p:cNvPr>
          <p:cNvSpPr>
            <a:spLocks noGrp="1"/>
          </p:cNvSpPr>
          <p:nvPr>
            <p:ph idx="1"/>
          </p:nvPr>
        </p:nvSpPr>
        <p:spPr/>
        <p:txBody>
          <a:bodyPr>
            <a:normAutofit/>
          </a:bodyPr>
          <a:lstStyle/>
          <a:p>
            <a:r>
              <a:rPr lang="fr-FR" dirty="0"/>
              <a:t>La Recherche d’informations dans le Web (RIW) a sa racine dans la recherche d’information (RI) classique. </a:t>
            </a:r>
          </a:p>
          <a:p>
            <a:r>
              <a:rPr lang="fr-FR" dirty="0"/>
              <a:t>La RI classique suppose que l’unité d’information de base est un document, et une grande collection de documents sont disponibles pour former la base de textes. Sur le Web, les documents sont des pages Web. Il est évident de dire que la recherche dans le Web est la application la plus importante de la RI. </a:t>
            </a:r>
          </a:p>
          <a:p>
            <a:r>
              <a:rPr lang="fr-FR" dirty="0"/>
              <a:t>La recherche dans le Web est, cependant, n’est pas une application pure</a:t>
            </a:r>
            <a:br>
              <a:rPr lang="fr-FR" dirty="0"/>
            </a:br>
            <a:r>
              <a:rPr lang="fr-FR" dirty="0"/>
              <a:t>et simple des modèles RI traditionnels. Il utilise des résultats RI, mais elle a aussi ses techniques uniques et présente de nombreux problèmes pour la RI. </a:t>
            </a:r>
            <a:br>
              <a:rPr lang="fr-FR" dirty="0"/>
            </a:br>
            <a:endParaRPr lang="fr-FR" dirty="0"/>
          </a:p>
        </p:txBody>
      </p:sp>
      <p:sp>
        <p:nvSpPr>
          <p:cNvPr id="5" name="Espace réservé du numéro de diapositive 4">
            <a:extLst>
              <a:ext uri="{FF2B5EF4-FFF2-40B4-BE49-F238E27FC236}">
                <a16:creationId xmlns:a16="http://schemas.microsoft.com/office/drawing/2014/main" id="{6835E036-0A37-456D-9188-83BDEDED8CB8}"/>
              </a:ext>
            </a:extLst>
          </p:cNvPr>
          <p:cNvSpPr>
            <a:spLocks noGrp="1"/>
          </p:cNvSpPr>
          <p:nvPr>
            <p:ph type="sldNum" sz="quarter" idx="12"/>
          </p:nvPr>
        </p:nvSpPr>
        <p:spPr/>
        <p:txBody>
          <a:bodyPr/>
          <a:lstStyle/>
          <a:p>
            <a:fld id="{1CBFE7BF-BE13-481A-9484-8F364B72A28E}" type="slidenum">
              <a:rPr lang="fr-FR" smtClean="0"/>
              <a:t>3</a:t>
            </a:fld>
            <a:endParaRPr lang="fr-FR"/>
          </a:p>
        </p:txBody>
      </p:sp>
      <p:sp>
        <p:nvSpPr>
          <p:cNvPr id="6" name="Espace réservé du pied de page 5">
            <a:extLst>
              <a:ext uri="{FF2B5EF4-FFF2-40B4-BE49-F238E27FC236}">
                <a16:creationId xmlns:a16="http://schemas.microsoft.com/office/drawing/2014/main" id="{2B94F86E-A793-46BC-8FDB-B79F453F1E04}"/>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564698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C8FFF4-6115-4395-BB1C-A3527BF49FF5}"/>
              </a:ext>
            </a:extLst>
          </p:cNvPr>
          <p:cNvSpPr>
            <a:spLocks noGrp="1"/>
          </p:cNvSpPr>
          <p:nvPr>
            <p:ph type="title"/>
          </p:nvPr>
        </p:nvSpPr>
        <p:spPr/>
        <p:txBody>
          <a:bodyPr/>
          <a:lstStyle/>
          <a:p>
            <a:r>
              <a:rPr lang="fr-FR" altLang="fr-FR" dirty="0">
                <a:ea typeface="ＭＳ Ｐゴシック" panose="020B0600070205080204" pitchFamily="34" charset="-128"/>
              </a:rPr>
              <a:t>Approches de recherche sur le Web</a:t>
            </a:r>
            <a:endParaRPr lang="fr-FR" dirty="0"/>
          </a:p>
        </p:txBody>
      </p:sp>
      <p:sp>
        <p:nvSpPr>
          <p:cNvPr id="3" name="Espace réservé du contenu 2">
            <a:extLst>
              <a:ext uri="{FF2B5EF4-FFF2-40B4-BE49-F238E27FC236}">
                <a16:creationId xmlns:a16="http://schemas.microsoft.com/office/drawing/2014/main" id="{4E283845-6E7F-44FD-BD20-F3E06A785F25}"/>
              </a:ext>
            </a:extLst>
          </p:cNvPr>
          <p:cNvSpPr>
            <a:spLocks noGrp="1"/>
          </p:cNvSpPr>
          <p:nvPr>
            <p:ph idx="1"/>
          </p:nvPr>
        </p:nvSpPr>
        <p:spPr/>
        <p:txBody>
          <a:bodyPr>
            <a:normAutofit fontScale="92500" lnSpcReduction="20000"/>
          </a:bodyPr>
          <a:lstStyle/>
          <a:p>
            <a:pPr marL="514350" indent="-457200">
              <a:buFont typeface="Trebuchet MS" panose="020B0603020202020204" pitchFamily="34" charset="0"/>
              <a:buAutoNum type="arabicPeriod"/>
            </a:pPr>
            <a:r>
              <a:rPr lang="fr-FR" altLang="fr-FR" dirty="0">
                <a:ea typeface="ＭＳ Ｐゴシック" panose="020B0600070205080204" pitchFamily="34" charset="-128"/>
              </a:rPr>
              <a:t>Basée sur la </a:t>
            </a:r>
            <a:r>
              <a:rPr lang="fr-FR" altLang="fr-FR" b="1" dirty="0">
                <a:ea typeface="ＭＳ Ｐゴシック" panose="020B0600070205080204" pitchFamily="34" charset="-128"/>
              </a:rPr>
              <a:t>navigation</a:t>
            </a:r>
            <a:endParaRPr lang="fr-FR" altLang="fr-FR" dirty="0">
              <a:ea typeface="ＭＳ Ｐゴシック" panose="020B0600070205080204" pitchFamily="34" charset="-128"/>
            </a:endParaRPr>
          </a:p>
          <a:p>
            <a:pPr lvl="1"/>
            <a:r>
              <a:rPr lang="fr-FR" altLang="fr-FR" sz="2000" dirty="0">
                <a:ea typeface="ＭＳ Ｐゴシック" panose="020B0600070205080204" pitchFamily="34" charset="-128"/>
              </a:rPr>
              <a:t>Les outils dont le contenu est construit </a:t>
            </a:r>
            <a:r>
              <a:rPr lang="fr-FR" altLang="fr-FR" sz="2000" b="1" dirty="0">
                <a:ea typeface="ＭＳ Ｐゴシック" panose="020B0600070205080204" pitchFamily="34" charset="-128"/>
              </a:rPr>
              <a:t>manuellement</a:t>
            </a:r>
          </a:p>
          <a:p>
            <a:pPr lvl="2"/>
            <a:r>
              <a:rPr lang="fr-FR" altLang="fr-FR" sz="1600" dirty="0"/>
              <a:t>annuaires, catalogues ou répertoires organisés par thème</a:t>
            </a:r>
          </a:p>
          <a:p>
            <a:pPr lvl="2"/>
            <a:r>
              <a:rPr lang="en-US" altLang="fr-FR" sz="1600" dirty="0"/>
              <a:t>e</a:t>
            </a:r>
            <a:r>
              <a:rPr lang="fr-FR" altLang="fr-FR" sz="1600" dirty="0"/>
              <a:t>x. Yahoo! Directory (</a:t>
            </a:r>
            <a:r>
              <a:rPr lang="en-US" altLang="fr-FR" sz="1600" dirty="0">
                <a:hlinkClick r:id="rId2"/>
              </a:rPr>
              <a:t>http://dir.yahoo.com</a:t>
            </a:r>
            <a:r>
              <a:rPr lang="en-US" altLang="fr-FR" sz="1600" dirty="0"/>
              <a:t>)</a:t>
            </a:r>
            <a:r>
              <a:rPr lang="fr-FR" altLang="fr-FR" sz="1600" dirty="0"/>
              <a:t>, </a:t>
            </a:r>
            <a:r>
              <a:rPr lang="en-US" altLang="fr-FR" sz="1600" dirty="0" err="1"/>
              <a:t>dmoz</a:t>
            </a:r>
            <a:r>
              <a:rPr lang="en-US" altLang="fr-FR" sz="1600" dirty="0"/>
              <a:t> (</a:t>
            </a:r>
            <a:r>
              <a:rPr lang="en-US" altLang="fr-FR" sz="1600" dirty="0">
                <a:hlinkClick r:id="rId3"/>
              </a:rPr>
              <a:t>http://www.dmoz.org</a:t>
            </a:r>
            <a:r>
              <a:rPr lang="en-US" altLang="fr-FR" sz="1600" dirty="0"/>
              <a:t>), etc.</a:t>
            </a:r>
          </a:p>
          <a:p>
            <a:pPr lvl="1"/>
            <a:endParaRPr lang="fr-FR" altLang="fr-FR" dirty="0">
              <a:ea typeface="ＭＳ Ｐゴシック" panose="020B0600070205080204" pitchFamily="34" charset="-128"/>
            </a:endParaRPr>
          </a:p>
          <a:p>
            <a:pPr lvl="1"/>
            <a:endParaRPr lang="fr-FR" altLang="fr-FR" dirty="0">
              <a:ea typeface="ＭＳ Ｐゴシック" panose="020B0600070205080204" pitchFamily="34" charset="-128"/>
            </a:endParaRPr>
          </a:p>
          <a:p>
            <a:pPr marL="514350" indent="-457200">
              <a:buFont typeface="Trebuchet MS" panose="020B0603020202020204" pitchFamily="34" charset="0"/>
              <a:buAutoNum type="arabicPeriod"/>
            </a:pPr>
            <a:r>
              <a:rPr lang="fr-FR" altLang="fr-FR" dirty="0">
                <a:ea typeface="ＭＳ Ｐゴシック" panose="020B0600070205080204" pitchFamily="34" charset="-128"/>
              </a:rPr>
              <a:t>Basée sur </a:t>
            </a:r>
            <a:r>
              <a:rPr lang="fr-FR" altLang="fr-FR" b="1" dirty="0">
                <a:ea typeface="ＭＳ Ｐゴシック" panose="020B0600070205080204" pitchFamily="34" charset="-128"/>
              </a:rPr>
              <a:t>l’interrogation</a:t>
            </a:r>
            <a:endParaRPr lang="fr-FR" altLang="fr-FR" dirty="0">
              <a:ea typeface="ＭＳ Ｐゴシック" panose="020B0600070205080204" pitchFamily="34" charset="-128"/>
            </a:endParaRPr>
          </a:p>
          <a:p>
            <a:pPr lvl="1"/>
            <a:r>
              <a:rPr lang="fr-FR" altLang="fr-FR" sz="2000" dirty="0">
                <a:ea typeface="ＭＳ Ｐゴシック" panose="020B0600070205080204" pitchFamily="34" charset="-128"/>
              </a:rPr>
              <a:t>Les outils dont le contenu est construit </a:t>
            </a:r>
            <a:r>
              <a:rPr lang="fr-FR" altLang="fr-FR" sz="2000" b="1" dirty="0">
                <a:ea typeface="ＭＳ Ｐゴシック" panose="020B0600070205080204" pitchFamily="34" charset="-128"/>
              </a:rPr>
              <a:t>automatiquement</a:t>
            </a:r>
            <a:endParaRPr lang="fr-FR" altLang="fr-FR" b="1" dirty="0">
              <a:ea typeface="ＭＳ Ｐゴシック" panose="020B0600070205080204" pitchFamily="34" charset="-128"/>
            </a:endParaRPr>
          </a:p>
          <a:p>
            <a:pPr lvl="2"/>
            <a:r>
              <a:rPr lang="fr-FR" altLang="fr-FR" sz="1600" dirty="0"/>
              <a:t>moteurs de recherche</a:t>
            </a:r>
          </a:p>
          <a:p>
            <a:pPr lvl="2"/>
            <a:r>
              <a:rPr lang="fr-FR" altLang="fr-FR" sz="1600" dirty="0"/>
              <a:t>processus de recherche basé sur des requ</a:t>
            </a:r>
            <a:r>
              <a:rPr lang="fr-FR" altLang="ja-JP" sz="1600" dirty="0">
                <a:ea typeface="ＭＳ Ｐゴシック" panose="020B0600070205080204" pitchFamily="34" charset="-128"/>
              </a:rPr>
              <a:t>êtes (ex. </a:t>
            </a:r>
            <a:r>
              <a:rPr lang="fr-FR" altLang="fr-FR" sz="1600" dirty="0"/>
              <a:t>mots-clés)</a:t>
            </a:r>
          </a:p>
          <a:p>
            <a:pPr lvl="2"/>
            <a:r>
              <a:rPr lang="en-US" altLang="fr-FR" sz="1600" dirty="0"/>
              <a:t>e</a:t>
            </a:r>
            <a:r>
              <a:rPr lang="fr-FR" altLang="fr-FR" sz="1600" dirty="0"/>
              <a:t>x. </a:t>
            </a:r>
            <a:r>
              <a:rPr lang="fr-FR" altLang="fr-FR" sz="1600"/>
              <a:t>Google, Yahoo!, Bing, etc.</a:t>
            </a:r>
            <a:endParaRPr lang="fr-FR" altLang="fr-FR"/>
          </a:p>
          <a:p>
            <a:endParaRPr lang="fr-FR"/>
          </a:p>
        </p:txBody>
      </p:sp>
      <p:sp>
        <p:nvSpPr>
          <p:cNvPr id="5" name="Espace réservé du numéro de diapositive 4">
            <a:extLst>
              <a:ext uri="{FF2B5EF4-FFF2-40B4-BE49-F238E27FC236}">
                <a16:creationId xmlns:a16="http://schemas.microsoft.com/office/drawing/2014/main" id="{AC836811-43AF-425B-A2C2-66773C51723E}"/>
              </a:ext>
            </a:extLst>
          </p:cNvPr>
          <p:cNvSpPr>
            <a:spLocks noGrp="1"/>
          </p:cNvSpPr>
          <p:nvPr>
            <p:ph type="sldNum" sz="quarter" idx="12"/>
          </p:nvPr>
        </p:nvSpPr>
        <p:spPr/>
        <p:txBody>
          <a:bodyPr/>
          <a:lstStyle/>
          <a:p>
            <a:fld id="{1CBFE7BF-BE13-481A-9484-8F364B72A28E}" type="slidenum">
              <a:rPr lang="fr-FR" smtClean="0"/>
              <a:t>4</a:t>
            </a:fld>
            <a:endParaRPr lang="fr-FR"/>
          </a:p>
        </p:txBody>
      </p:sp>
      <p:sp>
        <p:nvSpPr>
          <p:cNvPr id="6" name="Espace réservé du pied de page 5">
            <a:extLst>
              <a:ext uri="{FF2B5EF4-FFF2-40B4-BE49-F238E27FC236}">
                <a16:creationId xmlns:a16="http://schemas.microsoft.com/office/drawing/2014/main" id="{0E954DA2-A242-404B-A181-BD8CE57394DE}"/>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34672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5AAAC4-7C86-42F0-8800-77D36D678BF7}"/>
              </a:ext>
            </a:extLst>
          </p:cNvPr>
          <p:cNvSpPr>
            <a:spLocks noGrp="1"/>
          </p:cNvSpPr>
          <p:nvPr>
            <p:ph type="title"/>
          </p:nvPr>
        </p:nvSpPr>
        <p:spPr/>
        <p:txBody>
          <a:bodyPr/>
          <a:lstStyle/>
          <a:p>
            <a:r>
              <a:rPr lang="fr-FR" dirty="0"/>
              <a:t>RI Web: Caractéristiques</a:t>
            </a:r>
          </a:p>
        </p:txBody>
      </p:sp>
      <p:sp>
        <p:nvSpPr>
          <p:cNvPr id="3" name="Espace réservé du contenu 2">
            <a:extLst>
              <a:ext uri="{FF2B5EF4-FFF2-40B4-BE49-F238E27FC236}">
                <a16:creationId xmlns:a16="http://schemas.microsoft.com/office/drawing/2014/main" id="{271F9C12-AB0F-40F1-A225-7A22CE7C0542}"/>
              </a:ext>
            </a:extLst>
          </p:cNvPr>
          <p:cNvSpPr>
            <a:spLocks noGrp="1"/>
          </p:cNvSpPr>
          <p:nvPr>
            <p:ph idx="1"/>
          </p:nvPr>
        </p:nvSpPr>
        <p:spPr/>
        <p:txBody>
          <a:bodyPr>
            <a:normAutofit lnSpcReduction="10000"/>
          </a:bodyPr>
          <a:lstStyle/>
          <a:p>
            <a:r>
              <a:rPr lang="fr-FR" dirty="0"/>
              <a:t>Par rapport à la recherche d’information classique, la recherche d’information  dans le Web est différente dans plusieurs aspects. </a:t>
            </a:r>
          </a:p>
          <a:p>
            <a:r>
              <a:rPr lang="fr-FR" dirty="0"/>
              <a:t>Tout d’abord, les styles des pages Web se diffèrent d’une manière significative par rapport au documents textuels qui vont être utilisés dans la recherche d’information classique. Au lieu de texte brut, la plupart des pages Web utilisent HTML pour afficher leur contenu.</a:t>
            </a:r>
          </a:p>
          <a:p>
            <a:r>
              <a:rPr lang="fr-FR" dirty="0"/>
              <a:t>Les hyperliens entre les pages et la structure des documents HTML sont les deux principaux points positifs du domaine analyse du Web. Les documents Web existent dans un hypertexte, avec des connexions vers, et à partir, d’autres documents. Cette caractéristique est essentielle pour l’analyse du Web et elle n’est pas présente dans l’analyse du texte classique.</a:t>
            </a:r>
            <a:br>
              <a:rPr lang="fr-FR" dirty="0"/>
            </a:br>
            <a:endParaRPr lang="fr-FR" dirty="0"/>
          </a:p>
          <a:p>
            <a:endParaRPr lang="fr-FR" dirty="0"/>
          </a:p>
        </p:txBody>
      </p:sp>
      <p:sp>
        <p:nvSpPr>
          <p:cNvPr id="4" name="Espace réservé du pied de page 3">
            <a:extLst>
              <a:ext uri="{FF2B5EF4-FFF2-40B4-BE49-F238E27FC236}">
                <a16:creationId xmlns:a16="http://schemas.microsoft.com/office/drawing/2014/main" id="{F1F64C64-EEF7-4891-8EB6-3AD450D9477F}"/>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2561D16-5135-4AED-84AD-D87A83373103}"/>
              </a:ext>
            </a:extLst>
          </p:cNvPr>
          <p:cNvSpPr>
            <a:spLocks noGrp="1"/>
          </p:cNvSpPr>
          <p:nvPr>
            <p:ph type="sldNum" sz="quarter" idx="12"/>
          </p:nvPr>
        </p:nvSpPr>
        <p:spPr/>
        <p:txBody>
          <a:bodyPr/>
          <a:lstStyle/>
          <a:p>
            <a:fld id="{1CBFE7BF-BE13-481A-9484-8F364B72A28E}" type="slidenum">
              <a:rPr lang="fr-FR" smtClean="0"/>
              <a:t>5</a:t>
            </a:fld>
            <a:endParaRPr lang="fr-FR"/>
          </a:p>
        </p:txBody>
      </p:sp>
    </p:spTree>
    <p:extLst>
      <p:ext uri="{BB962C8B-B14F-4D97-AF65-F5344CB8AC3E}">
        <p14:creationId xmlns:p14="http://schemas.microsoft.com/office/powerpoint/2010/main" val="2995298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DD053D-3EEF-4C1C-B922-A4950D2B1130}"/>
              </a:ext>
            </a:extLst>
          </p:cNvPr>
          <p:cNvSpPr>
            <a:spLocks noGrp="1"/>
          </p:cNvSpPr>
          <p:nvPr>
            <p:ph type="title"/>
          </p:nvPr>
        </p:nvSpPr>
        <p:spPr/>
        <p:txBody>
          <a:bodyPr/>
          <a:lstStyle/>
          <a:p>
            <a:r>
              <a:rPr lang="fr-FR" dirty="0"/>
              <a:t>RI Web: Caractéristiques</a:t>
            </a:r>
          </a:p>
        </p:txBody>
      </p:sp>
      <p:sp>
        <p:nvSpPr>
          <p:cNvPr id="3" name="Espace réservé du contenu 2">
            <a:extLst>
              <a:ext uri="{FF2B5EF4-FFF2-40B4-BE49-F238E27FC236}">
                <a16:creationId xmlns:a16="http://schemas.microsoft.com/office/drawing/2014/main" id="{5A9B969D-4787-4225-912E-4BEBE303E7D0}"/>
              </a:ext>
            </a:extLst>
          </p:cNvPr>
          <p:cNvSpPr>
            <a:spLocks noGrp="1"/>
          </p:cNvSpPr>
          <p:nvPr>
            <p:ph idx="1"/>
          </p:nvPr>
        </p:nvSpPr>
        <p:spPr/>
        <p:txBody>
          <a:bodyPr>
            <a:normAutofit lnSpcReduction="10000"/>
          </a:bodyPr>
          <a:lstStyle/>
          <a:p>
            <a:r>
              <a:rPr lang="fr-FR" dirty="0"/>
              <a:t>La structure des documents HTML peut fournir des indices riches aux systèmes de recherche. Souvent, les titres et les en-têtes contiennent des mots les plus importants pour décrire le texte. Puisque le HTML marque les entêtes et les titres, les tables, les listes, etc.. Ces balises structurelles fournissent des indices pour trouver des mots significatifs sur le document Web .</a:t>
            </a:r>
            <a:br>
              <a:rPr lang="fr-FR" dirty="0"/>
            </a:br>
            <a:endParaRPr lang="fr-FR" dirty="0"/>
          </a:p>
          <a:p>
            <a:r>
              <a:rPr lang="fr-FR" dirty="0"/>
              <a:t>En plus de leur contenu principal, la plupart des pages Web comprennent de grandes quantités d’informations qui ne sont pas importantes, comme par exemple les publicités, les éléments de navigation ...etc. Chacun de ces éléments surcharge le contenu de la page par des contenues ne sont pas directement liés à son contenu, mais il est souvent difficile à éviter lors de l’extraction des documents Web.</a:t>
            </a:r>
          </a:p>
          <a:p>
            <a:endParaRPr lang="fr-FR" dirty="0"/>
          </a:p>
        </p:txBody>
      </p:sp>
      <p:sp>
        <p:nvSpPr>
          <p:cNvPr id="4" name="Espace réservé du pied de page 3">
            <a:extLst>
              <a:ext uri="{FF2B5EF4-FFF2-40B4-BE49-F238E27FC236}">
                <a16:creationId xmlns:a16="http://schemas.microsoft.com/office/drawing/2014/main" id="{CA76AA7B-E956-4AD7-8C75-735635E27C90}"/>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F16C1348-1708-4D1D-B4D9-A0264459E39B}"/>
              </a:ext>
            </a:extLst>
          </p:cNvPr>
          <p:cNvSpPr>
            <a:spLocks noGrp="1"/>
          </p:cNvSpPr>
          <p:nvPr>
            <p:ph type="sldNum" sz="quarter" idx="12"/>
          </p:nvPr>
        </p:nvSpPr>
        <p:spPr/>
        <p:txBody>
          <a:bodyPr/>
          <a:lstStyle/>
          <a:p>
            <a:fld id="{1CBFE7BF-BE13-481A-9484-8F364B72A28E}" type="slidenum">
              <a:rPr lang="fr-FR" smtClean="0"/>
              <a:t>6</a:t>
            </a:fld>
            <a:endParaRPr lang="fr-FR"/>
          </a:p>
        </p:txBody>
      </p:sp>
    </p:spTree>
    <p:extLst>
      <p:ext uri="{BB962C8B-B14F-4D97-AF65-F5344CB8AC3E}">
        <p14:creationId xmlns:p14="http://schemas.microsoft.com/office/powerpoint/2010/main" val="1661592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73694-5D44-4A32-8DD7-E2FC4D93B55E}"/>
              </a:ext>
            </a:extLst>
          </p:cNvPr>
          <p:cNvSpPr>
            <a:spLocks noGrp="1"/>
          </p:cNvSpPr>
          <p:nvPr>
            <p:ph type="title"/>
          </p:nvPr>
        </p:nvSpPr>
        <p:spPr/>
        <p:txBody>
          <a:bodyPr/>
          <a:lstStyle/>
          <a:p>
            <a:r>
              <a:rPr lang="fr-FR" dirty="0"/>
              <a:t>RI Web: Moteur de recherche</a:t>
            </a:r>
          </a:p>
        </p:txBody>
      </p:sp>
      <p:sp>
        <p:nvSpPr>
          <p:cNvPr id="3" name="Espace réservé du contenu 2">
            <a:extLst>
              <a:ext uri="{FF2B5EF4-FFF2-40B4-BE49-F238E27FC236}">
                <a16:creationId xmlns:a16="http://schemas.microsoft.com/office/drawing/2014/main" id="{5C18C3BF-65E3-4ACC-B4D5-14335EC36FEE}"/>
              </a:ext>
            </a:extLst>
          </p:cNvPr>
          <p:cNvSpPr>
            <a:spLocks noGrp="1"/>
          </p:cNvSpPr>
          <p:nvPr>
            <p:ph idx="1"/>
          </p:nvPr>
        </p:nvSpPr>
        <p:spPr/>
        <p:txBody>
          <a:bodyPr>
            <a:noAutofit/>
          </a:bodyPr>
          <a:lstStyle/>
          <a:p>
            <a:r>
              <a:rPr lang="fr-FR" dirty="0"/>
              <a:t>Les moteurs de recherche sont largement utilisés pour l’accès à l’information Web et ils rendent les informations accessibles plus facilement.</a:t>
            </a:r>
          </a:p>
          <a:p>
            <a:r>
              <a:rPr lang="fr-FR" dirty="0"/>
              <a:t> Les dernières décennies, comptent beaucoup de projets des moteurs de recherche dans le Web.</a:t>
            </a:r>
          </a:p>
          <a:p>
            <a:r>
              <a:rPr lang="fr-FR" dirty="0"/>
              <a:t>Le système Excite a été introduit en 1993 par des étudiants de l’Université de Stanford.</a:t>
            </a:r>
          </a:p>
          <a:p>
            <a:r>
              <a:rPr lang="fr-FR" dirty="0" err="1"/>
              <a:t>EINet</a:t>
            </a:r>
            <a:r>
              <a:rPr lang="fr-FR" dirty="0"/>
              <a:t> Galaxy a été créé en 1994 dans le cadre du Consortium de recherche MCC à l’Université du Texas. </a:t>
            </a:r>
          </a:p>
        </p:txBody>
      </p:sp>
      <p:sp>
        <p:nvSpPr>
          <p:cNvPr id="4" name="Espace réservé du pied de page 3">
            <a:extLst>
              <a:ext uri="{FF2B5EF4-FFF2-40B4-BE49-F238E27FC236}">
                <a16:creationId xmlns:a16="http://schemas.microsoft.com/office/drawing/2014/main" id="{7BDE6F78-6C5A-45C3-A014-5F9B4AB1E17C}"/>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8638B8C-ED3D-4268-A46A-D48E313F1E2C}"/>
              </a:ext>
            </a:extLst>
          </p:cNvPr>
          <p:cNvSpPr>
            <a:spLocks noGrp="1"/>
          </p:cNvSpPr>
          <p:nvPr>
            <p:ph type="sldNum" sz="quarter" idx="12"/>
          </p:nvPr>
        </p:nvSpPr>
        <p:spPr/>
        <p:txBody>
          <a:bodyPr/>
          <a:lstStyle/>
          <a:p>
            <a:fld id="{1CBFE7BF-BE13-481A-9484-8F364B72A28E}" type="slidenum">
              <a:rPr lang="fr-FR" smtClean="0"/>
              <a:t>7</a:t>
            </a:fld>
            <a:endParaRPr lang="fr-FR"/>
          </a:p>
        </p:txBody>
      </p:sp>
    </p:spTree>
    <p:extLst>
      <p:ext uri="{BB962C8B-B14F-4D97-AF65-F5344CB8AC3E}">
        <p14:creationId xmlns:p14="http://schemas.microsoft.com/office/powerpoint/2010/main" val="584421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33EBF-887F-4AC7-AF49-A74D12328EE2}"/>
              </a:ext>
            </a:extLst>
          </p:cNvPr>
          <p:cNvSpPr>
            <a:spLocks noGrp="1"/>
          </p:cNvSpPr>
          <p:nvPr>
            <p:ph type="title"/>
          </p:nvPr>
        </p:nvSpPr>
        <p:spPr/>
        <p:txBody>
          <a:bodyPr/>
          <a:lstStyle/>
          <a:p>
            <a:r>
              <a:rPr lang="fr-FR" dirty="0"/>
              <a:t>RI Web: Moteur de recherche</a:t>
            </a:r>
          </a:p>
        </p:txBody>
      </p:sp>
      <p:sp>
        <p:nvSpPr>
          <p:cNvPr id="3" name="Espace réservé du contenu 2">
            <a:extLst>
              <a:ext uri="{FF2B5EF4-FFF2-40B4-BE49-F238E27FC236}">
                <a16:creationId xmlns:a16="http://schemas.microsoft.com/office/drawing/2014/main" id="{FE8AA325-EE69-4946-BA35-0EBBEB11F59A}"/>
              </a:ext>
            </a:extLst>
          </p:cNvPr>
          <p:cNvSpPr>
            <a:spLocks noGrp="1"/>
          </p:cNvSpPr>
          <p:nvPr>
            <p:ph idx="1"/>
          </p:nvPr>
        </p:nvSpPr>
        <p:spPr/>
        <p:txBody>
          <a:bodyPr>
            <a:normAutofit lnSpcReduction="10000"/>
          </a:bodyPr>
          <a:lstStyle/>
          <a:p>
            <a:r>
              <a:rPr lang="fr-FR" dirty="0"/>
              <a:t>Jerry Yang et David </a:t>
            </a:r>
            <a:r>
              <a:rPr lang="fr-FR" dirty="0" err="1"/>
              <a:t>Filo</a:t>
            </a:r>
            <a:r>
              <a:rPr lang="fr-FR" dirty="0"/>
              <a:t> ont créé Yahoo ! en 1994, qui a commencé comme une liste de leurs sites Web favoris. </a:t>
            </a:r>
          </a:p>
          <a:p>
            <a:r>
              <a:rPr lang="fr-FR" dirty="0"/>
              <a:t>Dans les années suivantes, de nombreux systèmes de recherche ont émergé, par exemple, Lycos, </a:t>
            </a:r>
            <a:r>
              <a:rPr lang="fr-FR" dirty="0" err="1"/>
              <a:t>Inforseek</a:t>
            </a:r>
            <a:r>
              <a:rPr lang="fr-FR" dirty="0"/>
              <a:t>, AltaVista, Inktomi, </a:t>
            </a:r>
            <a:r>
              <a:rPr lang="fr-FR" dirty="0" err="1"/>
              <a:t>Ask</a:t>
            </a:r>
            <a:r>
              <a:rPr lang="fr-FR" dirty="0"/>
              <a:t> </a:t>
            </a:r>
            <a:r>
              <a:rPr lang="fr-FR" dirty="0" err="1"/>
              <a:t>Jeeves</a:t>
            </a:r>
            <a:r>
              <a:rPr lang="fr-FR" dirty="0"/>
              <a:t>, </a:t>
            </a:r>
            <a:r>
              <a:rPr lang="fr-FR" dirty="0" err="1"/>
              <a:t>Northernlight</a:t>
            </a:r>
            <a:r>
              <a:rPr lang="fr-FR" dirty="0"/>
              <a:t>, etc.</a:t>
            </a:r>
          </a:p>
          <a:p>
            <a:r>
              <a:rPr lang="fr-FR" dirty="0"/>
              <a:t>Google a été lancé en 1998 par Sergey Brin et Larry Page en se basant sur leur projet de recherche à l’Université de Stanford. </a:t>
            </a:r>
          </a:p>
          <a:p>
            <a:r>
              <a:rPr lang="fr-FR" dirty="0"/>
              <a:t>Microsoft a commencé la recherche de ce domaine en 2003, et a lancé</a:t>
            </a:r>
            <a:br>
              <a:rPr lang="fr-FR" dirty="0"/>
            </a:br>
            <a:r>
              <a:rPr lang="fr-FR" dirty="0"/>
              <a:t>le moteur de recherche MSN au printemps 2005 . </a:t>
            </a:r>
          </a:p>
          <a:p>
            <a:r>
              <a:rPr lang="fr-FR" dirty="0"/>
              <a:t>Yahoo ! a fourni une capacité de recherche générale en 2004 après avoir acheté Inktomi en 2003.  </a:t>
            </a:r>
            <a:br>
              <a:rPr lang="fr-FR" dirty="0"/>
            </a:br>
            <a:endParaRPr lang="fr-FR" dirty="0"/>
          </a:p>
          <a:p>
            <a:endParaRPr lang="fr-FR" dirty="0"/>
          </a:p>
        </p:txBody>
      </p:sp>
      <p:sp>
        <p:nvSpPr>
          <p:cNvPr id="4" name="Espace réservé du pied de page 3">
            <a:extLst>
              <a:ext uri="{FF2B5EF4-FFF2-40B4-BE49-F238E27FC236}">
                <a16:creationId xmlns:a16="http://schemas.microsoft.com/office/drawing/2014/main" id="{AEDD56F5-4119-4992-AD48-908779755236}"/>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59E390BC-62D0-4388-8394-2604331107F9}"/>
              </a:ext>
            </a:extLst>
          </p:cNvPr>
          <p:cNvSpPr>
            <a:spLocks noGrp="1"/>
          </p:cNvSpPr>
          <p:nvPr>
            <p:ph type="sldNum" sz="quarter" idx="12"/>
          </p:nvPr>
        </p:nvSpPr>
        <p:spPr/>
        <p:txBody>
          <a:bodyPr/>
          <a:lstStyle/>
          <a:p>
            <a:fld id="{1CBFE7BF-BE13-481A-9484-8F364B72A28E}" type="slidenum">
              <a:rPr lang="fr-FR" smtClean="0"/>
              <a:t>8</a:t>
            </a:fld>
            <a:endParaRPr lang="fr-FR"/>
          </a:p>
        </p:txBody>
      </p:sp>
    </p:spTree>
    <p:extLst>
      <p:ext uri="{BB962C8B-B14F-4D97-AF65-F5344CB8AC3E}">
        <p14:creationId xmlns:p14="http://schemas.microsoft.com/office/powerpoint/2010/main" val="1280116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D7B422-7A76-4DF3-A168-E63532B42E08}"/>
              </a:ext>
            </a:extLst>
          </p:cNvPr>
          <p:cNvSpPr>
            <a:spLocks noGrp="1"/>
          </p:cNvSpPr>
          <p:nvPr>
            <p:ph type="title"/>
          </p:nvPr>
        </p:nvSpPr>
        <p:spPr/>
        <p:txBody>
          <a:bodyPr/>
          <a:lstStyle/>
          <a:p>
            <a:r>
              <a:rPr lang="fr-FR" dirty="0"/>
              <a:t>Moteur de recherche: Principe de fonctionnement </a:t>
            </a:r>
          </a:p>
        </p:txBody>
      </p:sp>
      <p:sp>
        <p:nvSpPr>
          <p:cNvPr id="3" name="Espace réservé du contenu 2">
            <a:extLst>
              <a:ext uri="{FF2B5EF4-FFF2-40B4-BE49-F238E27FC236}">
                <a16:creationId xmlns:a16="http://schemas.microsoft.com/office/drawing/2014/main" id="{7B0C886E-7607-4EE7-9C07-EAA89AC6A951}"/>
              </a:ext>
            </a:extLst>
          </p:cNvPr>
          <p:cNvSpPr>
            <a:spLocks noGrp="1"/>
          </p:cNvSpPr>
          <p:nvPr>
            <p:ph idx="1"/>
          </p:nvPr>
        </p:nvSpPr>
        <p:spPr>
          <a:xfrm>
            <a:off x="2589212" y="1978854"/>
            <a:ext cx="8915400" cy="4255035"/>
          </a:xfrm>
        </p:spPr>
        <p:txBody>
          <a:bodyPr>
            <a:noAutofit/>
          </a:bodyPr>
          <a:lstStyle/>
          <a:p>
            <a:pPr marL="0" indent="0">
              <a:buNone/>
            </a:pPr>
            <a:r>
              <a:rPr lang="fr-FR" sz="1700" dirty="0"/>
              <a:t>Le processus d’un moteur de recherche peut être résumé comme suit:</a:t>
            </a:r>
          </a:p>
          <a:p>
            <a:pPr>
              <a:buFont typeface="+mj-lt"/>
              <a:buAutoNum type="arabicPeriod"/>
            </a:pPr>
            <a:r>
              <a:rPr lang="fr-FR" sz="1700" dirty="0"/>
              <a:t>des tâches de pré-traitement peuvent être effectuées avant ou après l’analyse.</a:t>
            </a:r>
          </a:p>
          <a:p>
            <a:pPr>
              <a:buFont typeface="+mj-lt"/>
              <a:buAutoNum type="arabicPeriod"/>
            </a:pPr>
            <a:r>
              <a:rPr lang="fr-FR" sz="1700" dirty="0"/>
              <a:t>Un analyseur lexical et syntaxique est utilisé pour analyser la page HTML, ce qui produit un ensemble des termes à indexer.</a:t>
            </a:r>
          </a:p>
          <a:p>
            <a:pPr>
              <a:buFont typeface="+mj-lt"/>
              <a:buAutoNum type="arabicPeriod"/>
            </a:pPr>
            <a:r>
              <a:rPr lang="fr-FR" sz="1700" dirty="0"/>
              <a:t>Indexation : Cette étape produit un index inversé. Pour plus d’efficacité, le moteur de recherche peut construire plusieurs indexes inversés. Par exemple, étant donné que les titres et les ancres sont souvent des descriptions très précises des pages, un petit index inversé peut être construit sur la base des termes est apparu en eux seuls. Un index complet est alors construite sur la base de tout le texte dans chaque page, y compris les ancres. Dans la recherche, l’algorithme peut rechercher dans le petit index d’abord, puis l’index complet.</a:t>
            </a:r>
          </a:p>
          <a:p>
            <a:pPr>
              <a:buFont typeface="+mj-lt"/>
              <a:buAutoNum type="arabicPeriod"/>
            </a:pPr>
            <a:r>
              <a:rPr lang="fr-FR" sz="1700" dirty="0"/>
              <a:t>Recherche et Classement : Cependant, Il n’y a pas beaucoup de détails sur les algorithmes utilisés dans les moteurs de recherche commerciaux. La littérature se base généralement sur l’algorithme du système ancien de Google </a:t>
            </a:r>
            <a:br>
              <a:rPr lang="fr-FR" sz="1700" dirty="0"/>
            </a:br>
            <a:endParaRPr lang="fr-FR" sz="1700" dirty="0"/>
          </a:p>
          <a:p>
            <a:endParaRPr lang="fr-FR" sz="1700" dirty="0"/>
          </a:p>
        </p:txBody>
      </p:sp>
      <p:sp>
        <p:nvSpPr>
          <p:cNvPr id="4" name="Espace réservé du pied de page 3">
            <a:extLst>
              <a:ext uri="{FF2B5EF4-FFF2-40B4-BE49-F238E27FC236}">
                <a16:creationId xmlns:a16="http://schemas.microsoft.com/office/drawing/2014/main" id="{F878EAD7-BCB6-42C3-8287-DCD3743E1C65}"/>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23682CC-456B-4630-9863-F13332B0E9FD}"/>
              </a:ext>
            </a:extLst>
          </p:cNvPr>
          <p:cNvSpPr>
            <a:spLocks noGrp="1"/>
          </p:cNvSpPr>
          <p:nvPr>
            <p:ph type="sldNum" sz="quarter" idx="12"/>
          </p:nvPr>
        </p:nvSpPr>
        <p:spPr/>
        <p:txBody>
          <a:bodyPr/>
          <a:lstStyle/>
          <a:p>
            <a:fld id="{1CBFE7BF-BE13-481A-9484-8F364B72A28E}" type="slidenum">
              <a:rPr lang="fr-FR" smtClean="0"/>
              <a:t>9</a:t>
            </a:fld>
            <a:endParaRPr lang="fr-FR"/>
          </a:p>
        </p:txBody>
      </p:sp>
    </p:spTree>
    <p:extLst>
      <p:ext uri="{BB962C8B-B14F-4D97-AF65-F5344CB8AC3E}">
        <p14:creationId xmlns:p14="http://schemas.microsoft.com/office/powerpoint/2010/main" val="330121370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Template>
  <TotalTime>63019</TotalTime>
  <Words>1015</Words>
  <Application>Microsoft Office PowerPoint</Application>
  <PresentationFormat>Grand écran</PresentationFormat>
  <Paragraphs>65</Paragraphs>
  <Slides>11</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ＭＳ Ｐゴシック</vt:lpstr>
      <vt:lpstr>Arial</vt:lpstr>
      <vt:lpstr>Calibri</vt:lpstr>
      <vt:lpstr>Calibri Light</vt:lpstr>
      <vt:lpstr>Century Gothic</vt:lpstr>
      <vt:lpstr>Trebuchet MS</vt:lpstr>
      <vt:lpstr>Wingdings 2</vt:lpstr>
      <vt:lpstr>Wingdings 3</vt:lpstr>
      <vt:lpstr>HDOfficeLightV0</vt:lpstr>
      <vt:lpstr>Brin</vt:lpstr>
      <vt:lpstr>Recherche d’information dans le Web</vt:lpstr>
      <vt:lpstr>Recherche d’informations dans le Web</vt:lpstr>
      <vt:lpstr>Recherche d’informations dans le Web</vt:lpstr>
      <vt:lpstr>Approches de recherche sur le Web</vt:lpstr>
      <vt:lpstr>RI Web: Caractéristiques</vt:lpstr>
      <vt:lpstr>RI Web: Caractéristiques</vt:lpstr>
      <vt:lpstr>RI Web: Moteur de recherche</vt:lpstr>
      <vt:lpstr>RI Web: Moteur de recherche</vt:lpstr>
      <vt:lpstr>Moteur de recherche: Principe de fonctionnement </vt:lpstr>
      <vt:lpstr>Moteur de recherche: Principe de fonctionnement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d’information</dc:title>
  <dc:creator>Nadjib MEADI</dc:creator>
  <cp:lastModifiedBy>Nadjib MEADI</cp:lastModifiedBy>
  <cp:revision>228</cp:revision>
  <dcterms:created xsi:type="dcterms:W3CDTF">2017-09-26T20:54:56Z</dcterms:created>
  <dcterms:modified xsi:type="dcterms:W3CDTF">2024-06-29T22:05:44Z</dcterms:modified>
</cp:coreProperties>
</file>