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6"/>
  </p:notesMasterIdLst>
  <p:sldIdLst>
    <p:sldId id="256" r:id="rId2"/>
    <p:sldId id="276" r:id="rId3"/>
    <p:sldId id="277" r:id="rId4"/>
    <p:sldId id="260" r:id="rId5"/>
    <p:sldId id="257" r:id="rId6"/>
    <p:sldId id="265" r:id="rId7"/>
    <p:sldId id="259" r:id="rId8"/>
    <p:sldId id="261" r:id="rId9"/>
    <p:sldId id="278" r:id="rId10"/>
    <p:sldId id="279" r:id="rId11"/>
    <p:sldId id="280" r:id="rId12"/>
    <p:sldId id="281" r:id="rId13"/>
    <p:sldId id="282" r:id="rId14"/>
    <p:sldId id="28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89946" autoAdjust="0"/>
  </p:normalViewPr>
  <p:slideViewPr>
    <p:cSldViewPr snapToGrid="0">
      <p:cViewPr varScale="1">
        <p:scale>
          <a:sx n="67" d="100"/>
          <a:sy n="67" d="100"/>
        </p:scale>
        <p:origin x="9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05/11/2024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23B5874-BF3D-4369-A801-866AF0B78BCB}" type="slidenum">
              <a:rPr lang="fr-FR" smtClean="0"/>
              <a:t>8</a:t>
            </a:fld>
            <a:endParaRPr lang="fr-FR"/>
          </a:p>
        </p:txBody>
      </p:sp>
    </p:spTree>
    <p:extLst>
      <p:ext uri="{BB962C8B-B14F-4D97-AF65-F5344CB8AC3E}">
        <p14:creationId xmlns:p14="http://schemas.microsoft.com/office/powerpoint/2010/main" val="509057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s://encrypted-tbn0.gstatic.com/images?q=tbn:ANd9GcQt7nWFmk9DQeP--ApkfmsN_uHVPb1xl3w-MAV-vNsOO_rWWDiH"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a:t>مقاربات وأنواع الكفاءات </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43088" y="1192637"/>
            <a:ext cx="10348912" cy="2244204"/>
          </a:xfrm>
          <a:prstGeom prst="rect">
            <a:avLst/>
          </a:prstGeom>
        </p:spPr>
        <p:txBody>
          <a:bodyPr wrap="square">
            <a:spAutoFit/>
          </a:bodyPr>
          <a:lstStyle/>
          <a:p>
            <a:pPr algn="r" rtl="1">
              <a:lnSpc>
                <a:spcPct val="107000"/>
              </a:lnSpc>
              <a:spcAft>
                <a:spcPts val="800"/>
              </a:spcAft>
            </a:pPr>
            <a:r>
              <a:rPr lang="ar-DZ" sz="2800" dirty="0" smtClean="0">
                <a:latin typeface="Simplified Arabic" panose="02020603050405020304" pitchFamily="18" charset="-78"/>
                <a:ea typeface="Calibri" panose="020F0502020204030204" pitchFamily="34" charset="0"/>
                <a:cs typeface="Simplified Arabic" panose="02020603050405020304" pitchFamily="18" charset="-78"/>
              </a:rPr>
              <a:t>-القدرة </a:t>
            </a:r>
            <a:r>
              <a:rPr lang="ar-DZ" sz="2800" dirty="0">
                <a:latin typeface="Simplified Arabic" panose="02020603050405020304" pitchFamily="18" charset="-78"/>
                <a:ea typeface="Calibri" panose="020F0502020204030204" pitchFamily="34" charset="0"/>
                <a:cs typeface="Simplified Arabic" panose="02020603050405020304" pitchFamily="18" charset="-78"/>
              </a:rPr>
              <a:t>على عرض وتبادل الآراء والمعلومات بكل أنواعها التقنية ، التنظيمية ...الخ .</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800" dirty="0">
                <a:latin typeface="Simplified Arabic" panose="02020603050405020304" pitchFamily="18" charset="-78"/>
                <a:ea typeface="Calibri" panose="020F0502020204030204" pitchFamily="34" charset="0"/>
                <a:cs typeface="Simplified Arabic" panose="02020603050405020304" pitchFamily="18" charset="-78"/>
              </a:rPr>
              <a:t>-قابلية إقامة علاقة جيدة مع زملاء اخرين في العمل . </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800" dirty="0">
                <a:latin typeface="Simplified Arabic" panose="02020603050405020304" pitchFamily="18" charset="-78"/>
                <a:ea typeface="Calibri" panose="020F0502020204030204" pitchFamily="34" charset="0"/>
                <a:cs typeface="Simplified Arabic" panose="02020603050405020304" pitchFamily="18" charset="-78"/>
              </a:rPr>
              <a:t>-القدرة على التعاون ، التعاضد والعمل كفريق واحد مع الاخرين .</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800" dirty="0">
                <a:latin typeface="Simplified Arabic" panose="02020603050405020304" pitchFamily="18" charset="-78"/>
                <a:ea typeface="Calibri" panose="020F0502020204030204" pitchFamily="34" charset="0"/>
                <a:cs typeface="Simplified Arabic" panose="02020603050405020304" pitchFamily="18" charset="-78"/>
              </a:rPr>
              <a:t>-القابلية والاستعداد للقيادة .</a:t>
            </a:r>
            <a:endParaRPr lang="fr-FR" sz="2800" dirty="0">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273024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1525" y="327898"/>
            <a:ext cx="11258550" cy="6342762"/>
          </a:xfrm>
          <a:prstGeom prst="rect">
            <a:avLst/>
          </a:prstGeom>
        </p:spPr>
        <p:txBody>
          <a:bodyPr wrap="square">
            <a:spAutoFit/>
          </a:bodyPr>
          <a:lstStyle/>
          <a:p>
            <a:pPr algn="r" rtl="1">
              <a:lnSpc>
                <a:spcPct val="107000"/>
              </a:lnSpc>
              <a:spcAft>
                <a:spcPts val="800"/>
              </a:spcAft>
            </a:pPr>
            <a:r>
              <a:rPr lang="ar-DZ" sz="2800" b="1" u="sng" dirty="0">
                <a:latin typeface="Simplified Arabic" panose="02020603050405020304" pitchFamily="18" charset="-78"/>
                <a:ea typeface="Calibri" panose="020F0502020204030204" pitchFamily="34" charset="0"/>
                <a:cs typeface="Simplified Arabic" panose="02020603050405020304" pitchFamily="18" charset="-78"/>
              </a:rPr>
              <a:t>ج-الكفاءة التصورية (النظرية): </a:t>
            </a:r>
            <a:endParaRPr lang="fr-FR" sz="2800" b="1" u="sng"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7000"/>
              </a:lnSpc>
              <a:spcAft>
                <a:spcPts val="800"/>
              </a:spcAft>
            </a:pPr>
            <a:r>
              <a:rPr lang="ar-DZ" sz="2800" b="1" dirty="0">
                <a:latin typeface="Simplified Arabic" panose="02020603050405020304" pitchFamily="18" charset="-78"/>
                <a:ea typeface="Calibri" panose="020F0502020204030204" pitchFamily="34" charset="0"/>
                <a:cs typeface="Simplified Arabic" panose="02020603050405020304" pitchFamily="18" charset="-78"/>
              </a:rPr>
              <a:t>  </a:t>
            </a:r>
            <a:r>
              <a:rPr lang="ar-DZ" sz="2800" dirty="0">
                <a:latin typeface="Simplified Arabic" panose="02020603050405020304" pitchFamily="18" charset="-78"/>
                <a:ea typeface="Calibri" panose="020F0502020204030204" pitchFamily="34" charset="0"/>
                <a:cs typeface="Simplified Arabic" panose="02020603050405020304" pitchFamily="18" charset="-78"/>
              </a:rPr>
              <a:t>تحتاج بعض الوظائف خاصة منها الإدارة العليا الى كفاءات تساعد في تحقيق أهدافها بفعالية نظرا لحساسية هذه الوظائف واعتبارها أداة استراتيجية تحدد مصير المنظمة ، ويرى البعض ان الكفاءة التصورية او النظرة هي التي تتناسب اكثر مع هذه الوظائف ، باعتبار انها تشير بشكل مختصر الى القدرة على اتخاذ قرارات جيدة في ظل حالات معقدة وغير مؤكدة</a:t>
            </a:r>
            <a:r>
              <a:rPr lang="ar-DZ" sz="2800" dirty="0" smtClean="0">
                <a:latin typeface="Simplified Arabic" panose="02020603050405020304" pitchFamily="18" charset="-78"/>
                <a:ea typeface="Calibri" panose="020F0502020204030204" pitchFamily="34" charset="0"/>
                <a:cs typeface="Simplified Arabic" panose="02020603050405020304" pitchFamily="18" charset="-78"/>
              </a:rPr>
              <a:t>.</a:t>
            </a:r>
            <a:r>
              <a:rPr lang="ar-DZ" sz="2800" b="1" dirty="0">
                <a:latin typeface="Calibri" panose="020F0502020204030204" pitchFamily="34" charset="0"/>
                <a:ea typeface="Calibri" panose="020F0502020204030204" pitchFamily="34" charset="0"/>
                <a:cs typeface="Simplified Arabic" panose="02020603050405020304" pitchFamily="18" charset="-78"/>
              </a:rPr>
              <a:t> </a:t>
            </a:r>
            <a:endParaRPr lang="ar-DZ" sz="2800" b="1" dirty="0" smtClean="0">
              <a:latin typeface="Calibri" panose="020F0502020204030204" pitchFamily="34" charset="0"/>
              <a:ea typeface="Calibri" panose="020F0502020204030204" pitchFamily="34" charset="0"/>
              <a:cs typeface="Simplified Arabic" panose="02020603050405020304" pitchFamily="18" charset="-78"/>
            </a:endParaRPr>
          </a:p>
          <a:p>
            <a:pPr algn="r" rtl="1">
              <a:lnSpc>
                <a:spcPct val="107000"/>
              </a:lnSpc>
              <a:spcAft>
                <a:spcPts val="800"/>
              </a:spcAft>
            </a:pPr>
            <a:r>
              <a:rPr lang="ar-DZ" sz="2800" dirty="0" smtClean="0">
                <a:latin typeface="Calibri" panose="020F0502020204030204" pitchFamily="34" charset="0"/>
                <a:ea typeface="Calibri" panose="020F0502020204030204" pitchFamily="34" charset="0"/>
                <a:cs typeface="Simplified Arabic" panose="02020603050405020304" pitchFamily="18" charset="-78"/>
              </a:rPr>
              <a:t>وتتشكل </a:t>
            </a:r>
            <a:r>
              <a:rPr lang="ar-DZ" sz="2800" dirty="0">
                <a:latin typeface="Calibri" panose="020F0502020204030204" pitchFamily="34" charset="0"/>
                <a:ea typeface="Calibri" panose="020F0502020204030204" pitchFamily="34" charset="0"/>
                <a:cs typeface="Simplified Arabic" panose="02020603050405020304" pitchFamily="18" charset="-78"/>
              </a:rPr>
              <a:t>هذه الكفاءة من أربعة عناصر أساسية وهي :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-القدرة الجيدة على التحليل والاستنتاج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-مهارات حل المشاكل المعقدة واتخاذ قرارات فعالة، وتوقع واستباق الاحداث والمشاكل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-القدرة على تجريد الاحداث والحالات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-القدرة على التحكم في المعلومات النظرة والتقنية ومعرفة استخدامها في مدان العمل ، ترجمة البيانات المتاحة الى معلومات مفيدة تساعد على اتخاذ القرار الصائب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endParaRPr lang="fr-FR" sz="28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665960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047640" y="1005998"/>
            <a:ext cx="2876108" cy="584775"/>
          </a:xfrm>
          <a:prstGeom prst="rect">
            <a:avLst/>
          </a:prstGeom>
        </p:spPr>
        <p:txBody>
          <a:bodyPr wrap="none">
            <a:spAutoFit/>
          </a:bodyPr>
          <a:lstStyle/>
          <a:p>
            <a:r>
              <a:rPr lang="ar-DZ" sz="3200" b="1" u="sng"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ثانيا: </a:t>
            </a:r>
            <a:r>
              <a:rPr lang="ar-DZ" sz="3200" b="1" u="sng"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وفقا </a:t>
            </a:r>
            <a:r>
              <a:rPr lang="ar-DZ" sz="32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لمستواها </a:t>
            </a:r>
            <a:endParaRPr lang="fr-FR" sz="3200" u="sng" dirty="0">
              <a:effectLst>
                <a:outerShdw blurRad="38100" dist="38100" dir="2700000" algn="tl">
                  <a:srgbClr val="000000">
                    <a:alpha val="43137"/>
                  </a:srgbClr>
                </a:outerShdw>
              </a:effectLst>
            </a:endParaRPr>
          </a:p>
        </p:txBody>
      </p:sp>
      <p:sp>
        <p:nvSpPr>
          <p:cNvPr id="6" name="Rectangle 5"/>
          <p:cNvSpPr/>
          <p:nvPr/>
        </p:nvSpPr>
        <p:spPr>
          <a:xfrm>
            <a:off x="1271588" y="1634660"/>
            <a:ext cx="10158412" cy="997196"/>
          </a:xfrm>
          <a:prstGeom prst="rect">
            <a:avLst/>
          </a:prstGeom>
        </p:spPr>
        <p:txBody>
          <a:bodyPr wrap="square">
            <a:spAutoFit/>
          </a:bodyPr>
          <a:lstStyle/>
          <a:p>
            <a:pPr algn="r" rtl="1">
              <a:lnSpc>
                <a:spcPct val="105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يعتبر هذا المعيار اكثر معايير تقسيم الكفاءة شيوعا واستخداما ، وحسبه فان الكفاءة تنقسم الى ثلاث أنواع هي :</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714375" y="2675743"/>
            <a:ext cx="11209373" cy="3916970"/>
          </a:xfrm>
          <a:prstGeom prst="rect">
            <a:avLst/>
          </a:prstGeom>
        </p:spPr>
        <p:txBody>
          <a:bodyPr wrap="square">
            <a:spAutoFit/>
          </a:bodyPr>
          <a:lstStyle/>
          <a:p>
            <a:pPr algn="r" rtl="1">
              <a:lnSpc>
                <a:spcPct val="105000"/>
              </a:lnSpc>
              <a:spcAft>
                <a:spcPts val="800"/>
              </a:spcAft>
            </a:pPr>
            <a:r>
              <a:rPr lang="ar-DZ" sz="3200" b="1" u="sng"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أ-الكفاءات الفردية :</a:t>
            </a:r>
            <a:endParaRPr lang="fr-FR" sz="3200" u="sng"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5000"/>
              </a:lnSpc>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مهما كان مستوى الافراد في الهيكل التنظيمي في المؤسسة فان المناصب الوظيفية التي يشغلونها تتطلب حدا معينا من الكفاءة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لأداء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المهام الموكلة لهم بهدف تحقيق اهداف المؤسسة ،فالفرد هو الحامل المادي للكفاءة ،فهو الذي ينتجها يستثمرها ، ينميها ويطورها ولهذا فانه يجب القول ان المرجع الكفاءة هو الفرد ولا يمكن ان تعرف الكفاءة الفردية او تحدد بشكل مستقل عن حاملها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a:t>
            </a:r>
          </a:p>
          <a:p>
            <a:pPr algn="r" rtl="1">
              <a:lnSpc>
                <a:spcPct val="105000"/>
              </a:lnSpc>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 فأثناء ممارسة الفرد وظيفته او المهام الموكلة له يلجا في الغالب الى التصرف بطريقة منفردة تخصه لوحده، حيث يستغل طاقات قدراته ، امكانياته ومعارفه الشخصية ،اذن من هذا المنظور فالكفاءة الفردية نظام يتألف من ثلاثة ابعاد ذات اعتماد متبادل ، وهذا الترابط الموجود بين تلك الابعاد هو العامل الأساسي في القيام بتشغيل وتطوير هذا النظام، وتتمثل هذه الابعاد الثلاثة في المعرفة ، المعرفة الفنية أي الممارسة والمعرفة  السلوكية أي المواقف.</a:t>
            </a: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92173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76488" y="455794"/>
            <a:ext cx="3384261" cy="609398"/>
          </a:xfrm>
          <a:prstGeom prst="rect">
            <a:avLst/>
          </a:prstGeom>
        </p:spPr>
        <p:txBody>
          <a:bodyPr wrap="none">
            <a:spAutoFit/>
          </a:bodyPr>
          <a:lstStyle/>
          <a:p>
            <a:pPr lvl="0" algn="r" rtl="1">
              <a:lnSpc>
                <a:spcPct val="105000"/>
              </a:lnSpc>
              <a:spcAft>
                <a:spcPts val="800"/>
              </a:spcAft>
            </a:pPr>
            <a:r>
              <a:rPr lang="ar-DZ" sz="3200" b="1" u="sng" dirty="0" smtClean="0">
                <a:solidFill>
                  <a:prstClr val="black"/>
                </a:solidFill>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ب-الكفاءات </a:t>
            </a:r>
            <a:r>
              <a:rPr lang="ar-DZ" sz="3200" b="1" u="sng" dirty="0">
                <a:solidFill>
                  <a:prstClr val="black"/>
                </a:solidFill>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الجماعية :</a:t>
            </a:r>
            <a:endParaRPr lang="fr-FR" sz="3200" u="sng" dirty="0">
              <a:solidFill>
                <a:prstClr val="black"/>
              </a:solidFill>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6" name="Rectangle 5"/>
          <p:cNvSpPr/>
          <p:nvPr/>
        </p:nvSpPr>
        <p:spPr>
          <a:xfrm>
            <a:off x="500063" y="1108398"/>
            <a:ext cx="11374986" cy="1772793"/>
          </a:xfrm>
          <a:prstGeom prst="rect">
            <a:avLst/>
          </a:prstGeom>
        </p:spPr>
        <p:txBody>
          <a:bodyPr wrap="square">
            <a:spAutoFit/>
          </a:bodyPr>
          <a:lstStyle/>
          <a:p>
            <a:pPr algn="r" rtl="1">
              <a:lnSpc>
                <a:spcPct val="105000"/>
              </a:lnSpc>
              <a:spcAft>
                <a:spcPts val="800"/>
              </a:spcAft>
            </a:pPr>
            <a:r>
              <a:rPr lang="ar-DZ" sz="2600" dirty="0">
                <a:latin typeface="Calibri" panose="020F0502020204030204" pitchFamily="34" charset="0"/>
                <a:ea typeface="Calibri" panose="020F0502020204030204" pitchFamily="34" charset="0"/>
                <a:cs typeface="Simplified Arabic" panose="02020603050405020304" pitchFamily="18" charset="-78"/>
              </a:rPr>
              <a:t>هي بمثابة تراكم للكفاءات الفردية ،وبالتالي تراكم معارفهم وقدراتهم وهواياتهم كفريق عمل متكامل ، الا انه من الضروري ادراك ان هذا النوع من الكفاءات ليست مجرد تجميع للكفاءات الفردية، بل هو تركيبة فريدة من الكفاءات والقدرات والمهارات المتوفرة لدى المؤسسة ،تفوق نتيجتها النتيجة المترتبة عن مجموع الكفاءات الفردية وذلك بفعل اثر المجموعة الناتج عن الديناميكية الجماعية وتفاعل الافراد. </a:t>
            </a: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6741914" y="3229095"/>
            <a:ext cx="5133135" cy="609398"/>
          </a:xfrm>
          <a:prstGeom prst="rect">
            <a:avLst/>
          </a:prstGeom>
        </p:spPr>
        <p:txBody>
          <a:bodyPr wrap="none">
            <a:spAutoFit/>
          </a:bodyPr>
          <a:lstStyle/>
          <a:p>
            <a:pPr lvl="0" algn="r" rtl="1">
              <a:lnSpc>
                <a:spcPct val="105000"/>
              </a:lnSpc>
              <a:spcAft>
                <a:spcPts val="800"/>
              </a:spcAft>
            </a:pPr>
            <a:r>
              <a:rPr lang="ar-DZ" sz="3200" b="1" u="sng" dirty="0">
                <a:solidFill>
                  <a:prstClr val="black"/>
                </a:solidFill>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ج-الكفاءات الاستراتيجية (المحورية</a:t>
            </a:r>
            <a:r>
              <a:rPr lang="ar-DZ" sz="3200" b="1" u="sng" dirty="0" smtClean="0">
                <a:solidFill>
                  <a:prstClr val="black"/>
                </a:solidFill>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a:t>
            </a:r>
            <a:endParaRPr lang="fr-FR" sz="3200" u="sng" dirty="0">
              <a:solidFill>
                <a:prstClr val="black"/>
              </a:solidFill>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8" name="Rectangle 7"/>
          <p:cNvSpPr/>
          <p:nvPr/>
        </p:nvSpPr>
        <p:spPr>
          <a:xfrm>
            <a:off x="683174" y="4186398"/>
            <a:ext cx="11191875" cy="2092881"/>
          </a:xfrm>
          <a:prstGeom prst="rect">
            <a:avLst/>
          </a:prstGeom>
        </p:spPr>
        <p:txBody>
          <a:bodyPr wrap="square">
            <a:spAutoFit/>
          </a:bodyPr>
          <a:lstStyle/>
          <a:p>
            <a:pPr algn="r" rtl="1"/>
            <a:r>
              <a:rPr lang="ar-DZ" sz="2600" dirty="0">
                <a:latin typeface="Calibri" panose="020F0502020204030204" pitchFamily="34" charset="0"/>
                <a:ea typeface="Calibri" panose="020F0502020204030204" pitchFamily="34" charset="0"/>
                <a:cs typeface="Simplified Arabic" panose="02020603050405020304" pitchFamily="18" charset="-78"/>
              </a:rPr>
              <a:t> تشير الكفاءة الاستراتيجية او ما تسمى بالمحورية او التنظيمية الى كل ما يمكن للمؤسسة ان تقوم به بامتياز مقارنة بمنافسيها ، فالمؤسسة تعتبر كمجموعة من الكفاءات المتراكمة عبر الزمن ،و المتجذرة في بنيتها ،وتكنولوجياتها ،وعملياتها الروتينية، والعلاقات بين الافراد ،التي يعتبر إيجاد توليفة مناسبة منها مصدرا من مصادر النجاح </a:t>
            </a:r>
            <a:r>
              <a:rPr lang="ar-DZ" sz="2600" dirty="0" smtClean="0">
                <a:latin typeface="Calibri" panose="020F0502020204030204" pitchFamily="34" charset="0"/>
                <a:ea typeface="Calibri" panose="020F0502020204030204" pitchFamily="34" charset="0"/>
                <a:cs typeface="Simplified Arabic" panose="02020603050405020304" pitchFamily="18" charset="-78"/>
              </a:rPr>
              <a:t>.</a:t>
            </a:r>
          </a:p>
          <a:p>
            <a:pPr algn="r" rtl="1"/>
            <a:endParaRPr lang="fr-FR" sz="2600" dirty="0"/>
          </a:p>
        </p:txBody>
      </p:sp>
    </p:spTree>
    <p:extLst>
      <p:ext uri="{BB962C8B-B14F-4D97-AF65-F5344CB8AC3E}">
        <p14:creationId xmlns:p14="http://schemas.microsoft.com/office/powerpoint/2010/main" val="2594984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50" y="652911"/>
            <a:ext cx="11144250" cy="4283737"/>
          </a:xfrm>
          <a:prstGeom prst="rect">
            <a:avLst/>
          </a:prstGeom>
        </p:spPr>
        <p:txBody>
          <a:bodyPr wrap="square">
            <a:spAutoFit/>
          </a:bodyPr>
          <a:lstStyle/>
          <a:p>
            <a:pPr algn="r" rtl="1">
              <a:lnSpc>
                <a:spcPct val="105000"/>
              </a:lnSpc>
              <a:spcAft>
                <a:spcPts val="800"/>
              </a:spcAft>
            </a:pPr>
            <a:r>
              <a:rPr lang="ar-DZ" sz="2600" dirty="0">
                <a:latin typeface="Calibri" panose="020F0502020204030204" pitchFamily="34" charset="0"/>
                <a:ea typeface="Calibri" panose="020F0502020204030204" pitchFamily="34" charset="0"/>
                <a:cs typeface="Simplified Arabic" panose="02020603050405020304" pitchFamily="18" charset="-78"/>
              </a:rPr>
              <a:t>لذا فهي تعرف على انها تعلم جماعي في المؤسسة ،وتتجسد خاصة في معرفة كيفية التنسيق بين مختلف مهارات الإنتاج المتنوعة ودمج تيارات متنوعة من التقنيات ،فهي بذلك حزمة من المهارات والتقنيات التي تمكن المؤسسة من تقديم قيمة خاصة للزبائن .والكفاءات الاستراتيجية ليست منتجا معينا في حد ذاتها وانما تساهم في خلق القدرة التنافسية لمجموعة من المنتجات او الخدمات . وعموما يمكن القول بان هذا النوع من الكفاءات يتميز بالخصائص التالية </a:t>
            </a:r>
            <a:r>
              <a:rPr lang="ar-DZ" sz="2600" dirty="0" smtClean="0">
                <a:latin typeface="Calibri" panose="020F0502020204030204" pitchFamily="34" charset="0"/>
                <a:ea typeface="Calibri" panose="020F0502020204030204" pitchFamily="34" charset="0"/>
                <a:cs typeface="Simplified Arabic" panose="02020603050405020304" pitchFamily="18" charset="-78"/>
              </a:rPr>
              <a:t>:</a:t>
            </a:r>
          </a:p>
          <a:p>
            <a:pPr algn="r" rtl="1">
              <a:lnSpc>
                <a:spcPct val="105000"/>
              </a:lnSpc>
              <a:spcAft>
                <a:spcPts val="800"/>
              </a:spcAft>
            </a:pPr>
            <a:r>
              <a:rPr lang="ar-DZ" sz="2600" dirty="0">
                <a:latin typeface="Calibri" panose="020F0502020204030204" pitchFamily="34" charset="0"/>
                <a:ea typeface="Calibri" panose="020F0502020204030204" pitchFamily="34" charset="0"/>
                <a:cs typeface="Arial" panose="020B0604020202020204" pitchFamily="34" charset="0"/>
              </a:rPr>
              <a:t>-	الكفاءة المحورية تساهم بشكل كبير في إضافة قيمة او فائدة للزبون .</a:t>
            </a:r>
          </a:p>
          <a:p>
            <a:pPr algn="r" rtl="1">
              <a:lnSpc>
                <a:spcPct val="105000"/>
              </a:lnSpc>
              <a:spcAft>
                <a:spcPts val="800"/>
              </a:spcAft>
            </a:pPr>
            <a:r>
              <a:rPr lang="ar-DZ" sz="2600" dirty="0">
                <a:latin typeface="Calibri" panose="020F0502020204030204" pitchFamily="34" charset="0"/>
                <a:ea typeface="Calibri" panose="020F0502020204030204" pitchFamily="34" charset="0"/>
                <a:cs typeface="Arial" panose="020B0604020202020204" pitchFamily="34" charset="0"/>
              </a:rPr>
              <a:t>-	الكفاءة المحورية يجب ان تكون فريدة من نوعها ومن الصعب على المنافسين تقليدها او محاكاتها .</a:t>
            </a:r>
          </a:p>
          <a:p>
            <a:pPr algn="r" rtl="1">
              <a:lnSpc>
                <a:spcPct val="105000"/>
              </a:lnSpc>
              <a:spcAft>
                <a:spcPts val="800"/>
              </a:spcAft>
            </a:pPr>
            <a:r>
              <a:rPr lang="ar-DZ" sz="2600" dirty="0">
                <a:latin typeface="Calibri" panose="020F0502020204030204" pitchFamily="34" charset="0"/>
                <a:ea typeface="Calibri" panose="020F0502020204030204" pitchFamily="34" charset="0"/>
                <a:cs typeface="Arial" panose="020B0604020202020204" pitchFamily="34" charset="0"/>
              </a:rPr>
              <a:t>-	تسمح هذه الكفاءة بتير إمكانية الوصول الى مجموعة واسعة من الأسواق .</a:t>
            </a:r>
          </a:p>
          <a:p>
            <a:pPr algn="r" rtl="1">
              <a:lnSpc>
                <a:spcPct val="105000"/>
              </a:lnSpc>
              <a:spcAft>
                <a:spcPts val="800"/>
              </a:spcAft>
            </a:pPr>
            <a:endParaRPr lang="fr-FR"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435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95650" y="954873"/>
            <a:ext cx="8610600" cy="912027"/>
          </a:xfrm>
        </p:spPr>
        <p:txBody>
          <a:bodyPr>
            <a:noAutofit/>
          </a:bodyPr>
          <a:lstStyle/>
          <a:p>
            <a:pPr algn="r" rtl="1"/>
            <a:r>
              <a:rPr lang="ar-DZ" b="1" dirty="0" smtClean="0">
                <a:latin typeface="Simplified Arabic" panose="02020603050405020304" pitchFamily="18" charset="-78"/>
                <a:cs typeface="Simplified Arabic" panose="02020603050405020304" pitchFamily="18" charset="-78"/>
              </a:rPr>
              <a:t>1-مقاربات الكفاءات  :</a:t>
            </a:r>
            <a:r>
              <a:rPr lang="fr-FR" dirty="0">
                <a:latin typeface="Simplified Arabic" panose="02020603050405020304" pitchFamily="18" charset="-78"/>
                <a:cs typeface="Simplified Arabic" panose="02020603050405020304" pitchFamily="18" charset="-78"/>
              </a:rPr>
              <a:t/>
            </a:r>
            <a:br>
              <a:rPr lang="fr-FR" dirty="0">
                <a:latin typeface="Simplified Arabic" panose="02020603050405020304" pitchFamily="18" charset="-78"/>
                <a:cs typeface="Simplified Arabic" panose="02020603050405020304" pitchFamily="18" charset="-78"/>
              </a:rPr>
            </a:br>
            <a:endParaRPr lang="fr-FR"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42938" y="2013585"/>
            <a:ext cx="10820400" cy="4644390"/>
          </a:xfrm>
        </p:spPr>
        <p:txBody>
          <a:bodyPr>
            <a:noAutofit/>
          </a:bodyPr>
          <a:lstStyle/>
          <a:p>
            <a:pPr marL="0" indent="0" algn="just" rtl="1">
              <a:buNone/>
            </a:pPr>
            <a:r>
              <a:rPr lang="ar-DZ" sz="3200" b="1" dirty="0">
                <a:latin typeface="Arabic Typesetting" panose="03020402040406030203" pitchFamily="66" charset="-78"/>
                <a:cs typeface="Arabic Typesetting" panose="03020402040406030203" pitchFamily="66" charset="-78"/>
              </a:rPr>
              <a:t> لم يعد مضمون الكفاءات بمنظورها الجديد ذو مدلول بسيط ، أي قدرة المورد البشري على الاستجابة الفعالة والناجعة لمتطلبات الوظيفة فحسب ، بل اصبح ذو مفهوم شامل ومركب لما فرضته عليها رهانات العولمة فأصبحت تتوقف عن قدرة الفرد والمجموعات والبيئة التنظيمية للمؤسسة على الانسجام ، الامر الذي جعلها تحتل مكانة محورية ضمن نظام التسيير لارتباطها بمفاهيم الاستراتيجية وتسيير الموارد البشرية، لذلك فانه من الضروري فهم العلاقة بين مختلف المستويات الادارية ومفهوم الكفاءة، هذه العلاقة تتجسد في ثلاث مقاربات أساسية وهي : </a:t>
            </a:r>
            <a:endParaRPr lang="ar-SA" sz="3200" b="1" u="sng" dirty="0" smtClean="0">
              <a:latin typeface="Arabic Typesetting" panose="03020402040406030203" pitchFamily="66" charset="-78"/>
              <a:cs typeface="Arabic Typesetting" panose="03020402040406030203" pitchFamily="66"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643063" y="954873"/>
            <a:ext cx="10263187" cy="912027"/>
          </a:xfrm>
        </p:spPr>
        <p:txBody>
          <a:bodyPr>
            <a:noAutofit/>
          </a:bodyPr>
          <a:lstStyle/>
          <a:p>
            <a:pPr algn="r" rtl="1"/>
            <a:r>
              <a:rPr lang="ar-DZ"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أولا: </a:t>
            </a:r>
            <a:r>
              <a:rPr lang="ar-DZ" b="1" u="sng" dirty="0">
                <a:ea typeface="Calibri" panose="020F0502020204030204" pitchFamily="34" charset="0"/>
                <a:cs typeface="Simplified Arabic" panose="02020603050405020304" pitchFamily="18" charset="-78"/>
              </a:rPr>
              <a:t>المقاربة </a:t>
            </a:r>
            <a:r>
              <a:rPr lang="ar-DZ" b="1" u="sng" dirty="0" err="1">
                <a:ea typeface="Calibri" panose="020F0502020204030204" pitchFamily="34" charset="0"/>
                <a:cs typeface="Simplified Arabic" panose="02020603050405020304" pitchFamily="18" charset="-78"/>
              </a:rPr>
              <a:t>التسييرية</a:t>
            </a:r>
            <a:r>
              <a:rPr lang="ar-DZ" b="1" u="sng" dirty="0">
                <a:ea typeface="Calibri" panose="020F0502020204030204" pitchFamily="34" charset="0"/>
                <a:cs typeface="Simplified Arabic" panose="02020603050405020304" pitchFamily="18" charset="-78"/>
              </a:rPr>
              <a:t> : (المستوى الأول تسيير الكفاءات ): </a:t>
            </a:r>
            <a:endParaRPr lang="fr-FR" b="1" u="sng" dirty="0">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685800" y="1737360"/>
            <a:ext cx="10820400" cy="4606290"/>
          </a:xfrm>
        </p:spPr>
        <p:txBody>
          <a:bodyPr>
            <a:noAutofit/>
          </a:bodyPr>
          <a:lstStyle/>
          <a:p>
            <a:pPr algn="just" rtl="1">
              <a:buNone/>
            </a:pPr>
            <a:r>
              <a:rPr lang="ar-DZ" sz="3200" b="1" dirty="0">
                <a:latin typeface="Simplified Arabic" panose="02020603050405020304" pitchFamily="18" charset="-78"/>
                <a:cs typeface="Simplified Arabic" panose="02020603050405020304" pitchFamily="18" charset="-78"/>
              </a:rPr>
              <a:t>تتمثل </a:t>
            </a:r>
            <a:r>
              <a:rPr lang="ar-DZ" sz="3200" b="1" dirty="0" smtClean="0">
                <a:latin typeface="Simplified Arabic" panose="02020603050405020304" pitchFamily="18" charset="-78"/>
                <a:cs typeface="Simplified Arabic" panose="02020603050405020304" pitchFamily="18" charset="-78"/>
              </a:rPr>
              <a:t>الكافات </a:t>
            </a:r>
            <a:r>
              <a:rPr lang="ar-DZ" sz="3200" b="1" dirty="0">
                <a:latin typeface="Simplified Arabic" panose="02020603050405020304" pitchFamily="18" charset="-78"/>
                <a:cs typeface="Simplified Arabic" panose="02020603050405020304" pitchFamily="18" charset="-78"/>
              </a:rPr>
              <a:t>من وجهة نظر هذه المقاربة في مجمل المعارف والخبرات الفردية المتراكمة عبر الزمن ، وفي القدرة على استغلال هذه المعارف والخبرات في وضعيات مهنية مختلفة، فمن هذا المنطلق تصبح الكفاءة متكونة من </a:t>
            </a:r>
            <a:r>
              <a:rPr lang="ar-DZ" sz="3200" b="1" dirty="0" smtClean="0">
                <a:latin typeface="Simplified Arabic" panose="02020603050405020304" pitchFamily="18" charset="-78"/>
                <a:cs typeface="Simplified Arabic" panose="02020603050405020304" pitchFamily="18" charset="-78"/>
              </a:rPr>
              <a:t>راس مال </a:t>
            </a:r>
            <a:r>
              <a:rPr lang="ar-DZ" sz="3200" b="1" dirty="0">
                <a:latin typeface="Simplified Arabic" panose="02020603050405020304" pitchFamily="18" charset="-78"/>
                <a:cs typeface="Simplified Arabic" panose="02020603050405020304" pitchFamily="18" charset="-78"/>
              </a:rPr>
              <a:t>يشمل </a:t>
            </a:r>
            <a:r>
              <a:rPr lang="ar-DZ" sz="3200" b="1" dirty="0" smtClean="0">
                <a:latin typeface="Simplified Arabic" panose="02020603050405020304" pitchFamily="18" charset="-78"/>
                <a:cs typeface="Simplified Arabic" panose="02020603050405020304" pitchFamily="18" charset="-78"/>
              </a:rPr>
              <a:t>المعرفة </a:t>
            </a:r>
            <a:r>
              <a:rPr lang="ar-DZ" sz="3200" b="1" dirty="0">
                <a:latin typeface="Simplified Arabic" panose="02020603050405020304" pitchFamily="18" charset="-78"/>
                <a:cs typeface="Simplified Arabic" panose="02020603050405020304" pitchFamily="18" charset="-78"/>
              </a:rPr>
              <a:t>والمهارة او المعرفة العملية بالإضافة الى حسن التصرف ـ وفقا لهذه المقاربة كذلك فانه لابد ان تكون هذه المكونات الثلاثة للكفاءة جاهزة وقابلة للتعبئة والاستغلال امام أي وضعية مهنية ، او وضعية عمل محتملة، وبالتالي فان الكفاءات وفق هذا المنظر تعد أداة متطورة وملازمة للوضعيات المهنية للعامل اثناء أداء مهامه .</a:t>
            </a:r>
            <a:endParaRPr lang="fr-FR" sz="3200" dirty="0">
              <a:latin typeface="Simplified Arabic" panose="02020603050405020304" pitchFamily="18" charset="-78"/>
              <a:cs typeface="Simplified Arabic" panose="02020603050405020304" pitchFamily="18" charset="-78"/>
            </a:endParaRPr>
          </a:p>
          <a:p>
            <a:pPr algn="just" rtl="1">
              <a:buNone/>
            </a:pPr>
            <a:endParaRPr lang="ar-DZ" sz="3200" dirty="0" smtClean="0">
              <a:latin typeface="Simplified Arabic" panose="02020603050405020304" pitchFamily="18" charset="-78"/>
              <a:cs typeface="Simplified Arabic" panose="02020603050405020304" pitchFamily="18" charset="-78"/>
            </a:endParaRP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Résultat de recherche d'images pour &quot;‫ادارة المعرفة والمنظمات الافتراضية‬‎&quot;"/>
          <p:cNvPicPr/>
          <p:nvPr/>
        </p:nvPicPr>
        <p:blipFill>
          <a:blip r:embed="rId2" r:link="rId3"/>
          <a:srcRect/>
          <a:stretch>
            <a:fillRect/>
          </a:stretch>
        </p:blipFill>
        <p:spPr bwMode="auto">
          <a:xfrm>
            <a:off x="-1" y="1"/>
            <a:ext cx="2429301" cy="1499610"/>
          </a:xfrm>
          <a:prstGeom prst="rect">
            <a:avLst/>
          </a:prstGeom>
          <a:noFill/>
          <a:ln w="9525">
            <a:noFill/>
            <a:miter lim="800000"/>
            <a:headEnd/>
            <a:tailEnd/>
          </a:ln>
        </p:spPr>
      </p:pic>
      <p:sp>
        <p:nvSpPr>
          <p:cNvPr id="3" name="Espace réservé du contenu 2"/>
          <p:cNvSpPr>
            <a:spLocks noGrp="1"/>
          </p:cNvSpPr>
          <p:nvPr>
            <p:ph idx="1"/>
          </p:nvPr>
        </p:nvSpPr>
        <p:spPr>
          <a:xfrm>
            <a:off x="661988" y="1499610"/>
            <a:ext cx="11530012" cy="5144077"/>
          </a:xfrm>
        </p:spPr>
        <p:txBody>
          <a:bodyPr>
            <a:normAutofit/>
          </a:bodyPr>
          <a:lstStyle/>
          <a:p>
            <a:pPr marL="0" indent="0" algn="r" rtl="1">
              <a:buNone/>
            </a:pPr>
            <a:r>
              <a:rPr lang="ar-DZ" sz="2800" b="1" dirty="0">
                <a:latin typeface="Simplified Arabic" panose="02020603050405020304" pitchFamily="18" charset="-78"/>
                <a:cs typeface="Simplified Arabic" panose="02020603050405020304" pitchFamily="18" charset="-78"/>
              </a:rPr>
              <a:t>ورغم هذا قد تبقى الكفاءات ناقصة او غائبة ما </a:t>
            </a:r>
            <a:r>
              <a:rPr lang="ar-DZ" sz="2800" b="1" dirty="0" smtClean="0">
                <a:latin typeface="Simplified Arabic" panose="02020603050405020304" pitchFamily="18" charset="-78"/>
                <a:cs typeface="Simplified Arabic" panose="02020603050405020304" pitchFamily="18" charset="-78"/>
              </a:rPr>
              <a:t>لم تكن </a:t>
            </a:r>
            <a:r>
              <a:rPr lang="ar-DZ" sz="2800" b="1" dirty="0">
                <a:latin typeface="Simplified Arabic" panose="02020603050405020304" pitchFamily="18" charset="-78"/>
                <a:cs typeface="Simplified Arabic" panose="02020603050405020304" pitchFamily="18" charset="-78"/>
              </a:rPr>
              <a:t>مقرونة بالقدرة على الفعل </a:t>
            </a:r>
            <a:r>
              <a:rPr lang="fr-FR" sz="2800" b="1" dirty="0">
                <a:latin typeface="Simplified Arabic" panose="02020603050405020304" pitchFamily="18" charset="-78"/>
                <a:cs typeface="Simplified Arabic" panose="02020603050405020304" pitchFamily="18" charset="-78"/>
              </a:rPr>
              <a:t>LE </a:t>
            </a:r>
            <a:r>
              <a:rPr lang="fr-FR" sz="2800" b="1" dirty="0" smtClean="0">
                <a:latin typeface="Simplified Arabic" panose="02020603050405020304" pitchFamily="18" charset="-78"/>
                <a:cs typeface="Simplified Arabic" panose="02020603050405020304" pitchFamily="18" charset="-78"/>
              </a:rPr>
              <a:t>POUVOIRE </a:t>
            </a:r>
            <a:r>
              <a:rPr lang="fr-FR" sz="2800" b="1" dirty="0">
                <a:latin typeface="Simplified Arabic" panose="02020603050405020304" pitchFamily="18" charset="-78"/>
                <a:cs typeface="Simplified Arabic" panose="02020603050405020304" pitchFamily="18" charset="-78"/>
              </a:rPr>
              <a:t>D AGIR</a:t>
            </a:r>
            <a:r>
              <a:rPr lang="ar-DZ" sz="2800" b="1" dirty="0">
                <a:latin typeface="Simplified Arabic" panose="02020603050405020304" pitchFamily="18" charset="-78"/>
                <a:cs typeface="Simplified Arabic" panose="02020603050405020304" pitchFamily="18" charset="-78"/>
              </a:rPr>
              <a:t>اي توفير البيئة التنظيمية التي تمكن العنصر البشري من العمل بفعالية ، والرغبة على الفعل " </a:t>
            </a:r>
            <a:r>
              <a:rPr lang="fr-FR" sz="2800" b="1" dirty="0">
                <a:latin typeface="Simplified Arabic" panose="02020603050405020304" pitchFamily="18" charset="-78"/>
                <a:cs typeface="Simplified Arabic" panose="02020603050405020304" pitchFamily="18" charset="-78"/>
              </a:rPr>
              <a:t>LE POUVOIRE D AGIR</a:t>
            </a:r>
            <a:r>
              <a:rPr lang="ar-DZ" sz="2800" b="1" dirty="0">
                <a:latin typeface="Simplified Arabic" panose="02020603050405020304" pitchFamily="18" charset="-78"/>
                <a:cs typeface="Simplified Arabic" panose="02020603050405020304" pitchFamily="18" charset="-78"/>
              </a:rPr>
              <a:t>"،التي تكون وليدة القدرة التحفيزية للإدارة في المنظمة ، وتعد عملية تسيير الكفاءات كمنظومة متكاملة من مسؤولية كل من الموارد البشرية (افراد ومجموعات) بسبب امتلاكها لمكونات الكفاءة ، والإدارة التي تقع عليها مسؤولية توفير البيئة التنظيمية المناسبة والمنظومة التحفيزية .</a:t>
            </a:r>
            <a:endParaRPr lang="ar-DZ" sz="28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134675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0399" y="1490662"/>
            <a:ext cx="11255375" cy="3777622"/>
          </a:xfrm>
        </p:spPr>
        <p:txBody>
          <a:bodyPr>
            <a:normAutofit/>
          </a:bodyPr>
          <a:lstStyle/>
          <a:p>
            <a:pPr marL="0" indent="0" algn="just" rtl="1">
              <a:buNone/>
            </a:pPr>
            <a:r>
              <a:rPr lang="ar-DZ" sz="2800" b="1" dirty="0">
                <a:latin typeface="Simplified Arabic" panose="02020603050405020304" pitchFamily="18" charset="-78"/>
                <a:cs typeface="Simplified Arabic" panose="02020603050405020304" pitchFamily="18" charset="-78"/>
              </a:rPr>
              <a:t>يعمل هذا المستوى على وضع المستوى الأول قيد التنفيذ ، كما يهدف لتطوير الكفاءات الوظيفية من اجل تحسين أداء فريق العمل ،وهو في مجال الإدارة من مهام الإدارة الوسطى وتحت اشراف إدارة الموارد البشرية ،بحيث يصبح المديرون التنفيذيون موجهي هذا المنهج والجهات الرئيسية الفاعلة فيه </a:t>
            </a:r>
            <a:r>
              <a:rPr lang="ar-DZ" sz="2800" b="1" dirty="0" smtClean="0">
                <a:latin typeface="Simplified Arabic" panose="02020603050405020304" pitchFamily="18" charset="-78"/>
                <a:cs typeface="Simplified Arabic" panose="02020603050405020304" pitchFamily="18" charset="-78"/>
              </a:rPr>
              <a:t>ـ</a:t>
            </a:r>
            <a:endParaRPr lang="fr-FR" sz="2800" b="1" dirty="0" smtClean="0">
              <a:latin typeface="Simplified Arabic" panose="02020603050405020304" pitchFamily="18" charset="-78"/>
              <a:cs typeface="Simplified Arabic" panose="02020603050405020304" pitchFamily="18" charset="-78"/>
            </a:endParaRPr>
          </a:p>
          <a:p>
            <a:pPr marL="0" indent="0" algn="just" rtl="1">
              <a:buNone/>
            </a:pPr>
            <a:r>
              <a:rPr lang="ar-DZ" sz="2800" b="1" dirty="0">
                <a:ea typeface="Calibri" panose="020F0502020204030204" pitchFamily="34" charset="0"/>
                <a:cs typeface="Simplified Arabic" panose="02020603050405020304" pitchFamily="18" charset="-78"/>
              </a:rPr>
              <a:t>ومن منظور هذه المقاربة تكون الكفاءات وليدة التفاعل المستر بين التدريب والتعلم الجماعي ، السيرورة التنظيمية وكذلك التكنولوجيا، فالكفاءات بهذا المنظور </a:t>
            </a:r>
            <a:r>
              <a:rPr lang="ar-DZ" sz="2800" b="1" dirty="0" smtClean="0">
                <a:ea typeface="Calibri" panose="020F0502020204030204" pitchFamily="34" charset="0"/>
                <a:cs typeface="Simplified Arabic" panose="02020603050405020304" pitchFamily="18" charset="-78"/>
              </a:rPr>
              <a:t>لا</a:t>
            </a:r>
            <a:r>
              <a:rPr lang="fr-FR" sz="2800" b="1" dirty="0" smtClean="0">
                <a:ea typeface="Calibri" panose="020F0502020204030204" pitchFamily="34" charset="0"/>
                <a:cs typeface="Simplified Arabic" panose="02020603050405020304" pitchFamily="18" charset="-78"/>
              </a:rPr>
              <a:t> </a:t>
            </a:r>
            <a:r>
              <a:rPr lang="ar-DZ" sz="2800" b="1" dirty="0" smtClean="0">
                <a:ea typeface="Calibri" panose="020F0502020204030204" pitchFamily="34" charset="0"/>
                <a:cs typeface="Simplified Arabic" panose="02020603050405020304" pitchFamily="18" charset="-78"/>
              </a:rPr>
              <a:t>يمكن </a:t>
            </a:r>
            <a:r>
              <a:rPr lang="ar-DZ" sz="2800" b="1" dirty="0">
                <a:ea typeface="Calibri" panose="020F0502020204030204" pitchFamily="34" charset="0"/>
                <a:cs typeface="Simplified Arabic" panose="02020603050405020304" pitchFamily="18" charset="-78"/>
              </a:rPr>
              <a:t>الحصول عليها او تقليدها </a:t>
            </a:r>
            <a:r>
              <a:rPr lang="ar-DZ" sz="2800" b="1" dirty="0" smtClean="0">
                <a:ea typeface="Calibri" panose="020F0502020204030204" pitchFamily="34" charset="0"/>
                <a:cs typeface="Simplified Arabic" panose="02020603050405020304" pitchFamily="18" charset="-78"/>
              </a:rPr>
              <a:t>لأنها </a:t>
            </a:r>
            <a:r>
              <a:rPr lang="ar-DZ" sz="2800" b="1" dirty="0">
                <a:ea typeface="Calibri" panose="020F0502020204030204" pitchFamily="34" charset="0"/>
                <a:cs typeface="Simplified Arabic" panose="02020603050405020304" pitchFamily="18" charset="-78"/>
              </a:rPr>
              <a:t>وليدة الظرف المتزامن بين هذه العناصر ، ويقع على عاتق الإدارة تعظيم التفاعل الإيجابي بين تلك المكونات بما يمنح لها  ميزة تنافسية ـ</a:t>
            </a:r>
            <a:endParaRPr lang="fr-FR" sz="2800" dirty="0">
              <a:latin typeface="Simplified Arabic" panose="02020603050405020304" pitchFamily="18" charset="-78"/>
              <a:cs typeface="Simplified Arabic" panose="02020603050405020304" pitchFamily="18" charset="-78"/>
            </a:endParaRPr>
          </a:p>
        </p:txBody>
      </p:sp>
      <p:sp>
        <p:nvSpPr>
          <p:cNvPr id="4" name="Rectangle 3"/>
          <p:cNvSpPr/>
          <p:nvPr/>
        </p:nvSpPr>
        <p:spPr>
          <a:xfrm>
            <a:off x="3119869" y="534315"/>
            <a:ext cx="8260595" cy="685124"/>
          </a:xfrm>
          <a:prstGeom prst="rect">
            <a:avLst/>
          </a:prstGeom>
        </p:spPr>
        <p:txBody>
          <a:bodyPr wrap="none">
            <a:spAutoFit/>
          </a:bodyPr>
          <a:lstStyle/>
          <a:p>
            <a:pPr algn="r" rtl="1">
              <a:lnSpc>
                <a:spcPct val="107000"/>
              </a:lnSpc>
              <a:spcAft>
                <a:spcPts val="800"/>
              </a:spcAft>
            </a:pPr>
            <a:r>
              <a:rPr lang="ar-DZ" sz="3600" b="1" dirty="0" smtClean="0">
                <a:latin typeface="Calibri" panose="020F0502020204030204" pitchFamily="34" charset="0"/>
                <a:ea typeface="Calibri" panose="020F0502020204030204" pitchFamily="34" charset="0"/>
                <a:cs typeface="Simplified Arabic" panose="02020603050405020304" pitchFamily="18" charset="-78"/>
              </a:rPr>
              <a:t>ثانيا</a:t>
            </a:r>
            <a:r>
              <a:rPr lang="fr-FR" sz="3600" b="1" dirty="0">
                <a:latin typeface="Calibri" panose="020F0502020204030204" pitchFamily="34" charset="0"/>
                <a:ea typeface="Calibri" panose="020F0502020204030204" pitchFamily="34" charset="0"/>
                <a:cs typeface="Simplified Arabic" panose="02020603050405020304" pitchFamily="18" charset="-78"/>
              </a:rPr>
              <a:t>:</a:t>
            </a:r>
            <a:r>
              <a:rPr lang="ar-DZ" sz="3600" b="1" dirty="0" smtClean="0">
                <a:latin typeface="Calibri" panose="020F0502020204030204" pitchFamily="34" charset="0"/>
                <a:ea typeface="Calibri" panose="020F0502020204030204" pitchFamily="34" charset="0"/>
                <a:cs typeface="Simplified Arabic" panose="02020603050405020304" pitchFamily="18" charset="-78"/>
              </a:rPr>
              <a:t>المقاربة </a:t>
            </a:r>
            <a:r>
              <a:rPr lang="ar-DZ" sz="3600" b="1" dirty="0">
                <a:latin typeface="Calibri" panose="020F0502020204030204" pitchFamily="34" charset="0"/>
                <a:ea typeface="Calibri" panose="020F0502020204030204" pitchFamily="34" charset="0"/>
                <a:cs typeface="Simplified Arabic" panose="02020603050405020304" pitchFamily="18" charset="-78"/>
              </a:rPr>
              <a:t>العملية (المستوى الثاني إدارة الكفاءات ):</a:t>
            </a:r>
            <a:endParaRPr lang="fr-FR"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70388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4475" y="952510"/>
            <a:ext cx="10272713" cy="2397451"/>
          </a:xfrm>
          <a:prstGeom prst="rect">
            <a:avLst/>
          </a:prstGeom>
        </p:spPr>
        <p:txBody>
          <a:bodyPr wrap="square">
            <a:spAutoFit/>
          </a:bodyPr>
          <a:lstStyle/>
          <a:p>
            <a:pPr algn="just"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فالكفاءة حسب المقاربة العملية فهي ليست فردية بل جماعية ، وليست مطلقة بل نسبية ومتغيرة ، مثل قدرة الجماعة على السيطرة والتحكم في التكنولوجيا المتاحة ،وكذا القدرة على </a:t>
            </a:r>
            <a:r>
              <a:rPr lang="ar-DZ" sz="2800" b="1" dirty="0" smtClean="0">
                <a:latin typeface="Calibri" panose="020F0502020204030204" pitchFamily="34" charset="0"/>
                <a:ea typeface="Calibri" panose="020F0502020204030204" pitchFamily="34" charset="0"/>
                <a:cs typeface="Simplified Arabic" panose="02020603050405020304" pitchFamily="18" charset="-78"/>
              </a:rPr>
              <a:t>التأقلم </a:t>
            </a:r>
            <a:r>
              <a:rPr lang="ar-DZ" sz="2800" b="1" dirty="0">
                <a:latin typeface="Calibri" panose="020F0502020204030204" pitchFamily="34" charset="0"/>
                <a:ea typeface="Calibri" panose="020F0502020204030204" pitchFamily="34" charset="0"/>
                <a:cs typeface="Simplified Arabic" panose="02020603050405020304" pitchFamily="18" charset="-78"/>
              </a:rPr>
              <a:t>والتفاعل مع </a:t>
            </a:r>
            <a:r>
              <a:rPr lang="ar-DZ" sz="2800" b="1" dirty="0" err="1" smtClean="0">
                <a:latin typeface="Calibri" panose="020F0502020204030204" pitchFamily="34" charset="0"/>
                <a:ea typeface="Calibri" panose="020F0502020204030204" pitchFamily="34" charset="0"/>
                <a:cs typeface="Simplified Arabic" panose="02020603050405020304" pitchFamily="18" charset="-78"/>
              </a:rPr>
              <a:t>السيرورات</a:t>
            </a:r>
            <a:r>
              <a:rPr lang="ar-DZ" sz="2800" b="1" dirty="0" smtClean="0">
                <a:latin typeface="Calibri" panose="020F0502020204030204" pitchFamily="34" charset="0"/>
                <a:ea typeface="Calibri" panose="020F0502020204030204" pitchFamily="34" charset="0"/>
                <a:cs typeface="Simplified Arabic" panose="02020603050405020304" pitchFamily="18" charset="-78"/>
              </a:rPr>
              <a:t> </a:t>
            </a:r>
            <a:r>
              <a:rPr lang="ar-DZ" sz="2800" b="1" dirty="0">
                <a:latin typeface="Calibri" panose="020F0502020204030204" pitchFamily="34" charset="0"/>
                <a:ea typeface="Calibri" panose="020F0502020204030204" pitchFamily="34" charset="0"/>
                <a:cs typeface="Simplified Arabic" panose="02020603050405020304" pitchFamily="18" charset="-78"/>
              </a:rPr>
              <a:t>التنظيمية المطبقة من طرف المؤسسة ، بهدف تحسين الفعالية ومسايرة تغيرات البيئة الداخلية والبيئة التنافسية ، ومن هنا تكون الكفاءة عملية فقط ووليدة الممارسة الميدانية والناجحة للمكونات الثلاثة ـ</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671638" y="3349961"/>
            <a:ext cx="10115550" cy="685124"/>
          </a:xfrm>
          <a:prstGeom prst="rect">
            <a:avLst/>
          </a:prstGeom>
        </p:spPr>
        <p:txBody>
          <a:bodyPr wrap="square">
            <a:spAutoFit/>
          </a:bodyPr>
          <a:lstStyle/>
          <a:p>
            <a:pPr lvl="0" algn="r" rtl="1">
              <a:lnSpc>
                <a:spcPct val="107000"/>
              </a:lnSpc>
              <a:spcAft>
                <a:spcPts val="800"/>
              </a:spcAft>
            </a:pPr>
            <a:r>
              <a:rPr lang="ar-DZ" sz="3600" b="1" u="sng" dirty="0" smtClean="0">
                <a:solidFill>
                  <a:prstClr val="black"/>
                </a:solidFill>
                <a:latin typeface="Calibri" panose="020F0502020204030204" pitchFamily="34" charset="0"/>
                <a:ea typeface="Calibri" panose="020F0502020204030204" pitchFamily="34" charset="0"/>
                <a:cs typeface="Simplified Arabic" panose="02020603050405020304" pitchFamily="18" charset="-78"/>
              </a:rPr>
              <a:t>ثالثا</a:t>
            </a:r>
            <a:r>
              <a:rPr lang="fr-FR" sz="3600" b="1" u="sng" dirty="0" smtClean="0">
                <a:solidFill>
                  <a:prstClr val="black"/>
                </a:solidFill>
                <a:latin typeface="Calibri" panose="020F0502020204030204" pitchFamily="34" charset="0"/>
                <a:ea typeface="Calibri" panose="020F0502020204030204" pitchFamily="34" charset="0"/>
                <a:cs typeface="Simplified Arabic" panose="02020603050405020304" pitchFamily="18" charset="-78"/>
              </a:rPr>
              <a:t>:</a:t>
            </a:r>
            <a:r>
              <a:rPr lang="ar-DZ" sz="3600" b="1" u="sng" dirty="0">
                <a:solidFill>
                  <a:prstClr val="black"/>
                </a:solidFill>
                <a:latin typeface="Calibri" panose="020F0502020204030204" pitchFamily="34" charset="0"/>
                <a:ea typeface="Calibri" panose="020F0502020204030204" pitchFamily="34" charset="0"/>
                <a:cs typeface="Simplified Arabic" panose="02020603050405020304" pitchFamily="18" charset="-78"/>
              </a:rPr>
              <a:t>المقاربة الاستراتيجية (المستوى الثالث الإدارة بالكفاءات ): </a:t>
            </a:r>
            <a:endParaRPr lang="fr-FR" sz="3600" u="sng"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1271588" y="4155784"/>
            <a:ext cx="10515600" cy="2246769"/>
          </a:xfrm>
          <a:prstGeom prst="rect">
            <a:avLst/>
          </a:prstGeom>
        </p:spPr>
        <p:txBody>
          <a:bodyPr wrap="square">
            <a:spAutoFit/>
          </a:bodyPr>
          <a:lstStyle/>
          <a:p>
            <a:pPr algn="just" rtl="1"/>
            <a:r>
              <a:rPr lang="ar-DZ" sz="2800" b="1" dirty="0">
                <a:latin typeface="Simplified Arabic" panose="02020603050405020304" pitchFamily="18" charset="-78"/>
                <a:ea typeface="Calibri" panose="020F0502020204030204" pitchFamily="34" charset="0"/>
                <a:cs typeface="Simplified Arabic" panose="02020603050405020304" pitchFamily="18" charset="-78"/>
              </a:rPr>
              <a:t>تهدف الى تطوير الذكاء الاجتماعي للمؤسسة من خلال تشجيع العاملين على تعزيز </a:t>
            </a:r>
            <a:r>
              <a:rPr lang="ar-DZ" sz="2800" b="1" dirty="0" smtClean="0">
                <a:latin typeface="Simplified Arabic" panose="02020603050405020304" pitchFamily="18" charset="-78"/>
                <a:ea typeface="Calibri" panose="020F0502020204030204" pitchFamily="34" charset="0"/>
                <a:cs typeface="Simplified Arabic" panose="02020603050405020304" pitchFamily="18" charset="-78"/>
              </a:rPr>
              <a:t>السلوك </a:t>
            </a:r>
            <a:r>
              <a:rPr lang="ar-DZ" sz="2800" b="1" dirty="0">
                <a:latin typeface="Simplified Arabic" panose="02020603050405020304" pitchFamily="18" charset="-78"/>
                <a:ea typeface="Calibri" panose="020F0502020204030204" pitchFamily="34" charset="0"/>
                <a:cs typeface="Simplified Arabic" panose="02020603050405020304" pitchFamily="18" charset="-78"/>
              </a:rPr>
              <a:t>المهني لصالح النجاح الجماعي ، كما انها تتيح زيادة وتعزيز راس المال البشري ، وخلق ميزة تنافسية فريدة من نوعها ككفاءة استراتيجية ،حيث يجب على المؤسسة ان تدرج الكفاءة ضمن استراتيجيتها الكلية ، والذي ينبغي ان ينعكس في سياساتها في إدارة مواردها البشرية ،فقد بينت العديد من التجارب العملية ان التطبيق الفعلي لمنهج تسيير </a:t>
            </a:r>
            <a:r>
              <a:rPr lang="ar-DZ" sz="2800" b="1" dirty="0" smtClean="0">
                <a:latin typeface="Simplified Arabic" panose="02020603050405020304" pitchFamily="18" charset="-78"/>
                <a:ea typeface="Calibri" panose="020F0502020204030204" pitchFamily="34" charset="0"/>
                <a:cs typeface="Simplified Arabic" panose="02020603050405020304" pitchFamily="18" charset="-78"/>
              </a:rPr>
              <a:t>الكفاءات</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758025204"/>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500" y="652760"/>
            <a:ext cx="10477500" cy="5077352"/>
          </a:xfrm>
          <a:prstGeom prst="rect">
            <a:avLst/>
          </a:prstGeom>
        </p:spPr>
        <p:txBody>
          <a:bodyPr wrap="square">
            <a:spAutoFit/>
          </a:bodyPr>
          <a:lstStyle/>
          <a:p>
            <a:pPr algn="r" rtl="1">
              <a:lnSpc>
                <a:spcPct val="107000"/>
              </a:lnSpc>
              <a:spcAft>
                <a:spcPts val="800"/>
              </a:spcAft>
            </a:pPr>
            <a:r>
              <a:rPr lang="ar-DZ" sz="2800" b="1" dirty="0">
                <a:latin typeface="Simplified Arabic" panose="02020603050405020304" pitchFamily="18" charset="-78"/>
                <a:ea typeface="Calibri" panose="020F0502020204030204" pitchFamily="34" charset="0"/>
                <a:cs typeface="Simplified Arabic" panose="02020603050405020304" pitchFamily="18" charset="-78"/>
              </a:rPr>
              <a:t>وضمان نجاحه لا يتوقف على استقطاب الكفاءات وتوظيفها وتقييمها وتطويرها، </a:t>
            </a:r>
            <a:r>
              <a:rPr lang="ar-DZ" sz="2800" b="1" dirty="0" smtClean="0">
                <a:latin typeface="Simplified Arabic" panose="02020603050405020304" pitchFamily="18" charset="-78"/>
                <a:ea typeface="Calibri" panose="020F0502020204030204" pitchFamily="34" charset="0"/>
                <a:cs typeface="Simplified Arabic" panose="02020603050405020304" pitchFamily="18" charset="-78"/>
              </a:rPr>
              <a:t>بل </a:t>
            </a:r>
            <a:r>
              <a:rPr lang="ar-DZ" sz="2800" b="1" dirty="0">
                <a:latin typeface="Simplified Arabic" panose="02020603050405020304" pitchFamily="18" charset="-78"/>
                <a:ea typeface="Calibri" panose="020F0502020204030204" pitchFamily="34" charset="0"/>
                <a:cs typeface="Simplified Arabic" panose="02020603050405020304" pitchFamily="18" charset="-78"/>
              </a:rPr>
              <a:t>من خلال استثمار قدراتها ومعارفها ومهاراتها في إدارة وتسيير المؤسسة ككل ، وهو </a:t>
            </a:r>
            <a:r>
              <a:rPr lang="ar-DZ" sz="2800" b="1" dirty="0">
                <a:latin typeface="Calibri" panose="020F0502020204030204" pitchFamily="34" charset="0"/>
                <a:ea typeface="Calibri" panose="020F0502020204030204" pitchFamily="34" charset="0"/>
                <a:cs typeface="Simplified Arabic" panose="02020603050405020304" pitchFamily="18" charset="-78"/>
              </a:rPr>
              <a:t>ما يضمن مواكبة التطورات السريعة والمتسارعة ومواجهة بيئة عمل تتسم بالتغير المستمر، والتنافسية المتزايدة يوما بعد يوم </a:t>
            </a:r>
            <a:r>
              <a:rPr lang="ar-DZ" sz="2800" b="1" dirty="0" smtClean="0">
                <a:latin typeface="Calibri" panose="020F0502020204030204" pitchFamily="34" charset="0"/>
                <a:ea typeface="Calibri" panose="020F0502020204030204" pitchFamily="34" charset="0"/>
                <a:cs typeface="Simplified Arabic" panose="02020603050405020304" pitchFamily="18" charset="-78"/>
              </a:rPr>
              <a:t>، </a:t>
            </a:r>
            <a:r>
              <a:rPr lang="ar-DZ" sz="2800" b="1" dirty="0" smtClean="0">
                <a:ea typeface="Calibri" panose="020F0502020204030204" pitchFamily="34" charset="0"/>
                <a:cs typeface="Simplified Arabic" panose="02020603050405020304" pitchFamily="18" charset="-78"/>
              </a:rPr>
              <a:t>بعبارة </a:t>
            </a:r>
            <a:r>
              <a:rPr lang="ar-DZ" sz="2800" b="1" dirty="0">
                <a:ea typeface="Calibri" panose="020F0502020204030204" pitchFamily="34" charset="0"/>
                <a:cs typeface="Simplified Arabic" panose="02020603050405020304" pitchFamily="18" charset="-78"/>
              </a:rPr>
              <a:t>أخرى فان الكفاءة لهذه المقاربة هي كل ما يحقق للمنظمة الميزة التنافسية من خلال انجاز المشاريع وتحقيق الأهداف الاستراتيجية ، أي ان الكفاءة بهذا المعنى تكون القدرات المعرفية والعلمية والتنظيمية التي : </a:t>
            </a:r>
            <a:endParaRPr lang="ar-DZ" sz="2800" b="1" dirty="0" smtClean="0">
              <a:ea typeface="Calibri" panose="020F0502020204030204" pitchFamily="34" charset="0"/>
              <a:cs typeface="Simplified Arabic" panose="02020603050405020304" pitchFamily="18" charset="-78"/>
            </a:endParaRPr>
          </a:p>
          <a:p>
            <a:pPr algn="r" rtl="1">
              <a:lnSpc>
                <a:spcPct val="107000"/>
              </a:lnSpc>
              <a:spcAft>
                <a:spcPts val="800"/>
              </a:spcAft>
            </a:pPr>
            <a:r>
              <a:rPr lang="ar-DZ" sz="2800" b="1" dirty="0" smtClean="0">
                <a:latin typeface="Calibri" panose="020F0502020204030204" pitchFamily="34" charset="0"/>
                <a:ea typeface="Calibri" panose="020F0502020204030204" pitchFamily="34" charset="0"/>
                <a:cs typeface="Simplified Arabic" panose="02020603050405020304" pitchFamily="18" charset="-78"/>
              </a:rPr>
              <a:t>-</a:t>
            </a:r>
            <a:r>
              <a:rPr lang="ar-DZ" sz="2800" b="1" dirty="0">
                <a:latin typeface="Calibri" panose="020F0502020204030204" pitchFamily="34" charset="0"/>
                <a:ea typeface="Calibri" panose="020F0502020204030204" pitchFamily="34" charset="0"/>
                <a:cs typeface="Simplified Arabic" panose="02020603050405020304" pitchFamily="18" charset="-78"/>
              </a:rPr>
              <a:t>يصعب تقليدها من طرف المنافسين ـ</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-يصعب او يستحيل تعويضها بواسطة الية تكنولوجية جديدة ـ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-يصعب او يستحيل تعويضها بواسطة ابتكار او تقنية حديثة او كفاءات أخرى مشابهة ـ</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endParaRPr lang="fr-FR" sz="2800" dirty="0"/>
          </a:p>
        </p:txBody>
      </p:sp>
    </p:spTree>
    <p:extLst>
      <p:ext uri="{BB962C8B-B14F-4D97-AF65-F5344CB8AC3E}">
        <p14:creationId xmlns:p14="http://schemas.microsoft.com/office/powerpoint/2010/main" val="134995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686801" y="362637"/>
            <a:ext cx="3286124" cy="1077218"/>
          </a:xfrm>
          <a:prstGeom prst="rect">
            <a:avLst/>
          </a:prstGeom>
        </p:spPr>
        <p:txBody>
          <a:bodyPr wrap="square">
            <a:spAutoFit/>
          </a:bodyPr>
          <a:lstStyle/>
          <a:p>
            <a:r>
              <a:rPr lang="ar-DZ" sz="3200" b="1" dirty="0" smtClean="0">
                <a:latin typeface="Simplified Arabic" panose="02020603050405020304" pitchFamily="18" charset="-78"/>
                <a:cs typeface="Simplified Arabic" panose="02020603050405020304" pitchFamily="18" charset="-78"/>
              </a:rPr>
              <a:t>1-</a:t>
            </a:r>
            <a:r>
              <a:rPr lang="ar-DZ" sz="3200" b="1" dirty="0">
                <a:ea typeface="Calibri" panose="020F0502020204030204" pitchFamily="34" charset="0"/>
                <a:cs typeface="Simplified Arabic" panose="02020603050405020304" pitchFamily="18" charset="-78"/>
              </a:rPr>
              <a:t>أنواع </a:t>
            </a:r>
            <a:r>
              <a:rPr lang="ar-DZ" sz="3200" b="1" dirty="0" smtClean="0">
                <a:latin typeface="Simplified Arabic" panose="02020603050405020304" pitchFamily="18" charset="-78"/>
                <a:cs typeface="Simplified Arabic" panose="02020603050405020304" pitchFamily="18" charset="-78"/>
              </a:rPr>
              <a:t>الكفاءات  </a:t>
            </a:r>
            <a:r>
              <a:rPr lang="ar-DZ" sz="3200" b="1" dirty="0">
                <a:latin typeface="Simplified Arabic" panose="02020603050405020304" pitchFamily="18" charset="-78"/>
                <a:cs typeface="Simplified Arabic" panose="02020603050405020304" pitchFamily="18" charset="-78"/>
              </a:rPr>
              <a:t>:</a:t>
            </a:r>
            <a:r>
              <a:rPr lang="fr-FR" sz="3200" dirty="0">
                <a:latin typeface="Simplified Arabic" panose="02020603050405020304" pitchFamily="18" charset="-78"/>
                <a:cs typeface="Simplified Arabic" panose="02020603050405020304" pitchFamily="18" charset="-78"/>
              </a:rPr>
              <a:t/>
            </a:r>
            <a:br>
              <a:rPr lang="fr-FR" sz="3200" dirty="0">
                <a:latin typeface="Simplified Arabic" panose="02020603050405020304" pitchFamily="18" charset="-78"/>
                <a:cs typeface="Simplified Arabic" panose="02020603050405020304" pitchFamily="18" charset="-78"/>
              </a:rPr>
            </a:br>
            <a:endParaRPr lang="fr-FR" sz="3200" dirty="0"/>
          </a:p>
        </p:txBody>
      </p:sp>
      <p:sp>
        <p:nvSpPr>
          <p:cNvPr id="4" name="Rectangle 3"/>
          <p:cNvSpPr/>
          <p:nvPr/>
        </p:nvSpPr>
        <p:spPr>
          <a:xfrm>
            <a:off x="3493930" y="1261953"/>
            <a:ext cx="7811754" cy="553357"/>
          </a:xfrm>
          <a:prstGeom prst="rect">
            <a:avLst/>
          </a:prstGeom>
        </p:spPr>
        <p:txBody>
          <a:bodyPr wrap="none">
            <a:spAutoFit/>
          </a:bodyPr>
          <a:lstStyle/>
          <a:p>
            <a:pPr algn="r"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تختلف أنواع الكفاءات وتعدد وفقا لمعايير تقسيمها، وفيما يلي أهمها :</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Rectangle 9"/>
          <p:cNvSpPr/>
          <p:nvPr/>
        </p:nvSpPr>
        <p:spPr>
          <a:xfrm>
            <a:off x="9304815" y="2077561"/>
            <a:ext cx="2582758" cy="523220"/>
          </a:xfrm>
          <a:prstGeom prst="rect">
            <a:avLst/>
          </a:prstGeom>
        </p:spPr>
        <p:txBody>
          <a:bodyPr wrap="none">
            <a:spAutoFit/>
          </a:bodyPr>
          <a:lstStyle/>
          <a:p>
            <a:r>
              <a:rPr lang="ar-DZ" sz="2800" b="1" u="sng"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أولا: وفقا </a:t>
            </a:r>
            <a:r>
              <a:rPr lang="ar-DZ" sz="2800" b="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لمضمونها </a:t>
            </a:r>
            <a:endParaRPr lang="fr-FR" sz="2800" u="sng" dirty="0">
              <a:effectLst>
                <a:outerShdw blurRad="38100" dist="38100" dir="2700000" algn="tl">
                  <a:srgbClr val="000000">
                    <a:alpha val="43137"/>
                  </a:srgbClr>
                </a:outerShdw>
              </a:effectLst>
            </a:endParaRPr>
          </a:p>
        </p:txBody>
      </p:sp>
      <p:sp>
        <p:nvSpPr>
          <p:cNvPr id="11" name="Rectangle 10"/>
          <p:cNvSpPr/>
          <p:nvPr/>
        </p:nvSpPr>
        <p:spPr>
          <a:xfrm>
            <a:off x="4102853" y="2714626"/>
            <a:ext cx="7374135" cy="487506"/>
          </a:xfrm>
          <a:prstGeom prst="rect">
            <a:avLst/>
          </a:prstGeom>
        </p:spPr>
        <p:txBody>
          <a:bodyPr wrap="none">
            <a:spAutoFit/>
          </a:bodyPr>
          <a:lstStyle/>
          <a:p>
            <a:pPr algn="r" rtl="1">
              <a:lnSpc>
                <a:spcPct val="107000"/>
              </a:lnSpc>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حسب هذا المعيار اقترح (</a:t>
            </a:r>
            <a:r>
              <a:rPr lang="fr-FR" sz="2400" dirty="0">
                <a:latin typeface="Simplified Arabic" panose="02020603050405020304" pitchFamily="18" charset="-78"/>
                <a:ea typeface="Calibri" panose="020F0502020204030204" pitchFamily="34" charset="0"/>
                <a:cs typeface="Arial" panose="020B0604020202020204" pitchFamily="34" charset="0"/>
              </a:rPr>
              <a:t>ROBERT KATZ</a:t>
            </a:r>
            <a:r>
              <a:rPr lang="ar-DZ" sz="2400" dirty="0">
                <a:latin typeface="Calibri" panose="020F0502020204030204" pitchFamily="34" charset="0"/>
                <a:ea typeface="Calibri" panose="020F0502020204030204" pitchFamily="34" charset="0"/>
                <a:cs typeface="Simplified Arabic" panose="02020603050405020304" pitchFamily="18" charset="-78"/>
              </a:rPr>
              <a:t>)ثلاثة أنواع للكفاءة هي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p:cNvSpPr/>
          <p:nvPr/>
        </p:nvSpPr>
        <p:spPr>
          <a:xfrm>
            <a:off x="9044895" y="3238487"/>
            <a:ext cx="2569935" cy="553357"/>
          </a:xfrm>
          <a:prstGeom prst="rect">
            <a:avLst/>
          </a:prstGeom>
        </p:spPr>
        <p:txBody>
          <a:bodyPr wrap="none">
            <a:spAutoFit/>
          </a:bodyPr>
          <a:lstStyle/>
          <a:p>
            <a:pPr marL="342900" lvl="0" indent="-342900" algn="r" rtl="1">
              <a:lnSpc>
                <a:spcPct val="107000"/>
              </a:lnSpc>
              <a:spcAft>
                <a:spcPts val="800"/>
              </a:spcAft>
              <a:buFont typeface="+mj-cs"/>
              <a:buAutoNum type="arabic1Minus"/>
            </a:pPr>
            <a:r>
              <a:rPr lang="ar-DZ" sz="2800" b="1" u="sng" dirty="0">
                <a:latin typeface="Calibri" panose="020F0502020204030204" pitchFamily="34" charset="0"/>
                <a:ea typeface="Calibri" panose="020F0502020204030204" pitchFamily="34" charset="0"/>
                <a:cs typeface="Simplified Arabic" panose="02020603050405020304" pitchFamily="18" charset="-78"/>
              </a:rPr>
              <a:t>الكفاءات التقنية :</a:t>
            </a:r>
            <a:endParaRPr lang="fr-FR" sz="2800" u="sng"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p:cNvSpPr/>
          <p:nvPr/>
        </p:nvSpPr>
        <p:spPr>
          <a:xfrm>
            <a:off x="1457325" y="4045233"/>
            <a:ext cx="10277476" cy="1815882"/>
          </a:xfrm>
          <a:prstGeom prst="rect">
            <a:avLst/>
          </a:prstGeom>
        </p:spPr>
        <p:txBody>
          <a:bodyPr wrap="square">
            <a:spAutoFit/>
          </a:bodyPr>
          <a:lstStyle/>
          <a:p>
            <a:pPr algn="just" rtl="1"/>
            <a:r>
              <a:rPr lang="ar-DZ" sz="2800" dirty="0">
                <a:ea typeface="Calibri" panose="020F0502020204030204" pitchFamily="34" charset="0"/>
                <a:cs typeface="Simplified Arabic" panose="02020603050405020304" pitchFamily="18" charset="-78"/>
              </a:rPr>
              <a:t>تحتاج المؤسسة لضمان السير الحسن </a:t>
            </a:r>
            <a:r>
              <a:rPr lang="ar-DZ" sz="2800" dirty="0" smtClean="0">
                <a:ea typeface="Calibri" panose="020F0502020204030204" pitchFamily="34" charset="0"/>
                <a:cs typeface="Simplified Arabic" panose="02020603050405020304" pitchFamily="18" charset="-78"/>
              </a:rPr>
              <a:t>لأعمالها </a:t>
            </a:r>
            <a:r>
              <a:rPr lang="ar-DZ" sz="2800" dirty="0">
                <a:ea typeface="Calibri" panose="020F0502020204030204" pitchFamily="34" charset="0"/>
                <a:cs typeface="Simplified Arabic" panose="02020603050405020304" pitchFamily="18" charset="-78"/>
              </a:rPr>
              <a:t>في مختلف المجالات (الإنتاج ، التسويق ، التصميم ـ ـ ـ الخ)الى </a:t>
            </a:r>
            <a:r>
              <a:rPr lang="ar-DZ" sz="2800" dirty="0" smtClean="0">
                <a:ea typeface="Calibri" panose="020F0502020204030204" pitchFamily="34" charset="0"/>
                <a:cs typeface="Simplified Arabic" panose="02020603050405020304" pitchFamily="18" charset="-78"/>
              </a:rPr>
              <a:t>ما يسمى </a:t>
            </a:r>
            <a:r>
              <a:rPr lang="ar-DZ" sz="2800" dirty="0">
                <a:ea typeface="Calibri" panose="020F0502020204030204" pitchFamily="34" charset="0"/>
                <a:cs typeface="Simplified Arabic" panose="02020603050405020304" pitchFamily="18" charset="-78"/>
              </a:rPr>
              <a:t>بالكفاءات التقنية وهي المتمثلة في استعداد الفرد للقيام بالمهام </a:t>
            </a:r>
            <a:r>
              <a:rPr lang="ar-DZ" sz="2800" dirty="0" smtClean="0">
                <a:ea typeface="Calibri" panose="020F0502020204030204" pitchFamily="34" charset="0"/>
                <a:cs typeface="Simplified Arabic" panose="02020603050405020304" pitchFamily="18" charset="-78"/>
              </a:rPr>
              <a:t>المحددة </a:t>
            </a:r>
            <a:r>
              <a:rPr lang="ar-DZ" sz="2800" dirty="0">
                <a:ea typeface="Calibri" panose="020F0502020204030204" pitchFamily="34" charset="0"/>
                <a:cs typeface="Simplified Arabic" panose="02020603050405020304" pitchFamily="18" charset="-78"/>
              </a:rPr>
              <a:t>، خاصة منها تلك القائمة على التقنية والتكنولوجيا الحديثة مثل كفاءة التعامل مع أجهزة الحاسوب، إدارة المعطيات، تصميم الاشكال الخارجية للمنتجات ـ ـ ـالخ </a:t>
            </a:r>
            <a:endParaRPr lang="fr-FR" sz="2800" dirty="0"/>
          </a:p>
        </p:txBody>
      </p:sp>
    </p:spTree>
    <p:extLst>
      <p:ext uri="{BB962C8B-B14F-4D97-AF65-F5344CB8AC3E}">
        <p14:creationId xmlns:p14="http://schemas.microsoft.com/office/powerpoint/2010/main" val="2891490500"/>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3050" y="633412"/>
            <a:ext cx="10047287" cy="4524375"/>
          </a:xfrm>
        </p:spPr>
        <p:txBody>
          <a:bodyPr>
            <a:normAutofit fontScale="25000" lnSpcReduction="20000"/>
          </a:bodyPr>
          <a:lstStyle/>
          <a:p>
            <a:pPr marL="0" indent="0" algn="just" rtl="1">
              <a:buNone/>
            </a:pPr>
            <a:r>
              <a:rPr lang="ar-DZ" sz="11200" dirty="0">
                <a:latin typeface="Simplified Arabic" panose="02020603050405020304" pitchFamily="18" charset="-78"/>
                <a:cs typeface="Simplified Arabic" panose="02020603050405020304" pitchFamily="18" charset="-78"/>
              </a:rPr>
              <a:t>هذه الكفاءة عادة </a:t>
            </a:r>
            <a:r>
              <a:rPr lang="ar-DZ" sz="11200" dirty="0" smtClean="0">
                <a:latin typeface="Simplified Arabic" panose="02020603050405020304" pitchFamily="18" charset="-78"/>
                <a:cs typeface="Simplified Arabic" panose="02020603050405020304" pitchFamily="18" charset="-78"/>
              </a:rPr>
              <a:t>ما نجدها </a:t>
            </a:r>
            <a:r>
              <a:rPr lang="ar-DZ" sz="11200" dirty="0">
                <a:latin typeface="Simplified Arabic" panose="02020603050405020304" pitchFamily="18" charset="-78"/>
                <a:cs typeface="Simplified Arabic" panose="02020603050405020304" pitchFamily="18" charset="-78"/>
              </a:rPr>
              <a:t>مطلوبة اكثر في المستوى التنفيذي من السلم الهرمي وذلك لطبيعة الوظائف هناك خاصة للمؤسسات الإنتاجية ، مع التحفظ لان هذه الكفاءة تختلف من مؤسسة </a:t>
            </a:r>
            <a:r>
              <a:rPr lang="ar-DZ" sz="11200" dirty="0" smtClean="0">
                <a:latin typeface="Simplified Arabic" panose="02020603050405020304" pitchFamily="18" charset="-78"/>
                <a:cs typeface="Simplified Arabic" panose="02020603050405020304" pitchFamily="18" charset="-78"/>
              </a:rPr>
              <a:t>لأخرى </a:t>
            </a:r>
            <a:r>
              <a:rPr lang="ar-DZ" sz="11200" dirty="0">
                <a:latin typeface="Simplified Arabic" panose="02020603050405020304" pitchFamily="18" charset="-78"/>
                <a:cs typeface="Simplified Arabic" panose="02020603050405020304" pitchFamily="18" charset="-78"/>
              </a:rPr>
              <a:t>باختلاف طبيعة النشاط او حتى </a:t>
            </a:r>
            <a:r>
              <a:rPr lang="ar-DZ" sz="11200" dirty="0" smtClean="0">
                <a:latin typeface="Simplified Arabic" panose="02020603050405020304" pitchFamily="18" charset="-78"/>
                <a:cs typeface="Simplified Arabic" panose="02020603050405020304" pitchFamily="18" charset="-78"/>
              </a:rPr>
              <a:t>الآلات </a:t>
            </a:r>
            <a:r>
              <a:rPr lang="ar-DZ" sz="11200" dirty="0">
                <a:latin typeface="Simplified Arabic" panose="02020603050405020304" pitchFamily="18" charset="-78"/>
                <a:cs typeface="Simplified Arabic" panose="02020603050405020304" pitchFamily="18" charset="-78"/>
              </a:rPr>
              <a:t>والتكنولوجيا المستخدمة </a:t>
            </a:r>
            <a:r>
              <a:rPr lang="ar-DZ" sz="11200" dirty="0" smtClean="0">
                <a:latin typeface="Simplified Arabic" panose="02020603050405020304" pitchFamily="18" charset="-78"/>
                <a:cs typeface="Simplified Arabic" panose="02020603050405020304" pitchFamily="18" charset="-78"/>
              </a:rPr>
              <a:t>ـ</a:t>
            </a:r>
          </a:p>
          <a:p>
            <a:pPr marL="0" indent="0" algn="r" rtl="1">
              <a:lnSpc>
                <a:spcPct val="107000"/>
              </a:lnSpc>
              <a:spcAft>
                <a:spcPts val="800"/>
              </a:spcAft>
              <a:buNone/>
            </a:pPr>
            <a:r>
              <a:rPr lang="ar-DZ" sz="12800" b="1" u="sng" dirty="0">
                <a:latin typeface="Simplified Arabic" panose="02020603050405020304" pitchFamily="18" charset="-78"/>
                <a:ea typeface="Calibri" panose="020F0502020204030204" pitchFamily="34" charset="0"/>
                <a:cs typeface="Simplified Arabic" panose="02020603050405020304" pitchFamily="18" charset="-78"/>
              </a:rPr>
              <a:t>ب-الكفاءة البشرية :</a:t>
            </a:r>
            <a:endParaRPr lang="fr-FR" sz="12800" b="1" u="sng"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07000"/>
              </a:lnSpc>
              <a:spcAft>
                <a:spcPts val="800"/>
              </a:spcAft>
              <a:buNone/>
            </a:pPr>
            <a:r>
              <a:rPr lang="ar-DZ" sz="11200" dirty="0">
                <a:latin typeface="Simplified Arabic" panose="02020603050405020304" pitchFamily="18" charset="-78"/>
                <a:ea typeface="Calibri" panose="020F0502020204030204" pitchFamily="34" charset="0"/>
                <a:cs typeface="Simplified Arabic" panose="02020603050405020304" pitchFamily="18" charset="-78"/>
              </a:rPr>
              <a:t>تدعى كذلك الكفاءة الاجتماعية ،فالجميع يتفق على ان أي مؤسسة مهما كان نوعها تحتاج الى مستوى معين من التعاون والتعاضد بين مختلف الافراد لتحقيق أهدافها ، وتعتبر لكفاءة البشرية هي السبيل في تحقيق ذلك ، فهي تظم عناصر المعرفة والمهارة في الاتصال والعمل </a:t>
            </a:r>
            <a:r>
              <a:rPr lang="ar-DZ" sz="11200" dirty="0" smtClean="0">
                <a:latin typeface="Simplified Arabic" panose="02020603050405020304" pitchFamily="18" charset="-78"/>
                <a:ea typeface="Calibri" panose="020F0502020204030204" pitchFamily="34" charset="0"/>
                <a:cs typeface="Simplified Arabic" panose="02020603050405020304" pitchFamily="18" charset="-78"/>
              </a:rPr>
              <a:t>الجماعي</a:t>
            </a:r>
            <a:r>
              <a:rPr lang="ar-DZ" sz="11200" dirty="0">
                <a:latin typeface="Simplified Arabic" panose="02020603050405020304" pitchFamily="18" charset="-78"/>
                <a:ea typeface="Calibri" panose="020F0502020204030204" pitchFamily="34" charset="0"/>
                <a:cs typeface="Simplified Arabic" panose="02020603050405020304" pitchFamily="18" charset="-78"/>
              </a:rPr>
              <a:t> وبث الثقة والحماسة مع الافراد الاخرين ، لذلك فانه يمكن القول بان الكفاءة البشرية تشير الى القدرة والاستعداد لاستخدام المعارف والمهارات والسلوكيات والتوفيق بينها من اجل الاتصال والتعاون الفعال مع باقي الافراد الاخرين، سواءاك انو عمالا او موردين او عملاء </a:t>
            </a:r>
            <a:r>
              <a:rPr lang="ar-DZ" sz="11200" dirty="0" smtClean="0">
                <a:latin typeface="Simplified Arabic" panose="02020603050405020304" pitchFamily="18" charset="-78"/>
                <a:ea typeface="Calibri" panose="020F0502020204030204" pitchFamily="34" charset="0"/>
                <a:cs typeface="Simplified Arabic" panose="02020603050405020304" pitchFamily="18" charset="-78"/>
              </a:rPr>
              <a:t>...الخ. وتتشكل </a:t>
            </a:r>
            <a:r>
              <a:rPr lang="ar-DZ" sz="11200" dirty="0">
                <a:latin typeface="Simplified Arabic" panose="02020603050405020304" pitchFamily="18" charset="-78"/>
                <a:ea typeface="Calibri" panose="020F0502020204030204" pitchFamily="34" charset="0"/>
                <a:cs typeface="Simplified Arabic" panose="02020603050405020304" pitchFamily="18" charset="-78"/>
              </a:rPr>
              <a:t>هذه الكفاءة من أربعة عناصر وهي : </a:t>
            </a:r>
            <a:endParaRPr lang="fr-FR" sz="11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r" rtl="1">
              <a:lnSpc>
                <a:spcPct val="107000"/>
              </a:lnSpc>
              <a:spcAft>
                <a:spcPts val="800"/>
              </a:spcAft>
              <a:buNone/>
            </a:pPr>
            <a:endParaRPr lang="fr-FR" sz="3000" dirty="0">
              <a:latin typeface="Simplified Arabic" panose="02020603050405020304" pitchFamily="18" charset="-78"/>
              <a:cs typeface="Simplified Arabic" panose="02020603050405020304" pitchFamily="18" charset="-78"/>
            </a:endParaRPr>
          </a:p>
          <a:p>
            <a:endParaRPr lang="fr-FR" dirty="0"/>
          </a:p>
        </p:txBody>
      </p:sp>
    </p:spTree>
    <p:extLst>
      <p:ext uri="{BB962C8B-B14F-4D97-AF65-F5344CB8AC3E}">
        <p14:creationId xmlns:p14="http://schemas.microsoft.com/office/powerpoint/2010/main" val="338982353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3329</TotalTime>
  <Words>1401</Words>
  <Application>Microsoft Office PowerPoint</Application>
  <PresentationFormat>Grand écran</PresentationFormat>
  <Paragraphs>50</Paragraphs>
  <Slides>14</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14</vt:i4>
      </vt:variant>
    </vt:vector>
  </HeadingPairs>
  <TitlesOfParts>
    <vt:vector size="23" baseType="lpstr">
      <vt:lpstr>Arabic Typesetting</vt:lpstr>
      <vt:lpstr>Arial</vt:lpstr>
      <vt:lpstr>Calibri</vt:lpstr>
      <vt:lpstr>Century Gothic</vt:lpstr>
      <vt:lpstr>Sakkal Majalla</vt:lpstr>
      <vt:lpstr>Simplified Arabic</vt:lpstr>
      <vt:lpstr>Tahoma</vt:lpstr>
      <vt:lpstr>Wingdings 3</vt:lpstr>
      <vt:lpstr>Brin</vt:lpstr>
      <vt:lpstr>مقاربات وأنواع الكفاءات </vt:lpstr>
      <vt:lpstr>1-مقاربات الكفاءات  : </vt:lpstr>
      <vt:lpstr>أولا: المقاربة التسييرية : (المستوى الأول تسيير الكفاءات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130</cp:revision>
  <dcterms:created xsi:type="dcterms:W3CDTF">2021-01-27T17:03:08Z</dcterms:created>
  <dcterms:modified xsi:type="dcterms:W3CDTF">2024-11-05T18:49:42Z</dcterms:modified>
</cp:coreProperties>
</file>