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0" r:id="rId3"/>
    <p:sldId id="261" r:id="rId4"/>
    <p:sldId id="262" r:id="rId5"/>
    <p:sldId id="287" r:id="rId6"/>
    <p:sldId id="264" r:id="rId7"/>
    <p:sldId id="265" r:id="rId8"/>
    <p:sldId id="266" r:id="rId9"/>
    <p:sldId id="267" r:id="rId10"/>
    <p:sldId id="268" r:id="rId11"/>
    <p:sldId id="269" r:id="rId12"/>
    <p:sldId id="270" r:id="rId13"/>
    <p:sldId id="271" r:id="rId14"/>
    <p:sldId id="274" r:id="rId15"/>
    <p:sldId id="258"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3979" autoAdjust="0"/>
  </p:normalViewPr>
  <p:slideViewPr>
    <p:cSldViewPr snapToGrid="0">
      <p:cViewPr>
        <p:scale>
          <a:sx n="50" d="100"/>
          <a:sy n="50" d="100"/>
        </p:scale>
        <p:origin x="-1392" y="-4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5FFD8-EDE7-4497-8152-E6DEBF2A07DF}" type="datetimeFigureOut">
              <a:rPr lang="fr-FR" smtClean="0"/>
              <a:pPr/>
              <a:t>14/06/2025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04E8E-8C18-4170-9C26-7971FE01553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F04E8E-8C18-4170-9C26-7971FE015534}"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F04E8E-8C18-4170-9C26-7971FE015534}" type="slidenum">
              <a:rPr lang="fr-FR" smtClean="0"/>
              <a:pPr/>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4D53A63-7A28-4529-9CD2-8078D636DE82}" type="datetimeFigureOut">
              <a:rPr lang="fr-FR" smtClean="0"/>
              <a:pPr/>
              <a:t>14/06/2025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A50577-EB8A-441E-B85E-94BB8D7AA26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3A63-7A28-4529-9CD2-8078D636DE82}" type="datetimeFigureOut">
              <a:rPr lang="fr-FR" smtClean="0"/>
              <a:pPr/>
              <a:t>14/06/2025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50577-EB8A-441E-B85E-94BB8D7AA26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pscloud-weboffice-euc1.s3.eu-central-1.amazonaws.com/shapes/89316240481521/6b41d1e4bcfdabc3c8ff1d9f5ea16403be0102d3?X-Amz-Algorithm=AWS4-HMAC-SHA256&amp;X-Amz-Credential=AKIAQDSLOTKORAXJL3DD%2F20241121%2Feu-central-1%2Fs3%2Faws4_request&amp;X-Amz-Date=20241121T151551Z&amp;X-Amz-Expires=74648&amp;X-Amz-SignedHeaders=host&amp;response-content-disposition=&amp;X-Amz-Signature=0da8a3bdd3d30c20740ec94bc1d86aacdf5dfe520fdd4a83b8e68bafbae3ed8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8258" y="816077"/>
            <a:ext cx="10864645" cy="49161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latin typeface="Times New Roman" panose="02020603050405020304" pitchFamily="18" charset="0"/>
                <a:cs typeface="Times New Roman" panose="02020603050405020304" pitchFamily="18" charset="0"/>
              </a:rPr>
              <a:t>Effets sur la santé </a:t>
            </a:r>
            <a:r>
              <a:rPr lang="fr-FR" b="1" i="1" dirty="0" smtClean="0">
                <a:latin typeface="Times New Roman" panose="02020603050405020304" pitchFamily="18" charset="0"/>
                <a:cs typeface="Times New Roman" panose="02020603050405020304" pitchFamily="18" charset="0"/>
              </a:rPr>
              <a:t>humaine</a:t>
            </a:r>
            <a:endParaRPr lang="fr-FR" b="1"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lgn="l">
              <a:buNone/>
            </a:pPr>
            <a:r>
              <a:rPr lang="fr-FR" i="1" dirty="0" smtClean="0">
                <a:latin typeface="Times New Roman" panose="02020603050405020304" pitchFamily="18" charset="0"/>
                <a:cs typeface="Times New Roman" panose="02020603050405020304" pitchFamily="18" charset="0"/>
              </a:rPr>
              <a:t>      Bien </a:t>
            </a:r>
            <a:r>
              <a:rPr lang="fr-FR" i="1" dirty="0">
                <a:latin typeface="Times New Roman" panose="02020603050405020304" pitchFamily="18" charset="0"/>
                <a:cs typeface="Times New Roman" panose="02020603050405020304" pitchFamily="18" charset="0"/>
              </a:rPr>
              <a:t>que le DDT soit moins toxique pour les humains que pour les animaux, une exposition prolongée ou à des doses élevées peut entraîner des effets neurologiques, des troubles endocriniens et des cancers. Son accumulation dans les tissus graisseux du corps humain représente un risque à long terme.</a:t>
            </a:r>
          </a:p>
          <a:p>
            <a:pPr algn="l"/>
            <a:endParaRPr lang="fr-FR" i="1"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1052974" y="4215581"/>
            <a:ext cx="2495550" cy="2096319"/>
          </a:xfrm>
          <a:prstGeom prst="rect">
            <a:avLst/>
          </a:prstGeom>
        </p:spPr>
      </p:pic>
      <p:pic>
        <p:nvPicPr>
          <p:cNvPr id="5" name="Image 4"/>
          <p:cNvPicPr>
            <a:picLocks noChangeAspect="1"/>
          </p:cNvPicPr>
          <p:nvPr/>
        </p:nvPicPr>
        <p:blipFill>
          <a:blip r:embed="rId3"/>
          <a:stretch>
            <a:fillRect/>
          </a:stretch>
        </p:blipFill>
        <p:spPr>
          <a:xfrm>
            <a:off x="4426819" y="4121854"/>
            <a:ext cx="2886075" cy="2266950"/>
          </a:xfrm>
          <a:prstGeom prst="rect">
            <a:avLst/>
          </a:prstGeom>
        </p:spPr>
      </p:pic>
      <p:pic>
        <p:nvPicPr>
          <p:cNvPr id="6" name="Image 5"/>
          <p:cNvPicPr>
            <a:picLocks noChangeAspect="1"/>
          </p:cNvPicPr>
          <p:nvPr/>
        </p:nvPicPr>
        <p:blipFill>
          <a:blip r:embed="rId4"/>
          <a:stretch>
            <a:fillRect/>
          </a:stretch>
        </p:blipFill>
        <p:spPr>
          <a:xfrm>
            <a:off x="8082116" y="4121854"/>
            <a:ext cx="2851354" cy="2266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latin typeface="Times New Roman" panose="02020603050405020304" pitchFamily="18" charset="0"/>
                <a:cs typeface="Times New Roman" panose="02020603050405020304" pitchFamily="18" charset="0"/>
              </a:rPr>
              <a:t>Interdiction et réglementation</a:t>
            </a:r>
            <a:r>
              <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i="1" dirty="0" smtClean="0">
                <a:latin typeface="Times New Roman" panose="02020603050405020304" pitchFamily="18" charset="0"/>
                <a:cs typeface="Times New Roman" panose="02020603050405020304" pitchFamily="18" charset="0"/>
              </a:rPr>
              <a:t>       Le </a:t>
            </a:r>
            <a:r>
              <a:rPr lang="fr-FR" i="1" dirty="0">
                <a:latin typeface="Times New Roman" panose="02020603050405020304" pitchFamily="18" charset="0"/>
                <a:cs typeface="Times New Roman" panose="02020603050405020304" pitchFamily="18" charset="0"/>
              </a:rPr>
              <a:t>DDT a été interdit dans de nombreux pays à partir des années 1970 en raison de ses effets négatifs sur la santé humaine et l'environnement. Cependant, certains pays en développement continuent de l'utiliser sous des conditions strictes pour lutter contre le paludisme</a:t>
            </a:r>
          </a:p>
          <a:p>
            <a:endParaRPr lang="fr-FR" i="1"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4070555" y="3864077"/>
            <a:ext cx="3431305" cy="23128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latin typeface="Times New Roman" panose="02020603050405020304" pitchFamily="18" charset="0"/>
                <a:cs typeface="Times New Roman" panose="02020603050405020304" pitchFamily="18" charset="0"/>
              </a:rPr>
              <a:t>Alternatives et </a:t>
            </a:r>
            <a:r>
              <a:rPr lang="fr-FR" b="1" i="1" dirty="0" smtClean="0">
                <a:latin typeface="Times New Roman" panose="02020603050405020304" pitchFamily="18" charset="0"/>
                <a:cs typeface="Times New Roman" panose="02020603050405020304" pitchFamily="18" charset="0"/>
              </a:rPr>
              <a:t>solutions</a:t>
            </a:r>
            <a:endParaRPr lang="fr-FR" b="1"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i="1" dirty="0" smtClean="0">
                <a:latin typeface="Times New Roman" panose="02020603050405020304" pitchFamily="18" charset="0"/>
                <a:cs typeface="Times New Roman" panose="02020603050405020304" pitchFamily="18" charset="0"/>
              </a:rPr>
              <a:t>      Depuis </a:t>
            </a:r>
            <a:r>
              <a:rPr lang="fr-FR" i="1" dirty="0">
                <a:latin typeface="Times New Roman" panose="02020603050405020304" pitchFamily="18" charset="0"/>
                <a:cs typeface="Times New Roman" panose="02020603050405020304" pitchFamily="18" charset="0"/>
              </a:rPr>
              <a:t>l’interdiction du DDT, de nouvelles stratégies de lutte contre les insectes ont été mises en place, notamment l'utilisation de produits chimiques plus sûrs, la lutte biologique et des approches intégrées de gestion des nuisibles. Les recherches continuent sur les alternatives pour les zones où le DDT est encore utilisé.</a:t>
            </a:r>
          </a:p>
          <a:p>
            <a:endParaRPr lang="fr-FR" i="1"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3932903" y="4180713"/>
            <a:ext cx="3878231" cy="199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latin typeface="Times New Roman" panose="02020603050405020304" pitchFamily="18" charset="0"/>
                <a:cs typeface="Times New Roman" panose="02020603050405020304" pitchFamily="18" charset="0"/>
              </a:rPr>
              <a:t>Conclusion</a:t>
            </a:r>
            <a:endParaRPr lang="fr-FR" b="1"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i="1" dirty="0" smtClean="0">
                <a:latin typeface="Times New Roman" panose="02020603050405020304" pitchFamily="18" charset="0"/>
                <a:cs typeface="Times New Roman" panose="02020603050405020304" pitchFamily="18" charset="0"/>
              </a:rPr>
              <a:t>       Le </a:t>
            </a:r>
            <a:r>
              <a:rPr lang="fr-FR" i="1" dirty="0">
                <a:latin typeface="Times New Roman" panose="02020603050405020304" pitchFamily="18" charset="0"/>
                <a:cs typeface="Times New Roman" panose="02020603050405020304" pitchFamily="18" charset="0"/>
              </a:rPr>
              <a:t>DDT a aidé à lutter contre les maladies et à sauver des vies, mais il a causé des dommages à l’environnement et à la santé humaine, ce qui a conduit à son interdiction. Il est donc important de trouver des alternatives sûres qui protègent l’environnement tout en étant efficaces.</a:t>
            </a:r>
          </a:p>
          <a:p>
            <a:endParaRPr lang="fr-FR"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Greeting concept. Phrase THANK YOU FOR YOUR ATTENTION written on ..."/>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01600"/>
            <a:ext cx="12192000" cy="6959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latin typeface="Times New Roman" panose="02020603050405020304" pitchFamily="18" charset="0"/>
                <a:cs typeface="Times New Roman" panose="02020603050405020304" pitchFamily="18" charset="0"/>
              </a:rPr>
              <a:t>Références </a:t>
            </a:r>
            <a:r>
              <a:rPr lang="fr-FR" b="1" i="1" dirty="0" smtClean="0">
                <a:latin typeface="Times New Roman" panose="02020603050405020304" pitchFamily="18" charset="0"/>
                <a:cs typeface="Times New Roman" panose="02020603050405020304" pitchFamily="18" charset="0"/>
              </a:rPr>
              <a:t>:</a:t>
            </a:r>
            <a:endParaRPr lang="fr-FR" b="1" i="1" dirty="0">
              <a:latin typeface="Times New Roman" panose="02020603050405020304" pitchFamily="18" charset="0"/>
              <a:cs typeface="Times New Roman" panose="02020603050405020304" pitchFamily="18" charset="0"/>
            </a:endParaRPr>
          </a:p>
        </p:txBody>
      </p:sp>
      <p:sp>
        <p:nvSpPr>
          <p:cNvPr id="5" name="Espace réservé du contenu 4"/>
          <p:cNvSpPr>
            <a:spLocks noGrp="1"/>
          </p:cNvSpPr>
          <p:nvPr>
            <p:ph idx="1"/>
          </p:nvPr>
        </p:nvSpPr>
        <p:spPr/>
        <p:txBody>
          <a:bodyPr>
            <a:normAutofit/>
          </a:bodyPr>
          <a:lstStyle/>
          <a:p>
            <a:pPr marL="0" indent="0">
              <a:buNone/>
            </a:pPr>
            <a:endParaRPr lang="fr-FR" dirty="0"/>
          </a:p>
          <a:p>
            <a:pPr marL="0" indent="0">
              <a:buNone/>
            </a:pPr>
            <a:r>
              <a:rPr lang="fr-FR" sz="2400" i="1" dirty="0">
                <a:latin typeface="Times New Roman" panose="02020603050405020304" pitchFamily="18" charset="0"/>
                <a:cs typeface="Times New Roman" panose="02020603050405020304" pitchFamily="18" charset="0"/>
              </a:rPr>
              <a:t>1. Carson, R. (1962). Silent Spring. Houghton Mifflin Harcourt</a:t>
            </a:r>
            <a:r>
              <a:rPr lang="fr-FR" sz="2400" i="1" dirty="0" smtClean="0">
                <a:latin typeface="Times New Roman" panose="02020603050405020304" pitchFamily="18" charset="0"/>
                <a:cs typeface="Times New Roman" panose="02020603050405020304" pitchFamily="18" charset="0"/>
              </a:rPr>
              <a:t>.</a:t>
            </a:r>
            <a:endParaRPr lang="fr-FR" sz="2400" i="1" dirty="0">
              <a:latin typeface="Times New Roman" panose="02020603050405020304" pitchFamily="18" charset="0"/>
              <a:cs typeface="Times New Roman" panose="02020603050405020304" pitchFamily="18" charset="0"/>
            </a:endParaRPr>
          </a:p>
          <a:p>
            <a:pPr marL="0" indent="0">
              <a:buNone/>
            </a:pPr>
            <a:r>
              <a:rPr lang="fr-FR" sz="2400" i="1" dirty="0">
                <a:latin typeface="Times New Roman" panose="02020603050405020304" pitchFamily="18" charset="0"/>
                <a:cs typeface="Times New Roman" panose="02020603050405020304" pitchFamily="18" charset="0"/>
              </a:rPr>
              <a:t>2. Müller, M. (2004). DDT and its Impact on Health and the Environment. Springer Science &amp; Business Media</a:t>
            </a:r>
            <a:r>
              <a:rPr lang="fr-FR" sz="2400" i="1" dirty="0" smtClean="0">
                <a:latin typeface="Times New Roman" panose="02020603050405020304" pitchFamily="18" charset="0"/>
                <a:cs typeface="Times New Roman" panose="02020603050405020304" pitchFamily="18" charset="0"/>
              </a:rPr>
              <a:t>.</a:t>
            </a:r>
            <a:endParaRPr lang="fr-FR" sz="2400" i="1" dirty="0">
              <a:latin typeface="Times New Roman" panose="02020603050405020304" pitchFamily="18" charset="0"/>
              <a:cs typeface="Times New Roman" panose="02020603050405020304" pitchFamily="18" charset="0"/>
            </a:endParaRPr>
          </a:p>
          <a:p>
            <a:pPr marL="0" indent="0">
              <a:buNone/>
            </a:pPr>
            <a:r>
              <a:rPr lang="fr-FR" sz="2400" i="1" dirty="0">
                <a:latin typeface="Times New Roman" panose="02020603050405020304" pitchFamily="18" charset="0"/>
                <a:cs typeface="Times New Roman" panose="02020603050405020304" pitchFamily="18" charset="0"/>
              </a:rPr>
              <a:t>3. WHO (World Health Organization). (2022). Public Health and DDT: An Assessment of Current Use. WHO Press.</a:t>
            </a:r>
          </a:p>
          <a:p>
            <a:pPr marL="0" indent="0">
              <a:buNone/>
            </a:pPr>
            <a:r>
              <a:rPr lang="fr-FR" sz="2400" i="1" dirty="0" smtClean="0">
                <a:latin typeface="Times New Roman" panose="02020603050405020304" pitchFamily="18" charset="0"/>
                <a:cs typeface="Times New Roman" panose="02020603050405020304" pitchFamily="18" charset="0"/>
              </a:rPr>
              <a:t>Ce </a:t>
            </a:r>
            <a:r>
              <a:rPr lang="fr-FR" sz="2400" i="1" dirty="0">
                <a:latin typeface="Times New Roman" panose="02020603050405020304" pitchFamily="18" charset="0"/>
                <a:cs typeface="Times New Roman" panose="02020603050405020304" pitchFamily="18" charset="0"/>
              </a:rPr>
              <a:t>résumé peut servir de base pour un travail plus détaillé, en ajoutant des sections spécifiques à chaque sous-thème</a:t>
            </a:r>
            <a:r>
              <a:rPr lang="fr-FR" sz="2400" i="1" dirty="0" smtClean="0">
                <a:latin typeface="Times New Roman" panose="02020603050405020304" pitchFamily="18" charset="0"/>
                <a:cs typeface="Times New Roman" panose="02020603050405020304" pitchFamily="18" charset="0"/>
              </a:rPr>
              <a:t>.</a:t>
            </a:r>
            <a:endParaRPr lang="fr-FR" sz="24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8675" y="739140"/>
            <a:ext cx="10525125" cy="5847715"/>
          </a:xfrm>
        </p:spPr>
        <p:txBody>
          <a:bodyPr>
            <a:normAutofit/>
          </a:bodyPr>
          <a:lstStyle/>
          <a:p>
            <a:pPr marL="0" indent="0" algn="ctr">
              <a:buNone/>
            </a:pPr>
            <a:endParaRPr lang="fr-FR" sz="8800" dirty="0">
              <a:solidFill>
                <a:srgbClr val="C00000"/>
              </a:solidFill>
            </a:endParaRPr>
          </a:p>
        </p:txBody>
      </p:sp>
      <p:sp>
        <p:nvSpPr>
          <p:cNvPr id="2" name="Explosion 2 1"/>
          <p:cNvSpPr/>
          <p:nvPr/>
        </p:nvSpPr>
        <p:spPr>
          <a:xfrm>
            <a:off x="1490345" y="1046480"/>
            <a:ext cx="9382760" cy="4004310"/>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dirty="0" err="1" smtClean="0">
                <a:solidFill>
                  <a:srgbClr val="C00000"/>
                </a:solidFill>
              </a:rPr>
              <a:t>Welcome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38430"/>
            <a:ext cx="10515600" cy="1325563"/>
          </a:xfrm>
        </p:spPr>
        <p:txBody>
          <a:bodyPr>
            <a:normAutofit/>
          </a:bodyPr>
          <a:lstStyle/>
          <a:p>
            <a:pPr algn="ctr"/>
            <a:r>
              <a:rPr lang="fr-FR" sz="1400" dirty="0"/>
              <a:t> </a:t>
            </a:r>
            <a:r>
              <a:rPr lang="fr-FR" sz="1400" dirty="0" smtClean="0"/>
              <a:t>        </a:t>
            </a:r>
            <a:r>
              <a:rPr lang="fr-FR" sz="2000" b="1" dirty="0" smtClean="0"/>
              <a:t>République Algérienne Démocratique et Populaire</a:t>
            </a:r>
            <a:br>
              <a:rPr lang="fr-FR" sz="2000" b="1" dirty="0" smtClean="0"/>
            </a:br>
            <a:r>
              <a:rPr lang="fr-FR" sz="2000" b="1" dirty="0" smtClean="0"/>
              <a:t>Ministère de l‘Enseignement Supérieur et de la Recherche Scientifique</a:t>
            </a:r>
            <a:br>
              <a:rPr lang="fr-FR" sz="2000" b="1" dirty="0" smtClean="0"/>
            </a:br>
            <a:r>
              <a:rPr lang="fr-FR" sz="2000" b="1" dirty="0" smtClean="0"/>
              <a:t>Faculté des Sciences Exactes et des Sciences de la Nature et de la vie</a:t>
            </a:r>
            <a:br>
              <a:rPr lang="fr-FR" sz="2000" b="1" dirty="0" smtClean="0"/>
            </a:br>
            <a:r>
              <a:rPr lang="fr-FR" sz="2000" b="1" dirty="0" smtClean="0"/>
              <a:t>Université de Biskra</a:t>
            </a:r>
            <a:endParaRPr lang="fr-FR" sz="1400" b="1" dirty="0"/>
          </a:p>
        </p:txBody>
      </p:sp>
      <p:sp>
        <p:nvSpPr>
          <p:cNvPr id="3" name="Espace réservé du contenu 2"/>
          <p:cNvSpPr>
            <a:spLocks noGrp="1"/>
          </p:cNvSpPr>
          <p:nvPr>
            <p:ph idx="1"/>
          </p:nvPr>
        </p:nvSpPr>
        <p:spPr/>
        <p:txBody>
          <a:bodyPr/>
          <a:lstStyle/>
          <a:p>
            <a:pPr marL="0" indent="0" algn="ctr">
              <a:buNone/>
            </a:pPr>
            <a:r>
              <a:rPr lang="fr-FR" dirty="0" smtClean="0"/>
              <a:t>Recherche sur </a:t>
            </a:r>
          </a:p>
          <a:p>
            <a:endParaRPr lang="fr-FR" dirty="0"/>
          </a:p>
          <a:p>
            <a:endParaRPr lang="fr-FR" dirty="0" smtClean="0"/>
          </a:p>
          <a:p>
            <a:endParaRPr lang="fr-FR" dirty="0"/>
          </a:p>
          <a:p>
            <a:pPr marL="0" indent="0">
              <a:buNone/>
            </a:pPr>
            <a:endParaRPr lang="fr-FR" dirty="0"/>
          </a:p>
          <a:p>
            <a:pPr marL="0" indent="0">
              <a:buNone/>
            </a:pPr>
            <a:r>
              <a:rPr lang="fr-FR" dirty="0" smtClean="0"/>
              <a:t>Elaboré par                                                                      Dirigé par</a:t>
            </a:r>
          </a:p>
          <a:p>
            <a:pPr marL="0" indent="0">
              <a:buNone/>
            </a:pPr>
            <a:r>
              <a:rPr lang="fr-FR" dirty="0" smtClean="0"/>
              <a:t>LEMRABOTT   </a:t>
            </a:r>
            <a:r>
              <a:rPr lang="fr-FR" dirty="0" err="1" smtClean="0"/>
              <a:t>Makhtour</a:t>
            </a:r>
            <a:r>
              <a:rPr lang="fr-FR" dirty="0" smtClean="0"/>
              <a:t> </a:t>
            </a:r>
            <a:r>
              <a:rPr lang="fr-FR" dirty="0" err="1" smtClean="0"/>
              <a:t>amy</a:t>
            </a:r>
            <a:r>
              <a:rPr lang="fr-FR" smtClean="0"/>
              <a:t>                                   </a:t>
            </a:r>
            <a:r>
              <a:rPr lang="fr-FR" smtClean="0"/>
              <a:t>  </a:t>
            </a:r>
            <a:r>
              <a:rPr lang="fr-FR" dirty="0" smtClean="0"/>
              <a:t>Maklid Abd Alhak</a:t>
            </a:r>
          </a:p>
          <a:p>
            <a:pPr marL="0" indent="0">
              <a:buNone/>
            </a:pPr>
            <a:endParaRPr lang="fr-FR" dirty="0"/>
          </a:p>
        </p:txBody>
      </p:sp>
      <p:pic>
        <p:nvPicPr>
          <p:cNvPr id="4" name="Picture 2" descr="كلية العلوم الدقيقة وعلوم الطبيعة والحياة"/>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793" y="112706"/>
            <a:ext cx="894736" cy="98850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كلية العلوم الدقيقة وعلوم الطبيعة والحياة"/>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71238" y="115987"/>
            <a:ext cx="891766" cy="9852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uban vers le haut 5"/>
          <p:cNvSpPr/>
          <p:nvPr/>
        </p:nvSpPr>
        <p:spPr>
          <a:xfrm>
            <a:off x="1956620" y="2310144"/>
            <a:ext cx="9006348" cy="1435511"/>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Dichlorodiphénylytrichloroéthane</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de </a:t>
            </a:r>
            <a:r>
              <a:rPr lang="fr-FR"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travail</a:t>
            </a:r>
            <a:endPar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838200" y="1825625"/>
            <a:ext cx="10515600" cy="4526014"/>
          </a:xfrm>
        </p:spPr>
        <p:txBody>
          <a:bodyPr>
            <a:normAutofit lnSpcReduction="10000"/>
          </a:bodyPr>
          <a:lstStyle/>
          <a:p>
            <a:pPr>
              <a:buFont typeface="Wingdings" panose="05000000000000000000" pitchFamily="2" charset="2"/>
              <a:buChar char="Ø"/>
            </a:pPr>
            <a:r>
              <a:rPr 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Ø"/>
            </a:pP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chimique et </a:t>
            </a:r>
            <a:r>
              <a:rPr 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propriétés</a:t>
            </a:r>
            <a:endPar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Histoire de la découverte et de </a:t>
            </a:r>
            <a:r>
              <a:rPr 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l'utilisation</a:t>
            </a:r>
            <a:endPar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Applications du </a:t>
            </a:r>
            <a:r>
              <a:rPr 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DDT</a:t>
            </a:r>
          </a:p>
          <a:p>
            <a:pPr>
              <a:buFont typeface="Wingdings" panose="05000000000000000000" pitchFamily="2" charset="2"/>
              <a:buChar char="Ø"/>
            </a:pP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Impacts environnementaux du DDT</a:t>
            </a:r>
          </a:p>
          <a:p>
            <a:pPr>
              <a:buFont typeface="Wingdings" panose="05000000000000000000" pitchFamily="2" charset="2"/>
              <a:buChar char="Ø"/>
            </a:pP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Effets sur la santé humaine</a:t>
            </a:r>
            <a:endParaRPr 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Interdiction et </a:t>
            </a:r>
            <a:r>
              <a:rPr 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réglementation</a:t>
            </a:r>
          </a:p>
          <a:p>
            <a:pPr>
              <a:buFont typeface="Wingdings" panose="05000000000000000000" pitchFamily="2" charset="2"/>
              <a:buChar char="Ø"/>
            </a:pP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Alternatives et </a:t>
            </a:r>
            <a:r>
              <a:rPr 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solutions</a:t>
            </a:r>
          </a:p>
          <a:p>
            <a:pPr>
              <a:buFont typeface="Wingdings" panose="05000000000000000000" pitchFamily="2" charset="2"/>
              <a:buChar char="Ø"/>
            </a:pP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i="1" dirty="0">
                <a:latin typeface="Times New Roman" panose="02020603050405020304" pitchFamily="18" charset="0"/>
                <a:cs typeface="Times New Roman" panose="02020603050405020304" pitchFamily="18" charset="0"/>
                <a:sym typeface="+mn-ea"/>
              </a:rPr>
              <a:t>Introduction </a:t>
            </a:r>
            <a:endParaRPr lang="fr-FR" altLang="en-US"/>
          </a:p>
        </p:txBody>
      </p:sp>
      <p:sp>
        <p:nvSpPr>
          <p:cNvPr id="3" name="Espace réservé du contenu 2"/>
          <p:cNvSpPr>
            <a:spLocks noGrp="1"/>
          </p:cNvSpPr>
          <p:nvPr>
            <p:ph idx="1"/>
          </p:nvPr>
        </p:nvSpPr>
        <p:spPr/>
        <p:txBody>
          <a:bodyPr/>
          <a:lstStyle/>
          <a:p>
            <a:pPr marL="0" indent="0">
              <a:buNone/>
            </a:pPr>
            <a:r>
              <a:rPr lang="fr-FR" altLang="en-US"/>
              <a:t>     </a:t>
            </a:r>
            <a:r>
              <a:rPr lang="fr-FR" i="1" dirty="0">
                <a:latin typeface="Times New Roman" panose="02020603050405020304" pitchFamily="18" charset="0"/>
                <a:cs typeface="Times New Roman" panose="02020603050405020304" pitchFamily="18" charset="0"/>
                <a:sym typeface="+mn-ea"/>
              </a:rPr>
              <a:t>Le DDT est un insecticide organochloré, synthétisé pour la première fois en 1874 par le chimiste suisse Othmar Zeidler. Ce produit chimique est connu pour son efficacité à tuer une grande variété de parasites, ce qui lui a valu une large utilisation pendant des décennies.</a:t>
            </a:r>
            <a:endParaRPr lang="fr-FR" i="1" dirty="0">
              <a:latin typeface="Times New Roman" panose="02020603050405020304" pitchFamily="18" charset="0"/>
              <a:cs typeface="Times New Roman" panose="02020603050405020304" pitchFamily="18" charset="0"/>
            </a:endParaRPr>
          </a:p>
          <a:p>
            <a:pPr marL="0" indent="0">
              <a:buNone/>
            </a:pPr>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52284"/>
            <a:ext cx="10515600" cy="1373342"/>
          </a:xfrm>
        </p:spPr>
        <p:txBody>
          <a:bodyPr>
            <a:normAutofit/>
          </a:bodyPr>
          <a:lstStyle/>
          <a:p>
            <a:r>
              <a:rPr lang="fr-FR" b="1" i="1" dirty="0">
                <a:latin typeface="Times New Roman" panose="02020603050405020304" pitchFamily="18" charset="0"/>
                <a:cs typeface="Times New Roman" panose="02020603050405020304" pitchFamily="18" charset="0"/>
              </a:rPr>
              <a:t>Structure chimique et </a:t>
            </a:r>
            <a:r>
              <a:rPr lang="fr-FR" b="1" i="1" dirty="0" smtClean="0">
                <a:latin typeface="Times New Roman" panose="02020603050405020304" pitchFamily="18" charset="0"/>
                <a:cs typeface="Times New Roman" panose="02020603050405020304" pitchFamily="18" charset="0"/>
              </a:rPr>
              <a:t>propriétés</a:t>
            </a:r>
            <a:endParaRPr lang="fr-FR" dirty="0"/>
          </a:p>
        </p:txBody>
      </p:sp>
      <p:sp>
        <p:nvSpPr>
          <p:cNvPr id="3" name="Espace réservé du contenu 2"/>
          <p:cNvSpPr>
            <a:spLocks noGrp="1"/>
          </p:cNvSpPr>
          <p:nvPr>
            <p:ph idx="1"/>
          </p:nvPr>
        </p:nvSpPr>
        <p:spPr>
          <a:xfrm>
            <a:off x="838200" y="1484671"/>
            <a:ext cx="10515600" cy="4692292"/>
          </a:xfrm>
        </p:spPr>
        <p:txBody>
          <a:bodyPr/>
          <a:lstStyle/>
          <a:p>
            <a:pPr marL="0" indent="0">
              <a:buNone/>
            </a:pPr>
            <a:endParaRPr lang="fr-FR" dirty="0"/>
          </a:p>
          <a:p>
            <a:pPr marL="0" indent="0">
              <a:buNone/>
            </a:pPr>
            <a:r>
              <a:rPr lang="fr-FR" i="1" dirty="0"/>
              <a:t>      Le DDT est composé de trois atomes de chlore attachés à un noyau de </a:t>
            </a:r>
            <a:r>
              <a:rPr lang="fr-FR" i="1" dirty="0">
                <a:latin typeface="Times New Roman" panose="02020603050405020304" pitchFamily="18" charset="0"/>
                <a:cs typeface="Times New Roman" panose="02020603050405020304" pitchFamily="18" charset="0"/>
              </a:rPr>
              <a:t>diphénylméthane</a:t>
            </a:r>
            <a:r>
              <a:rPr lang="fr-FR" i="1" dirty="0"/>
              <a:t>. Sa formule chimique est C14H9Cl5. Ce composé est insoluble dans l'eau mais se dissout facilement dans les graisses, ce qui lui permet de persister dans les organismes et l'environnement</a:t>
            </a:r>
            <a:r>
              <a:rPr lang="fr-FR" dirty="0"/>
              <a:t>.</a:t>
            </a:r>
          </a:p>
          <a:p>
            <a:pPr marL="0" indent="0">
              <a:buNone/>
            </a:pPr>
            <a:endParaRPr lang="fr-FR" dirty="0"/>
          </a:p>
        </p:txBody>
      </p:sp>
      <p:pic>
        <p:nvPicPr>
          <p:cNvPr id="4" name="Image 3"/>
          <p:cNvPicPr>
            <a:picLocks noChangeAspect="1"/>
          </p:cNvPicPr>
          <p:nvPr/>
        </p:nvPicPr>
        <p:blipFill>
          <a:blip r:embed="rId2"/>
          <a:stretch>
            <a:fillRect/>
          </a:stretch>
        </p:blipFill>
        <p:spPr>
          <a:xfrm>
            <a:off x="912381" y="4036097"/>
            <a:ext cx="3079516" cy="2020573"/>
          </a:xfrm>
          <a:prstGeom prst="rect">
            <a:avLst/>
          </a:prstGeom>
        </p:spPr>
      </p:pic>
      <p:pic>
        <p:nvPicPr>
          <p:cNvPr id="5" name="Image 4"/>
          <p:cNvPicPr>
            <a:picLocks noChangeAspect="1"/>
          </p:cNvPicPr>
          <p:nvPr/>
        </p:nvPicPr>
        <p:blipFill>
          <a:blip r:embed="rId3"/>
          <a:stretch>
            <a:fillRect/>
          </a:stretch>
        </p:blipFill>
        <p:spPr>
          <a:xfrm>
            <a:off x="4457947" y="4173891"/>
            <a:ext cx="3084843" cy="2003071"/>
          </a:xfrm>
          <a:prstGeom prst="rect">
            <a:avLst/>
          </a:prstGeom>
        </p:spPr>
      </p:pic>
      <p:pic>
        <p:nvPicPr>
          <p:cNvPr id="6" name="Image 5"/>
          <p:cNvPicPr>
            <a:picLocks noChangeAspect="1"/>
          </p:cNvPicPr>
          <p:nvPr/>
        </p:nvPicPr>
        <p:blipFill>
          <a:blip r:embed="rId4"/>
          <a:stretch>
            <a:fillRect/>
          </a:stretch>
        </p:blipFill>
        <p:spPr>
          <a:xfrm>
            <a:off x="8632792" y="4244363"/>
            <a:ext cx="2529745" cy="19325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latin typeface="Times New Roman" panose="02020603050405020304" pitchFamily="18" charset="0"/>
                <a:cs typeface="Times New Roman" panose="02020603050405020304" pitchFamily="18" charset="0"/>
              </a:rPr>
              <a:t> </a:t>
            </a:r>
            <a:r>
              <a:rPr lang="fr-FR" b="1" i="1" dirty="0">
                <a:latin typeface="Times New Roman" panose="02020603050405020304" pitchFamily="18" charset="0"/>
                <a:cs typeface="Times New Roman" panose="02020603050405020304" pitchFamily="18" charset="0"/>
              </a:rPr>
              <a:t>Histoire de la découverte et de </a:t>
            </a:r>
            <a:r>
              <a:rPr lang="fr-FR" b="1" i="1" dirty="0" smtClean="0">
                <a:latin typeface="Times New Roman" panose="02020603050405020304" pitchFamily="18" charset="0"/>
                <a:cs typeface="Times New Roman" panose="02020603050405020304" pitchFamily="18" charset="0"/>
              </a:rPr>
              <a:t>l'utilisation</a:t>
            </a:r>
            <a:endParaRPr lang="fr-FR" b="1"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i="1" dirty="0" smtClean="0">
                <a:latin typeface="Times New Roman" panose="02020603050405020304" pitchFamily="18" charset="0"/>
                <a:cs typeface="Times New Roman" panose="02020603050405020304" pitchFamily="18" charset="0"/>
              </a:rPr>
              <a:t>         Le </a:t>
            </a:r>
            <a:r>
              <a:rPr lang="fr-FR" i="1" dirty="0">
                <a:latin typeface="Times New Roman" panose="02020603050405020304" pitchFamily="18" charset="0"/>
                <a:cs typeface="Times New Roman" panose="02020603050405020304" pitchFamily="18" charset="0"/>
              </a:rPr>
              <a:t>DDT a été popularisé pendant la Seconde Guerre mondiale comme insecticide pour lutter contre les moustiques transmettant le paludisme et les poux propices à la propagation du typhus. Après la guerre, son usage s'est étendu à l'agriculture, jusqu'à son interdiction dans de nombreux pays dans les années 1970.</a:t>
            </a:r>
          </a:p>
          <a:p>
            <a:endParaRPr lang="fr-FR"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latin typeface="Times New Roman" panose="02020603050405020304" pitchFamily="18" charset="0"/>
                <a:cs typeface="Times New Roman" panose="02020603050405020304" pitchFamily="18" charset="0"/>
              </a:rPr>
              <a:t>Applications du DDT</a:t>
            </a:r>
            <a:endParaRPr lang="fr-FR" b="1"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i="1" dirty="0" smtClean="0">
                <a:latin typeface="Times New Roman" panose="02020603050405020304" pitchFamily="18" charset="0"/>
                <a:cs typeface="Times New Roman" panose="02020603050405020304" pitchFamily="18" charset="0"/>
              </a:rPr>
              <a:t>        Initialement </a:t>
            </a:r>
            <a:r>
              <a:rPr lang="fr-FR" i="1" dirty="0">
                <a:latin typeface="Times New Roman" panose="02020603050405020304" pitchFamily="18" charset="0"/>
                <a:cs typeface="Times New Roman" panose="02020603050405020304" pitchFamily="18" charset="0"/>
              </a:rPr>
              <a:t>utilisé en agriculture pour lutter contre les insectes nuisibles, le DDT a été appliqué à grande échelle. Il a également été utilisé dans les programmes de santé publique pour contrôler la malaria et d'autres maladies infectieuses transmises par les insectes.</a:t>
            </a:r>
          </a:p>
          <a:p>
            <a:endParaRPr lang="fr-FR" i="1"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3175819" y="3737698"/>
            <a:ext cx="2427339" cy="1682642"/>
          </a:xfrm>
          <a:prstGeom prst="rect">
            <a:avLst/>
          </a:prstGeom>
        </p:spPr>
      </p:pic>
      <p:pic>
        <p:nvPicPr>
          <p:cNvPr id="6" name="Image 5"/>
          <p:cNvPicPr>
            <a:picLocks noChangeAspect="1"/>
          </p:cNvPicPr>
          <p:nvPr/>
        </p:nvPicPr>
        <p:blipFill>
          <a:blip r:embed="rId3"/>
          <a:stretch>
            <a:fillRect/>
          </a:stretch>
        </p:blipFill>
        <p:spPr>
          <a:xfrm>
            <a:off x="9323574" y="3778919"/>
            <a:ext cx="2606470" cy="1600200"/>
          </a:xfrm>
          <a:prstGeom prst="rect">
            <a:avLst/>
          </a:prstGeom>
        </p:spPr>
      </p:pic>
      <p:pic>
        <p:nvPicPr>
          <p:cNvPr id="8" name="Image 7"/>
          <p:cNvPicPr>
            <a:picLocks noChangeAspect="1"/>
          </p:cNvPicPr>
          <p:nvPr/>
        </p:nvPicPr>
        <p:blipFill>
          <a:blip r:embed="rId4"/>
          <a:stretch>
            <a:fillRect/>
          </a:stretch>
        </p:blipFill>
        <p:spPr>
          <a:xfrm>
            <a:off x="5891827" y="3737698"/>
            <a:ext cx="2952750" cy="1635017"/>
          </a:xfrm>
          <a:prstGeom prst="rect">
            <a:avLst/>
          </a:prstGeom>
        </p:spPr>
      </p:pic>
      <p:pic>
        <p:nvPicPr>
          <p:cNvPr id="9" name="Image 8"/>
          <p:cNvPicPr>
            <a:picLocks noChangeAspect="1"/>
          </p:cNvPicPr>
          <p:nvPr/>
        </p:nvPicPr>
        <p:blipFill>
          <a:blip r:embed="rId5"/>
          <a:stretch>
            <a:fillRect/>
          </a:stretch>
        </p:blipFill>
        <p:spPr>
          <a:xfrm>
            <a:off x="261956" y="3737698"/>
            <a:ext cx="2700762" cy="1682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latin typeface="Times New Roman" panose="02020603050405020304" pitchFamily="18" charset="0"/>
                <a:cs typeface="Times New Roman" panose="02020603050405020304" pitchFamily="18" charset="0"/>
              </a:rPr>
              <a:t>Impacts environnementaux du </a:t>
            </a:r>
            <a:r>
              <a:rPr lang="fr-FR" b="1" i="1" dirty="0" smtClean="0">
                <a:latin typeface="Times New Roman" panose="02020603050405020304" pitchFamily="18" charset="0"/>
                <a:cs typeface="Times New Roman" panose="02020603050405020304" pitchFamily="18" charset="0"/>
              </a:rPr>
              <a:t>DDT</a:t>
            </a:r>
            <a:endParaRPr lang="fr-FR" b="1"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i="1" dirty="0" smtClean="0">
                <a:latin typeface="Times New Roman" panose="02020603050405020304" pitchFamily="18" charset="0"/>
                <a:cs typeface="Times New Roman" panose="02020603050405020304" pitchFamily="18" charset="0"/>
              </a:rPr>
              <a:t>      Le </a:t>
            </a:r>
            <a:r>
              <a:rPr lang="fr-FR" i="1" dirty="0">
                <a:latin typeface="Times New Roman" panose="02020603050405020304" pitchFamily="18" charset="0"/>
                <a:cs typeface="Times New Roman" panose="02020603050405020304" pitchFamily="18" charset="0"/>
              </a:rPr>
              <a:t>DDT est persistante dans l'environnement, ce qui a conduit à la contamination des sols, de l'eau et des organismes vivants. Les effets écologiques sont significatifs, notamment la réduction des populations d'oiseaux en raison de la fragilisation de leurs coquilles d'œufs.</a:t>
            </a:r>
          </a:p>
        </p:txBody>
      </p:sp>
      <p:pic>
        <p:nvPicPr>
          <p:cNvPr id="4" name="Image 3"/>
          <p:cNvPicPr>
            <a:picLocks noChangeAspect="1"/>
          </p:cNvPicPr>
          <p:nvPr/>
        </p:nvPicPr>
        <p:blipFill>
          <a:blip r:embed="rId2"/>
          <a:stretch>
            <a:fillRect/>
          </a:stretch>
        </p:blipFill>
        <p:spPr>
          <a:xfrm>
            <a:off x="351196" y="3829509"/>
            <a:ext cx="2913113" cy="2158336"/>
          </a:xfrm>
          <a:prstGeom prst="rect">
            <a:avLst/>
          </a:prstGeom>
        </p:spPr>
      </p:pic>
      <p:pic>
        <p:nvPicPr>
          <p:cNvPr id="5" name="Image 4"/>
          <p:cNvPicPr>
            <a:picLocks noChangeAspect="1"/>
          </p:cNvPicPr>
          <p:nvPr/>
        </p:nvPicPr>
        <p:blipFill>
          <a:blip r:embed="rId3"/>
          <a:stretch>
            <a:fillRect/>
          </a:stretch>
        </p:blipFill>
        <p:spPr>
          <a:xfrm>
            <a:off x="3417323" y="3829509"/>
            <a:ext cx="2628900" cy="2158336"/>
          </a:xfrm>
          <a:prstGeom prst="rect">
            <a:avLst/>
          </a:prstGeom>
        </p:spPr>
      </p:pic>
      <p:pic>
        <p:nvPicPr>
          <p:cNvPr id="6" name="Image 5"/>
          <p:cNvPicPr>
            <a:picLocks noChangeAspect="1"/>
          </p:cNvPicPr>
          <p:nvPr/>
        </p:nvPicPr>
        <p:blipFill>
          <a:blip r:embed="rId4"/>
          <a:stretch>
            <a:fillRect/>
          </a:stretch>
        </p:blipFill>
        <p:spPr>
          <a:xfrm>
            <a:off x="6322142" y="3829509"/>
            <a:ext cx="2391081" cy="2158336"/>
          </a:xfrm>
          <a:prstGeom prst="rect">
            <a:avLst/>
          </a:prstGeom>
        </p:spPr>
      </p:pic>
      <p:pic>
        <p:nvPicPr>
          <p:cNvPr id="7" name="Image 6"/>
          <p:cNvPicPr>
            <a:picLocks noChangeAspect="1"/>
          </p:cNvPicPr>
          <p:nvPr/>
        </p:nvPicPr>
        <p:blipFill>
          <a:blip r:embed="rId5"/>
          <a:stretch>
            <a:fillRect/>
          </a:stretch>
        </p:blipFill>
        <p:spPr>
          <a:xfrm>
            <a:off x="8890204" y="3829509"/>
            <a:ext cx="2847975" cy="2158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633</Words>
  <Application>WPS Presentation</Application>
  <PresentationFormat>Personnalisé</PresentationFormat>
  <Paragraphs>47</Paragraphs>
  <Slides>15</Slides>
  <Notes>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         République Algérienne Démocratique et Populaire Ministère de l‘Enseignement Supérieur et de la Recherche Scientifique Faculté des Sciences Exactes et des Sciences de la Nature et de la vie Université de Biskra</vt:lpstr>
      <vt:lpstr>Plan de travail</vt:lpstr>
      <vt:lpstr>Introduction </vt:lpstr>
      <vt:lpstr>Structure chimique et propriétés</vt:lpstr>
      <vt:lpstr> Histoire de la découverte et de l'utilisation</vt:lpstr>
      <vt:lpstr>Applications du DDT</vt:lpstr>
      <vt:lpstr>Impacts environnementaux du DDT</vt:lpstr>
      <vt:lpstr>Effets sur la santé humaine</vt:lpstr>
      <vt:lpstr>Interdiction et réglementation </vt:lpstr>
      <vt:lpstr>Alternatives et solutions</vt:lpstr>
      <vt:lpstr>Conclusion</vt:lpstr>
      <vt:lpstr>Diapositive 14</vt:lpstr>
      <vt:lpstr>Références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69</cp:revision>
  <dcterms:created xsi:type="dcterms:W3CDTF">2024-09-02T12:58:00Z</dcterms:created>
  <dcterms:modified xsi:type="dcterms:W3CDTF">2025-06-14T09:22:56Z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15DED50E1AE745258ED6CBE7DF348BBF_13</vt:lpwstr>
  </property>
  <property fmtid="{D5CDD505-2E9C-101B-9397-08002B2CF9AE}" pid="3" name="KSOProductBuildVer">
    <vt:lpwstr>1036-12.2.0.18607</vt:lpwstr>
  </property>
</Properties>
</file>