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31" r:id="rId2"/>
    <p:sldId id="375" r:id="rId3"/>
    <p:sldId id="376" r:id="rId4"/>
    <p:sldId id="377" r:id="rId5"/>
    <p:sldId id="378" r:id="rId6"/>
    <p:sldId id="383" r:id="rId7"/>
    <p:sldId id="379" r:id="rId8"/>
    <p:sldId id="380" r:id="rId9"/>
    <p:sldId id="382" r:id="rId10"/>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056" y="-52"/>
      </p:cViewPr>
      <p:guideLst>
        <p:guide orient="horz" pos="2160"/>
        <p:guide pos="355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08/12/2024</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3200" b="1" dirty="0" smtClean="0">
                <a:solidFill>
                  <a:srgbClr val="FF0000"/>
                </a:solidFill>
              </a:rPr>
              <a:t>ISO 9000 </a:t>
            </a:r>
            <a:r>
              <a:rPr lang="fr-FR" sz="3200" b="1" dirty="0" err="1" smtClean="0">
                <a:solidFill>
                  <a:srgbClr val="FF0000"/>
                </a:solidFill>
              </a:rPr>
              <a:t>Quality</a:t>
            </a:r>
            <a:r>
              <a:rPr lang="fr-FR" sz="3200" b="1" smtClean="0">
                <a:solidFill>
                  <a:srgbClr val="FF0000"/>
                </a:solidFill>
              </a:rPr>
              <a:t> </a:t>
            </a:r>
            <a:r>
              <a:rPr lang="fr-FR" sz="3200" b="1" smtClean="0">
                <a:solidFill>
                  <a:srgbClr val="FF0000"/>
                </a:solidFill>
              </a:rPr>
              <a:t>M</a:t>
            </a:r>
            <a:r>
              <a:rPr lang="fr-FR" sz="3200" b="1" smtClean="0">
                <a:solidFill>
                  <a:srgbClr val="FF0000"/>
                </a:solidFill>
              </a:rPr>
              <a:t>anagement </a:t>
            </a:r>
            <a:r>
              <a:rPr lang="fr-FR" sz="3200" b="1" smtClean="0">
                <a:solidFill>
                  <a:srgbClr val="FF0000"/>
                </a:solidFill>
              </a:rPr>
              <a:t>S</a:t>
            </a:r>
            <a:r>
              <a:rPr lang="fr-FR" sz="3200" b="1" smtClean="0">
                <a:solidFill>
                  <a:srgbClr val="FF0000"/>
                </a:solidFill>
              </a:rPr>
              <a:t>ystem -QMS</a:t>
            </a:r>
            <a:r>
              <a:rPr lang="fr-FR" sz="3200" dirty="0" smtClean="0"/>
              <a:t/>
            </a:r>
            <a:br>
              <a:rPr lang="fr-FR" sz="3200" dirty="0" smtClean="0"/>
            </a:br>
            <a:r>
              <a:rPr lang="fr-FR" sz="3200" b="1" dirty="0" smtClean="0">
                <a:solidFill>
                  <a:srgbClr val="0070C0"/>
                </a:solidFill>
              </a:rPr>
              <a:t>Course 11</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274638"/>
            <a:ext cx="9715568" cy="654032"/>
          </a:xfrm>
        </p:spPr>
        <p:txBody>
          <a:bodyPr>
            <a:normAutofit fontScale="90000"/>
          </a:bodyPr>
          <a:lstStyle/>
          <a:p>
            <a:r>
              <a:rPr lang="en-US" b="1" dirty="0" smtClean="0"/>
              <a:t>What is ISO 9000?</a:t>
            </a:r>
            <a:endParaRPr lang="fr-FR" dirty="0">
              <a:solidFill>
                <a:srgbClr val="FF0000"/>
              </a:solidFill>
            </a:endParaRPr>
          </a:p>
        </p:txBody>
      </p:sp>
      <p:sp>
        <p:nvSpPr>
          <p:cNvPr id="3" name="Espace réservé du contenu 2"/>
          <p:cNvSpPr>
            <a:spLocks noGrp="1"/>
          </p:cNvSpPr>
          <p:nvPr>
            <p:ph idx="1"/>
          </p:nvPr>
        </p:nvSpPr>
        <p:spPr>
          <a:xfrm>
            <a:off x="634171" y="1285861"/>
            <a:ext cx="10072758" cy="4000527"/>
          </a:xfrm>
        </p:spPr>
        <p:txBody>
          <a:bodyPr>
            <a:normAutofit fontScale="85000" lnSpcReduction="10000"/>
          </a:bodyPr>
          <a:lstStyle/>
          <a:p>
            <a:pPr algn="just"/>
            <a:r>
              <a:rPr lang="en-US" dirty="0" smtClean="0">
                <a:solidFill>
                  <a:srgbClr val="0070C0"/>
                </a:solidFill>
              </a:rPr>
              <a:t>ISO 9000 is a series of standards, developed and published by the International Organization for Standardization –ISO. It defines, establishes and maintains an effective quality assurance -QA system for manufacturing and service industries</a:t>
            </a:r>
            <a:r>
              <a:rPr lang="en-US" dirty="0" smtClean="0">
                <a:solidFill>
                  <a:srgbClr val="0070C0"/>
                </a:solidFill>
              </a:rPr>
              <a:t>.</a:t>
            </a:r>
          </a:p>
          <a:p>
            <a:pPr algn="just"/>
            <a:endParaRPr lang="fr-FR" dirty="0" smtClean="0">
              <a:solidFill>
                <a:srgbClr val="0070C0"/>
              </a:solidFill>
            </a:endParaRPr>
          </a:p>
          <a:p>
            <a:pPr algn="just"/>
            <a:r>
              <a:rPr lang="en-US" dirty="0" smtClean="0"/>
              <a:t>The </a:t>
            </a:r>
            <a:r>
              <a:rPr lang="en-US" dirty="0" smtClean="0">
                <a:solidFill>
                  <a:srgbClr val="0070C0"/>
                </a:solidFill>
              </a:rPr>
              <a:t>ISO 9000 standard is the most widely known </a:t>
            </a:r>
            <a:r>
              <a:rPr lang="en-US" dirty="0" smtClean="0"/>
              <a:t>and has perhaps had the most impact of the 13,000 standards the ISO has published. </a:t>
            </a:r>
            <a:r>
              <a:rPr lang="en-US" dirty="0" smtClean="0">
                <a:solidFill>
                  <a:srgbClr val="0070C0"/>
                </a:solidFill>
              </a:rPr>
              <a:t>It serves many different industries and organizations as a guide to quality products, service and management.</a:t>
            </a:r>
            <a:endParaRPr lang="fr-FR" dirty="0" smtClean="0">
              <a:solidFill>
                <a:srgbClr val="0070C0"/>
              </a:solidFill>
            </a:endParaRP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pPr algn="just"/>
            <a:r>
              <a:rPr lang="en-US" dirty="0" smtClean="0"/>
              <a:t>The one standard in the ISO 9000 series of standards that an organization can earn a certification in is the ISO 9001 individual standard. By earning that certification, an organization shows it is compliant with its industry's ISO 9000 standards. To be certified, an outside examiner must check the organization's practices.</a:t>
            </a:r>
            <a:endParaRPr lang="fr-FR" dirty="0" smtClean="0"/>
          </a:p>
          <a:p>
            <a:pPr algn="just"/>
            <a:endParaRPr lang="en-US" dirty="0" smtClean="0"/>
          </a:p>
          <a:p>
            <a:pPr algn="just"/>
            <a:r>
              <a:rPr lang="en-US" dirty="0" smtClean="0"/>
              <a:t>As part of an assessment, staff members are interviewed to ensure they understand how compliance works. The assessor examines the organization's paperwork for compliance and files a detailed report that identifies any parts of the standard where the organization is not in compliance. The organization then agrees to correct problems within a specific time. When all problems are corrected, the organization can then be certified.</a:t>
            </a:r>
            <a:endParaRPr lang="fr-FR"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563485" y="1600203"/>
            <a:ext cx="10142696" cy="4043376"/>
          </a:xfrm>
        </p:spPr>
        <p:txBody>
          <a:bodyPr/>
          <a:lstStyle/>
          <a:p>
            <a:pPr algn="just"/>
            <a:r>
              <a:rPr lang="en-US" dirty="0" smtClean="0"/>
              <a:t>There are more than a million organizations in more than 170 countries that have earned the ISO 9001 certification. The technical committee behind ISO 9000 is TC 176. The </a:t>
            </a:r>
            <a:r>
              <a:rPr lang="en-US" dirty="0" smtClean="0"/>
              <a:t>official American National Standards Institute versions </a:t>
            </a:r>
            <a:r>
              <a:rPr lang="en-US" dirty="0" smtClean="0"/>
              <a:t>of the ISO 9000 series of </a:t>
            </a:r>
            <a:r>
              <a:rPr lang="en-US" dirty="0" smtClean="0"/>
              <a:t>standards can be obtained at </a:t>
            </a:r>
            <a:r>
              <a:rPr lang="en-US" dirty="0" smtClean="0"/>
              <a:t>the American Society for Quality.</a:t>
            </a:r>
            <a:endParaRPr lang="fr-FR" dirty="0" smtClean="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1142984"/>
            <a:ext cx="10143444" cy="3571900"/>
          </a:xfrm>
        </p:spPr>
        <p:txBody>
          <a:bodyPr>
            <a:normAutofit fontScale="85000" lnSpcReduction="20000"/>
          </a:bodyPr>
          <a:lstStyle/>
          <a:p>
            <a:pPr algn="just">
              <a:buNone/>
            </a:pPr>
            <a:r>
              <a:rPr lang="en-US" dirty="0" smtClean="0"/>
              <a:t>ISO 9000 is a series of individual standards. The core standards contained within the series are</a:t>
            </a:r>
            <a:r>
              <a:rPr lang="en-US" dirty="0" smtClean="0"/>
              <a:t>:</a:t>
            </a:r>
            <a:endParaRPr lang="fr-FR" dirty="0" smtClean="0"/>
          </a:p>
          <a:p>
            <a:pPr lvl="0" algn="just"/>
            <a:r>
              <a:rPr lang="en-US" b="1" dirty="0" smtClean="0"/>
              <a:t>ISO 9000 (2015). </a:t>
            </a:r>
            <a:r>
              <a:rPr lang="en-US" dirty="0" smtClean="0"/>
              <a:t>Provides information on </a:t>
            </a:r>
            <a:r>
              <a:rPr lang="en-US" dirty="0" smtClean="0"/>
              <a:t>Quality Management System </a:t>
            </a:r>
            <a:r>
              <a:rPr lang="en-US" dirty="0" smtClean="0"/>
              <a:t>(QMS) fundamentals and vocabulary.</a:t>
            </a:r>
            <a:endParaRPr lang="fr-FR" dirty="0" smtClean="0"/>
          </a:p>
          <a:p>
            <a:pPr lvl="0" algn="just"/>
            <a:r>
              <a:rPr lang="fr-FR" b="1" dirty="0" smtClean="0"/>
              <a:t>ISO 9001 (2015).</a:t>
            </a:r>
            <a:r>
              <a:rPr lang="fr-FR" dirty="0" smtClean="0"/>
              <a:t> </a:t>
            </a:r>
            <a:r>
              <a:rPr lang="fr-FR" dirty="0" err="1" smtClean="0"/>
              <a:t>Outlines</a:t>
            </a:r>
            <a:r>
              <a:rPr lang="fr-FR" dirty="0" smtClean="0"/>
              <a:t> </a:t>
            </a:r>
            <a:r>
              <a:rPr lang="fr-FR" dirty="0" smtClean="0"/>
              <a:t>QMS </a:t>
            </a:r>
            <a:endParaRPr lang="fr-FR" dirty="0" smtClean="0"/>
          </a:p>
          <a:p>
            <a:pPr lvl="0" algn="just"/>
            <a:r>
              <a:rPr lang="en-US" b="1" dirty="0" smtClean="0"/>
              <a:t>ISO 9004 (2018).</a:t>
            </a:r>
            <a:r>
              <a:rPr lang="en-US" dirty="0" smtClean="0"/>
              <a:t> Gives guidance on how to achieve sustained success in quality management.</a:t>
            </a:r>
            <a:endParaRPr lang="fr-FR" dirty="0" smtClean="0"/>
          </a:p>
          <a:p>
            <a:pPr lvl="0" algn="just"/>
            <a:r>
              <a:rPr lang="en-US" b="1" dirty="0" smtClean="0"/>
              <a:t>ISO 19011 (2018). </a:t>
            </a:r>
            <a:r>
              <a:rPr lang="en-US" dirty="0" smtClean="0"/>
              <a:t>Provides guidelines for auditing management systems.</a:t>
            </a:r>
            <a:endParaRPr lang="fr-FR" dirty="0" smtClean="0"/>
          </a:p>
          <a:p>
            <a:pPr algn="just">
              <a:buNone/>
            </a:pPr>
            <a:endParaRPr lang="en-US"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428604"/>
            <a:ext cx="10286320" cy="5357850"/>
          </a:xfrm>
        </p:spPr>
        <p:txBody>
          <a:bodyPr>
            <a:normAutofit fontScale="77500" lnSpcReduction="20000"/>
          </a:bodyPr>
          <a:lstStyle/>
          <a:p>
            <a:pPr algn="just">
              <a:buNone/>
            </a:pPr>
            <a:endParaRPr lang="en-US" dirty="0" smtClean="0"/>
          </a:p>
          <a:p>
            <a:pPr algn="just">
              <a:buNone/>
            </a:pPr>
            <a:r>
              <a:rPr lang="en-US" dirty="0" smtClean="0"/>
              <a:t>ISO </a:t>
            </a:r>
            <a:r>
              <a:rPr lang="en-US" dirty="0" smtClean="0"/>
              <a:t>9000 is also the name of an individual standard within that ISO 9000 series of standards. The ISO 9000 individual standard covers the fundamental vocabulary, concepts and principles for the entire 9000 series. It covers the basics of quality management as described by ISO and introduces the ISO's seven quality management guidelines</a:t>
            </a:r>
            <a:r>
              <a:rPr lang="en-US" dirty="0" smtClean="0"/>
              <a:t>.</a:t>
            </a:r>
          </a:p>
          <a:p>
            <a:pPr algn="just">
              <a:buNone/>
            </a:pPr>
            <a:endParaRPr lang="en-US" dirty="0" smtClean="0"/>
          </a:p>
          <a:p>
            <a:pPr algn="just"/>
            <a:r>
              <a:rPr lang="en-US" dirty="0" smtClean="0"/>
              <a:t>The ISO 9001 is a standard within the ISO 9000 series. It covers the requirements an organization must meet to be certified as compliant. It defines what a company can do to provide a product or service that consistently meets customer expectations and any regulatory requirements that apply. It provides processes for QMS improvement</a:t>
            </a:r>
            <a:r>
              <a:rPr lang="en-US" dirty="0" smtClean="0"/>
              <a:t>.</a:t>
            </a:r>
          </a:p>
          <a:p>
            <a:pPr algn="just"/>
            <a:endParaRPr lang="fr-FR" dirty="0" smtClean="0"/>
          </a:p>
          <a:p>
            <a:pPr algn="just"/>
            <a:r>
              <a:rPr lang="en-US" dirty="0" smtClean="0"/>
              <a:t>ISO 9001 requires organizations conduct internal audits. And, as mentioned earlier, it is the only standard in the 9000 series that organizations can get certified for.</a:t>
            </a:r>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5609" y="357166"/>
            <a:ext cx="9858444" cy="428628"/>
          </a:xfrm>
        </p:spPr>
        <p:txBody>
          <a:bodyPr>
            <a:noAutofit/>
          </a:bodyPr>
          <a:lstStyle/>
          <a:p>
            <a:r>
              <a:rPr lang="en-US" sz="3600" b="1" dirty="0" smtClean="0"/>
              <a:t>ISO 9000 quality management guidelines</a:t>
            </a:r>
            <a:endParaRPr lang="fr-FR" sz="3600" dirty="0"/>
          </a:p>
        </p:txBody>
      </p:sp>
      <p:sp>
        <p:nvSpPr>
          <p:cNvPr id="3" name="Espace réservé du contenu 2"/>
          <p:cNvSpPr>
            <a:spLocks noGrp="1"/>
          </p:cNvSpPr>
          <p:nvPr>
            <p:ph idx="1"/>
          </p:nvPr>
        </p:nvSpPr>
        <p:spPr>
          <a:xfrm>
            <a:off x="563485" y="1071546"/>
            <a:ext cx="10142696" cy="5500726"/>
          </a:xfrm>
        </p:spPr>
        <p:txBody>
          <a:bodyPr>
            <a:normAutofit fontScale="55000" lnSpcReduction="20000"/>
          </a:bodyPr>
          <a:lstStyle/>
          <a:p>
            <a:pPr algn="just">
              <a:buNone/>
            </a:pPr>
            <a:r>
              <a:rPr lang="en-US" sz="3600" b="1" dirty="0" smtClean="0">
                <a:solidFill>
                  <a:srgbClr val="0070C0"/>
                </a:solidFill>
              </a:rPr>
              <a:t>There are seven quality management principles included in ISO 9000</a:t>
            </a:r>
            <a:r>
              <a:rPr lang="en-US" sz="3600" b="1" dirty="0" smtClean="0">
                <a:solidFill>
                  <a:srgbClr val="0070C0"/>
                </a:solidFill>
              </a:rPr>
              <a:t>:</a:t>
            </a:r>
          </a:p>
          <a:p>
            <a:pPr algn="just">
              <a:buNone/>
            </a:pPr>
            <a:endParaRPr lang="fr-FR" dirty="0" smtClean="0"/>
          </a:p>
          <a:p>
            <a:pPr lvl="0" algn="just"/>
            <a:r>
              <a:rPr lang="en-US" b="1" dirty="0" smtClean="0"/>
              <a:t>Customer focus.</a:t>
            </a:r>
            <a:r>
              <a:rPr lang="en-US" dirty="0" smtClean="0"/>
              <a:t> Businesses must understand customer requirements and aim to exceed customer expectations. Organizations should measure customer satisfaction with their product or service as well. Surveys are one way to do this, monitoring customer complaints is another.</a:t>
            </a:r>
            <a:endParaRPr lang="fr-FR" dirty="0" smtClean="0"/>
          </a:p>
          <a:p>
            <a:pPr lvl="0" algn="just"/>
            <a:r>
              <a:rPr lang="en-US" b="1" dirty="0" smtClean="0"/>
              <a:t>Leadership.</a:t>
            </a:r>
            <a:r>
              <a:rPr lang="en-US" dirty="0" smtClean="0"/>
              <a:t> Organizational leaders should establish a vision for the direction of the company and empower employees to reach that goal. Leaders should establish trusted relationships with employees and recognize their contributions.</a:t>
            </a:r>
            <a:endParaRPr lang="fr-FR" dirty="0" smtClean="0"/>
          </a:p>
          <a:p>
            <a:pPr lvl="0" algn="just"/>
            <a:r>
              <a:rPr lang="en-US" b="1" dirty="0" smtClean="0"/>
              <a:t>Engagement.</a:t>
            </a:r>
            <a:r>
              <a:rPr lang="en-US" dirty="0" smtClean="0"/>
              <a:t> Employees at every level should be involved.</a:t>
            </a:r>
            <a:endParaRPr lang="fr-FR" dirty="0" smtClean="0"/>
          </a:p>
          <a:p>
            <a:pPr lvl="0" algn="just"/>
            <a:r>
              <a:rPr lang="en-US" b="1" dirty="0" smtClean="0"/>
              <a:t>Process.</a:t>
            </a:r>
            <a:r>
              <a:rPr lang="en-US" dirty="0" smtClean="0"/>
              <a:t> Organizations should manage resources as a process. They should use process analysis tools to measure what the organization is capable of, identify links between activities to streamline processes and look for ways to improve processes.</a:t>
            </a:r>
            <a:endParaRPr lang="fr-FR" dirty="0" smtClean="0"/>
          </a:p>
          <a:p>
            <a:pPr lvl="0" algn="just"/>
            <a:r>
              <a:rPr lang="en-US" b="1" dirty="0" smtClean="0"/>
              <a:t>Continuous improvement.</a:t>
            </a:r>
            <a:r>
              <a:rPr lang="en-US" dirty="0" smtClean="0"/>
              <a:t> Companies should take a continual improvement approach and empower people to make improvements, measure improvement consistently and celebrate those improvements.</a:t>
            </a:r>
            <a:endParaRPr lang="fr-FR" dirty="0" smtClean="0"/>
          </a:p>
          <a:p>
            <a:pPr lvl="0" algn="just"/>
            <a:r>
              <a:rPr lang="en-US" b="1" dirty="0" smtClean="0"/>
              <a:t>Evidence-based decision-making.</a:t>
            </a:r>
            <a:r>
              <a:rPr lang="en-US" dirty="0" smtClean="0"/>
              <a:t> Organizations should make decisions based on sound </a:t>
            </a:r>
            <a:r>
              <a:rPr lang="en-US" dirty="0" smtClean="0"/>
              <a:t> data analysis, </a:t>
            </a:r>
            <a:r>
              <a:rPr lang="en-US" dirty="0" smtClean="0"/>
              <a:t>balanced with practical experience and qualitative evidence. This involves using techniques like decision matrices to evaluate and rank options and </a:t>
            </a:r>
            <a:r>
              <a:rPr lang="en-US" dirty="0" err="1" smtClean="0"/>
              <a:t>multivoting</a:t>
            </a:r>
            <a:r>
              <a:rPr lang="en-US" dirty="0" smtClean="0"/>
              <a:t>, which helps a group narrow down a list of options.</a:t>
            </a:r>
            <a:endParaRPr lang="fr-FR" dirty="0" smtClean="0"/>
          </a:p>
          <a:p>
            <a:pPr lvl="0" algn="just"/>
            <a:r>
              <a:rPr lang="en-US" b="1" dirty="0" smtClean="0"/>
              <a:t>Relationship management.</a:t>
            </a:r>
            <a:r>
              <a:rPr lang="en-US" dirty="0" smtClean="0"/>
              <a:t> Organizations should focus on fostering a mutually beneficial relationship with partner organizations, including suppliers, service providers and contractors. They should share resources, collaborate on development efforts and recognize successes to achieve </a:t>
            </a:r>
            <a:r>
              <a:rPr lang="en-US" dirty="0" smtClean="0"/>
              <a:t>efficient supply chain management.</a:t>
            </a:r>
            <a:endParaRPr lang="fr-FR"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582594"/>
          </a:xfrm>
        </p:spPr>
        <p:txBody>
          <a:bodyPr>
            <a:normAutofit fontScale="90000"/>
          </a:bodyPr>
          <a:lstStyle/>
          <a:p>
            <a:r>
              <a:rPr lang="fr-FR" b="1" dirty="0" smtClean="0"/>
              <a:t>ISO 9001 certification</a:t>
            </a:r>
            <a:endParaRPr lang="fr-FR" dirty="0"/>
          </a:p>
        </p:txBody>
      </p:sp>
      <p:sp>
        <p:nvSpPr>
          <p:cNvPr id="3" name="Espace réservé du contenu 2"/>
          <p:cNvSpPr>
            <a:spLocks noGrp="1"/>
          </p:cNvSpPr>
          <p:nvPr>
            <p:ph idx="1"/>
          </p:nvPr>
        </p:nvSpPr>
        <p:spPr>
          <a:xfrm>
            <a:off x="563485" y="1071546"/>
            <a:ext cx="10142696" cy="5054619"/>
          </a:xfrm>
        </p:spPr>
        <p:txBody>
          <a:bodyPr>
            <a:normAutofit fontScale="70000" lnSpcReduction="20000"/>
          </a:bodyPr>
          <a:lstStyle/>
          <a:p>
            <a:pPr algn="just">
              <a:buNone/>
            </a:pPr>
            <a:r>
              <a:rPr lang="en-US" dirty="0" smtClean="0"/>
              <a:t>An ISO 9001 certification shows an organization's products and services meet quality requirements. To earn an ISO 9001 certification, an organization must demonstrate the following</a:t>
            </a:r>
            <a:r>
              <a:rPr lang="en-US" dirty="0" smtClean="0"/>
              <a:t>:</a:t>
            </a:r>
          </a:p>
          <a:p>
            <a:pPr algn="just">
              <a:buNone/>
            </a:pPr>
            <a:endParaRPr lang="fr-FR" dirty="0" smtClean="0"/>
          </a:p>
          <a:p>
            <a:pPr lvl="0" algn="just"/>
            <a:r>
              <a:rPr lang="fr-FR" dirty="0" err="1" smtClean="0"/>
              <a:t>it</a:t>
            </a:r>
            <a:r>
              <a:rPr lang="fr-FR" dirty="0" smtClean="0"/>
              <a:t> </a:t>
            </a:r>
            <a:r>
              <a:rPr lang="fr-FR" dirty="0" err="1" smtClean="0"/>
              <a:t>follows</a:t>
            </a:r>
            <a:r>
              <a:rPr lang="fr-FR" dirty="0" smtClean="0"/>
              <a:t> ISO 9000 guidelines;</a:t>
            </a:r>
          </a:p>
          <a:p>
            <a:pPr lvl="0" algn="just"/>
            <a:r>
              <a:rPr lang="en-US" dirty="0" smtClean="0"/>
              <a:t>it follows its own guidelines and requirements;</a:t>
            </a:r>
            <a:endParaRPr lang="fr-FR" dirty="0" smtClean="0"/>
          </a:p>
          <a:p>
            <a:pPr lvl="0" algn="just"/>
            <a:r>
              <a:rPr lang="en-US" dirty="0" smtClean="0"/>
              <a:t>it meets statutory and regulatory requirements; and</a:t>
            </a:r>
            <a:endParaRPr lang="fr-FR" dirty="0" smtClean="0"/>
          </a:p>
          <a:p>
            <a:pPr lvl="0" algn="just"/>
            <a:r>
              <a:rPr lang="fr-FR" dirty="0" err="1" smtClean="0"/>
              <a:t>it</a:t>
            </a:r>
            <a:r>
              <a:rPr lang="fr-FR" dirty="0" smtClean="0"/>
              <a:t> documents </a:t>
            </a:r>
            <a:r>
              <a:rPr lang="fr-FR" dirty="0" err="1" smtClean="0"/>
              <a:t>its</a:t>
            </a:r>
            <a:r>
              <a:rPr lang="fr-FR" dirty="0" smtClean="0"/>
              <a:t> performance.</a:t>
            </a:r>
          </a:p>
          <a:p>
            <a:pPr algn="just"/>
            <a:r>
              <a:rPr lang="en-US" dirty="0" smtClean="0"/>
              <a:t>An auditor may interview management at the organization to see if they understand their role in complying with ISO 9000. Internal audits from company staff are also required. ISO 19011 provides guidance on auditing quality management systems, and ISO 9001 clause 9.2.2 provides guidance on internal audit processes.</a:t>
            </a:r>
            <a:endParaRPr lang="fr-FR" dirty="0" smtClean="0"/>
          </a:p>
          <a:p>
            <a:pPr algn="just"/>
            <a:r>
              <a:rPr lang="en-US" dirty="0" smtClean="0"/>
              <a:t>Organizations can work with the American Society for Quality or third-party certification organizations to get certified. They offer courses and materials to help organizations prepare for compliance. ISO does not certify organizations by itself.</a:t>
            </a:r>
            <a:endParaRPr lang="fr-FR" dirty="0" smtClean="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582594"/>
          </a:xfrm>
        </p:spPr>
        <p:txBody>
          <a:bodyPr>
            <a:noAutofit/>
          </a:bodyPr>
          <a:lstStyle/>
          <a:p>
            <a:r>
              <a:rPr lang="en-US" sz="3600" b="1" dirty="0" smtClean="0"/>
              <a:t>History and revisions of ISO 9000</a:t>
            </a:r>
            <a:endParaRPr lang="fr-FR" sz="3600" dirty="0"/>
          </a:p>
        </p:txBody>
      </p:sp>
      <p:sp>
        <p:nvSpPr>
          <p:cNvPr id="3" name="Espace réservé du contenu 2"/>
          <p:cNvSpPr>
            <a:spLocks noGrp="1"/>
          </p:cNvSpPr>
          <p:nvPr>
            <p:ph idx="1"/>
          </p:nvPr>
        </p:nvSpPr>
        <p:spPr>
          <a:xfrm>
            <a:off x="419857" y="1000108"/>
            <a:ext cx="10501386" cy="5572164"/>
          </a:xfrm>
        </p:spPr>
        <p:txBody>
          <a:bodyPr>
            <a:normAutofit fontScale="55000" lnSpcReduction="20000"/>
          </a:bodyPr>
          <a:lstStyle/>
          <a:p>
            <a:pPr algn="just"/>
            <a:r>
              <a:rPr lang="en-US" dirty="0" smtClean="0"/>
              <a:t>ISO 9000 has its roots in the BS 5750, a standard developed by the British Standards Institution. It was published in 1979 and is considered to be the first management systems quality standard. The BS 5750 replaced specific industry standards and provided a series of standards for all industries in the United Kingdom.</a:t>
            </a:r>
            <a:endParaRPr lang="fr-FR" sz="2800" dirty="0" smtClean="0"/>
          </a:p>
          <a:p>
            <a:pPr algn="just"/>
            <a:r>
              <a:rPr lang="en-US" dirty="0" smtClean="0"/>
              <a:t>The ISO published the first version of the ISO 9000 based on the BS 5750. The two documents shared a similar structure, with three models for </a:t>
            </a:r>
            <a:r>
              <a:rPr lang="en-US" dirty="0" err="1" smtClean="0"/>
              <a:t>QMSes</a:t>
            </a:r>
            <a:r>
              <a:rPr lang="en-US" dirty="0" smtClean="0"/>
              <a:t>. This first iteration of ISO 9000 was thought of as the international version of the BS 5750.</a:t>
            </a:r>
            <a:endParaRPr lang="fr-FR" sz="2800" dirty="0" smtClean="0"/>
          </a:p>
          <a:p>
            <a:pPr algn="just">
              <a:buNone/>
            </a:pPr>
            <a:r>
              <a:rPr lang="en-US" dirty="0" smtClean="0"/>
              <a:t>The ISO 9000 has been through five editions, including its initial release. </a:t>
            </a:r>
            <a:r>
              <a:rPr lang="fr-FR" dirty="0" smtClean="0"/>
              <a:t>The </a:t>
            </a:r>
            <a:r>
              <a:rPr lang="fr-FR" dirty="0" err="1" smtClean="0"/>
              <a:t>timeline</a:t>
            </a:r>
            <a:r>
              <a:rPr lang="fr-FR" dirty="0" smtClean="0"/>
              <a:t> of new </a:t>
            </a:r>
            <a:r>
              <a:rPr lang="fr-FR" dirty="0" err="1" smtClean="0"/>
              <a:t>edition</a:t>
            </a:r>
            <a:r>
              <a:rPr lang="fr-FR" dirty="0" smtClean="0"/>
              <a:t> releases </a:t>
            </a:r>
            <a:r>
              <a:rPr lang="fr-FR" dirty="0" err="1" smtClean="0"/>
              <a:t>is</a:t>
            </a:r>
            <a:r>
              <a:rPr lang="fr-FR" dirty="0" smtClean="0"/>
              <a:t> as </a:t>
            </a:r>
            <a:r>
              <a:rPr lang="fr-FR" dirty="0" err="1" smtClean="0"/>
              <a:t>follows</a:t>
            </a:r>
            <a:r>
              <a:rPr lang="fr-FR" dirty="0" smtClean="0"/>
              <a:t>:</a:t>
            </a:r>
            <a:endParaRPr lang="fr-FR" sz="2800" dirty="0" smtClean="0"/>
          </a:p>
          <a:p>
            <a:pPr lvl="0" algn="just"/>
            <a:r>
              <a:rPr lang="en-US" b="1" dirty="0" smtClean="0"/>
              <a:t>1987.</a:t>
            </a:r>
            <a:r>
              <a:rPr lang="en-US" dirty="0" smtClean="0"/>
              <a:t> The initial release had three QMS standards: </a:t>
            </a:r>
            <a:endParaRPr lang="fr-FR" sz="2800" dirty="0" smtClean="0"/>
          </a:p>
          <a:p>
            <a:pPr lvl="1" algn="just"/>
            <a:r>
              <a:rPr lang="fr-FR" dirty="0" smtClean="0"/>
              <a:t>9001 </a:t>
            </a:r>
            <a:r>
              <a:rPr lang="fr-FR" dirty="0" err="1" smtClean="0"/>
              <a:t>focused</a:t>
            </a:r>
            <a:r>
              <a:rPr lang="fr-FR" dirty="0" smtClean="0"/>
              <a:t> on design;</a:t>
            </a:r>
            <a:endParaRPr lang="fr-FR" sz="2400" dirty="0" smtClean="0"/>
          </a:p>
          <a:p>
            <a:pPr lvl="1" algn="just"/>
            <a:r>
              <a:rPr lang="en-US" dirty="0" smtClean="0"/>
              <a:t>9002 focused on QA in production; and</a:t>
            </a:r>
            <a:endParaRPr lang="fr-FR" sz="2400" dirty="0" smtClean="0"/>
          </a:p>
          <a:p>
            <a:pPr lvl="1" algn="just"/>
            <a:r>
              <a:rPr lang="en-US" dirty="0" smtClean="0"/>
              <a:t>9003 focused on QA during final inspection.</a:t>
            </a:r>
            <a:endParaRPr lang="fr-FR" sz="2400" dirty="0" smtClean="0"/>
          </a:p>
          <a:p>
            <a:pPr lvl="0" algn="just"/>
            <a:r>
              <a:rPr lang="en-US" b="1" dirty="0" smtClean="0"/>
              <a:t>1994.</a:t>
            </a:r>
            <a:r>
              <a:rPr lang="en-US" dirty="0" smtClean="0"/>
              <a:t> This edition emphasized QA preventive action and QA post-production. </a:t>
            </a:r>
            <a:r>
              <a:rPr lang="fr-FR" dirty="0" smtClean="0"/>
              <a:t>It </a:t>
            </a:r>
            <a:r>
              <a:rPr lang="fr-FR" dirty="0" err="1" smtClean="0"/>
              <a:t>required</a:t>
            </a:r>
            <a:r>
              <a:rPr lang="fr-FR" dirty="0" smtClean="0"/>
              <a:t> a lot of documentation.</a:t>
            </a:r>
            <a:endParaRPr lang="fr-FR" sz="2800" dirty="0" smtClean="0"/>
          </a:p>
          <a:p>
            <a:pPr lvl="0" algn="just"/>
            <a:r>
              <a:rPr lang="en-US" b="1" dirty="0" smtClean="0"/>
              <a:t>2000</a:t>
            </a:r>
            <a:r>
              <a:rPr lang="en-US" dirty="0" smtClean="0"/>
              <a:t>. This edition reduced the amount of documentation needed, replaced all three former standards and focused </a:t>
            </a:r>
            <a:r>
              <a:rPr lang="en-US" dirty="0" smtClean="0"/>
              <a:t>on process management and </a:t>
            </a:r>
            <a:r>
              <a:rPr lang="en-US" dirty="0" smtClean="0"/>
              <a:t>process performance metrics.</a:t>
            </a:r>
            <a:endParaRPr lang="fr-FR" sz="2800" dirty="0" smtClean="0"/>
          </a:p>
          <a:p>
            <a:pPr lvl="0" algn="just"/>
            <a:r>
              <a:rPr lang="en-US" b="1" dirty="0" smtClean="0"/>
              <a:t>2008</a:t>
            </a:r>
            <a:r>
              <a:rPr lang="en-US" dirty="0" smtClean="0"/>
              <a:t>. </a:t>
            </a:r>
            <a:r>
              <a:rPr lang="en-US" dirty="0" smtClean="0"/>
              <a:t>There </a:t>
            </a:r>
            <a:r>
              <a:rPr lang="en-US" dirty="0" smtClean="0"/>
              <a:t>were no major changes in this edition but rather clarifications to improve consistency with other ISO standards.</a:t>
            </a:r>
            <a:endParaRPr lang="fr-FR" sz="2800" dirty="0" smtClean="0"/>
          </a:p>
          <a:p>
            <a:pPr lvl="0" algn="just"/>
            <a:r>
              <a:rPr lang="en-US" b="1" dirty="0" smtClean="0"/>
              <a:t>2015.</a:t>
            </a:r>
            <a:r>
              <a:rPr lang="en-US" dirty="0" smtClean="0"/>
              <a:t> This is the current version. The structure was modified to make it easier to integrate ISO 9000 with other international standards. It also focuses on customer satisfaction, measuring performance and being less prescriptive.</a:t>
            </a:r>
            <a:endParaRPr lang="fr-FR" sz="2800" dirty="0" smtClean="0"/>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2830</TotalTime>
  <Words>1181</Words>
  <Application>Microsoft Office PowerPoint</Application>
  <PresentationFormat>Personnalisé</PresentationFormat>
  <Paragraphs>54</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ISO 9000 Quality Management System -QMS Course 11</vt:lpstr>
      <vt:lpstr>What is ISO 9000?</vt:lpstr>
      <vt:lpstr>Diapositive 3</vt:lpstr>
      <vt:lpstr>Diapositive 4</vt:lpstr>
      <vt:lpstr>Diapositive 5</vt:lpstr>
      <vt:lpstr>Diapositive 6</vt:lpstr>
      <vt:lpstr>ISO 9000 quality management guidelines</vt:lpstr>
      <vt:lpstr>ISO 9001 certification</vt:lpstr>
      <vt:lpstr>History and revisions of ISO 9000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216</cp:revision>
  <dcterms:created xsi:type="dcterms:W3CDTF">2024-09-09T18:00:01Z</dcterms:created>
  <dcterms:modified xsi:type="dcterms:W3CDTF">2024-12-08T15:44:56Z</dcterms:modified>
</cp:coreProperties>
</file>