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4" r:id="rId4"/>
    <p:sldId id="271" r:id="rId5"/>
    <p:sldId id="265" r:id="rId6"/>
    <p:sldId id="272" r:id="rId7"/>
    <p:sldId id="273" r:id="rId8"/>
    <p:sldId id="266" r:id="rId9"/>
    <p:sldId id="26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3" d="100"/>
          <a:sy n="63" d="100"/>
        </p:scale>
        <p:origin x="-1596" y="-102"/>
      </p:cViewPr>
      <p:guideLst>
        <p:guide orient="horz" pos="2205"/>
        <p:guide pos="2880"/>
        <p:guide pos="144"/>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lstStyle/>
          <a:p>
            <a:r>
              <a:rPr lang="fr-FR" smtClean="0"/>
              <a:t>Modifiez le style du titre</a:t>
            </a:r>
            <a:endParaRPr lang="en-US"/>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18284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7313297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C68D13-5EF5-42B0-A8BE-ADA17887028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100973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38141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lstStyle>
            <a:lvl1pPr algn="l">
              <a:defRPr sz="4000" b="1" cap="all">
                <a:solidFill>
                  <a:schemeClr val="tx1"/>
                </a:solidFill>
              </a:defRPr>
            </a:lvl1pPr>
          </a:lstStyle>
          <a:p>
            <a:r>
              <a:rPr lang="fr-FR" smtClean="0"/>
              <a:t>Modifiez le style du titre</a:t>
            </a:r>
            <a:endParaRPr lang="en-US"/>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C68D13-5EF5-42B0-A8BE-ADA17887028F}"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‹N°›</a:t>
            </a:fld>
            <a:endParaRPr lang="en-US"/>
          </a:p>
        </p:txBody>
      </p:sp>
      <p:pic>
        <p:nvPicPr>
          <p:cNvPr id="8"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2803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4C68D13-5EF5-42B0-A8BE-ADA17887028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97333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B4C68D13-5EF5-42B0-A8BE-ADA17887028F}"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067092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B4C68D13-5EF5-42B0-A8BE-ADA17887028F}"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826795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8D13-5EF5-42B0-A8BE-ADA17887028F}"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3861014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fr-FR" smtClean="0"/>
              <a:t>Modifiez le style du titre</a:t>
            </a:r>
            <a:endParaRPr lang="en-US" dirty="0"/>
          </a:p>
        </p:txBody>
      </p:sp>
      <p:sp>
        <p:nvSpPr>
          <p:cNvPr id="3" name="Content Placeholder 2"/>
          <p:cNvSpPr>
            <a:spLocks noGrp="1"/>
          </p:cNvSpPr>
          <p:nvPr>
            <p:ph idx="1"/>
          </p:nvPr>
        </p:nvSpPr>
        <p:spPr>
          <a:xfrm>
            <a:off x="3575050" y="1371600"/>
            <a:ext cx="3968750" cy="4909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25490526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fr-FR" smtClean="0"/>
              <a:t>Modifiez le style du titre</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68D13-5EF5-42B0-A8BE-ADA17887028F}"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‹N°›</a:t>
            </a:fld>
            <a:endParaRPr lang="en-US"/>
          </a:p>
        </p:txBody>
      </p:sp>
    </p:spTree>
    <p:extLst>
      <p:ext uri="{BB962C8B-B14F-4D97-AF65-F5344CB8AC3E}">
        <p14:creationId xmlns:p14="http://schemas.microsoft.com/office/powerpoint/2010/main" val="1889138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‹N°›</a:t>
            </a:fld>
            <a:endParaRPr lang="en-US"/>
          </a:p>
        </p:txBody>
      </p:sp>
      <p:pic>
        <p:nvPicPr>
          <p:cNvPr id="9" name="Glowing tech background 3d ,LO2.wmv">
            <a:hlinkClick r:id="" action="ppaction://media"/>
          </p:cNvPr>
          <p:cNvPicPr>
            <a:picLocks noChangeAspect="1"/>
          </p:cNvPicPr>
          <p:nvPr>
            <a:videoFile r:link="rId14"/>
            <p:extLst>
              <p:ext uri="{DAA4B4D4-6D71-4841-9C94-3DE7FCFB9230}">
                <p14:media xmlns:p14="http://schemas.microsoft.com/office/powerpoint/2010/main" r:embed="rId13"/>
              </p:ext>
            </p:extLst>
          </p:nvPr>
        </p:nvPicPr>
        <p:blipFill rotWithShape="1">
          <a:blip r:embed="rId16"/>
          <a:srcRect l="25555" r="7778"/>
          <a:stretch/>
        </p:blipFill>
        <p:spPr>
          <a:xfrm>
            <a:off x="7239000" y="152400"/>
            <a:ext cx="1600200" cy="1600200"/>
          </a:xfrm>
          <a:prstGeom prst="roundRect">
            <a:avLst>
              <a:gd name="adj" fmla="val 18055"/>
            </a:avLst>
          </a:prstGeom>
          <a:ln>
            <a:noFill/>
          </a:ln>
          <a:effectLst/>
          <a:scene3d>
            <a:camera prst="perspectiveRelaxed" fov="7200000">
              <a:rot lat="23995" lon="3210004" rev="21299988"/>
            </a:camera>
            <a:lightRig rig="chilly" dir="t">
              <a:rot lat="0" lon="0" rev="0"/>
            </a:lightRig>
          </a:scene3d>
          <a:sp3d extrusionH="254000" prstMaterial="powder">
            <a:bevelT w="0" h="0"/>
            <a:contourClr>
              <a:srgbClr val="969696"/>
            </a:contourClr>
          </a:sp3d>
        </p:spPr>
      </p:pic>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1" eaLnBrk="1" latinLnBrk="0" hangingPunct="1">
        <a:spcBef>
          <a:spcPct val="0"/>
        </a:spcBef>
        <a:buNone/>
        <a:defRPr sz="44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4"/>
          <p:cNvSpPr txBox="1">
            <a:spLocks noGrp="1" noChangeArrowheads="1"/>
          </p:cNvSpPr>
          <p:nvPr>
            <p:ph type="ctrTitle"/>
          </p:nvPr>
        </p:nvSpPr>
        <p:spPr bwMode="auto">
          <a:xfrm>
            <a:off x="1764581" y="116632"/>
            <a:ext cx="51116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ctr" rtl="0">
              <a:spcBef>
                <a:spcPct val="0"/>
              </a:spcBef>
              <a:buClrTx/>
              <a:buSzTx/>
              <a:buFontTx/>
              <a:buNone/>
            </a:pPr>
            <a:r>
              <a:rPr lang="ar-DZ" altLang="ar-DZ" sz="2400" b="1" dirty="0">
                <a:solidFill>
                  <a:schemeClr val="bg1"/>
                </a:solidFill>
              </a:rPr>
              <a:t>جامعة محمد خيضر بسكرة</a:t>
            </a:r>
          </a:p>
          <a:p>
            <a:pPr algn="ctr" rtl="0">
              <a:spcBef>
                <a:spcPct val="0"/>
              </a:spcBef>
              <a:buClrTx/>
              <a:buSzTx/>
              <a:buFontTx/>
              <a:buNone/>
            </a:pPr>
            <a:r>
              <a:rPr lang="ar-DZ" altLang="ar-DZ" sz="2400" b="1" dirty="0">
                <a:solidFill>
                  <a:schemeClr val="bg1"/>
                </a:solidFill>
              </a:rPr>
              <a:t>كلية العلوم الاقتصادية والتجارية وعلوم التسيير</a:t>
            </a:r>
          </a:p>
          <a:p>
            <a:pPr algn="ctr" rtl="0">
              <a:spcBef>
                <a:spcPct val="0"/>
              </a:spcBef>
              <a:buClrTx/>
              <a:buSzTx/>
              <a:buFontTx/>
              <a:buNone/>
            </a:pPr>
            <a:r>
              <a:rPr lang="ar-DZ" altLang="ar-DZ" sz="2400" b="1" dirty="0">
                <a:solidFill>
                  <a:schemeClr val="bg1"/>
                </a:solidFill>
              </a:rPr>
              <a:t>قسم علوم التسيير</a:t>
            </a:r>
            <a:endParaRPr lang="fr-FR" altLang="ar-DZ" sz="2400" b="1" dirty="0">
              <a:solidFill>
                <a:schemeClr val="bg1"/>
              </a:solidFill>
            </a:endParaRPr>
          </a:p>
        </p:txBody>
      </p:sp>
      <p:sp>
        <p:nvSpPr>
          <p:cNvPr id="5" name="ZoneTexte 5"/>
          <p:cNvSpPr txBox="1">
            <a:spLocks noChangeArrowheads="1"/>
          </p:cNvSpPr>
          <p:nvPr/>
        </p:nvSpPr>
        <p:spPr bwMode="auto">
          <a:xfrm rot="18233870">
            <a:off x="6105233" y="2173029"/>
            <a:ext cx="28082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ar-DZ" altLang="ar-DZ" sz="2800" b="1" i="0" u="none" strike="noStrike" kern="0" cap="none" spc="0" normalizeH="0" baseline="0" noProof="0" dirty="0">
                <a:ln>
                  <a:noFill/>
                </a:ln>
                <a:solidFill>
                  <a:srgbClr val="FFFF00"/>
                </a:solidFill>
                <a:effectLst/>
                <a:uLnTx/>
                <a:uFillTx/>
                <a:latin typeface="Arial" pitchFamily="34" charset="0"/>
              </a:rPr>
              <a:t>سلسلة محاضرات مقدمة للسنة الأولى ماستـــــــــر</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ar-DZ" sz="2800" b="1" i="0" u="none" strike="noStrike" kern="0" cap="none" spc="0" normalizeH="0" baseline="0" noProof="0" dirty="0" smtClean="0">
                <a:ln>
                  <a:noFill/>
                </a:ln>
                <a:solidFill>
                  <a:srgbClr val="FFFF00"/>
                </a:solidFill>
                <a:effectLst/>
                <a:uLnTx/>
                <a:uFillTx/>
                <a:latin typeface="Arial" pitchFamily="34" charset="0"/>
              </a:rPr>
              <a:t>GSO</a:t>
            </a:r>
            <a:endParaRPr kumimoji="0" lang="fr-FR" altLang="ar-DZ" sz="2800" b="1" i="0" u="none" strike="noStrike" kern="0" cap="none" spc="0" normalizeH="0" baseline="0" noProof="0" dirty="0">
              <a:ln>
                <a:noFill/>
              </a:ln>
              <a:solidFill>
                <a:srgbClr val="FFFF00"/>
              </a:solidFill>
              <a:effectLst/>
              <a:uLnTx/>
              <a:uFillTx/>
              <a:latin typeface="Arial" pitchFamily="34" charset="0"/>
            </a:endParaRPr>
          </a:p>
        </p:txBody>
      </p:sp>
      <p:sp>
        <p:nvSpPr>
          <p:cNvPr id="6" name="ZoneTexte 8"/>
          <p:cNvSpPr txBox="1">
            <a:spLocks noChangeArrowheads="1"/>
          </p:cNvSpPr>
          <p:nvPr/>
        </p:nvSpPr>
        <p:spPr bwMode="auto">
          <a:xfrm>
            <a:off x="6156325" y="5589588"/>
            <a:ext cx="28082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defRPr>
            </a:lvl9pPr>
          </a:lstStyle>
          <a:p>
            <a:pPr algn="l" rtl="0">
              <a:spcBef>
                <a:spcPct val="0"/>
              </a:spcBef>
              <a:buClrTx/>
              <a:buSzTx/>
              <a:buFontTx/>
              <a:buNone/>
            </a:pPr>
            <a:r>
              <a:rPr lang="ar-DZ" altLang="ar-DZ" b="1" dirty="0">
                <a:latin typeface="Andalus" pitchFamily="18" charset="-78"/>
                <a:cs typeface="Andalus" pitchFamily="18" charset="-78"/>
              </a:rPr>
              <a:t>من إعداد الأستاذة:</a:t>
            </a:r>
          </a:p>
          <a:p>
            <a:pPr algn="l" rtl="0">
              <a:spcBef>
                <a:spcPct val="0"/>
              </a:spcBef>
              <a:buClrTx/>
              <a:buSzTx/>
              <a:buFontTx/>
              <a:buNone/>
            </a:pPr>
            <a:r>
              <a:rPr lang="ar-DZ" altLang="ar-DZ" b="1" dirty="0">
                <a:latin typeface="Andalus" pitchFamily="18" charset="-78"/>
                <a:cs typeface="Andalus" pitchFamily="18" charset="-78"/>
              </a:rPr>
              <a:t>فاطمة الزهراء طاهري</a:t>
            </a:r>
            <a:endParaRPr lang="fr-FR" altLang="ar-DZ" b="1" dirty="0">
              <a:latin typeface="Andalus" pitchFamily="18" charset="-78"/>
              <a:cs typeface="Andalus" pitchFamily="18" charset="-78"/>
            </a:endParaRPr>
          </a:p>
        </p:txBody>
      </p:sp>
      <p:sp>
        <p:nvSpPr>
          <p:cNvPr id="7" name="ZoneTexte 6"/>
          <p:cNvSpPr txBox="1"/>
          <p:nvPr/>
        </p:nvSpPr>
        <p:spPr>
          <a:xfrm>
            <a:off x="395536" y="5822672"/>
            <a:ext cx="4464496" cy="369332"/>
          </a:xfrm>
          <a:prstGeom prst="rect">
            <a:avLst/>
          </a:prstGeom>
          <a:noFill/>
        </p:spPr>
        <p:txBody>
          <a:bodyPr wrap="square" rtlCol="1">
            <a:spAutoFit/>
          </a:bodyPr>
          <a:lstStyle/>
          <a:p>
            <a:pPr algn="l" rtl="0"/>
            <a:r>
              <a:rPr lang="fr-FR" b="1" dirty="0" smtClean="0"/>
              <a:t>Email: </a:t>
            </a:r>
            <a:r>
              <a:rPr lang="fr-FR" b="1" dirty="0" smtClean="0">
                <a:solidFill>
                  <a:srgbClr val="FF0000"/>
                </a:solidFill>
              </a:rPr>
              <a:t>fatima.tahri@univ-biskra.dz</a:t>
            </a:r>
            <a:endParaRPr lang="ar-DZ" b="1" dirty="0">
              <a:solidFill>
                <a:srgbClr val="FF0000"/>
              </a:solidFill>
            </a:endParaRPr>
          </a:p>
        </p:txBody>
      </p:sp>
      <p:sp>
        <p:nvSpPr>
          <p:cNvPr id="8" name="Title 1"/>
          <p:cNvSpPr txBox="1">
            <a:spLocks/>
          </p:cNvSpPr>
          <p:nvPr>
            <p:custDataLst>
              <p:tags r:id="rId1"/>
            </p:custDataLst>
          </p:nvPr>
        </p:nvSpPr>
        <p:spPr bwMode="auto">
          <a:xfrm>
            <a:off x="35064" y="3759175"/>
            <a:ext cx="6180138"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0" fontAlgn="base" hangingPunct="0">
              <a:spcBef>
                <a:spcPct val="0"/>
              </a:spcBef>
              <a:spcAft>
                <a:spcPct val="0"/>
              </a:spcAft>
              <a:defRPr sz="5000">
                <a:solidFill>
                  <a:srgbClr val="FFFFFF"/>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defRPr>
            </a:lvl2pPr>
            <a:lvl3pPr algn="l" rtl="1" eaLnBrk="0" fontAlgn="base" hangingPunct="0">
              <a:spcBef>
                <a:spcPct val="0"/>
              </a:spcBef>
              <a:spcAft>
                <a:spcPct val="0"/>
              </a:spcAft>
              <a:defRPr sz="4400">
                <a:solidFill>
                  <a:schemeClr val="tx1"/>
                </a:solidFill>
                <a:latin typeface="Arial" charset="0"/>
              </a:defRPr>
            </a:lvl3pPr>
            <a:lvl4pPr algn="l" rtl="1" eaLnBrk="0" fontAlgn="base" hangingPunct="0">
              <a:spcBef>
                <a:spcPct val="0"/>
              </a:spcBef>
              <a:spcAft>
                <a:spcPct val="0"/>
              </a:spcAft>
              <a:defRPr sz="4400">
                <a:solidFill>
                  <a:schemeClr val="tx1"/>
                </a:solidFill>
                <a:latin typeface="Arial" charset="0"/>
              </a:defRPr>
            </a:lvl4pPr>
            <a:lvl5pPr algn="l" rtl="1" eaLnBrk="0" fontAlgn="base" hangingPunct="0">
              <a:spcBef>
                <a:spcPct val="0"/>
              </a:spcBef>
              <a:spcAft>
                <a:spcPct val="0"/>
              </a:spcAft>
              <a:defRPr sz="4400">
                <a:solidFill>
                  <a:schemeClr val="tx1"/>
                </a:solidFill>
                <a:latin typeface="Arial" charset="0"/>
              </a:defRPr>
            </a:lvl5pPr>
            <a:lvl6pPr marL="457200" algn="l" rtl="1" eaLnBrk="1" fontAlgn="base" hangingPunct="1">
              <a:spcBef>
                <a:spcPct val="0"/>
              </a:spcBef>
              <a:spcAft>
                <a:spcPct val="0"/>
              </a:spcAft>
              <a:defRPr sz="4400">
                <a:solidFill>
                  <a:schemeClr val="tx1"/>
                </a:solidFill>
                <a:latin typeface="Arial" charset="0"/>
              </a:defRPr>
            </a:lvl6pPr>
            <a:lvl7pPr marL="914400" algn="l" rtl="1" eaLnBrk="1" fontAlgn="base" hangingPunct="1">
              <a:spcBef>
                <a:spcPct val="0"/>
              </a:spcBef>
              <a:spcAft>
                <a:spcPct val="0"/>
              </a:spcAft>
              <a:defRPr sz="4400">
                <a:solidFill>
                  <a:schemeClr val="tx1"/>
                </a:solidFill>
                <a:latin typeface="Arial" charset="0"/>
              </a:defRPr>
            </a:lvl7pPr>
            <a:lvl8pPr marL="1371600" algn="l" rtl="1" eaLnBrk="1" fontAlgn="base" hangingPunct="1">
              <a:spcBef>
                <a:spcPct val="0"/>
              </a:spcBef>
              <a:spcAft>
                <a:spcPct val="0"/>
              </a:spcAft>
              <a:defRPr sz="4400">
                <a:solidFill>
                  <a:schemeClr val="tx1"/>
                </a:solidFill>
                <a:latin typeface="Arial" charset="0"/>
              </a:defRPr>
            </a:lvl8pPr>
            <a:lvl9pPr marL="1828800" algn="l" rtl="1" eaLnBrk="1" fontAlgn="base" hangingPunct="1">
              <a:spcBef>
                <a:spcPct val="0"/>
              </a:spcBef>
              <a:spcAft>
                <a:spcPct val="0"/>
              </a:spcAft>
              <a:defRPr sz="4400">
                <a:solidFill>
                  <a:schemeClr val="tx1"/>
                </a:solidFill>
                <a:latin typeface="Arial"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DZ" altLang="ar-DZ" sz="4800" b="1" kern="0" dirty="0" smtClean="0">
                <a:solidFill>
                  <a:srgbClr val="FF0000"/>
                </a:solidFill>
                <a:latin typeface="Arial"/>
              </a:rPr>
              <a:t>الاطار </a:t>
            </a:r>
            <a:r>
              <a:rPr lang="ar-DZ" altLang="ar-DZ" sz="4800" b="1" kern="0" dirty="0" err="1" smtClean="0">
                <a:solidFill>
                  <a:srgbClr val="FF0000"/>
                </a:solidFill>
                <a:latin typeface="Arial"/>
              </a:rPr>
              <a:t>المفاهيمي</a:t>
            </a:r>
            <a:r>
              <a:rPr lang="ar-DZ" altLang="ar-DZ" sz="4800" b="1" kern="0" dirty="0" smtClean="0">
                <a:solidFill>
                  <a:srgbClr val="FF0000"/>
                </a:solidFill>
                <a:latin typeface="Arial"/>
              </a:rPr>
              <a:t> لإدارة المعرفة</a:t>
            </a:r>
            <a:endParaRPr kumimoji="0" lang="fr-FR" altLang="ar-DZ" sz="4800" b="1" i="0" u="none" strike="noStrike" kern="0" cap="none" spc="0" normalizeH="0" baseline="0" noProof="0" dirty="0" smtClean="0">
              <a:ln>
                <a:noFill/>
              </a:ln>
              <a:solidFill>
                <a:srgbClr val="FF0000"/>
              </a:solidFill>
              <a:effectLst/>
              <a:uLnTx/>
              <a:uFillTx/>
              <a:latin typeface="Arial"/>
            </a:endParaRPr>
          </a:p>
        </p:txBody>
      </p:sp>
    </p:spTree>
    <p:extLst>
      <p:ext uri="{BB962C8B-B14F-4D97-AF65-F5344CB8AC3E}">
        <p14:creationId xmlns:p14="http://schemas.microsoft.com/office/powerpoint/2010/main" val="271355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ثانيا</a:t>
            </a:r>
            <a:endParaRPr lang="ar-DZ" sz="4000" b="1" dirty="0"/>
          </a:p>
        </p:txBody>
      </p:sp>
      <p:sp>
        <p:nvSpPr>
          <p:cNvPr id="3" name="ZoneTexte 2"/>
          <p:cNvSpPr txBox="1"/>
          <p:nvPr/>
        </p:nvSpPr>
        <p:spPr>
          <a:xfrm>
            <a:off x="683568" y="2852936"/>
            <a:ext cx="7992888" cy="461665"/>
          </a:xfrm>
          <a:prstGeom prst="rect">
            <a:avLst/>
          </a:prstGeom>
          <a:noFill/>
        </p:spPr>
        <p:txBody>
          <a:bodyPr wrap="square" rtlCol="1">
            <a:spAutoFit/>
          </a:bodyPr>
          <a:lstStyle/>
          <a:p>
            <a:pPr algn="r" rtl="1"/>
            <a:r>
              <a:rPr lang="ar-DZ" sz="2400" dirty="0" smtClean="0"/>
              <a:t>يتم التمييز بين الخدمة والمعرفة </a:t>
            </a:r>
            <a:r>
              <a:rPr lang="ar-DZ" sz="2400" dirty="0" err="1" smtClean="0"/>
              <a:t>بناءا</a:t>
            </a:r>
            <a:r>
              <a:rPr lang="ar-DZ" sz="2400" dirty="0" smtClean="0"/>
              <a:t> على كثافة المعرفة المطلوبة لإنجاز العمل</a:t>
            </a:r>
            <a:endParaRPr lang="ar-DZ" sz="2400" dirty="0"/>
          </a:p>
        </p:txBody>
      </p:sp>
      <p:sp>
        <p:nvSpPr>
          <p:cNvPr id="4" name="Ellipse 3"/>
          <p:cNvSpPr/>
          <p:nvPr/>
        </p:nvSpPr>
        <p:spPr>
          <a:xfrm>
            <a:off x="6732240" y="4149080"/>
            <a:ext cx="1907704" cy="2016224"/>
          </a:xfrm>
          <a:prstGeom prst="ellips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DZ"/>
          </a:p>
        </p:txBody>
      </p:sp>
      <p:sp>
        <p:nvSpPr>
          <p:cNvPr id="5" name="Ellipse 4"/>
          <p:cNvSpPr/>
          <p:nvPr/>
        </p:nvSpPr>
        <p:spPr>
          <a:xfrm>
            <a:off x="7236296" y="4653136"/>
            <a:ext cx="1008112" cy="108012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DZ" b="1" dirty="0" smtClean="0"/>
              <a:t>جوهر الخدمة</a:t>
            </a:r>
            <a:endParaRPr lang="ar-DZ" b="1" dirty="0"/>
          </a:p>
        </p:txBody>
      </p:sp>
      <p:sp>
        <p:nvSpPr>
          <p:cNvPr id="6" name="Ellipse 5"/>
          <p:cNvSpPr/>
          <p:nvPr/>
        </p:nvSpPr>
        <p:spPr>
          <a:xfrm>
            <a:off x="3690156" y="4185084"/>
            <a:ext cx="1907704" cy="2016224"/>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7" name="Ellipse 6"/>
          <p:cNvSpPr/>
          <p:nvPr/>
        </p:nvSpPr>
        <p:spPr>
          <a:xfrm>
            <a:off x="4122204" y="4689140"/>
            <a:ext cx="1152128" cy="108012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ar-DZ" b="1" dirty="0" smtClean="0"/>
              <a:t>المعرفة</a:t>
            </a:r>
            <a:endParaRPr lang="ar-DZ" b="1" dirty="0"/>
          </a:p>
        </p:txBody>
      </p:sp>
      <p:sp>
        <p:nvSpPr>
          <p:cNvPr id="8" name="Ellipse 7"/>
          <p:cNvSpPr/>
          <p:nvPr/>
        </p:nvSpPr>
        <p:spPr>
          <a:xfrm>
            <a:off x="683568" y="4149080"/>
            <a:ext cx="2195736" cy="201622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9" name="Ellipse 8"/>
          <p:cNvSpPr/>
          <p:nvPr/>
        </p:nvSpPr>
        <p:spPr>
          <a:xfrm>
            <a:off x="1043608" y="4653136"/>
            <a:ext cx="1512168" cy="108012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b="1" dirty="0" smtClean="0"/>
              <a:t>المعرفة المتخصصة</a:t>
            </a:r>
            <a:endParaRPr lang="ar-DZ" b="1" dirty="0"/>
          </a:p>
        </p:txBody>
      </p:sp>
      <p:cxnSp>
        <p:nvCxnSpPr>
          <p:cNvPr id="11" name="Connecteur droit avec flèche 10"/>
          <p:cNvCxnSpPr/>
          <p:nvPr/>
        </p:nvCxnSpPr>
        <p:spPr>
          <a:xfrm flipH="1">
            <a:off x="1043608" y="3789040"/>
            <a:ext cx="7200800" cy="720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ZoneTexte 11"/>
          <p:cNvSpPr txBox="1"/>
          <p:nvPr/>
        </p:nvSpPr>
        <p:spPr>
          <a:xfrm>
            <a:off x="2699792" y="3314601"/>
            <a:ext cx="3744416" cy="461665"/>
          </a:xfrm>
          <a:prstGeom prst="rect">
            <a:avLst/>
          </a:prstGeom>
          <a:noFill/>
        </p:spPr>
        <p:txBody>
          <a:bodyPr wrap="square" rtlCol="1">
            <a:spAutoFit/>
          </a:bodyPr>
          <a:lstStyle/>
          <a:p>
            <a:pPr algn="ctr" rtl="1"/>
            <a:r>
              <a:rPr lang="ar-DZ" sz="2400" b="1" dirty="0" smtClean="0">
                <a:solidFill>
                  <a:srgbClr val="FF0000"/>
                </a:solidFill>
              </a:rPr>
              <a:t>اتجاه كثافة المعرفة</a:t>
            </a:r>
            <a:endParaRPr lang="ar-DZ" sz="2400" b="1" dirty="0">
              <a:solidFill>
                <a:srgbClr val="FF0000"/>
              </a:solidFill>
            </a:endParaRPr>
          </a:p>
        </p:txBody>
      </p:sp>
    </p:spTree>
    <p:extLst>
      <p:ext uri="{BB962C8B-B14F-4D97-AF65-F5344CB8AC3E}">
        <p14:creationId xmlns:p14="http://schemas.microsoft.com/office/powerpoint/2010/main" val="10005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6588224" y="5949280"/>
            <a:ext cx="2554189" cy="369332"/>
          </a:xfrm>
          <a:prstGeom prst="rect">
            <a:avLst/>
          </a:prstGeom>
          <a:noFill/>
        </p:spPr>
        <p:txBody>
          <a:bodyPr wrap="square" rtlCol="1">
            <a:spAutoFit/>
          </a:bodyPr>
          <a:lstStyle/>
          <a:p>
            <a:pPr algn="ctr" rtl="1"/>
            <a:r>
              <a:rPr lang="ar-DZ" b="1" dirty="0" smtClean="0">
                <a:solidFill>
                  <a:srgbClr val="FF0000"/>
                </a:solidFill>
              </a:rPr>
              <a:t>مركز الثقل لخدمات تفاعلية</a:t>
            </a:r>
            <a:endParaRPr lang="ar-DZ" b="1" dirty="0">
              <a:solidFill>
                <a:srgbClr val="FF0000"/>
              </a:solidFill>
            </a:endParaRPr>
          </a:p>
        </p:txBody>
      </p:sp>
      <p:grpSp>
        <p:nvGrpSpPr>
          <p:cNvPr id="17" name="Groupe 16"/>
          <p:cNvGrpSpPr/>
          <p:nvPr/>
        </p:nvGrpSpPr>
        <p:grpSpPr>
          <a:xfrm>
            <a:off x="-70421" y="260648"/>
            <a:ext cx="8818885" cy="6129972"/>
            <a:chOff x="-70421" y="260648"/>
            <a:chExt cx="8818885" cy="6129972"/>
          </a:xfrm>
        </p:grpSpPr>
        <p:sp>
          <p:nvSpPr>
            <p:cNvPr id="2" name="Triangle isocèle 1"/>
            <p:cNvSpPr/>
            <p:nvPr/>
          </p:nvSpPr>
          <p:spPr>
            <a:xfrm>
              <a:off x="2123728" y="260648"/>
              <a:ext cx="4752528" cy="3384376"/>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3" name="ZoneTexte 2"/>
            <p:cNvSpPr txBox="1"/>
            <p:nvPr/>
          </p:nvSpPr>
          <p:spPr>
            <a:xfrm>
              <a:off x="3851920" y="910461"/>
              <a:ext cx="1368152" cy="646331"/>
            </a:xfrm>
            <a:prstGeom prst="rect">
              <a:avLst/>
            </a:prstGeom>
            <a:noFill/>
          </p:spPr>
          <p:txBody>
            <a:bodyPr wrap="square" rtlCol="1">
              <a:spAutoFit/>
            </a:bodyPr>
            <a:lstStyle/>
            <a:p>
              <a:pPr algn="ctr" rtl="1"/>
              <a:r>
                <a:rPr lang="ar-DZ" b="1" dirty="0" smtClean="0"/>
                <a:t>مكونات مادية وتشغيلية</a:t>
              </a:r>
              <a:endParaRPr lang="ar-DZ" b="1" dirty="0"/>
            </a:p>
          </p:txBody>
        </p:sp>
        <p:sp>
          <p:nvSpPr>
            <p:cNvPr id="5" name="ZoneTexte 4"/>
            <p:cNvSpPr txBox="1"/>
            <p:nvPr/>
          </p:nvSpPr>
          <p:spPr>
            <a:xfrm>
              <a:off x="5436096" y="2996952"/>
              <a:ext cx="1368152" cy="646331"/>
            </a:xfrm>
            <a:prstGeom prst="rect">
              <a:avLst/>
            </a:prstGeom>
            <a:noFill/>
          </p:spPr>
          <p:txBody>
            <a:bodyPr wrap="square" rtlCol="1">
              <a:spAutoFit/>
            </a:bodyPr>
            <a:lstStyle/>
            <a:p>
              <a:pPr algn="ctr" rtl="1"/>
              <a:r>
                <a:rPr lang="ar-DZ" b="1" dirty="0" smtClean="0"/>
                <a:t>الخصائص الشخصية</a:t>
              </a:r>
              <a:endParaRPr lang="ar-DZ" b="1" dirty="0"/>
            </a:p>
          </p:txBody>
        </p:sp>
        <p:sp>
          <p:nvSpPr>
            <p:cNvPr id="6" name="ZoneTexte 5"/>
            <p:cNvSpPr txBox="1"/>
            <p:nvPr/>
          </p:nvSpPr>
          <p:spPr>
            <a:xfrm>
              <a:off x="2051720" y="3131676"/>
              <a:ext cx="1368152" cy="369332"/>
            </a:xfrm>
            <a:prstGeom prst="rect">
              <a:avLst/>
            </a:prstGeom>
            <a:noFill/>
          </p:spPr>
          <p:txBody>
            <a:bodyPr wrap="square" rtlCol="1">
              <a:spAutoFit/>
            </a:bodyPr>
            <a:lstStyle/>
            <a:p>
              <a:pPr algn="ctr" rtl="1"/>
              <a:r>
                <a:rPr lang="ar-DZ" b="1" dirty="0" smtClean="0"/>
                <a:t>المعرفة</a:t>
              </a:r>
              <a:endParaRPr lang="ar-DZ" b="1" dirty="0"/>
            </a:p>
          </p:txBody>
        </p:sp>
        <p:sp>
          <p:nvSpPr>
            <p:cNvPr id="7" name="Triangle isocèle 6"/>
            <p:cNvSpPr/>
            <p:nvPr/>
          </p:nvSpPr>
          <p:spPr>
            <a:xfrm>
              <a:off x="7020272"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8244408"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9" name="Triangle isocèle 8"/>
            <p:cNvSpPr/>
            <p:nvPr/>
          </p:nvSpPr>
          <p:spPr>
            <a:xfrm>
              <a:off x="3707904"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4427984" y="4797152"/>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1" name="Triangle isocèle 10"/>
            <p:cNvSpPr/>
            <p:nvPr/>
          </p:nvSpPr>
          <p:spPr>
            <a:xfrm>
              <a:off x="395536" y="4509120"/>
              <a:ext cx="1728192" cy="1440160"/>
            </a:xfrm>
            <a:prstGeom prst="triangl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2" name="Ellipse 11"/>
            <p:cNvSpPr/>
            <p:nvPr/>
          </p:nvSpPr>
          <p:spPr>
            <a:xfrm>
              <a:off x="611560" y="5589240"/>
              <a:ext cx="288032" cy="288032"/>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4" name="ZoneTexte 13"/>
            <p:cNvSpPr txBox="1"/>
            <p:nvPr/>
          </p:nvSpPr>
          <p:spPr>
            <a:xfrm>
              <a:off x="3347864" y="6021288"/>
              <a:ext cx="2554189" cy="369332"/>
            </a:xfrm>
            <a:prstGeom prst="rect">
              <a:avLst/>
            </a:prstGeom>
            <a:noFill/>
          </p:spPr>
          <p:txBody>
            <a:bodyPr wrap="square" rtlCol="1">
              <a:spAutoFit/>
            </a:bodyPr>
            <a:lstStyle/>
            <a:p>
              <a:pPr algn="ctr" rtl="1"/>
              <a:r>
                <a:rPr lang="ar-DZ" b="1" dirty="0" smtClean="0">
                  <a:solidFill>
                    <a:srgbClr val="FF0000"/>
                  </a:solidFill>
                </a:rPr>
                <a:t>مركز الثقل للمكونات المادية</a:t>
              </a:r>
              <a:endParaRPr lang="ar-DZ" b="1" dirty="0">
                <a:solidFill>
                  <a:srgbClr val="FF0000"/>
                </a:solidFill>
              </a:endParaRPr>
            </a:p>
          </p:txBody>
        </p:sp>
        <p:sp>
          <p:nvSpPr>
            <p:cNvPr id="15" name="ZoneTexte 14"/>
            <p:cNvSpPr txBox="1"/>
            <p:nvPr/>
          </p:nvSpPr>
          <p:spPr>
            <a:xfrm>
              <a:off x="-70421" y="6011996"/>
              <a:ext cx="2554189" cy="369332"/>
            </a:xfrm>
            <a:prstGeom prst="rect">
              <a:avLst/>
            </a:prstGeom>
            <a:noFill/>
          </p:spPr>
          <p:txBody>
            <a:bodyPr wrap="square" rtlCol="1">
              <a:spAutoFit/>
            </a:bodyPr>
            <a:lstStyle/>
            <a:p>
              <a:pPr algn="ctr" rtl="1"/>
              <a:r>
                <a:rPr lang="ar-DZ" b="1" dirty="0" smtClean="0">
                  <a:solidFill>
                    <a:srgbClr val="FF0000"/>
                  </a:solidFill>
                </a:rPr>
                <a:t>مركز الثقل للمعرفة</a:t>
              </a:r>
              <a:endParaRPr lang="ar-DZ" b="1" dirty="0">
                <a:solidFill>
                  <a:srgbClr val="FF0000"/>
                </a:solidFill>
              </a:endParaRPr>
            </a:p>
          </p:txBody>
        </p:sp>
        <p:sp>
          <p:nvSpPr>
            <p:cNvPr id="16" name="ZoneTexte 15"/>
            <p:cNvSpPr txBox="1"/>
            <p:nvPr/>
          </p:nvSpPr>
          <p:spPr>
            <a:xfrm>
              <a:off x="6120172" y="1683965"/>
              <a:ext cx="2268252" cy="1384995"/>
            </a:xfrm>
            <a:prstGeom prst="rect">
              <a:avLst/>
            </a:prstGeom>
            <a:noFill/>
          </p:spPr>
          <p:txBody>
            <a:bodyPr wrap="square" rtlCol="1">
              <a:spAutoFit/>
            </a:bodyPr>
            <a:lstStyle/>
            <a:p>
              <a:pPr algn="ctr" rtl="1"/>
              <a:r>
                <a:rPr lang="ar-DZ" sz="2800" b="1" dirty="0" smtClean="0">
                  <a:solidFill>
                    <a:srgbClr val="FF0000"/>
                  </a:solidFill>
                </a:rPr>
                <a:t>مثلث الخدمة والتوجه القائم على المعرفة</a:t>
              </a:r>
              <a:endParaRPr lang="ar-DZ" sz="2800" b="1" dirty="0">
                <a:solidFill>
                  <a:srgbClr val="FF0000"/>
                </a:solidFill>
              </a:endParaRPr>
            </a:p>
          </p:txBody>
        </p:sp>
      </p:grpSp>
    </p:spTree>
    <p:extLst>
      <p:ext uri="{BB962C8B-B14F-4D97-AF65-F5344CB8AC3E}">
        <p14:creationId xmlns:p14="http://schemas.microsoft.com/office/powerpoint/2010/main" val="193447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83768" y="332656"/>
            <a:ext cx="3960440" cy="584775"/>
          </a:xfrm>
          <a:prstGeom prst="rect">
            <a:avLst/>
          </a:prstGeom>
          <a:noFill/>
        </p:spPr>
        <p:txBody>
          <a:bodyPr wrap="square" rtlCol="1">
            <a:spAutoFit/>
          </a:bodyPr>
          <a:lstStyle/>
          <a:p>
            <a:pPr algn="ctr" rtl="1"/>
            <a:r>
              <a:rPr lang="ar-DZ" sz="3200" b="1" dirty="0" smtClean="0">
                <a:solidFill>
                  <a:schemeClr val="bg1"/>
                </a:solidFill>
              </a:rPr>
              <a:t>خصائص المعرفة</a:t>
            </a:r>
            <a:endParaRPr lang="ar-DZ" sz="3200" b="1" dirty="0">
              <a:solidFill>
                <a:schemeClr val="bg1"/>
              </a:solidFill>
            </a:endParaRPr>
          </a:p>
        </p:txBody>
      </p:sp>
      <p:sp>
        <p:nvSpPr>
          <p:cNvPr id="3" name="ZoneTexte 2"/>
          <p:cNvSpPr txBox="1"/>
          <p:nvPr/>
        </p:nvSpPr>
        <p:spPr>
          <a:xfrm>
            <a:off x="611560" y="1268760"/>
            <a:ext cx="6912768" cy="954107"/>
          </a:xfrm>
          <a:prstGeom prst="rect">
            <a:avLst/>
          </a:prstGeom>
          <a:noFill/>
        </p:spPr>
        <p:txBody>
          <a:bodyPr wrap="square" rtlCol="1">
            <a:spAutoFit/>
          </a:bodyPr>
          <a:lstStyle/>
          <a:p>
            <a:pPr algn="ctr" rtl="1"/>
            <a:r>
              <a:rPr lang="ar-DZ" sz="2800" b="1" dirty="0" smtClean="0"/>
              <a:t>1-المعرفة لا تستهلك بالاستخدام ولا يتم الاستحواذ عليها من قبل المشتري</a:t>
            </a:r>
            <a:endParaRPr lang="ar-DZ" sz="2800" b="1" dirty="0"/>
          </a:p>
        </p:txBody>
      </p:sp>
      <p:grpSp>
        <p:nvGrpSpPr>
          <p:cNvPr id="33" name="Groupe 32"/>
          <p:cNvGrpSpPr/>
          <p:nvPr/>
        </p:nvGrpSpPr>
        <p:grpSpPr>
          <a:xfrm>
            <a:off x="35496" y="2222867"/>
            <a:ext cx="8935144" cy="4590509"/>
            <a:chOff x="35496" y="2222867"/>
            <a:chExt cx="8935144" cy="4590509"/>
          </a:xfrm>
        </p:grpSpPr>
        <p:sp>
          <p:nvSpPr>
            <p:cNvPr id="4" name="Ellipse 3"/>
            <p:cNvSpPr/>
            <p:nvPr/>
          </p:nvSpPr>
          <p:spPr>
            <a:xfrm>
              <a:off x="5940152"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5" name="Ellipse 4"/>
            <p:cNvSpPr/>
            <p:nvPr/>
          </p:nvSpPr>
          <p:spPr>
            <a:xfrm>
              <a:off x="6012160"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6" name="Ellipse 5"/>
            <p:cNvSpPr/>
            <p:nvPr/>
          </p:nvSpPr>
          <p:spPr>
            <a:xfrm>
              <a:off x="6012160"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7" name="Ellipse 6"/>
            <p:cNvSpPr/>
            <p:nvPr/>
          </p:nvSpPr>
          <p:spPr>
            <a:xfrm>
              <a:off x="107504" y="5805264"/>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8" name="Ellipse 7"/>
            <p:cNvSpPr/>
            <p:nvPr/>
          </p:nvSpPr>
          <p:spPr>
            <a:xfrm>
              <a:off x="107504" y="4653136"/>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9" name="Ellipse 8"/>
            <p:cNvSpPr/>
            <p:nvPr/>
          </p:nvSpPr>
          <p:spPr>
            <a:xfrm>
              <a:off x="71736" y="3488432"/>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0" name="Ellipse 9"/>
            <p:cNvSpPr/>
            <p:nvPr/>
          </p:nvSpPr>
          <p:spPr>
            <a:xfrm>
              <a:off x="35496" y="2348880"/>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sp>
          <p:nvSpPr>
            <p:cNvPr id="11" name="Ellipse 10"/>
            <p:cNvSpPr/>
            <p:nvPr/>
          </p:nvSpPr>
          <p:spPr>
            <a:xfrm>
              <a:off x="6028928" y="3501008"/>
              <a:ext cx="1440160" cy="1008112"/>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DZ"/>
            </a:p>
          </p:txBody>
        </p:sp>
        <p:cxnSp>
          <p:nvCxnSpPr>
            <p:cNvPr id="13" name="Connecteur droit avec flèche 12"/>
            <p:cNvCxnSpPr>
              <a:endCxn id="10" idx="6"/>
            </p:cNvCxnSpPr>
            <p:nvPr/>
          </p:nvCxnSpPr>
          <p:spPr>
            <a:xfrm flipH="1">
              <a:off x="1475656" y="2852936"/>
              <a:ext cx="44644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flipH="1">
              <a:off x="1504804" y="4005064"/>
              <a:ext cx="443534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Connecteur droit avec flèche 14"/>
            <p:cNvCxnSpPr/>
            <p:nvPr/>
          </p:nvCxnSpPr>
          <p:spPr>
            <a:xfrm flipH="1">
              <a:off x="1511896" y="5145008"/>
              <a:ext cx="44282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Connecteur droit avec flèche 15"/>
            <p:cNvCxnSpPr/>
            <p:nvPr/>
          </p:nvCxnSpPr>
          <p:spPr>
            <a:xfrm flipH="1">
              <a:off x="1564432" y="6309320"/>
              <a:ext cx="43757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2267744" y="2222867"/>
              <a:ext cx="3024336" cy="486053"/>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DZ" sz="2400" b="1" dirty="0" smtClean="0"/>
                <a:t>تبادل الأشياء</a:t>
              </a:r>
              <a:endParaRPr lang="ar-DZ" sz="2400" b="1" dirty="0"/>
            </a:p>
          </p:txBody>
        </p:sp>
        <p:sp>
          <p:nvSpPr>
            <p:cNvPr id="22" name="Rectangle 21"/>
            <p:cNvSpPr/>
            <p:nvPr/>
          </p:nvSpPr>
          <p:spPr>
            <a:xfrm>
              <a:off x="2267744" y="4455115"/>
              <a:ext cx="3024336" cy="486053"/>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DZ" sz="2400" b="1" dirty="0" smtClean="0"/>
                <a:t>تبادل المعرفة</a:t>
              </a:r>
              <a:endParaRPr lang="ar-DZ" sz="2400" b="1" dirty="0"/>
            </a:p>
          </p:txBody>
        </p:sp>
        <p:sp>
          <p:nvSpPr>
            <p:cNvPr id="23" name="Rectangle à coins arrondis 22"/>
            <p:cNvSpPr/>
            <p:nvPr/>
          </p:nvSpPr>
          <p:spPr>
            <a:xfrm>
              <a:off x="7469088" y="2564904"/>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4" name="Rectangle à coins arrondis 23"/>
            <p:cNvSpPr/>
            <p:nvPr/>
          </p:nvSpPr>
          <p:spPr>
            <a:xfrm>
              <a:off x="7518176" y="4869160"/>
              <a:ext cx="1446312" cy="576064"/>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000" b="1" dirty="0" smtClean="0">
                  <a:solidFill>
                    <a:schemeClr val="tx1"/>
                  </a:solidFill>
                </a:rPr>
                <a:t>قبل التبادل</a:t>
              </a:r>
              <a:endParaRPr lang="ar-DZ" sz="2000" b="1" dirty="0">
                <a:solidFill>
                  <a:schemeClr val="tx1"/>
                </a:solidFill>
              </a:endParaRPr>
            </a:p>
          </p:txBody>
        </p:sp>
        <p:sp>
          <p:nvSpPr>
            <p:cNvPr id="25" name="Rectangle à coins arrondis 24"/>
            <p:cNvSpPr/>
            <p:nvPr/>
          </p:nvSpPr>
          <p:spPr>
            <a:xfrm>
              <a:off x="7524328" y="3704456"/>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6" name="Rectangle à coins arrondis 25"/>
            <p:cNvSpPr/>
            <p:nvPr/>
          </p:nvSpPr>
          <p:spPr>
            <a:xfrm>
              <a:off x="7524328" y="6021288"/>
              <a:ext cx="144631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ar-DZ" sz="2000" b="1" dirty="0" smtClean="0">
                  <a:solidFill>
                    <a:schemeClr val="bg1"/>
                  </a:solidFill>
                </a:rPr>
                <a:t>بعد التبادل</a:t>
              </a:r>
              <a:endParaRPr lang="ar-DZ" sz="2000" b="1" dirty="0">
                <a:solidFill>
                  <a:schemeClr val="bg1"/>
                </a:solidFill>
              </a:endParaRPr>
            </a:p>
          </p:txBody>
        </p:sp>
        <p:sp>
          <p:nvSpPr>
            <p:cNvPr id="27" name="ZoneTexte 26"/>
            <p:cNvSpPr txBox="1"/>
            <p:nvPr/>
          </p:nvSpPr>
          <p:spPr>
            <a:xfrm>
              <a:off x="6156176" y="2607295"/>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sp>
          <p:nvSpPr>
            <p:cNvPr id="28" name="ZoneTexte 27"/>
            <p:cNvSpPr txBox="1"/>
            <p:nvPr/>
          </p:nvSpPr>
          <p:spPr>
            <a:xfrm>
              <a:off x="323528" y="3759423"/>
              <a:ext cx="1008112" cy="461665"/>
            </a:xfrm>
            <a:prstGeom prst="rect">
              <a:avLst/>
            </a:prstGeom>
            <a:noFill/>
          </p:spPr>
          <p:txBody>
            <a:bodyPr wrap="square" rtlCol="1">
              <a:spAutoFit/>
            </a:bodyPr>
            <a:lstStyle/>
            <a:p>
              <a:pPr algn="ctr" rtl="1"/>
              <a:r>
                <a:rPr lang="ar-DZ" sz="2400" b="1" dirty="0" smtClean="0"/>
                <a:t>الشيء</a:t>
              </a:r>
              <a:endParaRPr lang="ar-DZ" sz="2400" b="1" dirty="0"/>
            </a:p>
          </p:txBody>
        </p:sp>
        <p:pic>
          <p:nvPicPr>
            <p:cNvPr id="30" name="Imag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4725144"/>
              <a:ext cx="1224136" cy="864096"/>
            </a:xfrm>
            <a:prstGeom prst="ellipse">
              <a:avLst/>
            </a:prstGeom>
            <a:ln>
              <a:noFill/>
            </a:ln>
            <a:effectLst>
              <a:softEdge rad="112500"/>
            </a:effectLst>
          </p:spPr>
        </p:pic>
        <p:pic>
          <p:nvPicPr>
            <p:cNvPr id="31" name="Imag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5877272"/>
              <a:ext cx="1224136" cy="864096"/>
            </a:xfrm>
            <a:prstGeom prst="ellipse">
              <a:avLst/>
            </a:prstGeom>
            <a:ln>
              <a:noFill/>
            </a:ln>
            <a:effectLst>
              <a:softEdge rad="112500"/>
            </a:effectLst>
          </p:spPr>
        </p:pic>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877272"/>
              <a:ext cx="1224136" cy="864096"/>
            </a:xfrm>
            <a:prstGeom prst="ellipse">
              <a:avLst/>
            </a:prstGeom>
            <a:ln>
              <a:noFill/>
            </a:ln>
            <a:effectLst>
              <a:softEdge rad="112500"/>
            </a:effectLst>
          </p:spPr>
        </p:pic>
      </p:grpSp>
    </p:spTree>
    <p:extLst>
      <p:ext uri="{BB962C8B-B14F-4D97-AF65-F5344CB8AC3E}">
        <p14:creationId xmlns:p14="http://schemas.microsoft.com/office/powerpoint/2010/main" val="1851873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484784"/>
            <a:ext cx="7488832" cy="523220"/>
          </a:xfrm>
          <a:prstGeom prst="rect">
            <a:avLst/>
          </a:prstGeom>
          <a:noFill/>
        </p:spPr>
        <p:txBody>
          <a:bodyPr wrap="square" rtlCol="1">
            <a:spAutoFit/>
          </a:bodyPr>
          <a:lstStyle/>
          <a:p>
            <a:pPr algn="ctr" rtl="1"/>
            <a:r>
              <a:rPr lang="ar-DZ" sz="2800" b="1" dirty="0" smtClean="0"/>
              <a:t>المعرفة هي مزيج أثيري من الخبرات والمفاهيم والأفكار</a:t>
            </a:r>
            <a:endParaRPr lang="ar-DZ" sz="2800" b="1" dirty="0"/>
          </a:p>
        </p:txBody>
      </p:sp>
      <p:cxnSp>
        <p:nvCxnSpPr>
          <p:cNvPr id="4" name="Connecteur droit avec flèche 3"/>
          <p:cNvCxnSpPr>
            <a:stCxn id="2" idx="2"/>
          </p:cNvCxnSpPr>
          <p:nvPr/>
        </p:nvCxnSpPr>
        <p:spPr>
          <a:xfrm>
            <a:off x="4427984" y="2008004"/>
            <a:ext cx="0" cy="4848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Ellipse 4"/>
          <p:cNvSpPr/>
          <p:nvPr/>
        </p:nvSpPr>
        <p:spPr>
          <a:xfrm>
            <a:off x="179512" y="2780928"/>
            <a:ext cx="8640960" cy="1224136"/>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2800" b="1" dirty="0" smtClean="0">
                <a:solidFill>
                  <a:schemeClr val="tx1"/>
                </a:solidFill>
              </a:rPr>
              <a:t>من الصعب تحديد أبعاد المعرفة قبل استخدامها وكذا صعبة القياس </a:t>
            </a:r>
            <a:r>
              <a:rPr lang="fr-FR" sz="2800" b="1" dirty="0" smtClean="0">
                <a:solidFill>
                  <a:schemeClr val="tx1"/>
                </a:solidFill>
              </a:rPr>
              <a:t>  </a:t>
            </a:r>
            <a:endParaRPr lang="ar-DZ" sz="2800" b="1" dirty="0">
              <a:solidFill>
                <a:schemeClr val="tx1"/>
              </a:solidFill>
            </a:endParaRPr>
          </a:p>
        </p:txBody>
      </p:sp>
    </p:spTree>
    <p:extLst>
      <p:ext uri="{BB962C8B-B14F-4D97-AF65-F5344CB8AC3E}">
        <p14:creationId xmlns:p14="http://schemas.microsoft.com/office/powerpoint/2010/main" val="326598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060848"/>
            <a:ext cx="6912768" cy="523220"/>
          </a:xfrm>
          <a:prstGeom prst="rect">
            <a:avLst/>
          </a:prstGeom>
          <a:noFill/>
        </p:spPr>
        <p:txBody>
          <a:bodyPr wrap="square" rtlCol="1">
            <a:spAutoFit/>
          </a:bodyPr>
          <a:lstStyle/>
          <a:p>
            <a:pPr algn="ctr" rtl="1"/>
            <a:r>
              <a:rPr lang="ar-DZ" sz="2800" b="1" dirty="0" smtClean="0"/>
              <a:t>2-المعارف يمكن أن تولد</a:t>
            </a:r>
            <a:endParaRPr lang="ar-DZ" sz="2800" b="1" dirty="0"/>
          </a:p>
        </p:txBody>
      </p:sp>
      <p:sp>
        <p:nvSpPr>
          <p:cNvPr id="3" name="Rectangle à coins arrondis 2"/>
          <p:cNvSpPr/>
          <p:nvPr/>
        </p:nvSpPr>
        <p:spPr>
          <a:xfrm>
            <a:off x="1763688" y="332656"/>
            <a:ext cx="5328592" cy="1296144"/>
          </a:xfrm>
          <a:prstGeom prst="wedgeRoundRectCallout">
            <a:avLst/>
          </a:prstGeom>
        </p:spPr>
        <p:style>
          <a:lnRef idx="2">
            <a:schemeClr val="accent6"/>
          </a:lnRef>
          <a:fillRef idx="1">
            <a:schemeClr val="lt1"/>
          </a:fillRef>
          <a:effectRef idx="0">
            <a:schemeClr val="accent6"/>
          </a:effectRef>
          <a:fontRef idx="minor">
            <a:schemeClr val="dk1"/>
          </a:fontRef>
        </p:style>
        <p:txBody>
          <a:bodyPr rtlCol="1" anchor="ctr"/>
          <a:lstStyle/>
          <a:p>
            <a:pPr algn="ctr" rtl="1"/>
            <a:r>
              <a:rPr lang="ar-DZ" sz="3200" b="1" dirty="0" smtClean="0">
                <a:solidFill>
                  <a:srgbClr val="FF0000"/>
                </a:solidFill>
              </a:rPr>
              <a:t>يشير </a:t>
            </a:r>
            <a:r>
              <a:rPr lang="fr-FR" sz="3200" b="1" dirty="0" err="1" smtClean="0">
                <a:solidFill>
                  <a:srgbClr val="FF0000"/>
                </a:solidFill>
              </a:rPr>
              <a:t>Housel</a:t>
            </a:r>
            <a:r>
              <a:rPr lang="fr-FR" sz="3200" b="1" dirty="0" smtClean="0">
                <a:solidFill>
                  <a:srgbClr val="FF0000"/>
                </a:solidFill>
              </a:rPr>
              <a:t> and Bell</a:t>
            </a:r>
            <a:r>
              <a:rPr lang="ar-DZ" sz="3200" b="1" dirty="0" smtClean="0">
                <a:solidFill>
                  <a:srgbClr val="FF0000"/>
                </a:solidFill>
              </a:rPr>
              <a:t> إلى أن الخصائص الأساسية للمعرفة هي:</a:t>
            </a:r>
            <a:endParaRPr lang="ar-DZ" sz="3200" b="1" dirty="0">
              <a:solidFill>
                <a:srgbClr val="FF0000"/>
              </a:solidFill>
            </a:endParaRPr>
          </a:p>
        </p:txBody>
      </p:sp>
      <p:sp>
        <p:nvSpPr>
          <p:cNvPr id="9" name="Flèche vers le bas 8"/>
          <p:cNvSpPr/>
          <p:nvPr/>
        </p:nvSpPr>
        <p:spPr>
          <a:xfrm>
            <a:off x="3635896" y="2708920"/>
            <a:ext cx="648072" cy="7915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0" name="Ellipse 9"/>
          <p:cNvSpPr/>
          <p:nvPr/>
        </p:nvSpPr>
        <p:spPr>
          <a:xfrm>
            <a:off x="611560" y="3717032"/>
            <a:ext cx="6624736" cy="1368152"/>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3600" b="1" dirty="0" smtClean="0">
                <a:solidFill>
                  <a:schemeClr val="tx1"/>
                </a:solidFill>
              </a:rPr>
              <a:t>هناك بعض الشركات لديها خصوبة ذهنية</a:t>
            </a:r>
            <a:endParaRPr lang="ar-DZ" sz="3600" b="1" dirty="0">
              <a:solidFill>
                <a:schemeClr val="tx1"/>
              </a:solidFill>
            </a:endParaRPr>
          </a:p>
        </p:txBody>
      </p:sp>
    </p:spTree>
    <p:extLst>
      <p:ext uri="{BB962C8B-B14F-4D97-AF65-F5344CB8AC3E}">
        <p14:creationId xmlns:p14="http://schemas.microsoft.com/office/powerpoint/2010/main" val="93193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1700808"/>
            <a:ext cx="6912768" cy="523220"/>
          </a:xfrm>
          <a:prstGeom prst="rect">
            <a:avLst/>
          </a:prstGeom>
          <a:noFill/>
        </p:spPr>
        <p:txBody>
          <a:bodyPr wrap="square" rtlCol="1">
            <a:spAutoFit/>
          </a:bodyPr>
          <a:lstStyle/>
          <a:p>
            <a:pPr algn="ctr" rtl="1"/>
            <a:r>
              <a:rPr lang="ar-DZ" sz="2800" b="1" dirty="0" smtClean="0"/>
              <a:t>3-المعارف يمكن أن تموت</a:t>
            </a:r>
            <a:endParaRPr lang="ar-DZ" sz="2800" b="1" dirty="0"/>
          </a:p>
        </p:txBody>
      </p:sp>
      <p:cxnSp>
        <p:nvCxnSpPr>
          <p:cNvPr id="8" name="Connecteur droit avec flèche 7"/>
          <p:cNvCxnSpPr>
            <a:stCxn id="2" idx="2"/>
          </p:cNvCxnSpPr>
          <p:nvPr/>
        </p:nvCxnSpPr>
        <p:spPr>
          <a:xfrm>
            <a:off x="4283968" y="2224028"/>
            <a:ext cx="2088232" cy="9169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 name="Connecteur droit avec flèche 9"/>
          <p:cNvCxnSpPr>
            <a:stCxn id="2" idx="2"/>
          </p:cNvCxnSpPr>
          <p:nvPr/>
        </p:nvCxnSpPr>
        <p:spPr>
          <a:xfrm flipH="1">
            <a:off x="2411760" y="2224028"/>
            <a:ext cx="1872208" cy="91694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1" name="Ellipse 10"/>
          <p:cNvSpPr/>
          <p:nvPr/>
        </p:nvSpPr>
        <p:spPr>
          <a:xfrm>
            <a:off x="5148064" y="3212976"/>
            <a:ext cx="25202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b="1" dirty="0" smtClean="0"/>
              <a:t>موت كلي</a:t>
            </a:r>
            <a:endParaRPr lang="ar-DZ" sz="3200" b="1" dirty="0"/>
          </a:p>
        </p:txBody>
      </p:sp>
      <p:sp>
        <p:nvSpPr>
          <p:cNvPr id="12" name="Ellipse 11"/>
          <p:cNvSpPr/>
          <p:nvPr/>
        </p:nvSpPr>
        <p:spPr>
          <a:xfrm>
            <a:off x="1259632" y="3212976"/>
            <a:ext cx="2520280" cy="72008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sz="3200" b="1" dirty="0" smtClean="0"/>
              <a:t>موت نسبي</a:t>
            </a:r>
            <a:endParaRPr lang="ar-DZ" sz="3200" b="1" dirty="0"/>
          </a:p>
        </p:txBody>
      </p:sp>
    </p:spTree>
    <p:extLst>
      <p:ext uri="{BB962C8B-B14F-4D97-AF65-F5344CB8AC3E}">
        <p14:creationId xmlns:p14="http://schemas.microsoft.com/office/powerpoint/2010/main" val="186292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204864"/>
            <a:ext cx="6912768" cy="523220"/>
          </a:xfrm>
          <a:prstGeom prst="rect">
            <a:avLst/>
          </a:prstGeom>
          <a:noFill/>
        </p:spPr>
        <p:txBody>
          <a:bodyPr wrap="square" rtlCol="1">
            <a:spAutoFit/>
          </a:bodyPr>
          <a:lstStyle/>
          <a:p>
            <a:pPr algn="ctr" rtl="1"/>
            <a:r>
              <a:rPr lang="ar-DZ" sz="2800" b="1" dirty="0" smtClean="0"/>
              <a:t>4-المعارف يمكن أن تمتلك</a:t>
            </a:r>
            <a:endParaRPr lang="ar-DZ" sz="2800" b="1" dirty="0"/>
          </a:p>
        </p:txBody>
      </p:sp>
      <p:sp>
        <p:nvSpPr>
          <p:cNvPr id="6" name="ZoneTexte 5"/>
          <p:cNvSpPr txBox="1"/>
          <p:nvPr/>
        </p:nvSpPr>
        <p:spPr>
          <a:xfrm>
            <a:off x="395536" y="2924944"/>
            <a:ext cx="6912768" cy="523220"/>
          </a:xfrm>
          <a:prstGeom prst="rect">
            <a:avLst/>
          </a:prstGeom>
          <a:noFill/>
        </p:spPr>
        <p:txBody>
          <a:bodyPr wrap="square" rtlCol="1">
            <a:spAutoFit/>
          </a:bodyPr>
          <a:lstStyle/>
          <a:p>
            <a:pPr algn="ctr" rtl="1"/>
            <a:r>
              <a:rPr lang="ar-DZ" sz="2800" b="1" dirty="0" smtClean="0"/>
              <a:t>5-المعارف متجذرة في الأفراد</a:t>
            </a:r>
            <a:endParaRPr lang="ar-DZ" sz="2800" b="1" dirty="0"/>
          </a:p>
        </p:txBody>
      </p:sp>
      <p:sp>
        <p:nvSpPr>
          <p:cNvPr id="7" name="ZoneTexte 6"/>
          <p:cNvSpPr txBox="1"/>
          <p:nvPr/>
        </p:nvSpPr>
        <p:spPr>
          <a:xfrm>
            <a:off x="611560" y="3645024"/>
            <a:ext cx="6912768" cy="523220"/>
          </a:xfrm>
          <a:prstGeom prst="rect">
            <a:avLst/>
          </a:prstGeom>
          <a:noFill/>
        </p:spPr>
        <p:txBody>
          <a:bodyPr wrap="square" rtlCol="1">
            <a:spAutoFit/>
          </a:bodyPr>
          <a:lstStyle/>
          <a:p>
            <a:pPr algn="ctr" rtl="1"/>
            <a:r>
              <a:rPr lang="ar-DZ" sz="2800" b="1" dirty="0" smtClean="0"/>
              <a:t>6-المعارف يمكن أن تخزن</a:t>
            </a:r>
            <a:endParaRPr lang="ar-DZ" sz="2800" b="1" dirty="0"/>
          </a:p>
        </p:txBody>
      </p:sp>
      <p:sp>
        <p:nvSpPr>
          <p:cNvPr id="8" name="ZoneTexte 7"/>
          <p:cNvSpPr txBox="1"/>
          <p:nvPr/>
        </p:nvSpPr>
        <p:spPr>
          <a:xfrm>
            <a:off x="611560" y="4293096"/>
            <a:ext cx="6912768" cy="523220"/>
          </a:xfrm>
          <a:prstGeom prst="rect">
            <a:avLst/>
          </a:prstGeom>
          <a:noFill/>
        </p:spPr>
        <p:txBody>
          <a:bodyPr wrap="square" rtlCol="1">
            <a:spAutoFit/>
          </a:bodyPr>
          <a:lstStyle/>
          <a:p>
            <a:pPr algn="ctr" rtl="1"/>
            <a:r>
              <a:rPr lang="ar-DZ" sz="2800" b="1" dirty="0" smtClean="0"/>
              <a:t>7-المعارف يمكن أن تصنف</a:t>
            </a:r>
            <a:endParaRPr lang="ar-DZ" sz="2800" b="1" dirty="0"/>
          </a:p>
        </p:txBody>
      </p:sp>
    </p:spTree>
    <p:extLst>
      <p:ext uri="{BB962C8B-B14F-4D97-AF65-F5344CB8AC3E}">
        <p14:creationId xmlns:p14="http://schemas.microsoft.com/office/powerpoint/2010/main" val="150326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والسلعة</a:t>
            </a:r>
            <a:endParaRPr lang="ar-DZ" sz="4000" b="1" dirty="0">
              <a:solidFill>
                <a:schemeClr val="bg1"/>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920161576"/>
              </p:ext>
            </p:extLst>
          </p:nvPr>
        </p:nvGraphicFramePr>
        <p:xfrm>
          <a:off x="768424" y="1340768"/>
          <a:ext cx="6851576" cy="5146040"/>
        </p:xfrm>
        <a:graphic>
          <a:graphicData uri="http://schemas.openxmlformats.org/drawingml/2006/table">
            <a:tbl>
              <a:tblPr rtl="1" firstRow="1" bandRow="1">
                <a:tableStyleId>{5DA37D80-6434-44D0-A028-1B22A696006F}</a:tableStyleId>
              </a:tblPr>
              <a:tblGrid>
                <a:gridCol w="2032000"/>
                <a:gridCol w="2210832"/>
                <a:gridCol w="2608744"/>
              </a:tblGrid>
              <a:tr h="370840">
                <a:tc>
                  <a:txBody>
                    <a:bodyPr/>
                    <a:lstStyle/>
                    <a:p>
                      <a:pPr rtl="1"/>
                      <a:r>
                        <a:rPr lang="ar-DZ" dirty="0" smtClean="0"/>
                        <a:t>البيانات</a:t>
                      </a:r>
                      <a:endParaRPr lang="ar-DZ" b="1" dirty="0"/>
                    </a:p>
                  </a:txBody>
                  <a:tcPr/>
                </a:tc>
                <a:tc>
                  <a:txBody>
                    <a:bodyPr/>
                    <a:lstStyle/>
                    <a:p>
                      <a:pPr rtl="1"/>
                      <a:r>
                        <a:rPr lang="ar-DZ" dirty="0" smtClean="0"/>
                        <a:t>السلعة</a:t>
                      </a:r>
                      <a:endParaRPr lang="ar-DZ" b="1" dirty="0"/>
                    </a:p>
                  </a:txBody>
                  <a:tcPr/>
                </a:tc>
                <a:tc>
                  <a:txBody>
                    <a:bodyPr/>
                    <a:lstStyle/>
                    <a:p>
                      <a:pPr rtl="1"/>
                      <a:r>
                        <a:rPr lang="ar-DZ" dirty="0" smtClean="0"/>
                        <a:t>المعرفة</a:t>
                      </a:r>
                      <a:endParaRPr lang="ar-DZ" b="1" dirty="0"/>
                    </a:p>
                  </a:txBody>
                  <a:tcPr/>
                </a:tc>
              </a:tr>
              <a:tr h="370840">
                <a:tc>
                  <a:txBody>
                    <a:bodyPr/>
                    <a:lstStyle/>
                    <a:p>
                      <a:pPr rtl="1"/>
                      <a:r>
                        <a:rPr lang="ar-DZ" b="1" dirty="0" smtClean="0"/>
                        <a:t>الخصائص</a:t>
                      </a:r>
                      <a:endParaRPr lang="ar-DZ" b="1" dirty="0"/>
                    </a:p>
                  </a:txBody>
                  <a:tcPr/>
                </a:tc>
                <a:tc>
                  <a:txBody>
                    <a:bodyPr/>
                    <a:lstStyle/>
                    <a:p>
                      <a:pPr rtl="1"/>
                      <a:r>
                        <a:rPr lang="ar-DZ" dirty="0" smtClean="0"/>
                        <a:t>-منظورة</a:t>
                      </a:r>
                    </a:p>
                    <a:p>
                      <a:pPr rtl="1"/>
                      <a:r>
                        <a:rPr lang="ar-DZ" dirty="0" smtClean="0"/>
                        <a:t>-قابلة للقياس</a:t>
                      </a:r>
                    </a:p>
                    <a:p>
                      <a:pPr rtl="1"/>
                      <a:r>
                        <a:rPr lang="ar-DZ" dirty="0" smtClean="0"/>
                        <a:t>-الندرة</a:t>
                      </a:r>
                    </a:p>
                    <a:p>
                      <a:pPr rtl="1"/>
                      <a:r>
                        <a:rPr lang="ar-DZ" dirty="0" smtClean="0"/>
                        <a:t>-تناقص العوائد</a:t>
                      </a:r>
                    </a:p>
                    <a:p>
                      <a:pPr rtl="1"/>
                      <a:r>
                        <a:rPr lang="ar-DZ" dirty="0" smtClean="0"/>
                        <a:t>-متلاشية</a:t>
                      </a:r>
                    </a:p>
                    <a:p>
                      <a:pPr rtl="1"/>
                      <a:r>
                        <a:rPr lang="ar-DZ" dirty="0" smtClean="0"/>
                        <a:t>-تعاقب الانتاج والاستهلاك</a:t>
                      </a:r>
                      <a:endParaRPr lang="ar-DZ" b="1" dirty="0" smtClean="0"/>
                    </a:p>
                  </a:txBody>
                  <a:tcPr/>
                </a:tc>
                <a:tc>
                  <a:txBody>
                    <a:bodyPr/>
                    <a:lstStyle/>
                    <a:p>
                      <a:pPr rtl="1"/>
                      <a:r>
                        <a:rPr lang="ar-DZ" dirty="0" smtClean="0"/>
                        <a:t>-غير منظورة-أثيرية</a:t>
                      </a:r>
                    </a:p>
                    <a:p>
                      <a:pPr rtl="1"/>
                      <a:r>
                        <a:rPr lang="ar-DZ" dirty="0" smtClean="0"/>
                        <a:t>-غير محددة-غير قابلة للقياس</a:t>
                      </a:r>
                    </a:p>
                    <a:p>
                      <a:pPr rtl="1"/>
                      <a:r>
                        <a:rPr lang="ar-DZ" dirty="0" smtClean="0"/>
                        <a:t>-الوفرة</a:t>
                      </a:r>
                    </a:p>
                    <a:p>
                      <a:pPr rtl="1"/>
                      <a:r>
                        <a:rPr lang="ar-DZ" dirty="0" smtClean="0"/>
                        <a:t>-تزايد</a:t>
                      </a:r>
                      <a:r>
                        <a:rPr lang="ar-DZ" baseline="0" dirty="0" smtClean="0"/>
                        <a:t> العوائد أو الرافعة</a:t>
                      </a:r>
                    </a:p>
                    <a:p>
                      <a:pPr rtl="1"/>
                      <a:r>
                        <a:rPr lang="ar-DZ" baseline="0" dirty="0" smtClean="0"/>
                        <a:t>-متولدة ذاتيا</a:t>
                      </a:r>
                    </a:p>
                    <a:p>
                      <a:pPr rtl="1"/>
                      <a:r>
                        <a:rPr lang="ar-DZ" baseline="0" dirty="0" smtClean="0"/>
                        <a:t>-تزامن الاستخدام والانتاج</a:t>
                      </a:r>
                      <a:endParaRPr lang="ar-DZ" b="1" baseline="0" dirty="0" smtClean="0"/>
                    </a:p>
                  </a:txBody>
                  <a:tcPr/>
                </a:tc>
              </a:tr>
              <a:tr h="370840">
                <a:tc>
                  <a:txBody>
                    <a:bodyPr/>
                    <a:lstStyle/>
                    <a:p>
                      <a:pPr rtl="1"/>
                      <a:r>
                        <a:rPr lang="ar-DZ" b="1" dirty="0" smtClean="0"/>
                        <a:t>القيمة</a:t>
                      </a:r>
                      <a:endParaRPr lang="ar-DZ" b="1" dirty="0"/>
                    </a:p>
                  </a:txBody>
                  <a:tcPr/>
                </a:tc>
                <a:tc>
                  <a:txBody>
                    <a:bodyPr/>
                    <a:lstStyle/>
                    <a:p>
                      <a:pPr rtl="1"/>
                      <a:r>
                        <a:rPr lang="ar-DZ" dirty="0" smtClean="0"/>
                        <a:t>-قيمة الاستعمال</a:t>
                      </a:r>
                    </a:p>
                    <a:p>
                      <a:pPr rtl="1"/>
                      <a:r>
                        <a:rPr lang="ar-DZ" dirty="0" smtClean="0"/>
                        <a:t>-قيمة التبادل</a:t>
                      </a:r>
                      <a:endParaRPr lang="ar-DZ" b="1" dirty="0" smtClean="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DZ" sz="1800" u="none" strike="noStrike" kern="1200" cap="none" spc="0" normalizeH="0" baseline="0" noProof="0" dirty="0" smtClean="0">
                          <a:ln>
                            <a:noFill/>
                          </a:ln>
                          <a:effectLst/>
                          <a:uLnTx/>
                          <a:uFillTx/>
                        </a:rPr>
                        <a:t>-قيمة تبادل عند الاستعمال</a:t>
                      </a:r>
                    </a:p>
                    <a:p>
                      <a:pPr rtl="1"/>
                      <a:endParaRPr lang="ar-DZ" b="1" dirty="0"/>
                    </a:p>
                  </a:txBody>
                  <a:tcPr/>
                </a:tc>
              </a:tr>
              <a:tr h="370840">
                <a:tc>
                  <a:txBody>
                    <a:bodyPr/>
                    <a:lstStyle/>
                    <a:p>
                      <a:pPr rtl="1"/>
                      <a:r>
                        <a:rPr lang="ar-DZ" b="1" dirty="0" smtClean="0"/>
                        <a:t>الأفراد</a:t>
                      </a:r>
                      <a:endParaRPr lang="ar-DZ" b="1" dirty="0"/>
                    </a:p>
                  </a:txBody>
                  <a:tcPr/>
                </a:tc>
                <a:tc>
                  <a:txBody>
                    <a:bodyPr/>
                    <a:lstStyle/>
                    <a:p>
                      <a:pPr rtl="1"/>
                      <a:r>
                        <a:rPr lang="ar-DZ" dirty="0" smtClean="0"/>
                        <a:t>-العمال اليدويون</a:t>
                      </a:r>
                      <a:endParaRPr lang="ar-DZ" b="1" dirty="0"/>
                    </a:p>
                  </a:txBody>
                  <a:tcPr/>
                </a:tc>
                <a:tc>
                  <a:txBody>
                    <a:bodyPr/>
                    <a:lstStyle/>
                    <a:p>
                      <a:pPr rtl="1"/>
                      <a:r>
                        <a:rPr lang="ar-DZ" dirty="0" smtClean="0"/>
                        <a:t>-عمال ومهنيو المعرفة</a:t>
                      </a:r>
                      <a:endParaRPr lang="ar-DZ" b="1" dirty="0"/>
                    </a:p>
                  </a:txBody>
                  <a:tcPr/>
                </a:tc>
              </a:tr>
              <a:tr h="370840">
                <a:tc>
                  <a:txBody>
                    <a:bodyPr/>
                    <a:lstStyle/>
                    <a:p>
                      <a:pPr rtl="1"/>
                      <a:r>
                        <a:rPr lang="ar-DZ" b="1" dirty="0" smtClean="0"/>
                        <a:t>المقاييس </a:t>
                      </a:r>
                      <a:endParaRPr lang="ar-DZ"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-المقاييس الانتاجية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-المحاسبة التقليدية</a:t>
                      </a:r>
                    </a:p>
                    <a:p>
                      <a:pPr marL="0" marR="0" indent="0" algn="r" defTabSz="914400" rtl="1" eaLnBrk="1" fontAlgn="auto" latinLnBrk="0" hangingPunct="1">
                        <a:lnSpc>
                          <a:spcPct val="100000"/>
                        </a:lnSpc>
                        <a:spcBef>
                          <a:spcPts val="0"/>
                        </a:spcBef>
                        <a:spcAft>
                          <a:spcPts val="0"/>
                        </a:spcAft>
                        <a:buClrTx/>
                        <a:buSzTx/>
                        <a:buFontTx/>
                        <a:buNone/>
                        <a:tabLst/>
                        <a:defRPr/>
                      </a:pPr>
                      <a:r>
                        <a:rPr lang="ar-DZ" dirty="0" smtClean="0"/>
                        <a:t>-المؤشرات المالية</a:t>
                      </a:r>
                      <a:endParaRPr lang="ar-DZ" b="1" dirty="0" smtClean="0"/>
                    </a:p>
                  </a:txBody>
                  <a:tcPr/>
                </a:tc>
                <a:tc>
                  <a:txBody>
                    <a:bodyPr/>
                    <a:lstStyle/>
                    <a:p>
                      <a:pPr rtl="1"/>
                      <a:r>
                        <a:rPr lang="ar-DZ" dirty="0" smtClean="0"/>
                        <a:t>-مقاييس انتاجية العمل المعرفي</a:t>
                      </a:r>
                    </a:p>
                    <a:p>
                      <a:pPr rtl="1"/>
                      <a:r>
                        <a:rPr lang="ar-DZ" dirty="0" smtClean="0"/>
                        <a:t>(قيد التطوير)</a:t>
                      </a:r>
                      <a:endParaRPr lang="ar-DZ" b="1" dirty="0"/>
                    </a:p>
                  </a:txBody>
                  <a:tcPr/>
                </a:tc>
              </a:tr>
              <a:tr h="370840">
                <a:tc>
                  <a:txBody>
                    <a:bodyPr/>
                    <a:lstStyle/>
                    <a:p>
                      <a:pPr rtl="1"/>
                      <a:r>
                        <a:rPr lang="ar-DZ" b="1" dirty="0" smtClean="0"/>
                        <a:t>نمط الندرة</a:t>
                      </a:r>
                      <a:endParaRPr lang="ar-DZ" b="1" dirty="0"/>
                    </a:p>
                  </a:txBody>
                  <a:tcPr/>
                </a:tc>
                <a:tc>
                  <a:txBody>
                    <a:bodyPr/>
                    <a:lstStyle/>
                    <a:p>
                      <a:pPr rtl="1"/>
                      <a:r>
                        <a:rPr lang="ar-DZ" dirty="0" smtClean="0"/>
                        <a:t>-في الموارد</a:t>
                      </a:r>
                      <a:endParaRPr lang="ar-DZ" b="1" dirty="0"/>
                    </a:p>
                  </a:txBody>
                  <a:tcPr/>
                </a:tc>
                <a:tc>
                  <a:txBody>
                    <a:bodyPr/>
                    <a:lstStyle/>
                    <a:p>
                      <a:pPr rtl="1"/>
                      <a:r>
                        <a:rPr lang="ar-DZ" dirty="0" smtClean="0"/>
                        <a:t>-في الانتباه والتركيز</a:t>
                      </a:r>
                      <a:endParaRPr lang="ar-DZ" b="1" dirty="0"/>
                    </a:p>
                  </a:txBody>
                  <a:tcPr/>
                </a:tc>
              </a:tr>
              <a:tr h="370840">
                <a:tc>
                  <a:txBody>
                    <a:bodyPr/>
                    <a:lstStyle/>
                    <a:p>
                      <a:pPr rtl="1"/>
                      <a:r>
                        <a:rPr lang="ar-DZ" b="1" dirty="0" smtClean="0"/>
                        <a:t>الضعف والقوة</a:t>
                      </a:r>
                      <a:endParaRPr lang="ar-DZ" b="1" dirty="0"/>
                    </a:p>
                  </a:txBody>
                  <a:tcPr/>
                </a:tc>
                <a:tc>
                  <a:txBody>
                    <a:bodyPr/>
                    <a:lstStyle/>
                    <a:p>
                      <a:pPr rtl="1"/>
                      <a:r>
                        <a:rPr lang="ar-DZ" dirty="0" smtClean="0"/>
                        <a:t>-دورة تقادم (ضعف)</a:t>
                      </a:r>
                      <a:endParaRPr lang="ar-DZ" b="1" dirty="0"/>
                    </a:p>
                  </a:txBody>
                  <a:tcPr/>
                </a:tc>
                <a:tc>
                  <a:txBody>
                    <a:bodyPr/>
                    <a:lstStyle/>
                    <a:p>
                      <a:pPr rtl="1"/>
                      <a:r>
                        <a:rPr lang="ar-DZ" dirty="0" smtClean="0"/>
                        <a:t>-دورة توليد وتعزيز ذاتي (قوة)</a:t>
                      </a:r>
                      <a:endParaRPr lang="ar-DZ" b="1" dirty="0"/>
                    </a:p>
                  </a:txBody>
                  <a:tcPr/>
                </a:tc>
              </a:tr>
              <a:tr h="370840">
                <a:tc>
                  <a:txBody>
                    <a:bodyPr/>
                    <a:lstStyle/>
                    <a:p>
                      <a:pPr rtl="1"/>
                      <a:r>
                        <a:rPr lang="ar-DZ" b="1" dirty="0" smtClean="0"/>
                        <a:t>النمو</a:t>
                      </a:r>
                      <a:endParaRPr lang="ar-DZ" b="1" dirty="0"/>
                    </a:p>
                  </a:txBody>
                  <a:tcPr/>
                </a:tc>
                <a:tc>
                  <a:txBody>
                    <a:bodyPr/>
                    <a:lstStyle/>
                    <a:p>
                      <a:pPr rtl="1"/>
                      <a:r>
                        <a:rPr lang="ar-DZ" dirty="0" smtClean="0"/>
                        <a:t>-خطي</a:t>
                      </a:r>
                      <a:endParaRPr lang="ar-DZ" b="1" dirty="0"/>
                    </a:p>
                  </a:txBody>
                  <a:tcPr/>
                </a:tc>
                <a:tc>
                  <a:txBody>
                    <a:bodyPr/>
                    <a:lstStyle/>
                    <a:p>
                      <a:pPr rtl="1"/>
                      <a:r>
                        <a:rPr lang="ar-DZ" dirty="0" smtClean="0"/>
                        <a:t>-أسي</a:t>
                      </a:r>
                      <a:endParaRPr lang="ar-DZ" b="1" dirty="0"/>
                    </a:p>
                  </a:txBody>
                  <a:tcPr/>
                </a:tc>
              </a:tr>
            </a:tbl>
          </a:graphicData>
        </a:graphic>
      </p:graphicFrame>
    </p:spTree>
    <p:extLst>
      <p:ext uri="{BB962C8B-B14F-4D97-AF65-F5344CB8AC3E}">
        <p14:creationId xmlns:p14="http://schemas.microsoft.com/office/powerpoint/2010/main" val="80004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404664"/>
            <a:ext cx="4968552" cy="707886"/>
          </a:xfrm>
          <a:prstGeom prst="rect">
            <a:avLst/>
          </a:prstGeom>
          <a:noFill/>
        </p:spPr>
        <p:txBody>
          <a:bodyPr wrap="square" rtlCol="1">
            <a:spAutoFit/>
          </a:bodyPr>
          <a:lstStyle/>
          <a:p>
            <a:pPr algn="ctr" rtl="1"/>
            <a:r>
              <a:rPr lang="ar-DZ" sz="4000" b="1" dirty="0" smtClean="0">
                <a:solidFill>
                  <a:schemeClr val="bg1"/>
                </a:solidFill>
              </a:rPr>
              <a:t>التمييز بين المعرفة والخدمة</a:t>
            </a:r>
            <a:endParaRPr lang="ar-DZ" sz="4000" b="1" dirty="0">
              <a:solidFill>
                <a:schemeClr val="bg1"/>
              </a:solidFill>
            </a:endParaRPr>
          </a:p>
        </p:txBody>
      </p:sp>
      <p:sp>
        <p:nvSpPr>
          <p:cNvPr id="3" name="Ellipse 2"/>
          <p:cNvSpPr/>
          <p:nvPr/>
        </p:nvSpPr>
        <p:spPr>
          <a:xfrm>
            <a:off x="3491880" y="1772816"/>
            <a:ext cx="2160240" cy="1080120"/>
          </a:xfrm>
          <a:prstGeom prst="ellipse">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sz="4000" b="1" dirty="0" smtClean="0"/>
              <a:t>أولا</a:t>
            </a:r>
            <a:endParaRPr lang="ar-DZ" sz="4000" b="1" dirty="0"/>
          </a:p>
        </p:txBody>
      </p:sp>
      <p:sp>
        <p:nvSpPr>
          <p:cNvPr id="4" name="ZoneTexte 3"/>
          <p:cNvSpPr txBox="1"/>
          <p:nvPr/>
        </p:nvSpPr>
        <p:spPr>
          <a:xfrm>
            <a:off x="395536" y="3140968"/>
            <a:ext cx="7992888" cy="2062103"/>
          </a:xfrm>
          <a:prstGeom prst="rect">
            <a:avLst/>
          </a:prstGeom>
          <a:noFill/>
        </p:spPr>
        <p:txBody>
          <a:bodyPr wrap="square" rtlCol="1">
            <a:spAutoFit/>
          </a:bodyPr>
          <a:lstStyle/>
          <a:p>
            <a:pPr algn="just" rtl="1"/>
            <a:r>
              <a:rPr lang="ar-DZ" sz="3200" dirty="0" smtClean="0"/>
              <a:t>بعض الخدمات يمكن أن تقدم من قبل أفراد الخدمة اليدوية الذين قد لا يتوافرون على قدر عال من المعرفة مثل خدمات غسل السيارات في حين أن المعرفة تتطلب قدر أعلى بكثير عند تقديم خدماتها مثل الاستشارات وخدمة التعليم الجامعي</a:t>
            </a:r>
            <a:endParaRPr lang="ar-DZ" sz="3200" dirty="0"/>
          </a:p>
        </p:txBody>
      </p:sp>
    </p:spTree>
    <p:extLst>
      <p:ext uri="{BB962C8B-B14F-4D97-AF65-F5344CB8AC3E}">
        <p14:creationId xmlns:p14="http://schemas.microsoft.com/office/powerpoint/2010/main" val="168708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600" y="2276872"/>
            <a:ext cx="8087816" cy="707886"/>
          </a:xfrm>
          <a:prstGeom prst="rect">
            <a:avLst/>
          </a:prstGeom>
          <a:noFill/>
        </p:spPr>
        <p:txBody>
          <a:bodyPr wrap="square" rtlCol="1">
            <a:spAutoFit/>
          </a:bodyPr>
          <a:lstStyle/>
          <a:p>
            <a:pPr algn="r" rtl="1"/>
            <a:r>
              <a:rPr lang="ar-DZ" sz="4000" b="1" dirty="0" smtClean="0"/>
              <a:t>المعرفة = خصائص الخدمة + ثراء المعلومات</a:t>
            </a:r>
            <a:endParaRPr lang="ar-DZ" sz="4000" b="1" dirty="0"/>
          </a:p>
        </p:txBody>
      </p:sp>
    </p:spTree>
    <p:extLst>
      <p:ext uri="{BB962C8B-B14F-4D97-AF65-F5344CB8AC3E}">
        <p14:creationId xmlns:p14="http://schemas.microsoft.com/office/powerpoint/2010/main" val="1830197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PresentationPro_GlowingTech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PresentationPro_GlowingTechVideo</Template>
  <TotalTime>14106</TotalTime>
  <Words>335</Words>
  <Application>Microsoft Office PowerPoint</Application>
  <PresentationFormat>Affichage à l'écran (4:3)</PresentationFormat>
  <Paragraphs>87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PresentationPro_GlowingTechVideo</vt:lpstr>
      <vt:lpstr>جامعة محمد خيضر بسكرة كلية العلوم الاقتصادية والتجارية وعلوم التسيير قسم علوم التسيير</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محمد خيضر بسكرة كلية العلوم الاقتصادية والتجارية وعلوم التسيير قسم علوم التسيير</dc:title>
  <dc:creator>TAHRI</dc:creator>
  <dc:description>2010 animated abstract template from Presentationpro.com</dc:description>
  <cp:lastModifiedBy>TAHRI</cp:lastModifiedBy>
  <cp:revision>42</cp:revision>
  <dcterms:created xsi:type="dcterms:W3CDTF">2023-10-02T08:27:21Z</dcterms:created>
  <dcterms:modified xsi:type="dcterms:W3CDTF">2024-10-17T10:16:48Z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ies>
</file>