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wmf" ContentType="image/x-wmf"/>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1" r:id="rId7"/>
    <p:sldId id="262" r:id="rId8"/>
    <p:sldId id="263" r:id="rId9"/>
    <p:sldId id="264" r:id="rId10"/>
    <p:sldId id="265" r:id="rId11"/>
    <p:sldId id="266" r:id="rId12"/>
    <p:sldId id="271" r:id="rId13"/>
    <p:sldId id="267" r:id="rId14"/>
    <p:sldId id="268" r:id="rId15"/>
    <p:sldId id="269" r:id="rId16"/>
    <p:sldId id="270" r:id="rId17"/>
    <p:sldId id="272" r:id="rId18"/>
    <p:sldId id="283" r:id="rId19"/>
    <p:sldId id="273" r:id="rId20"/>
    <p:sldId id="274" r:id="rId21"/>
    <p:sldId id="275" r:id="rId22"/>
    <p:sldId id="286" r:id="rId23"/>
    <p:sldId id="287" r:id="rId24"/>
    <p:sldId id="284" r:id="rId25"/>
    <p:sldId id="285" r:id="rId26"/>
    <p:sldId id="279" r:id="rId27"/>
    <p:sldId id="288" r:id="rId28"/>
    <p:sldId id="280" r:id="rId29"/>
    <p:sldId id="289" r:id="rId30"/>
    <p:sldId id="290" r:id="rId31"/>
    <p:sldId id="291" r:id="rId32"/>
    <p:sldId id="281" r:id="rId33"/>
    <p:sldId id="278" r:id="rId3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6" userDrawn="1">
          <p15:clr>
            <a:srgbClr val="A4A3A4"/>
          </p15:clr>
        </p15:guide>
        <p15:guide id="2" pos="287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p:scale>
          <a:sx n="80" d="100"/>
          <a:sy n="80" d="100"/>
        </p:scale>
        <p:origin x="-972" y="-138"/>
      </p:cViewPr>
      <p:guideLst>
        <p:guide orient="horz" pos="2156"/>
        <p:guide pos="2878"/>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7" Type="http://schemas.openxmlformats.org/officeDocument/2006/relationships/tableStyles" Target="tableStyles.xml"/><Relationship Id="rId36" Type="http://schemas.openxmlformats.org/officeDocument/2006/relationships/viewProps" Target="viewProps.xml"/><Relationship Id="rId35" Type="http://schemas.openxmlformats.org/officeDocument/2006/relationships/presProps" Target="presProps.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hasCustomPrompt="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265BE996-504C-45C6-91E5-EC66DEF5CF42}" type="datetimeFigureOut">
              <a:rPr lang="fr-FR" smtClean="0"/>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28C025A-F30F-460D-9E88-839FB7DE2C9F}" type="slidenum">
              <a:rPr lang="fr-FR" smtClean="0"/>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hasCustomPrompt="1"/>
          </p:nvPr>
        </p:nvSpPr>
        <p:spPr/>
        <p:txBody>
          <a:bodyPr vert="eaVert"/>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65BE996-504C-45C6-91E5-EC66DEF5CF42}" type="datetimeFigureOut">
              <a:rPr lang="fr-FR" smtClean="0"/>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28C025A-F30F-460D-9E88-839FB7DE2C9F}" type="slidenum">
              <a:rPr lang="fr-FR" smtClean="0"/>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hasCustomPrompt="1"/>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hasCustomPrompt="1"/>
          </p:nvPr>
        </p:nvSpPr>
        <p:spPr>
          <a:xfrm>
            <a:off x="457200" y="274638"/>
            <a:ext cx="6019800" cy="5851525"/>
          </a:xfrm>
        </p:spPr>
        <p:txBody>
          <a:bodyPr vert="eaVert"/>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65BE996-504C-45C6-91E5-EC66DEF5CF42}" type="datetimeFigureOut">
              <a:rPr lang="fr-FR" smtClean="0"/>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28C025A-F30F-460D-9E88-839FB7DE2C9F}" type="slidenum">
              <a:rPr lang="fr-FR" smtClean="0"/>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smtClean="0"/>
              <a:t>Cliquez pour modifier le style du titre</a:t>
            </a:r>
            <a:endParaRPr lang="fr-FR"/>
          </a:p>
        </p:txBody>
      </p:sp>
      <p:sp>
        <p:nvSpPr>
          <p:cNvPr id="3" name="Espace réservé du contenu 2"/>
          <p:cNvSpPr>
            <a:spLocks noGrp="1"/>
          </p:cNvSpPr>
          <p:nvPr>
            <p:ph idx="1" hasCustomPrompt="1"/>
          </p:nvPr>
        </p:nvSpPr>
        <p:spPr/>
        <p:txBody>
          <a:bodyPr/>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65BE996-504C-45C6-91E5-EC66DEF5CF42}" type="datetimeFigureOut">
              <a:rPr lang="fr-FR" smtClean="0"/>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28C025A-F30F-460D-9E88-839FB7DE2C9F}" type="slidenum">
              <a:rPr lang="fr-FR" smtClean="0"/>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hasCustomPrompt="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endParaRPr lang="fr-FR" smtClean="0"/>
          </a:p>
        </p:txBody>
      </p:sp>
      <p:sp>
        <p:nvSpPr>
          <p:cNvPr id="4" name="Espace réservé de la date 3"/>
          <p:cNvSpPr>
            <a:spLocks noGrp="1"/>
          </p:cNvSpPr>
          <p:nvPr>
            <p:ph type="dt" sz="half" idx="10"/>
          </p:nvPr>
        </p:nvSpPr>
        <p:spPr/>
        <p:txBody>
          <a:bodyPr/>
          <a:lstStyle/>
          <a:p>
            <a:fld id="{265BE996-504C-45C6-91E5-EC66DEF5CF42}" type="datetimeFigureOut">
              <a:rPr lang="fr-FR" smtClean="0"/>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28C025A-F30F-460D-9E88-839FB7DE2C9F}" type="slidenum">
              <a:rPr lang="fr-FR" smtClean="0"/>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smtClean="0"/>
              <a:t>Cliquez pour modifier le style du titre</a:t>
            </a:r>
            <a:endParaRPr lang="fr-FR"/>
          </a:p>
        </p:txBody>
      </p:sp>
      <p:sp>
        <p:nvSpPr>
          <p:cNvPr id="3" name="Espace réservé du contenu 2"/>
          <p:cNvSpPr>
            <a:spLocks noGrp="1"/>
          </p:cNvSpPr>
          <p:nvPr>
            <p:ph sz="half" idx="1" hasCustomPrompt="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4" name="Espace réservé du contenu 3"/>
          <p:cNvSpPr>
            <a:spLocks noGrp="1"/>
          </p:cNvSpPr>
          <p:nvPr>
            <p:ph sz="half" idx="2" hasCustomPrompt="1"/>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265BE996-504C-45C6-91E5-EC66DEF5CF42}" type="datetimeFigureOut">
              <a:rPr lang="fr-FR" smtClean="0"/>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28C025A-F30F-460D-9E88-839FB7DE2C9F}" type="slidenum">
              <a:rPr lang="fr-FR" smtClean="0"/>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endParaRPr lang="fr-FR" smtClean="0"/>
          </a:p>
        </p:txBody>
      </p:sp>
      <p:sp>
        <p:nvSpPr>
          <p:cNvPr id="4" name="Espace réservé du contenu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5" name="Espace réservé du texte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endParaRPr lang="fr-FR" smtClean="0"/>
          </a:p>
        </p:txBody>
      </p:sp>
      <p:sp>
        <p:nvSpPr>
          <p:cNvPr id="6" name="Espace réservé du contenu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265BE996-504C-45C6-91E5-EC66DEF5CF42}" type="datetimeFigureOut">
              <a:rPr lang="fr-FR" smtClean="0"/>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328C025A-F30F-460D-9E88-839FB7DE2C9F}" type="slidenum">
              <a:rPr lang="fr-FR" smtClean="0"/>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265BE996-504C-45C6-91E5-EC66DEF5CF42}" type="datetimeFigureOut">
              <a:rPr lang="fr-FR" smtClean="0"/>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328C025A-F30F-460D-9E88-839FB7DE2C9F}" type="slidenum">
              <a:rPr lang="fr-FR" smtClean="0"/>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65BE996-504C-45C6-91E5-EC66DEF5CF42}" type="datetimeFigureOut">
              <a:rPr lang="fr-FR" smtClean="0"/>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328C025A-F30F-460D-9E88-839FB7DE2C9F}" type="slidenum">
              <a:rPr lang="fr-FR" smtClean="0"/>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4" name="Espace réservé du texte 3"/>
          <p:cNvSpPr>
            <a:spLocks noGrp="1"/>
          </p:cNvSpPr>
          <p:nvPr>
            <p:ph type="body" sz="half" idx="2" hasCustomPrompt="1"/>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endParaRPr lang="fr-FR" smtClean="0"/>
          </a:p>
        </p:txBody>
      </p:sp>
      <p:sp>
        <p:nvSpPr>
          <p:cNvPr id="5" name="Espace réservé de la date 4"/>
          <p:cNvSpPr>
            <a:spLocks noGrp="1"/>
          </p:cNvSpPr>
          <p:nvPr>
            <p:ph type="dt" sz="half" idx="10"/>
          </p:nvPr>
        </p:nvSpPr>
        <p:spPr/>
        <p:txBody>
          <a:bodyPr/>
          <a:lstStyle/>
          <a:p>
            <a:fld id="{265BE996-504C-45C6-91E5-EC66DEF5CF42}" type="datetimeFigureOut">
              <a:rPr lang="fr-FR" smtClean="0"/>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28C025A-F30F-460D-9E88-839FB7DE2C9F}" type="slidenum">
              <a:rPr lang="fr-FR" smtClean="0"/>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hasCustomPrompt="1"/>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endParaRPr lang="fr-FR" smtClean="0"/>
          </a:p>
        </p:txBody>
      </p:sp>
      <p:sp>
        <p:nvSpPr>
          <p:cNvPr id="5" name="Espace réservé de la date 4"/>
          <p:cNvSpPr>
            <a:spLocks noGrp="1"/>
          </p:cNvSpPr>
          <p:nvPr>
            <p:ph type="dt" sz="half" idx="10"/>
          </p:nvPr>
        </p:nvSpPr>
        <p:spPr/>
        <p:txBody>
          <a:bodyPr/>
          <a:lstStyle/>
          <a:p>
            <a:fld id="{265BE996-504C-45C6-91E5-EC66DEF5CF42}" type="datetimeFigureOut">
              <a:rPr lang="fr-FR" smtClean="0"/>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28C025A-F30F-460D-9E88-839FB7DE2C9F}" type="slidenum">
              <a:rPr lang="fr-FR" smtClean="0"/>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5BE996-504C-45C6-91E5-EC66DEF5CF42}" type="datetimeFigureOut">
              <a:rPr lang="fr-FR" smtClean="0"/>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8C025A-F30F-460D-9E88-839FB7DE2C9F}" type="slidenum">
              <a:rPr lang="fr-FR" smtClean="0"/>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1.xml"/><Relationship Id="rId2" Type="http://schemas.openxmlformats.org/officeDocument/2006/relationships/image" Target="../media/image1.wmf"/><Relationship Id="rId1"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4" Type="http://schemas.openxmlformats.org/officeDocument/2006/relationships/vmlDrawing" Target="../drawings/vmlDrawing9.vml"/><Relationship Id="rId3" Type="http://schemas.openxmlformats.org/officeDocument/2006/relationships/slideLayout" Target="../slideLayouts/slideLayout2.xml"/><Relationship Id="rId2" Type="http://schemas.openxmlformats.org/officeDocument/2006/relationships/image" Target="../media/image1.wmf"/><Relationship Id="rId1" Type="http://schemas.openxmlformats.org/officeDocument/2006/relationships/oleObject" Target="../embeddings/oleObject9.bin"/></Relationships>
</file>

<file path=ppt/slides/_rels/slide11.xml.rels><?xml version="1.0" encoding="UTF-8" standalone="yes"?>
<Relationships xmlns="http://schemas.openxmlformats.org/package/2006/relationships"><Relationship Id="rId4" Type="http://schemas.openxmlformats.org/officeDocument/2006/relationships/vmlDrawing" Target="../drawings/vmlDrawing10.vml"/><Relationship Id="rId3" Type="http://schemas.openxmlformats.org/officeDocument/2006/relationships/slideLayout" Target="../slideLayouts/slideLayout7.xml"/><Relationship Id="rId2" Type="http://schemas.openxmlformats.org/officeDocument/2006/relationships/image" Target="../media/image1.wmf"/><Relationship Id="rId1" Type="http://schemas.openxmlformats.org/officeDocument/2006/relationships/oleObject" Target="../embeddings/oleObject10.bin"/></Relationships>
</file>

<file path=ppt/slides/_rels/slide12.xml.rels><?xml version="1.0" encoding="UTF-8" standalone="yes"?>
<Relationships xmlns="http://schemas.openxmlformats.org/package/2006/relationships"><Relationship Id="rId4" Type="http://schemas.openxmlformats.org/officeDocument/2006/relationships/vmlDrawing" Target="../drawings/vmlDrawing11.vml"/><Relationship Id="rId3" Type="http://schemas.openxmlformats.org/officeDocument/2006/relationships/slideLayout" Target="../slideLayouts/slideLayout2.xml"/><Relationship Id="rId2" Type="http://schemas.openxmlformats.org/officeDocument/2006/relationships/image" Target="../media/image1.wmf"/><Relationship Id="rId1" Type="http://schemas.openxmlformats.org/officeDocument/2006/relationships/oleObject" Target="../embeddings/oleObject11.bin"/></Relationships>
</file>

<file path=ppt/slides/_rels/slide13.xml.rels><?xml version="1.0" encoding="UTF-8" standalone="yes"?>
<Relationships xmlns="http://schemas.openxmlformats.org/package/2006/relationships"><Relationship Id="rId5" Type="http://schemas.openxmlformats.org/officeDocument/2006/relationships/vmlDrawing" Target="../drawings/vmlDrawing12.vml"/><Relationship Id="rId4" Type="http://schemas.openxmlformats.org/officeDocument/2006/relationships/slideLayout" Target="../slideLayouts/slideLayout2.xml"/><Relationship Id="rId3" Type="http://schemas.openxmlformats.org/officeDocument/2006/relationships/tags" Target="../tags/tag1.xml"/><Relationship Id="rId2" Type="http://schemas.openxmlformats.org/officeDocument/2006/relationships/image" Target="../media/image1.wmf"/><Relationship Id="rId1" Type="http://schemas.openxmlformats.org/officeDocument/2006/relationships/oleObject" Target="../embeddings/oleObject12.bin"/></Relationships>
</file>

<file path=ppt/slides/_rels/slide14.xml.rels><?xml version="1.0" encoding="UTF-8" standalone="yes"?>
<Relationships xmlns="http://schemas.openxmlformats.org/package/2006/relationships"><Relationship Id="rId4" Type="http://schemas.openxmlformats.org/officeDocument/2006/relationships/vmlDrawing" Target="../drawings/vmlDrawing13.vml"/><Relationship Id="rId3" Type="http://schemas.openxmlformats.org/officeDocument/2006/relationships/slideLayout" Target="../slideLayouts/slideLayout2.xml"/><Relationship Id="rId2" Type="http://schemas.openxmlformats.org/officeDocument/2006/relationships/image" Target="../media/image1.wmf"/><Relationship Id="rId1" Type="http://schemas.openxmlformats.org/officeDocument/2006/relationships/oleObject" Target="../embeddings/oleObject13.bin"/></Relationships>
</file>

<file path=ppt/slides/_rels/slide15.xml.rels><?xml version="1.0" encoding="UTF-8" standalone="yes"?>
<Relationships xmlns="http://schemas.openxmlformats.org/package/2006/relationships"><Relationship Id="rId4" Type="http://schemas.openxmlformats.org/officeDocument/2006/relationships/vmlDrawing" Target="../drawings/vmlDrawing14.vml"/><Relationship Id="rId3" Type="http://schemas.openxmlformats.org/officeDocument/2006/relationships/slideLayout" Target="../slideLayouts/slideLayout2.xml"/><Relationship Id="rId2" Type="http://schemas.openxmlformats.org/officeDocument/2006/relationships/image" Target="../media/image1.wmf"/><Relationship Id="rId1" Type="http://schemas.openxmlformats.org/officeDocument/2006/relationships/oleObject" Target="../embeddings/oleObject14.bin"/></Relationships>
</file>

<file path=ppt/slides/_rels/slide16.xml.rels><?xml version="1.0" encoding="UTF-8" standalone="yes"?>
<Relationships xmlns="http://schemas.openxmlformats.org/package/2006/relationships"><Relationship Id="rId4" Type="http://schemas.openxmlformats.org/officeDocument/2006/relationships/vmlDrawing" Target="../drawings/vmlDrawing15.vml"/><Relationship Id="rId3" Type="http://schemas.openxmlformats.org/officeDocument/2006/relationships/slideLayout" Target="../slideLayouts/slideLayout2.xml"/><Relationship Id="rId2" Type="http://schemas.openxmlformats.org/officeDocument/2006/relationships/image" Target="../media/image1.wmf"/><Relationship Id="rId1" Type="http://schemas.openxmlformats.org/officeDocument/2006/relationships/oleObject" Target="../embeddings/oleObject15.bin"/></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2.xml.rels><?xml version="1.0" encoding="UTF-8" standalone="yes"?>
<Relationships xmlns="http://schemas.openxmlformats.org/package/2006/relationships"><Relationship Id="rId4" Type="http://schemas.openxmlformats.org/officeDocument/2006/relationships/vmlDrawing" Target="../drawings/vmlDrawing2.vml"/><Relationship Id="rId3" Type="http://schemas.openxmlformats.org/officeDocument/2006/relationships/slideLayout" Target="../slideLayouts/slideLayout2.xml"/><Relationship Id="rId2" Type="http://schemas.openxmlformats.org/officeDocument/2006/relationships/image" Target="../media/image1.wmf"/><Relationship Id="rId1" Type="http://schemas.openxmlformats.org/officeDocument/2006/relationships/oleObject" Target="../embeddings/oleObject2.bin"/></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22.xml.rels><?xml version="1.0" encoding="UTF-8" standalone="yes"?>
<Relationships xmlns="http://schemas.openxmlformats.org/package/2006/relationships"><Relationship Id="rId4" Type="http://schemas.openxmlformats.org/officeDocument/2006/relationships/vmlDrawing" Target="../drawings/vmlDrawing16.vml"/><Relationship Id="rId3" Type="http://schemas.openxmlformats.org/officeDocument/2006/relationships/slideLayout" Target="../slideLayouts/slideLayout2.xml"/><Relationship Id="rId2" Type="http://schemas.openxmlformats.org/officeDocument/2006/relationships/image" Target="../media/image1.wmf"/><Relationship Id="rId1" Type="http://schemas.openxmlformats.org/officeDocument/2006/relationships/oleObject" Target="../embeddings/oleObject16.bin"/></Relationships>
</file>

<file path=ppt/slides/_rels/slide23.xml.rels><?xml version="1.0" encoding="UTF-8" standalone="yes"?>
<Relationships xmlns="http://schemas.openxmlformats.org/package/2006/relationships"><Relationship Id="rId4" Type="http://schemas.openxmlformats.org/officeDocument/2006/relationships/vmlDrawing" Target="../drawings/vmlDrawing17.vml"/><Relationship Id="rId3" Type="http://schemas.openxmlformats.org/officeDocument/2006/relationships/slideLayout" Target="../slideLayouts/slideLayout2.xml"/><Relationship Id="rId2" Type="http://schemas.openxmlformats.org/officeDocument/2006/relationships/image" Target="../media/image1.wmf"/><Relationship Id="rId1" Type="http://schemas.openxmlformats.org/officeDocument/2006/relationships/oleObject" Target="../embeddings/oleObject17.bin"/></Relationships>
</file>

<file path=ppt/slides/_rels/slide24.xml.rels><?xml version="1.0" encoding="UTF-8" standalone="yes"?>
<Relationships xmlns="http://schemas.openxmlformats.org/package/2006/relationships"><Relationship Id="rId4" Type="http://schemas.openxmlformats.org/officeDocument/2006/relationships/vmlDrawing" Target="../drawings/vmlDrawing18.vml"/><Relationship Id="rId3" Type="http://schemas.openxmlformats.org/officeDocument/2006/relationships/slideLayout" Target="../slideLayouts/slideLayout2.xml"/><Relationship Id="rId2" Type="http://schemas.openxmlformats.org/officeDocument/2006/relationships/image" Target="../media/image1.wmf"/><Relationship Id="rId1" Type="http://schemas.openxmlformats.org/officeDocument/2006/relationships/oleObject" Target="../embeddings/oleObject18.bin"/></Relationships>
</file>

<file path=ppt/slides/_rels/slide25.xml.rels><?xml version="1.0" encoding="UTF-8" standalone="yes"?>
<Relationships xmlns="http://schemas.openxmlformats.org/package/2006/relationships"><Relationship Id="rId4" Type="http://schemas.openxmlformats.org/officeDocument/2006/relationships/vmlDrawing" Target="../drawings/vmlDrawing19.vml"/><Relationship Id="rId3" Type="http://schemas.openxmlformats.org/officeDocument/2006/relationships/slideLayout" Target="../slideLayouts/slideLayout2.xml"/><Relationship Id="rId2" Type="http://schemas.openxmlformats.org/officeDocument/2006/relationships/image" Target="../media/image1.wmf"/><Relationship Id="rId1" Type="http://schemas.openxmlformats.org/officeDocument/2006/relationships/oleObject" Target="../embeddings/oleObject19.bin"/></Relationships>
</file>

<file path=ppt/slides/_rels/slide26.xml.rels><?xml version="1.0" encoding="UTF-8" standalone="yes"?>
<Relationships xmlns="http://schemas.openxmlformats.org/package/2006/relationships"><Relationship Id="rId4" Type="http://schemas.openxmlformats.org/officeDocument/2006/relationships/vmlDrawing" Target="../drawings/vmlDrawing20.vml"/><Relationship Id="rId3" Type="http://schemas.openxmlformats.org/officeDocument/2006/relationships/slideLayout" Target="../slideLayouts/slideLayout2.xml"/><Relationship Id="rId2" Type="http://schemas.openxmlformats.org/officeDocument/2006/relationships/image" Target="../media/image1.wmf"/><Relationship Id="rId1" Type="http://schemas.openxmlformats.org/officeDocument/2006/relationships/oleObject" Target="../embeddings/oleObject20.bin"/></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4.GIF"/><Relationship Id="rId2" Type="http://schemas.openxmlformats.org/officeDocument/2006/relationships/image" Target="../media/image13.GIF"/><Relationship Id="rId1" Type="http://schemas.openxmlformats.org/officeDocument/2006/relationships/image" Target="../media/image12.GIF"/></Relationships>
</file>

<file path=ppt/slides/_rels/slide29.xml.rels><?xml version="1.0" encoding="UTF-8" standalone="yes"?>
<Relationships xmlns="http://schemas.openxmlformats.org/package/2006/relationships"><Relationship Id="rId4" Type="http://schemas.openxmlformats.org/officeDocument/2006/relationships/vmlDrawing" Target="../drawings/vmlDrawing21.vml"/><Relationship Id="rId3" Type="http://schemas.openxmlformats.org/officeDocument/2006/relationships/slideLayout" Target="../slideLayouts/slideLayout2.xml"/><Relationship Id="rId2" Type="http://schemas.openxmlformats.org/officeDocument/2006/relationships/image" Target="../media/image15.wmf"/><Relationship Id="rId1" Type="http://schemas.openxmlformats.org/officeDocument/2006/relationships/oleObject" Target="../embeddings/oleObject21.bin"/></Relationships>
</file>

<file path=ppt/slides/_rels/slide3.xml.rels><?xml version="1.0" encoding="UTF-8" standalone="yes"?>
<Relationships xmlns="http://schemas.openxmlformats.org/package/2006/relationships"><Relationship Id="rId4" Type="http://schemas.openxmlformats.org/officeDocument/2006/relationships/vmlDrawing" Target="../drawings/vmlDrawing3.vml"/><Relationship Id="rId3" Type="http://schemas.openxmlformats.org/officeDocument/2006/relationships/slideLayout" Target="../slideLayouts/slideLayout2.xml"/><Relationship Id="rId2" Type="http://schemas.openxmlformats.org/officeDocument/2006/relationships/image" Target="../media/image1.wmf"/><Relationship Id="rId1" Type="http://schemas.openxmlformats.org/officeDocument/2006/relationships/oleObject" Target="../embeddings/oleObject3.bin"/></Relationships>
</file>

<file path=ppt/slides/_rels/slide30.xml.rels><?xml version="1.0" encoding="UTF-8" standalone="yes"?>
<Relationships xmlns="http://schemas.openxmlformats.org/package/2006/relationships"><Relationship Id="rId4" Type="http://schemas.openxmlformats.org/officeDocument/2006/relationships/vmlDrawing" Target="../drawings/vmlDrawing22.vml"/><Relationship Id="rId3" Type="http://schemas.openxmlformats.org/officeDocument/2006/relationships/slideLayout" Target="../slideLayouts/slideLayout2.xml"/><Relationship Id="rId2" Type="http://schemas.openxmlformats.org/officeDocument/2006/relationships/image" Target="../media/image1.wmf"/><Relationship Id="rId1" Type="http://schemas.openxmlformats.org/officeDocument/2006/relationships/oleObject" Target="../embeddings/oleObject22.bin"/></Relationships>
</file>

<file path=ppt/slides/_rels/slide31.xml.rels><?xml version="1.0" encoding="UTF-8" standalone="yes"?>
<Relationships xmlns="http://schemas.openxmlformats.org/package/2006/relationships"><Relationship Id="rId5" Type="http://schemas.openxmlformats.org/officeDocument/2006/relationships/vmlDrawing" Target="../drawings/vmlDrawing23.vml"/><Relationship Id="rId4" Type="http://schemas.openxmlformats.org/officeDocument/2006/relationships/slideLayout" Target="../slideLayouts/slideLayout2.xml"/><Relationship Id="rId3" Type="http://schemas.openxmlformats.org/officeDocument/2006/relationships/image" Target="../media/image16.png"/><Relationship Id="rId2" Type="http://schemas.openxmlformats.org/officeDocument/2006/relationships/image" Target="../media/image1.wmf"/><Relationship Id="rId1" Type="http://schemas.openxmlformats.org/officeDocument/2006/relationships/oleObject" Target="../embeddings/oleObject23.bin"/></Relationships>
</file>

<file path=ppt/slides/_rels/slide32.xml.rels><?xml version="1.0" encoding="UTF-8" standalone="yes"?>
<Relationships xmlns="http://schemas.openxmlformats.org/package/2006/relationships"><Relationship Id="rId5" Type="http://schemas.openxmlformats.org/officeDocument/2006/relationships/vmlDrawing" Target="../drawings/vmlDrawing24.vml"/><Relationship Id="rId4" Type="http://schemas.openxmlformats.org/officeDocument/2006/relationships/slideLayout" Target="../slideLayouts/slideLayout2.xml"/><Relationship Id="rId3" Type="http://schemas.openxmlformats.org/officeDocument/2006/relationships/image" Target="../media/image17.jpeg"/><Relationship Id="rId2" Type="http://schemas.openxmlformats.org/officeDocument/2006/relationships/image" Target="../media/image1.wmf"/><Relationship Id="rId1" Type="http://schemas.openxmlformats.org/officeDocument/2006/relationships/oleObject" Target="../embeddings/oleObject24.bin"/></Relationships>
</file>

<file path=ppt/slides/_rels/slide4.xml.rels><?xml version="1.0" encoding="UTF-8" standalone="yes"?>
<Relationships xmlns="http://schemas.openxmlformats.org/package/2006/relationships"><Relationship Id="rId4" Type="http://schemas.openxmlformats.org/officeDocument/2006/relationships/vmlDrawing" Target="../drawings/vmlDrawing4.vml"/><Relationship Id="rId3" Type="http://schemas.openxmlformats.org/officeDocument/2006/relationships/slideLayout" Target="../slideLayouts/slideLayout2.xml"/><Relationship Id="rId2" Type="http://schemas.openxmlformats.org/officeDocument/2006/relationships/image" Target="../media/image1.wmf"/><Relationship Id="rId1" Type="http://schemas.openxmlformats.org/officeDocument/2006/relationships/oleObject" Target="../embeddings/oleObject4.bin"/></Relationships>
</file>

<file path=ppt/slides/_rels/slide5.xml.rels><?xml version="1.0" encoding="UTF-8" standalone="yes"?>
<Relationships xmlns="http://schemas.openxmlformats.org/package/2006/relationships"><Relationship Id="rId5" Type="http://schemas.openxmlformats.org/officeDocument/2006/relationships/vmlDrawing" Target="../drawings/vmlDrawing5.vml"/><Relationship Id="rId4" Type="http://schemas.openxmlformats.org/officeDocument/2006/relationships/slideLayout" Target="../slideLayouts/slideLayout2.xml"/><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oleObject" Target="../embeddings/oleObject5.bin"/></Relationships>
</file>

<file path=ppt/slides/_rels/slide6.xml.rels><?xml version="1.0" encoding="UTF-8" standalone="yes"?>
<Relationships xmlns="http://schemas.openxmlformats.org/package/2006/relationships"><Relationship Id="rId4" Type="http://schemas.openxmlformats.org/officeDocument/2006/relationships/vmlDrawing" Target="../drawings/vmlDrawing6.vml"/><Relationship Id="rId3" Type="http://schemas.openxmlformats.org/officeDocument/2006/relationships/slideLayout" Target="../slideLayouts/slideLayout2.xml"/><Relationship Id="rId2" Type="http://schemas.openxmlformats.org/officeDocument/2006/relationships/image" Target="../media/image1.wmf"/><Relationship Id="rId1" Type="http://schemas.openxmlformats.org/officeDocument/2006/relationships/oleObject" Target="../embeddings/oleObject6.bin"/></Relationships>
</file>

<file path=ppt/slides/_rels/slide7.xml.rels><?xml version="1.0" encoding="UTF-8" standalone="yes"?>
<Relationships xmlns="http://schemas.openxmlformats.org/package/2006/relationships"><Relationship Id="rId5" Type="http://schemas.openxmlformats.org/officeDocument/2006/relationships/vmlDrawing" Target="../drawings/vmlDrawing7.vml"/><Relationship Id="rId4" Type="http://schemas.openxmlformats.org/officeDocument/2006/relationships/slideLayout" Target="../slideLayouts/slideLayout2.xml"/><Relationship Id="rId3" Type="http://schemas.openxmlformats.org/officeDocument/2006/relationships/image" Target="../media/image3.jpeg"/><Relationship Id="rId2" Type="http://schemas.openxmlformats.org/officeDocument/2006/relationships/image" Target="../media/image1.wmf"/><Relationship Id="rId1" Type="http://schemas.openxmlformats.org/officeDocument/2006/relationships/oleObject" Target="../embeddings/oleObject7.bin"/></Relationships>
</file>

<file path=ppt/slides/_rels/slide8.xml.rels><?xml version="1.0" encoding="UTF-8" standalone="yes"?>
<Relationships xmlns="http://schemas.openxmlformats.org/package/2006/relationships"><Relationship Id="rId4" Type="http://schemas.openxmlformats.org/officeDocument/2006/relationships/vmlDrawing" Target="../drawings/vmlDrawing8.vml"/><Relationship Id="rId3" Type="http://schemas.openxmlformats.org/officeDocument/2006/relationships/slideLayout" Target="../slideLayouts/slideLayout2.xml"/><Relationship Id="rId2" Type="http://schemas.openxmlformats.org/officeDocument/2006/relationships/image" Target="../media/image1.wmf"/><Relationship Id="rId1" Type="http://schemas.openxmlformats.org/officeDocument/2006/relationships/oleObject" Target="../embeddings/oleObject8.bin"/></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t 2"/>
          <p:cNvGraphicFramePr/>
          <p:nvPr/>
        </p:nvGraphicFramePr>
        <p:xfrm>
          <a:off x="-36830" y="-27305"/>
          <a:ext cx="9210675" cy="6899910"/>
        </p:xfrm>
        <a:graphic>
          <a:graphicData uri="http://schemas.openxmlformats.org/presentationml/2006/ole">
            <mc:AlternateContent xmlns:mc="http://schemas.openxmlformats.org/markup-compatibility/2006">
              <mc:Choice xmlns:v="urn:schemas-microsoft-com:vml" Requires="v">
                <p:oleObj spid="_x0000_s6" name="" r:id="rId1" imgW="4572000" imgH="3429000" progId="Paint.Picture">
                  <p:embed/>
                </p:oleObj>
              </mc:Choice>
              <mc:Fallback>
                <p:oleObj name="" r:id="rId1" imgW="4572000" imgH="3429000" progId="Paint.Picture">
                  <p:embed/>
                  <p:pic>
                    <p:nvPicPr>
                      <p:cNvPr id="0" name="Image 2"/>
                      <p:cNvPicPr/>
                      <p:nvPr/>
                    </p:nvPicPr>
                    <p:blipFill>
                      <a:blip r:embed="rId2"/>
                      <a:stretch>
                        <a:fillRect/>
                      </a:stretch>
                    </p:blipFill>
                    <p:spPr>
                      <a:xfrm>
                        <a:off x="-36830" y="-27305"/>
                        <a:ext cx="9210675" cy="6899910"/>
                      </a:xfrm>
                      <a:prstGeom prst="rect">
                        <a:avLst/>
                      </a:prstGeom>
                    </p:spPr>
                  </p:pic>
                </p:oleObj>
              </mc:Fallback>
            </mc:AlternateContent>
          </a:graphicData>
        </a:graphic>
      </p:graphicFrame>
      <p:sp>
        <p:nvSpPr>
          <p:cNvPr id="4" name="Rectangle 3"/>
          <p:cNvSpPr/>
          <p:nvPr/>
        </p:nvSpPr>
        <p:spPr>
          <a:xfrm>
            <a:off x="1658090" y="2570793"/>
            <a:ext cx="5616575" cy="922020"/>
          </a:xfrm>
          <a:prstGeom prst="rect">
            <a:avLst/>
          </a:prstGeom>
        </p:spPr>
        <p:txBody>
          <a:bodyPr wrap="none">
            <a:spAutoFit/>
          </a:bodyPr>
          <a:lstStyle/>
          <a:p>
            <a:pPr algn="ctr" fontAlgn="base">
              <a:buClrTx/>
              <a:buSzTx/>
              <a:buFontTx/>
              <a:defRPr/>
            </a:pPr>
            <a:r>
              <a:rPr lang="fr-FR" sz="5400" b="1" kern="0" noProof="0" smtClean="0">
                <a:ln>
                  <a:noFill/>
                </a:ln>
                <a:solidFill>
                  <a:schemeClr val="bg1"/>
                </a:solidFill>
                <a:effectLst>
                  <a:outerShdw blurRad="38100" dist="38100" dir="2700000" algn="tl">
                    <a:srgbClr val="000000"/>
                  </a:outerShdw>
                </a:effectLst>
                <a:uLnTx/>
                <a:uFillTx/>
                <a:latin typeface="+mj-lt"/>
                <a:ea typeface="+mj-ea"/>
                <a:cs typeface="MS PGothic" panose="020B0600070205080204" pitchFamily="34" charset="-128"/>
              </a:rPr>
              <a:t>8.Lipid metabolism</a:t>
            </a:r>
            <a:endParaRPr lang="fr-FR" sz="5400" b="1" kern="0" noProof="0" smtClean="0">
              <a:ln>
                <a:noFill/>
              </a:ln>
              <a:solidFill>
                <a:schemeClr val="bg1"/>
              </a:solidFill>
              <a:effectLst>
                <a:outerShdw blurRad="38100" dist="38100" dir="2700000" algn="tl">
                  <a:srgbClr val="000000"/>
                </a:outerShdw>
              </a:effectLst>
              <a:uLnTx/>
              <a:uFillTx/>
              <a:latin typeface="+mj-lt"/>
              <a:ea typeface="+mj-ea"/>
              <a:cs typeface="MS PGothic" panose="020B0600070205080204" pitchFamily="34"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t 2"/>
          <p:cNvGraphicFramePr/>
          <p:nvPr/>
        </p:nvGraphicFramePr>
        <p:xfrm>
          <a:off x="-36830" y="-27305"/>
          <a:ext cx="9210675" cy="6899910"/>
        </p:xfrm>
        <a:graphic>
          <a:graphicData uri="http://schemas.openxmlformats.org/presentationml/2006/ole">
            <mc:AlternateContent xmlns:mc="http://schemas.openxmlformats.org/markup-compatibility/2006">
              <mc:Choice xmlns:v="urn:schemas-microsoft-com:vml" Requires="v">
                <p:oleObj spid="_x0000_s4" name="" r:id="rId1" imgW="4572000" imgH="3429000" progId="Paint.Picture">
                  <p:embed/>
                </p:oleObj>
              </mc:Choice>
              <mc:Fallback>
                <p:oleObj name="" r:id="rId1" imgW="4572000" imgH="3429000" progId="Paint.Picture">
                  <p:embed/>
                  <p:pic>
                    <p:nvPicPr>
                      <p:cNvPr id="0" name="Image 2"/>
                      <p:cNvPicPr/>
                      <p:nvPr/>
                    </p:nvPicPr>
                    <p:blipFill>
                      <a:blip r:embed="rId2"/>
                      <a:stretch>
                        <a:fillRect/>
                      </a:stretch>
                    </p:blipFill>
                    <p:spPr>
                      <a:xfrm>
                        <a:off x="-36830" y="-27305"/>
                        <a:ext cx="9210675" cy="6899910"/>
                      </a:xfrm>
                      <a:prstGeom prst="rect">
                        <a:avLst/>
                      </a:prstGeom>
                    </p:spPr>
                  </p:pic>
                </p:oleObj>
              </mc:Fallback>
            </mc:AlternateContent>
          </a:graphicData>
        </a:graphic>
      </p:graphicFrame>
      <p:sp>
        <p:nvSpPr>
          <p:cNvPr id="5" name="Rectangle 4"/>
          <p:cNvSpPr/>
          <p:nvPr/>
        </p:nvSpPr>
        <p:spPr>
          <a:xfrm>
            <a:off x="425450" y="120015"/>
            <a:ext cx="8329930" cy="521970"/>
          </a:xfrm>
          <a:prstGeom prst="rect">
            <a:avLst/>
          </a:prstGeom>
        </p:spPr>
        <p:txBody>
          <a:bodyPr wrap="square">
            <a:spAutoFit/>
          </a:bodyPr>
          <a:lstStyle/>
          <a:p>
            <a:pPr algn="l">
              <a:buClrTx/>
              <a:buSzTx/>
              <a:buFontTx/>
            </a:pPr>
            <a:r>
              <a:rPr lang="fr-FR" sz="2800" b="1" kern="0" noProof="0" smtClean="0">
                <a:ln>
                  <a:noFill/>
                </a:ln>
                <a:solidFill>
                  <a:srgbClr val="00FF00"/>
                </a:solidFill>
                <a:effectLst>
                  <a:outerShdw blurRad="38100" dist="38100" dir="2700000" algn="tl">
                    <a:srgbClr val="000000"/>
                  </a:outerShdw>
                </a:effectLst>
                <a:uLnTx/>
                <a:uFillTx/>
                <a:latin typeface="Arial" panose="020B0604020202020204" pitchFamily="34" charset="0"/>
                <a:ea typeface="+mj-ea"/>
                <a:cs typeface="Arial" panose="020B0604020202020204" pitchFamily="34" charset="0"/>
              </a:rPr>
              <a:t>BILAN DE LA β-OXYDATION DES AG SATURÉS </a:t>
            </a:r>
            <a:endParaRPr lang="fr-FR" sz="2800" b="1" kern="0" noProof="0" smtClean="0">
              <a:ln>
                <a:noFill/>
              </a:ln>
              <a:solidFill>
                <a:srgbClr val="00FF00"/>
              </a:solidFill>
              <a:effectLst>
                <a:outerShdw blurRad="38100" dist="38100" dir="2700000" algn="tl">
                  <a:srgbClr val="000000"/>
                </a:outerShdw>
              </a:effectLst>
              <a:uLnTx/>
              <a:uFillTx/>
              <a:latin typeface="Arial" panose="020B0604020202020204" pitchFamily="34" charset="0"/>
              <a:ea typeface="+mj-ea"/>
              <a:cs typeface="Arial" panose="020B0604020202020204" pitchFamily="34" charset="0"/>
            </a:endParaRPr>
          </a:p>
        </p:txBody>
      </p:sp>
      <p:sp>
        <p:nvSpPr>
          <p:cNvPr id="17" name="Rectangle 16"/>
          <p:cNvSpPr/>
          <p:nvPr/>
        </p:nvSpPr>
        <p:spPr>
          <a:xfrm>
            <a:off x="214282" y="1046133"/>
            <a:ext cx="7929618" cy="954107"/>
          </a:xfrm>
          <a:prstGeom prst="rect">
            <a:avLst/>
          </a:prstGeom>
        </p:spPr>
        <p:txBody>
          <a:bodyPr wrap="square">
            <a:spAutoFit/>
          </a:bodyPr>
          <a:lstStyle/>
          <a:p>
            <a:r>
              <a:rPr lang="fr-FR" sz="2800" b="1" dirty="0" smtClean="0">
                <a:solidFill>
                  <a:schemeClr val="bg1"/>
                </a:solidFill>
              </a:rPr>
              <a:t>La réaction globale de la </a:t>
            </a:r>
            <a:r>
              <a:rPr lang="el-GR" sz="2800" b="1" dirty="0" smtClean="0">
                <a:solidFill>
                  <a:schemeClr val="bg1"/>
                </a:solidFill>
              </a:rPr>
              <a:t>β</a:t>
            </a:r>
            <a:r>
              <a:rPr lang="fr-FR" sz="2800" b="1" dirty="0" smtClean="0">
                <a:solidFill>
                  <a:schemeClr val="bg1"/>
                </a:solidFill>
              </a:rPr>
              <a:t>-oxydation d’un acide gras à 2n carbones s’écrit : </a:t>
            </a:r>
            <a:endParaRPr lang="fr-FR" sz="2800" b="1" dirty="0" smtClean="0">
              <a:solidFill>
                <a:schemeClr val="bg1"/>
              </a:solidFill>
            </a:endParaRPr>
          </a:p>
        </p:txBody>
      </p:sp>
      <p:sp>
        <p:nvSpPr>
          <p:cNvPr id="2" name="Zone de texte 1"/>
          <p:cNvSpPr txBox="1"/>
          <p:nvPr/>
        </p:nvSpPr>
        <p:spPr>
          <a:xfrm>
            <a:off x="143510" y="3143250"/>
            <a:ext cx="8698230" cy="1568450"/>
          </a:xfrm>
          <a:prstGeom prst="rect">
            <a:avLst/>
          </a:prstGeom>
          <a:noFill/>
        </p:spPr>
        <p:txBody>
          <a:bodyPr wrap="square" rtlCol="0" anchor="t">
            <a:spAutoFit/>
          </a:bodyPr>
          <a:p>
            <a:r>
              <a:rPr lang="fr-FR" sz="3200" b="1" dirty="0" smtClean="0">
                <a:ln>
                  <a:solidFill>
                    <a:schemeClr val="bg1"/>
                  </a:solidFill>
                </a:ln>
                <a:solidFill>
                  <a:schemeClr val="bg1"/>
                </a:solidFill>
                <a:sym typeface="+mn-ea"/>
              </a:rPr>
              <a:t> (</a:t>
            </a:r>
            <a:r>
              <a:rPr lang="fr-FR" sz="3200" b="1" dirty="0" err="1" smtClean="0">
                <a:ln>
                  <a:solidFill>
                    <a:schemeClr val="bg1"/>
                  </a:solidFill>
                </a:ln>
                <a:solidFill>
                  <a:schemeClr val="bg1"/>
                </a:solidFill>
                <a:sym typeface="+mn-ea"/>
              </a:rPr>
              <a:t>Acyl</a:t>
            </a:r>
            <a:r>
              <a:rPr lang="fr-FR" sz="3200" b="1" dirty="0" smtClean="0">
                <a:ln>
                  <a:solidFill>
                    <a:schemeClr val="bg1"/>
                  </a:solidFill>
                </a:ln>
                <a:solidFill>
                  <a:schemeClr val="bg1"/>
                </a:solidFill>
                <a:sym typeface="+mn-ea"/>
              </a:rPr>
              <a:t> </a:t>
            </a:r>
            <a:r>
              <a:rPr lang="fr-FR" sz="3200" b="1" dirty="0" err="1" smtClean="0">
                <a:ln>
                  <a:solidFill>
                    <a:schemeClr val="bg1"/>
                  </a:solidFill>
                </a:ln>
                <a:solidFill>
                  <a:schemeClr val="bg1"/>
                </a:solidFill>
                <a:sym typeface="+mn-ea"/>
              </a:rPr>
              <a:t>CoA</a:t>
            </a:r>
            <a:r>
              <a:rPr lang="fr-FR" sz="3200" b="1" dirty="0" smtClean="0">
                <a:ln>
                  <a:solidFill>
                    <a:schemeClr val="bg1"/>
                  </a:solidFill>
                </a:ln>
                <a:solidFill>
                  <a:schemeClr val="bg1"/>
                </a:solidFill>
                <a:sym typeface="+mn-ea"/>
              </a:rPr>
              <a:t>) 2n + (n-1)</a:t>
            </a:r>
            <a:r>
              <a:rPr lang="fr-FR" sz="3200" b="1" dirty="0" err="1" smtClean="0">
                <a:ln>
                  <a:solidFill>
                    <a:schemeClr val="bg1"/>
                  </a:solidFill>
                </a:ln>
                <a:solidFill>
                  <a:schemeClr val="bg1"/>
                </a:solidFill>
                <a:sym typeface="+mn-ea"/>
              </a:rPr>
              <a:t>CoA</a:t>
            </a:r>
            <a:r>
              <a:rPr lang="fr-FR" sz="3200" b="1" dirty="0" smtClean="0">
                <a:ln>
                  <a:solidFill>
                    <a:schemeClr val="bg1"/>
                  </a:solidFill>
                </a:ln>
                <a:solidFill>
                  <a:schemeClr val="bg1"/>
                </a:solidFill>
                <a:sym typeface="+mn-ea"/>
              </a:rPr>
              <a:t> + (n-1)FAD + (n-1) NAD+ + (n-1) H2O →    n </a:t>
            </a:r>
            <a:r>
              <a:rPr lang="fr-FR" sz="3200" b="1" dirty="0" err="1" smtClean="0">
                <a:ln>
                  <a:solidFill>
                    <a:schemeClr val="bg1"/>
                  </a:solidFill>
                </a:ln>
                <a:solidFill>
                  <a:schemeClr val="bg1"/>
                </a:solidFill>
                <a:sym typeface="+mn-ea"/>
              </a:rPr>
              <a:t>Acétyl</a:t>
            </a:r>
            <a:r>
              <a:rPr lang="fr-FR" sz="3200" b="1" dirty="0" smtClean="0">
                <a:ln>
                  <a:solidFill>
                    <a:schemeClr val="bg1"/>
                  </a:solidFill>
                </a:ln>
                <a:solidFill>
                  <a:schemeClr val="bg1"/>
                </a:solidFill>
                <a:sym typeface="+mn-ea"/>
              </a:rPr>
              <a:t> </a:t>
            </a:r>
            <a:r>
              <a:rPr lang="fr-FR" sz="3200" b="1" dirty="0" err="1" smtClean="0">
                <a:ln>
                  <a:solidFill>
                    <a:schemeClr val="bg1"/>
                  </a:solidFill>
                </a:ln>
                <a:solidFill>
                  <a:schemeClr val="bg1"/>
                </a:solidFill>
                <a:sym typeface="+mn-ea"/>
              </a:rPr>
              <a:t>CoA</a:t>
            </a:r>
            <a:r>
              <a:rPr lang="fr-FR" sz="3200" b="1" dirty="0" smtClean="0">
                <a:ln>
                  <a:solidFill>
                    <a:schemeClr val="bg1"/>
                  </a:solidFill>
                </a:ln>
                <a:solidFill>
                  <a:schemeClr val="bg1"/>
                </a:solidFill>
                <a:sym typeface="+mn-ea"/>
              </a:rPr>
              <a:t> + (n-1)FADH2+ (n-1) NADH + (n-1)H+</a:t>
            </a:r>
            <a:endParaRPr lang="fr-FR" altLang="en-US" sz="3200" b="1" dirty="0" smtClean="0">
              <a:ln>
                <a:solidFill>
                  <a:schemeClr val="bg1"/>
                </a:solidFill>
              </a:ln>
              <a:solidFill>
                <a:schemeClr val="bg1"/>
              </a:solidFill>
              <a:sym typeface="+mn-e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t 8"/>
          <p:cNvGraphicFramePr/>
          <p:nvPr/>
        </p:nvGraphicFramePr>
        <p:xfrm>
          <a:off x="-36830" y="-27305"/>
          <a:ext cx="9210675" cy="6899910"/>
        </p:xfrm>
        <a:graphic>
          <a:graphicData uri="http://schemas.openxmlformats.org/presentationml/2006/ole">
            <mc:AlternateContent xmlns:mc="http://schemas.openxmlformats.org/markup-compatibility/2006">
              <mc:Choice xmlns:v="urn:schemas-microsoft-com:vml" Requires="v">
                <p:oleObj spid="_x0000_s10" name="" r:id="rId1" imgW="4572000" imgH="3429000" progId="Paint.Picture">
                  <p:embed/>
                </p:oleObj>
              </mc:Choice>
              <mc:Fallback>
                <p:oleObj name="" r:id="rId1" imgW="4572000" imgH="3429000" progId="Paint.Picture">
                  <p:embed/>
                  <p:pic>
                    <p:nvPicPr>
                      <p:cNvPr id="0" name="Image 2"/>
                      <p:cNvPicPr/>
                      <p:nvPr/>
                    </p:nvPicPr>
                    <p:blipFill>
                      <a:blip r:embed="rId2"/>
                      <a:stretch>
                        <a:fillRect/>
                      </a:stretch>
                    </p:blipFill>
                    <p:spPr>
                      <a:xfrm>
                        <a:off x="-36830" y="-27305"/>
                        <a:ext cx="9210675" cy="6899910"/>
                      </a:xfrm>
                      <a:prstGeom prst="rect">
                        <a:avLst/>
                      </a:prstGeom>
                    </p:spPr>
                  </p:pic>
                </p:oleObj>
              </mc:Fallback>
            </mc:AlternateContent>
          </a:graphicData>
        </a:graphic>
      </p:graphicFrame>
      <p:grpSp>
        <p:nvGrpSpPr>
          <p:cNvPr id="11" name="Grouper 10"/>
          <p:cNvGrpSpPr/>
          <p:nvPr/>
        </p:nvGrpSpPr>
        <p:grpSpPr>
          <a:xfrm>
            <a:off x="428625" y="3429000"/>
            <a:ext cx="4572000" cy="1323340"/>
            <a:chOff x="675" y="5400"/>
            <a:chExt cx="7200" cy="2084"/>
          </a:xfrm>
        </p:grpSpPr>
        <p:sp>
          <p:nvSpPr>
            <p:cNvPr id="2" name="Rectangle 1"/>
            <p:cNvSpPr/>
            <p:nvPr/>
          </p:nvSpPr>
          <p:spPr>
            <a:xfrm>
              <a:off x="675" y="5400"/>
              <a:ext cx="7200" cy="2084"/>
            </a:xfrm>
            <a:prstGeom prst="rect">
              <a:avLst/>
            </a:prstGeom>
          </p:spPr>
          <p:txBody>
            <a:bodyPr wrap="square">
              <a:spAutoFit/>
            </a:bodyPr>
            <a:lstStyle/>
            <a:p>
              <a:r>
                <a:rPr lang="fr-FR" sz="2000" b="1" dirty="0" smtClean="0">
                  <a:solidFill>
                    <a:schemeClr val="bg1"/>
                  </a:solidFill>
                </a:rPr>
                <a:t>8AcétylCoA           8X 12ATP=96 ATP 7FADH2                  7X2=14ATP              7NADH                   7X3= 21ATP        35 ATP     35 + 96= 131 ATP.</a:t>
              </a:r>
              <a:endParaRPr lang="fr-FR" sz="2000" b="1" dirty="0" smtClean="0">
                <a:solidFill>
                  <a:schemeClr val="bg1"/>
                </a:solidFill>
              </a:endParaRPr>
            </a:p>
          </p:txBody>
        </p:sp>
        <p:sp>
          <p:nvSpPr>
            <p:cNvPr id="3" name="Accolade fermante 2"/>
            <p:cNvSpPr/>
            <p:nvPr/>
          </p:nvSpPr>
          <p:spPr>
            <a:xfrm>
              <a:off x="6855" y="5626"/>
              <a:ext cx="338" cy="788"/>
            </a:xfrm>
            <a:prstGeom prst="rightBrace">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ln>
                  <a:solidFill>
                    <a:schemeClr val="bg1"/>
                  </a:solidFill>
                </a:ln>
              </a:endParaRPr>
            </a:p>
          </p:txBody>
        </p:sp>
      </p:grpSp>
      <p:sp>
        <p:nvSpPr>
          <p:cNvPr id="4" name="Rectangle 3"/>
          <p:cNvSpPr/>
          <p:nvPr/>
        </p:nvSpPr>
        <p:spPr>
          <a:xfrm>
            <a:off x="428596" y="4929198"/>
            <a:ext cx="7858180" cy="1323439"/>
          </a:xfrm>
          <a:prstGeom prst="rect">
            <a:avLst/>
          </a:prstGeom>
        </p:spPr>
        <p:txBody>
          <a:bodyPr wrap="square">
            <a:spAutoFit/>
          </a:bodyPr>
          <a:lstStyle/>
          <a:p>
            <a:pPr>
              <a:buFont typeface="Wingdings" panose="05000000000000000000" pitchFamily="2" charset="2"/>
              <a:buChar char="Ø"/>
            </a:pPr>
            <a:r>
              <a:rPr lang="fr-FR" sz="2000" b="1" dirty="0" smtClean="0">
                <a:solidFill>
                  <a:schemeClr val="bg1"/>
                </a:solidFill>
              </a:rPr>
              <a:t>L’oxydation complète d’un </a:t>
            </a:r>
            <a:r>
              <a:rPr lang="fr-FR" sz="2000" b="1" dirty="0" err="1" smtClean="0">
                <a:solidFill>
                  <a:schemeClr val="bg1"/>
                </a:solidFill>
              </a:rPr>
              <a:t>palmitoyl</a:t>
            </a:r>
            <a:r>
              <a:rPr lang="fr-FR" sz="2000" b="1" dirty="0" smtClean="0">
                <a:solidFill>
                  <a:schemeClr val="bg1"/>
                </a:solidFill>
              </a:rPr>
              <a:t> </a:t>
            </a:r>
            <a:r>
              <a:rPr lang="fr-FR" sz="2000" b="1" dirty="0" err="1" smtClean="0">
                <a:solidFill>
                  <a:schemeClr val="bg1"/>
                </a:solidFill>
              </a:rPr>
              <a:t>CoA</a:t>
            </a:r>
            <a:r>
              <a:rPr lang="fr-FR" sz="2000" b="1" dirty="0" smtClean="0">
                <a:solidFill>
                  <a:schemeClr val="bg1"/>
                </a:solidFill>
              </a:rPr>
              <a:t> donne donc 131 ATP.</a:t>
            </a:r>
            <a:endParaRPr lang="fr-FR" sz="2000" b="1" dirty="0" smtClean="0">
              <a:solidFill>
                <a:schemeClr val="bg1"/>
              </a:solidFill>
            </a:endParaRPr>
          </a:p>
          <a:p>
            <a:pPr>
              <a:buFont typeface="Wingdings" panose="05000000000000000000" pitchFamily="2" charset="2"/>
              <a:buChar char="Ø"/>
            </a:pPr>
            <a:endParaRPr lang="fr-FR" sz="2000" b="1" dirty="0" smtClean="0">
              <a:solidFill>
                <a:schemeClr val="bg1"/>
              </a:solidFill>
            </a:endParaRPr>
          </a:p>
          <a:p>
            <a:pPr>
              <a:buFont typeface="Wingdings" panose="05000000000000000000" pitchFamily="2" charset="2"/>
              <a:buChar char="Ø"/>
            </a:pPr>
            <a:r>
              <a:rPr lang="fr-FR" sz="2000" b="1" dirty="0" smtClean="0">
                <a:solidFill>
                  <a:schemeClr val="bg1"/>
                </a:solidFill>
              </a:rPr>
              <a:t> L’oxydation complète d’un palmitate donne 129 ATP car 2 ATP sont   utilisés pour passer du </a:t>
            </a:r>
            <a:r>
              <a:rPr lang="fr-FR" sz="2000" b="1" dirty="0" err="1" smtClean="0">
                <a:solidFill>
                  <a:schemeClr val="bg1"/>
                </a:solidFill>
              </a:rPr>
              <a:t>palmitoyl</a:t>
            </a:r>
            <a:r>
              <a:rPr lang="fr-FR" sz="2000" b="1" dirty="0" smtClean="0">
                <a:solidFill>
                  <a:schemeClr val="bg1"/>
                </a:solidFill>
              </a:rPr>
              <a:t> </a:t>
            </a:r>
            <a:r>
              <a:rPr lang="fr-FR" sz="2000" b="1" dirty="0" err="1" smtClean="0">
                <a:solidFill>
                  <a:schemeClr val="bg1"/>
                </a:solidFill>
              </a:rPr>
              <a:t>CoA</a:t>
            </a:r>
            <a:r>
              <a:rPr lang="fr-FR" sz="2000" b="1" dirty="0" smtClean="0">
                <a:solidFill>
                  <a:schemeClr val="bg1"/>
                </a:solidFill>
              </a:rPr>
              <a:t> au palmitate.</a:t>
            </a:r>
            <a:endParaRPr lang="fr-FR" sz="2000" b="1" dirty="0" smtClean="0">
              <a:solidFill>
                <a:schemeClr val="bg1"/>
              </a:solidFill>
            </a:endParaRPr>
          </a:p>
        </p:txBody>
      </p:sp>
      <p:sp>
        <p:nvSpPr>
          <p:cNvPr id="5" name="Rectangle 4"/>
          <p:cNvSpPr/>
          <p:nvPr/>
        </p:nvSpPr>
        <p:spPr>
          <a:xfrm>
            <a:off x="0" y="-72390"/>
            <a:ext cx="8715375" cy="1753235"/>
          </a:xfrm>
          <a:prstGeom prst="rect">
            <a:avLst/>
          </a:prstGeom>
        </p:spPr>
        <p:txBody>
          <a:bodyPr wrap="square">
            <a:spAutoFit/>
          </a:bodyPr>
          <a:lstStyle/>
          <a:p>
            <a:pPr>
              <a:lnSpc>
                <a:spcPct val="150000"/>
              </a:lnSpc>
            </a:pPr>
            <a:r>
              <a:rPr lang="fr-FR" sz="2400" b="1" dirty="0" smtClean="0">
                <a:solidFill>
                  <a:srgbClr val="00FF00"/>
                </a:solidFill>
                <a:latin typeface="Arial" panose="020B0604020202020204" pitchFamily="34" charset="0"/>
                <a:cs typeface="Arial" panose="020B0604020202020204" pitchFamily="34" charset="0"/>
              </a:rPr>
              <a:t>Bilan Exemple: C16 :0 </a:t>
            </a:r>
            <a:endParaRPr lang="fr-FR" sz="2400" b="1" dirty="0" smtClean="0">
              <a:solidFill>
                <a:srgbClr val="00FF00"/>
              </a:solidFill>
              <a:latin typeface="Arial" panose="020B0604020202020204" pitchFamily="34" charset="0"/>
              <a:cs typeface="Arial" panose="020B0604020202020204" pitchFamily="34" charset="0"/>
            </a:endParaRPr>
          </a:p>
          <a:p>
            <a:pPr>
              <a:lnSpc>
                <a:spcPct val="150000"/>
              </a:lnSpc>
            </a:pPr>
            <a:r>
              <a:rPr lang="fr-FR" sz="2400" dirty="0" smtClean="0">
                <a:solidFill>
                  <a:schemeClr val="bg1"/>
                </a:solidFill>
                <a:latin typeface="Arial" panose="020B0604020202020204" pitchFamily="34" charset="0"/>
                <a:cs typeface="Arial" panose="020B0604020202020204" pitchFamily="34" charset="0"/>
              </a:rPr>
              <a:t>Le bilan métabolique de la </a:t>
            </a:r>
            <a:r>
              <a:rPr lang="el-GR" sz="2400" dirty="0" smtClean="0">
                <a:solidFill>
                  <a:schemeClr val="bg1"/>
                </a:solidFill>
                <a:latin typeface="Arial" panose="020B0604020202020204" pitchFamily="34" charset="0"/>
                <a:cs typeface="Arial" panose="020B0604020202020204" pitchFamily="34" charset="0"/>
              </a:rPr>
              <a:t>β-</a:t>
            </a:r>
            <a:r>
              <a:rPr lang="fr-FR" sz="2400" dirty="0" smtClean="0">
                <a:solidFill>
                  <a:schemeClr val="bg1"/>
                </a:solidFill>
                <a:latin typeface="Arial" panose="020B0604020202020204" pitchFamily="34" charset="0"/>
                <a:cs typeface="Arial" panose="020B0604020202020204" pitchFamily="34" charset="0"/>
              </a:rPr>
              <a:t>oxydation du </a:t>
            </a:r>
            <a:r>
              <a:rPr lang="fr-FR" sz="2400" dirty="0" err="1" smtClean="0">
                <a:solidFill>
                  <a:schemeClr val="bg1"/>
                </a:solidFill>
                <a:latin typeface="Arial" panose="020B0604020202020204" pitchFamily="34" charset="0"/>
                <a:cs typeface="Arial" panose="020B0604020202020204" pitchFamily="34" charset="0"/>
              </a:rPr>
              <a:t>palmitoyl</a:t>
            </a:r>
            <a:r>
              <a:rPr lang="fr-FR" sz="2400" dirty="0" smtClean="0">
                <a:solidFill>
                  <a:schemeClr val="bg1"/>
                </a:solidFill>
                <a:latin typeface="Arial" panose="020B0604020202020204" pitchFamily="34" charset="0"/>
                <a:cs typeface="Arial" panose="020B0604020202020204" pitchFamily="34" charset="0"/>
              </a:rPr>
              <a:t> </a:t>
            </a:r>
            <a:r>
              <a:rPr lang="fr-FR" sz="2400" dirty="0" err="1" smtClean="0">
                <a:solidFill>
                  <a:schemeClr val="bg1"/>
                </a:solidFill>
                <a:latin typeface="Arial" panose="020B0604020202020204" pitchFamily="34" charset="0"/>
                <a:cs typeface="Arial" panose="020B0604020202020204" pitchFamily="34" charset="0"/>
              </a:rPr>
              <a:t>CoA</a:t>
            </a:r>
            <a:r>
              <a:rPr lang="fr-FR" sz="2400" dirty="0" smtClean="0">
                <a:solidFill>
                  <a:schemeClr val="bg1"/>
                </a:solidFill>
                <a:latin typeface="Arial" panose="020B0604020202020204" pitchFamily="34" charset="0"/>
                <a:cs typeface="Arial" panose="020B0604020202020204" pitchFamily="34" charset="0"/>
              </a:rPr>
              <a:t> est le suivant :</a:t>
            </a:r>
            <a:endParaRPr lang="fr-FR" sz="2400" dirty="0" smtClean="0">
              <a:solidFill>
                <a:schemeClr val="bg1"/>
              </a:solidFill>
              <a:latin typeface="Arial" panose="020B0604020202020204" pitchFamily="34" charset="0"/>
              <a:cs typeface="Arial" panose="020B0604020202020204" pitchFamily="34" charset="0"/>
            </a:endParaRPr>
          </a:p>
        </p:txBody>
      </p:sp>
      <p:grpSp>
        <p:nvGrpSpPr>
          <p:cNvPr id="8" name="Groupe 7"/>
          <p:cNvGrpSpPr/>
          <p:nvPr/>
        </p:nvGrpSpPr>
        <p:grpSpPr>
          <a:xfrm>
            <a:off x="0" y="1785926"/>
            <a:ext cx="9143968" cy="1291590"/>
            <a:chOff x="0" y="1785926"/>
            <a:chExt cx="9143968" cy="1291590"/>
          </a:xfrm>
        </p:grpSpPr>
        <p:sp>
          <p:nvSpPr>
            <p:cNvPr id="6" name="Rectangle 5"/>
            <p:cNvSpPr/>
            <p:nvPr/>
          </p:nvSpPr>
          <p:spPr>
            <a:xfrm>
              <a:off x="0" y="1785926"/>
              <a:ext cx="9143968" cy="1291590"/>
            </a:xfrm>
            <a:prstGeom prst="rect">
              <a:avLst/>
            </a:prstGeom>
            <a:solidFill>
              <a:srgbClr val="92D050"/>
            </a:solidFill>
          </p:spPr>
          <p:txBody>
            <a:bodyPr wrap="square">
              <a:spAutoFit/>
            </a:bodyPr>
            <a:lstStyle/>
            <a:p>
              <a:r>
                <a:rPr lang="fr-FR" sz="2600" b="1" dirty="0" smtClean="0">
                  <a:solidFill>
                    <a:schemeClr val="bg1"/>
                  </a:solidFill>
                </a:rPr>
                <a:t>CH3-(CH2)14-</a:t>
              </a:r>
              <a:r>
                <a:rPr lang="fr-FR" sz="2600" b="1" dirty="0" err="1" smtClean="0">
                  <a:solidFill>
                    <a:schemeClr val="bg1"/>
                  </a:solidFill>
                </a:rPr>
                <a:t>CO-S.CoA</a:t>
              </a:r>
              <a:r>
                <a:rPr lang="fr-FR" sz="2600" b="1" dirty="0" smtClean="0">
                  <a:solidFill>
                    <a:schemeClr val="bg1"/>
                  </a:solidFill>
                </a:rPr>
                <a:t> +7 FAD +7 H2O+7 NAD++7CoA.SH 7 tours </a:t>
              </a:r>
              <a:endParaRPr lang="fr-FR" sz="2600" b="1" dirty="0" smtClean="0">
                <a:solidFill>
                  <a:schemeClr val="bg1"/>
                </a:solidFill>
              </a:endParaRPr>
            </a:p>
            <a:p>
              <a:r>
                <a:rPr lang="fr-FR" sz="2600" b="1" dirty="0" smtClean="0">
                  <a:solidFill>
                    <a:schemeClr val="bg1"/>
                  </a:solidFill>
                </a:rPr>
                <a:t>           </a:t>
              </a:r>
              <a:endParaRPr lang="fr-FR" sz="2600" b="1" dirty="0" smtClean="0">
                <a:solidFill>
                  <a:schemeClr val="bg1"/>
                </a:solidFill>
              </a:endParaRPr>
            </a:p>
            <a:p>
              <a:r>
                <a:rPr lang="fr-FR" sz="2600" b="1" dirty="0">
                  <a:solidFill>
                    <a:schemeClr val="bg1"/>
                  </a:solidFill>
                </a:rPr>
                <a:t> </a:t>
              </a:r>
              <a:r>
                <a:rPr lang="fr-FR" sz="2600" b="1" dirty="0" smtClean="0">
                  <a:solidFill>
                    <a:schemeClr val="bg1"/>
                  </a:solidFill>
                </a:rPr>
                <a:t>             8CH</a:t>
              </a:r>
              <a:r>
                <a:rPr lang="fr-FR" sz="2600" b="1" baseline="-25000" dirty="0" smtClean="0">
                  <a:solidFill>
                    <a:schemeClr val="bg1"/>
                  </a:solidFill>
                </a:rPr>
                <a:t>3</a:t>
              </a:r>
              <a:r>
                <a:rPr lang="fr-FR" sz="2600" b="1" dirty="0" smtClean="0">
                  <a:solidFill>
                    <a:schemeClr val="bg1"/>
                  </a:solidFill>
                </a:rPr>
                <a:t>-</a:t>
              </a:r>
              <a:r>
                <a:rPr lang="fr-FR" sz="2600" b="1" dirty="0" err="1" smtClean="0">
                  <a:solidFill>
                    <a:schemeClr val="bg1"/>
                  </a:solidFill>
                </a:rPr>
                <a:t>CO-S.CoA</a:t>
              </a:r>
              <a:r>
                <a:rPr lang="fr-FR" sz="2600" b="1" dirty="0" smtClean="0">
                  <a:solidFill>
                    <a:schemeClr val="bg1"/>
                  </a:solidFill>
                </a:rPr>
                <a:t> +7 FADH2+7 NADH,H+  </a:t>
              </a:r>
              <a:endParaRPr lang="fr-FR" sz="2600" b="1" dirty="0" smtClean="0">
                <a:solidFill>
                  <a:schemeClr val="bg1"/>
                </a:solidFill>
              </a:endParaRPr>
            </a:p>
          </p:txBody>
        </p:sp>
        <p:cxnSp>
          <p:nvCxnSpPr>
            <p:cNvPr id="7" name="Connecteur droit avec flèche 6"/>
            <p:cNvCxnSpPr/>
            <p:nvPr/>
          </p:nvCxnSpPr>
          <p:spPr>
            <a:xfrm rot="5400000">
              <a:off x="3214678" y="2428074"/>
              <a:ext cx="428628"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t 2"/>
          <p:cNvGraphicFramePr/>
          <p:nvPr/>
        </p:nvGraphicFramePr>
        <p:xfrm>
          <a:off x="-36830" y="-27305"/>
          <a:ext cx="9210675" cy="6899910"/>
        </p:xfrm>
        <a:graphic>
          <a:graphicData uri="http://schemas.openxmlformats.org/presentationml/2006/ole">
            <mc:AlternateContent xmlns:mc="http://schemas.openxmlformats.org/markup-compatibility/2006">
              <mc:Choice xmlns:v="urn:schemas-microsoft-com:vml" Requires="v">
                <p:oleObj spid="_x0000_s2" name="" r:id="rId1" imgW="4572000" imgH="3429000" progId="Paint.Picture">
                  <p:embed/>
                </p:oleObj>
              </mc:Choice>
              <mc:Fallback>
                <p:oleObj name="" r:id="rId1" imgW="4572000" imgH="3429000" progId="Paint.Picture">
                  <p:embed/>
                  <p:pic>
                    <p:nvPicPr>
                      <p:cNvPr id="0" name="Image 2"/>
                      <p:cNvPicPr/>
                      <p:nvPr/>
                    </p:nvPicPr>
                    <p:blipFill>
                      <a:blip r:embed="rId2"/>
                      <a:stretch>
                        <a:fillRect/>
                      </a:stretch>
                    </p:blipFill>
                    <p:spPr>
                      <a:xfrm>
                        <a:off x="-36830" y="-27305"/>
                        <a:ext cx="9210675" cy="6899910"/>
                      </a:xfrm>
                      <a:prstGeom prst="rect">
                        <a:avLst/>
                      </a:prstGeom>
                    </p:spPr>
                  </p:pic>
                </p:oleObj>
              </mc:Fallback>
            </mc:AlternateContent>
          </a:graphicData>
        </a:graphic>
      </p:graphicFrame>
      <p:sp>
        <p:nvSpPr>
          <p:cNvPr id="4" name="Rectangle 3"/>
          <p:cNvSpPr/>
          <p:nvPr/>
        </p:nvSpPr>
        <p:spPr>
          <a:xfrm>
            <a:off x="284480" y="428625"/>
            <a:ext cx="8572500" cy="1341120"/>
          </a:xfrm>
          <a:prstGeom prst="rect">
            <a:avLst/>
          </a:prstGeom>
        </p:spPr>
        <p:txBody>
          <a:bodyPr wrap="square">
            <a:noAutofit/>
          </a:bodyPr>
          <a:lstStyle/>
          <a:p>
            <a:r>
              <a:rPr lang="fr-FR" sz="2400" b="1" dirty="0" smtClean="0">
                <a:solidFill>
                  <a:srgbClr val="00FF00"/>
                </a:solidFill>
                <a:latin typeface="Arial" panose="020B0604020202020204" pitchFamily="34" charset="0"/>
                <a:cs typeface="Arial" panose="020B0604020202020204" pitchFamily="34" charset="0"/>
              </a:rPr>
              <a:t>Bilan </a:t>
            </a:r>
            <a:r>
              <a:rPr lang="fr-FR" sz="2400" b="1" dirty="0" err="1" smtClean="0">
                <a:solidFill>
                  <a:srgbClr val="00FF00"/>
                </a:solidFill>
                <a:latin typeface="Arial" panose="020B0604020202020204" pitchFamily="34" charset="0"/>
                <a:cs typeface="Arial" panose="020B0604020202020204" pitchFamily="34" charset="0"/>
              </a:rPr>
              <a:t>Exemple: C18</a:t>
            </a:r>
            <a:r>
              <a:rPr lang="fr-FR" sz="2400" b="1" dirty="0" smtClean="0">
                <a:solidFill>
                  <a:srgbClr val="00FF00"/>
                </a:solidFill>
                <a:latin typeface="Arial" panose="020B0604020202020204" pitchFamily="34" charset="0"/>
                <a:cs typeface="Arial" panose="020B0604020202020204" pitchFamily="34" charset="0"/>
              </a:rPr>
              <a:t> :0</a:t>
            </a:r>
            <a:endParaRPr lang="fr-FR" sz="2400" b="1" dirty="0" smtClean="0">
              <a:solidFill>
                <a:srgbClr val="00FF00"/>
              </a:solidFill>
              <a:latin typeface="Arial" panose="020B0604020202020204" pitchFamily="34" charset="0"/>
              <a:cs typeface="Arial" panose="020B0604020202020204" pitchFamily="34" charset="0"/>
            </a:endParaRPr>
          </a:p>
          <a:p>
            <a:r>
              <a:rPr lang="fr-FR" sz="2400" b="1" dirty="0" smtClean="0">
                <a:solidFill>
                  <a:schemeClr val="bg1"/>
                </a:solidFill>
              </a:rPr>
              <a:t> Le stéarate (C 18=2n=2X9) est activé contre 2 ATP en </a:t>
            </a:r>
            <a:r>
              <a:rPr lang="fr-FR" sz="2400" b="1" dirty="0" err="1" smtClean="0">
                <a:solidFill>
                  <a:schemeClr val="bg1"/>
                </a:solidFill>
              </a:rPr>
              <a:t>stéaryl</a:t>
            </a:r>
            <a:r>
              <a:rPr lang="fr-FR" sz="2400" b="1" dirty="0" smtClean="0">
                <a:solidFill>
                  <a:schemeClr val="bg1"/>
                </a:solidFill>
              </a:rPr>
              <a:t> </a:t>
            </a:r>
            <a:r>
              <a:rPr lang="fr-FR" sz="2400" b="1" dirty="0" err="1" smtClean="0">
                <a:solidFill>
                  <a:schemeClr val="bg1"/>
                </a:solidFill>
              </a:rPr>
              <a:t>CoA</a:t>
            </a:r>
            <a:r>
              <a:rPr lang="fr-FR" sz="2400" b="1" dirty="0" smtClean="0">
                <a:solidFill>
                  <a:schemeClr val="bg1"/>
                </a:solidFill>
              </a:rPr>
              <a:t>. Ce dernier après 8 tours (n-1=9-1=8) d’hélice donne 9 </a:t>
            </a:r>
            <a:r>
              <a:rPr lang="fr-FR" sz="2400" b="1" dirty="0" err="1" smtClean="0">
                <a:solidFill>
                  <a:schemeClr val="bg1"/>
                </a:solidFill>
              </a:rPr>
              <a:t>ACoA</a:t>
            </a:r>
            <a:r>
              <a:rPr lang="fr-FR" sz="2400" b="1" dirty="0" smtClean="0">
                <a:solidFill>
                  <a:schemeClr val="bg1"/>
                </a:solidFill>
              </a:rPr>
              <a:t> .</a:t>
            </a:r>
            <a:endParaRPr lang="fr-FR" sz="2400" b="1" dirty="0" smtClean="0">
              <a:solidFill>
                <a:schemeClr val="bg1"/>
              </a:solidFill>
            </a:endParaRPr>
          </a:p>
          <a:p>
            <a:endParaRPr lang="fr-FR" sz="2400" b="1" dirty="0">
              <a:solidFill>
                <a:schemeClr val="bg1"/>
              </a:solidFill>
            </a:endParaRPr>
          </a:p>
          <a:p>
            <a:r>
              <a:rPr lang="fr-FR" sz="2400" b="1" dirty="0" smtClean="0">
                <a:solidFill>
                  <a:schemeClr val="bg1"/>
                </a:solidFill>
              </a:rPr>
              <a:t> </a:t>
            </a:r>
            <a:endParaRPr lang="fr-FR" sz="2400" b="1" dirty="0" smtClean="0">
              <a:solidFill>
                <a:schemeClr val="bg1"/>
              </a:solidFill>
            </a:endParaRPr>
          </a:p>
          <a:p>
            <a:r>
              <a:rPr lang="fr-FR" sz="2800" b="1" dirty="0" err="1" smtClean="0">
                <a:solidFill>
                  <a:schemeClr val="bg1"/>
                </a:solidFill>
                <a:sym typeface="+mn-ea"/>
              </a:rPr>
              <a:t>StéarylCoA</a:t>
            </a:r>
            <a:r>
              <a:rPr lang="fr-FR" sz="2800" b="1" dirty="0" smtClean="0">
                <a:solidFill>
                  <a:schemeClr val="bg1"/>
                </a:solidFill>
                <a:sym typeface="+mn-ea"/>
              </a:rPr>
              <a:t> + 8CoA +8FAD + 8NAD+ +8H2O → 9AcétylCoA + 8FADH2+8NADH + 8H+.</a:t>
            </a:r>
            <a:endParaRPr lang="fr-FR" sz="2800" b="1" dirty="0" smtClean="0">
              <a:solidFill>
                <a:schemeClr val="bg1"/>
              </a:solidFill>
              <a:sym typeface="+mn-ea"/>
            </a:endParaRPr>
          </a:p>
        </p:txBody>
      </p:sp>
      <p:grpSp>
        <p:nvGrpSpPr>
          <p:cNvPr id="8" name="Grouper 7"/>
          <p:cNvGrpSpPr/>
          <p:nvPr/>
        </p:nvGrpSpPr>
        <p:grpSpPr>
          <a:xfrm>
            <a:off x="213995" y="3716020"/>
            <a:ext cx="8643620" cy="2307590"/>
            <a:chOff x="337" y="5852"/>
            <a:chExt cx="13612" cy="3634"/>
          </a:xfrm>
        </p:grpSpPr>
        <p:sp>
          <p:nvSpPr>
            <p:cNvPr id="6" name="Rectangle 5"/>
            <p:cNvSpPr/>
            <p:nvPr/>
          </p:nvSpPr>
          <p:spPr>
            <a:xfrm>
              <a:off x="337" y="5852"/>
              <a:ext cx="13613" cy="3635"/>
            </a:xfrm>
            <a:prstGeom prst="rect">
              <a:avLst/>
            </a:prstGeom>
          </p:spPr>
          <p:txBody>
            <a:bodyPr wrap="square">
              <a:spAutoFit/>
            </a:bodyPr>
            <a:lstStyle/>
            <a:p>
              <a:r>
                <a:rPr lang="fr-FR" b="1" dirty="0" smtClean="0">
                  <a:solidFill>
                    <a:schemeClr val="bg1"/>
                  </a:solidFill>
                </a:rPr>
                <a:t>9 </a:t>
              </a:r>
              <a:r>
                <a:rPr lang="fr-FR" b="1" dirty="0" err="1" smtClean="0">
                  <a:solidFill>
                    <a:schemeClr val="bg1"/>
                  </a:solidFill>
                </a:rPr>
                <a:t>acétylcoA</a:t>
              </a:r>
              <a:r>
                <a:rPr lang="fr-FR" b="1" dirty="0" smtClean="0">
                  <a:solidFill>
                    <a:schemeClr val="bg1"/>
                  </a:solidFill>
                </a:rPr>
                <a:t> 9X 12ATP = 108 ATP (dans le cycle de Krebs) </a:t>
              </a:r>
              <a:endParaRPr lang="fr-FR" b="1" dirty="0" smtClean="0">
                <a:solidFill>
                  <a:schemeClr val="bg1"/>
                </a:solidFill>
              </a:endParaRPr>
            </a:p>
            <a:p>
              <a:r>
                <a:rPr lang="fr-FR" b="1" dirty="0" smtClean="0">
                  <a:solidFill>
                    <a:schemeClr val="bg1"/>
                  </a:solidFill>
                </a:rPr>
                <a:t>8 FADH2 8 X 2 ATP = 16 ATP </a:t>
              </a:r>
              <a:endParaRPr lang="fr-FR" b="1" dirty="0" smtClean="0">
                <a:solidFill>
                  <a:schemeClr val="bg1"/>
                </a:solidFill>
              </a:endParaRPr>
            </a:p>
            <a:p>
              <a:r>
                <a:rPr lang="fr-FR" b="1" dirty="0" smtClean="0">
                  <a:solidFill>
                    <a:schemeClr val="bg1"/>
                  </a:solidFill>
                </a:rPr>
                <a:t>8 NADH 8X 3 ATP = 24 ATP          40ATP </a:t>
              </a:r>
              <a:endParaRPr lang="fr-FR" b="1" dirty="0" smtClean="0">
                <a:solidFill>
                  <a:schemeClr val="bg1"/>
                </a:solidFill>
              </a:endParaRPr>
            </a:p>
            <a:p>
              <a:r>
                <a:rPr lang="fr-FR" b="1" dirty="0" smtClean="0">
                  <a:solidFill>
                    <a:schemeClr val="bg1"/>
                  </a:solidFill>
                </a:rPr>
                <a:t>2 liaisons </a:t>
              </a:r>
              <a:r>
                <a:rPr lang="fr-FR" b="1" dirty="0" err="1" smtClean="0">
                  <a:solidFill>
                    <a:schemeClr val="bg1"/>
                  </a:solidFill>
                </a:rPr>
                <a:t>phtes</a:t>
              </a:r>
              <a:r>
                <a:rPr lang="fr-FR" b="1" dirty="0" smtClean="0">
                  <a:solidFill>
                    <a:schemeClr val="bg1"/>
                  </a:solidFill>
                </a:rPr>
                <a:t> ont été consommées pour l’activation de l’AG (-2 ATP) 108 + 40 = 148 </a:t>
              </a:r>
              <a:endParaRPr lang="fr-FR" b="1" dirty="0" smtClean="0">
                <a:solidFill>
                  <a:schemeClr val="bg1"/>
                </a:solidFill>
              </a:endParaRPr>
            </a:p>
            <a:p>
              <a:r>
                <a:rPr lang="fr-FR" b="1" dirty="0" smtClean="0">
                  <a:solidFill>
                    <a:schemeClr val="bg1"/>
                  </a:solidFill>
                </a:rPr>
                <a:t>L’oxydation complète d’un </a:t>
              </a:r>
              <a:r>
                <a:rPr lang="fr-FR" b="1" dirty="0" err="1" smtClean="0">
                  <a:solidFill>
                    <a:schemeClr val="bg1"/>
                  </a:solidFill>
                </a:rPr>
                <a:t>Stéaryl</a:t>
              </a:r>
              <a:r>
                <a:rPr lang="fr-FR" b="1" dirty="0" smtClean="0">
                  <a:solidFill>
                    <a:schemeClr val="bg1"/>
                  </a:solidFill>
                </a:rPr>
                <a:t> </a:t>
              </a:r>
              <a:r>
                <a:rPr lang="fr-FR" b="1" dirty="0" err="1" smtClean="0">
                  <a:solidFill>
                    <a:schemeClr val="bg1"/>
                  </a:solidFill>
                </a:rPr>
                <a:t>CoA</a:t>
              </a:r>
              <a:r>
                <a:rPr lang="fr-FR" b="1" dirty="0" smtClean="0">
                  <a:solidFill>
                    <a:schemeClr val="bg1"/>
                  </a:solidFill>
                </a:rPr>
                <a:t> donne donc 148 ATP. </a:t>
              </a:r>
              <a:endParaRPr lang="fr-FR" b="1" dirty="0" smtClean="0">
                <a:solidFill>
                  <a:schemeClr val="bg1"/>
                </a:solidFill>
              </a:endParaRPr>
            </a:p>
            <a:p>
              <a:r>
                <a:rPr lang="fr-FR" b="1" dirty="0" smtClean="0">
                  <a:solidFill>
                    <a:schemeClr val="bg1"/>
                  </a:solidFill>
                </a:rPr>
                <a:t>L’oxydation complète d’un Stéarate donne 146 ATP car 2 ATP sont utilisés pour passer du </a:t>
              </a:r>
              <a:r>
                <a:rPr lang="fr-FR" b="1" dirty="0" err="1" smtClean="0">
                  <a:solidFill>
                    <a:schemeClr val="bg1"/>
                  </a:solidFill>
                </a:rPr>
                <a:t>pstéaryll</a:t>
              </a:r>
              <a:r>
                <a:rPr lang="fr-FR" b="1" dirty="0" smtClean="0">
                  <a:solidFill>
                    <a:schemeClr val="bg1"/>
                  </a:solidFill>
                </a:rPr>
                <a:t> </a:t>
              </a:r>
              <a:r>
                <a:rPr lang="fr-FR" b="1" dirty="0" err="1" smtClean="0">
                  <a:solidFill>
                    <a:schemeClr val="bg1"/>
                  </a:solidFill>
                </a:rPr>
                <a:t>CoA</a:t>
              </a:r>
              <a:r>
                <a:rPr lang="fr-FR" b="1" dirty="0" smtClean="0">
                  <a:solidFill>
                    <a:schemeClr val="bg1"/>
                  </a:solidFill>
                </a:rPr>
                <a:t> au Stéarate. </a:t>
              </a:r>
              <a:endParaRPr lang="fr-FR" b="1" dirty="0" smtClean="0">
                <a:solidFill>
                  <a:schemeClr val="bg1"/>
                </a:solidFill>
              </a:endParaRPr>
            </a:p>
            <a:p>
              <a:r>
                <a:rPr lang="fr-FR" b="1" dirty="0" smtClean="0">
                  <a:solidFill>
                    <a:schemeClr val="bg1"/>
                  </a:solidFill>
                </a:rPr>
                <a:t>Bilan : 146 ATP</a:t>
              </a:r>
              <a:endParaRPr lang="fr-FR" b="1" dirty="0" smtClean="0">
                <a:solidFill>
                  <a:schemeClr val="bg1"/>
                </a:solidFill>
              </a:endParaRPr>
            </a:p>
          </p:txBody>
        </p:sp>
        <p:sp>
          <p:nvSpPr>
            <p:cNvPr id="7" name="Accolade fermante 6"/>
            <p:cNvSpPr/>
            <p:nvPr/>
          </p:nvSpPr>
          <p:spPr>
            <a:xfrm>
              <a:off x="4725" y="6409"/>
              <a:ext cx="72" cy="788"/>
            </a:xfrm>
            <a:prstGeom prst="rightBrace">
              <a:avLst/>
            </a:prstGeom>
            <a:solidFill>
              <a:schemeClr val="tx1"/>
            </a:solidFill>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t 2"/>
          <p:cNvGraphicFramePr/>
          <p:nvPr/>
        </p:nvGraphicFramePr>
        <p:xfrm>
          <a:off x="-36830" y="-27305"/>
          <a:ext cx="9210675" cy="6899910"/>
        </p:xfrm>
        <a:graphic>
          <a:graphicData uri="http://schemas.openxmlformats.org/presentationml/2006/ole">
            <mc:AlternateContent xmlns:mc="http://schemas.openxmlformats.org/markup-compatibility/2006">
              <mc:Choice xmlns:v="urn:schemas-microsoft-com:vml" Requires="v">
                <p:oleObj spid="_x0000_s4" name="" r:id="rId1" imgW="4572000" imgH="3429000" progId="Paint.Picture">
                  <p:embed/>
                </p:oleObj>
              </mc:Choice>
              <mc:Fallback>
                <p:oleObj name="" r:id="rId1" imgW="4572000" imgH="3429000" progId="Paint.Picture">
                  <p:embed/>
                  <p:pic>
                    <p:nvPicPr>
                      <p:cNvPr id="0" name="Image 2"/>
                      <p:cNvPicPr/>
                      <p:nvPr/>
                    </p:nvPicPr>
                    <p:blipFill>
                      <a:blip r:embed="rId2"/>
                      <a:stretch>
                        <a:fillRect/>
                      </a:stretch>
                    </p:blipFill>
                    <p:spPr>
                      <a:xfrm>
                        <a:off x="-36830" y="-27305"/>
                        <a:ext cx="9210675" cy="6899910"/>
                      </a:xfrm>
                      <a:prstGeom prst="rect">
                        <a:avLst/>
                      </a:prstGeom>
                    </p:spPr>
                  </p:pic>
                </p:oleObj>
              </mc:Fallback>
            </mc:AlternateContent>
          </a:graphicData>
        </a:graphic>
      </p:graphicFrame>
      <p:sp>
        <p:nvSpPr>
          <p:cNvPr id="5" name="Rectangle 4"/>
          <p:cNvSpPr/>
          <p:nvPr/>
        </p:nvSpPr>
        <p:spPr>
          <a:xfrm>
            <a:off x="142875" y="285750"/>
            <a:ext cx="8982075" cy="521970"/>
          </a:xfrm>
          <a:prstGeom prst="rect">
            <a:avLst/>
          </a:prstGeom>
        </p:spPr>
        <p:txBody>
          <a:bodyPr wrap="square">
            <a:spAutoFit/>
          </a:bodyPr>
          <a:lstStyle/>
          <a:p>
            <a:pPr algn="l">
              <a:buClrTx/>
              <a:buSzTx/>
              <a:buFontTx/>
            </a:pPr>
            <a:r>
              <a:rPr lang="fr-FR" sz="2800" b="1" kern="0" noProof="0" smtClean="0">
                <a:ln>
                  <a:noFill/>
                </a:ln>
                <a:solidFill>
                  <a:srgbClr val="00FF00"/>
                </a:solidFill>
                <a:effectLst>
                  <a:outerShdw blurRad="38100" dist="38100" dir="2700000" algn="tl">
                    <a:srgbClr val="000000"/>
                  </a:outerShdw>
                </a:effectLst>
                <a:uLnTx/>
                <a:uFillTx/>
                <a:latin typeface="Arial" panose="020B0604020202020204" pitchFamily="34" charset="0"/>
                <a:ea typeface="+mj-ea"/>
                <a:cs typeface="Arial" panose="020B0604020202020204" pitchFamily="34" charset="0"/>
              </a:rPr>
              <a:t>Bilan de degradation d’un acid gras par β-oxydation</a:t>
            </a:r>
            <a:endParaRPr lang="fr-FR" sz="2800" b="1" kern="0" noProof="0" smtClean="0">
              <a:ln>
                <a:noFill/>
              </a:ln>
              <a:solidFill>
                <a:srgbClr val="00FF00"/>
              </a:solidFill>
              <a:effectLst>
                <a:outerShdw blurRad="38100" dist="38100" dir="2700000" algn="tl">
                  <a:srgbClr val="000000"/>
                </a:outerShdw>
              </a:effectLst>
              <a:uLnTx/>
              <a:uFillTx/>
              <a:latin typeface="Arial" panose="020B0604020202020204" pitchFamily="34" charset="0"/>
              <a:ea typeface="+mj-ea"/>
              <a:cs typeface="Arial" panose="020B0604020202020204" pitchFamily="34" charset="0"/>
            </a:endParaRPr>
          </a:p>
        </p:txBody>
      </p:sp>
      <p:sp>
        <p:nvSpPr>
          <p:cNvPr id="2" name="Zone de texte 1"/>
          <p:cNvSpPr txBox="1"/>
          <p:nvPr/>
        </p:nvSpPr>
        <p:spPr>
          <a:xfrm>
            <a:off x="323850" y="1052830"/>
            <a:ext cx="8635365" cy="829945"/>
          </a:xfrm>
          <a:prstGeom prst="rect">
            <a:avLst/>
          </a:prstGeom>
        </p:spPr>
        <p:txBody>
          <a:bodyPr wrap="square">
            <a:spAutoFit/>
          </a:bodyPr>
          <a:p>
            <a:pPr marL="342900" indent="-342900">
              <a:buFont typeface="Wingdings" panose="05000000000000000000" charset="0"/>
              <a:buChar char="Ø"/>
            </a:pPr>
            <a:r>
              <a:rPr sz="2400" b="1">
                <a:solidFill>
                  <a:schemeClr val="bg1"/>
                </a:solidFill>
                <a:latin typeface="Arial" panose="020B0604020202020204" pitchFamily="34" charset="0"/>
                <a:cs typeface="Arial" panose="020B0604020202020204" pitchFamily="34" charset="0"/>
              </a:rPr>
              <a:t>Another way to learn to estimate the balance of fatty acid oxidation</a:t>
            </a:r>
            <a:endParaRPr sz="2400" b="1">
              <a:solidFill>
                <a:schemeClr val="bg1"/>
              </a:solidFill>
              <a:latin typeface="Arial" panose="020B0604020202020204" pitchFamily="34" charset="0"/>
              <a:cs typeface="Arial" panose="020B0604020202020204" pitchFamily="34" charset="0"/>
            </a:endParaRPr>
          </a:p>
        </p:txBody>
      </p:sp>
      <p:graphicFrame>
        <p:nvGraphicFramePr>
          <p:cNvPr id="7" name="Table 6"/>
          <p:cNvGraphicFramePr/>
          <p:nvPr>
            <p:custDataLst>
              <p:tags r:id="rId3"/>
            </p:custDataLst>
          </p:nvPr>
        </p:nvGraphicFramePr>
        <p:xfrm>
          <a:off x="641350" y="2286000"/>
          <a:ext cx="7999730" cy="3198495"/>
        </p:xfrm>
        <a:graphic>
          <a:graphicData uri="http://schemas.openxmlformats.org/drawingml/2006/table">
            <a:tbl>
              <a:tblPr firstRow="1" bandRow="1">
                <a:tableStyleId>{5C22544A-7EE6-4342-B048-85BDC9FD1C3A}</a:tableStyleId>
              </a:tblPr>
              <a:tblGrid>
                <a:gridCol w="3999865"/>
                <a:gridCol w="3999865"/>
              </a:tblGrid>
              <a:tr h="730250">
                <a:tc>
                  <a:txBody>
                    <a:bodyPr/>
                    <a:p>
                      <a:pPr>
                        <a:buNone/>
                      </a:pPr>
                      <a:r>
                        <a:rPr lang="fr-FR" altLang="en-US" sz="2400" b="1"/>
                        <a:t>Number of carbons</a:t>
                      </a:r>
                      <a:endParaRPr lang="fr-FR" altLang="en-US" sz="2400" b="1"/>
                    </a:p>
                  </a:txBody>
                  <a:tcPr/>
                </a:tc>
                <a:tc>
                  <a:txBody>
                    <a:bodyPr/>
                    <a:p>
                      <a:pPr>
                        <a:buNone/>
                      </a:pPr>
                      <a:r>
                        <a:rPr lang="fr-FR" altLang="en-US" sz="2400" b="1">
                          <a:sym typeface="+mn-ea"/>
                        </a:rPr>
                        <a:t>2n Carbons</a:t>
                      </a:r>
                      <a:endParaRPr lang="fr-FR" altLang="en-US" sz="2400" b="1"/>
                    </a:p>
                    <a:p>
                      <a:pPr>
                        <a:buNone/>
                      </a:pPr>
                      <a:endParaRPr lang="fr-FR" altLang="en-US" sz="2400" b="1"/>
                    </a:p>
                  </a:txBody>
                  <a:tcPr/>
                </a:tc>
              </a:tr>
              <a:tr h="730250">
                <a:tc>
                  <a:txBody>
                    <a:bodyPr/>
                    <a:p>
                      <a:pPr>
                        <a:buNone/>
                      </a:pPr>
                      <a:r>
                        <a:rPr lang="fr-FR" altLang="en-US" sz="2400" b="1"/>
                        <a:t>Activation cost</a:t>
                      </a:r>
                      <a:endParaRPr lang="fr-FR" altLang="en-US" sz="2400" b="1"/>
                    </a:p>
                  </a:txBody>
                  <a:tcPr/>
                </a:tc>
                <a:tc>
                  <a:txBody>
                    <a:bodyPr/>
                    <a:p>
                      <a:pPr>
                        <a:buNone/>
                      </a:pPr>
                      <a:r>
                        <a:rPr lang="fr-FR" altLang="en-US" sz="2400" b="1">
                          <a:sym typeface="+mn-ea"/>
                        </a:rPr>
                        <a:t>2 phosphate bonds</a:t>
                      </a:r>
                      <a:endParaRPr lang="fr-FR" altLang="en-US" sz="2400" b="1"/>
                    </a:p>
                    <a:p>
                      <a:pPr>
                        <a:buNone/>
                      </a:pPr>
                      <a:endParaRPr lang="fr-FR" altLang="en-US" sz="2400" b="1"/>
                    </a:p>
                  </a:txBody>
                  <a:tcPr/>
                </a:tc>
              </a:tr>
              <a:tr h="434340">
                <a:tc>
                  <a:txBody>
                    <a:bodyPr/>
                    <a:p>
                      <a:pPr>
                        <a:buNone/>
                      </a:pPr>
                      <a:r>
                        <a:rPr lang="fr-FR" altLang="en-US" sz="2400" b="1"/>
                        <a:t>β-oxidation products</a:t>
                      </a:r>
                      <a:endParaRPr lang="fr-FR" altLang="en-US" sz="2400" b="1"/>
                    </a:p>
                  </a:txBody>
                  <a:tcPr/>
                </a:tc>
                <a:tc>
                  <a:txBody>
                    <a:bodyPr/>
                    <a:p>
                      <a:pPr>
                        <a:buNone/>
                      </a:pPr>
                      <a:r>
                        <a:rPr lang="fr-FR" altLang="en-US" sz="2400" b="1"/>
                        <a:t>(n-1) FADH₂</a:t>
                      </a:r>
                      <a:endParaRPr lang="fr-FR" altLang="en-US" sz="2400" b="1"/>
                    </a:p>
                  </a:txBody>
                  <a:tcPr/>
                </a:tc>
              </a:tr>
              <a:tr h="434340">
                <a:tc>
                  <a:txBody>
                    <a:bodyPr/>
                    <a:p>
                      <a:pPr>
                        <a:buNone/>
                      </a:pPr>
                      <a:endParaRPr lang="fr-FR" altLang="en-US" sz="2400" b="1"/>
                    </a:p>
                  </a:txBody>
                  <a:tcPr/>
                </a:tc>
                <a:tc>
                  <a:txBody>
                    <a:bodyPr/>
                    <a:p>
                      <a:pPr>
                        <a:buNone/>
                      </a:pPr>
                      <a:r>
                        <a:rPr lang="fr-FR" altLang="en-US" sz="2400" b="1"/>
                        <a:t>(n-1) NADH,H⁺</a:t>
                      </a:r>
                      <a:endParaRPr lang="fr-FR" altLang="en-US" sz="2400" b="1"/>
                    </a:p>
                  </a:txBody>
                  <a:tcPr/>
                </a:tc>
              </a:tr>
              <a:tr h="434975">
                <a:tc>
                  <a:txBody>
                    <a:bodyPr/>
                    <a:p>
                      <a:pPr>
                        <a:buNone/>
                      </a:pPr>
                      <a:endParaRPr lang="fr-FR" altLang="en-US" sz="2400" b="1"/>
                    </a:p>
                  </a:txBody>
                  <a:tcPr/>
                </a:tc>
                <a:tc>
                  <a:txBody>
                    <a:bodyPr/>
                    <a:p>
                      <a:pPr>
                        <a:buNone/>
                      </a:pPr>
                      <a:r>
                        <a:rPr lang="fr-FR" altLang="en-US" sz="2400" b="1"/>
                        <a:t>n Acetyl-CoA</a:t>
                      </a:r>
                      <a:endParaRPr lang="fr-FR" altLang="en-US" sz="2400" b="1"/>
                    </a:p>
                  </a:txBody>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95" name="Rectangle 63"/>
          <p:cNvSpPr/>
          <p:nvPr/>
        </p:nvSpPr>
        <p:spPr>
          <a:xfrm>
            <a:off x="-37465" y="3310890"/>
            <a:ext cx="9211310" cy="1583690"/>
          </a:xfrm>
          <a:prstGeom prst="rect">
            <a:avLst/>
          </a:prstGeom>
          <a:solidFill>
            <a:srgbClr val="99CCFF"/>
          </a:solidFill>
          <a:ln w="9525">
            <a:noFill/>
          </a:ln>
        </p:spPr>
        <p:txBody>
          <a:bodyPr wrap="none" anchor="ctr" anchorCtr="0"/>
          <a:p>
            <a:endParaRPr sz="1800" dirty="0">
              <a:latin typeface="Arial" panose="020B0604020202020204" pitchFamily="34" charset="0"/>
            </a:endParaRPr>
          </a:p>
        </p:txBody>
      </p:sp>
      <p:graphicFrame>
        <p:nvGraphicFramePr>
          <p:cNvPr id="3" name="Objet 2"/>
          <p:cNvGraphicFramePr/>
          <p:nvPr/>
        </p:nvGraphicFramePr>
        <p:xfrm>
          <a:off x="-36830" y="-27305"/>
          <a:ext cx="9210675" cy="6899910"/>
        </p:xfrm>
        <a:graphic>
          <a:graphicData uri="http://schemas.openxmlformats.org/presentationml/2006/ole">
            <mc:AlternateContent xmlns:mc="http://schemas.openxmlformats.org/markup-compatibility/2006">
              <mc:Choice xmlns:v="urn:schemas-microsoft-com:vml" Requires="v">
                <p:oleObj spid="_x0000_s4" name="" r:id="rId1" imgW="4572000" imgH="3429000" progId="Paint.Picture">
                  <p:embed/>
                </p:oleObj>
              </mc:Choice>
              <mc:Fallback>
                <p:oleObj name="" r:id="rId1" imgW="4572000" imgH="3429000" progId="Paint.Picture">
                  <p:embed/>
                  <p:pic>
                    <p:nvPicPr>
                      <p:cNvPr id="0" name="Image 2"/>
                      <p:cNvPicPr/>
                      <p:nvPr/>
                    </p:nvPicPr>
                    <p:blipFill>
                      <a:blip r:embed="rId2"/>
                      <a:stretch>
                        <a:fillRect/>
                      </a:stretch>
                    </p:blipFill>
                    <p:spPr>
                      <a:xfrm>
                        <a:off x="-36830" y="-27305"/>
                        <a:ext cx="9210675" cy="6899910"/>
                      </a:xfrm>
                      <a:prstGeom prst="rect">
                        <a:avLst/>
                      </a:prstGeom>
                    </p:spPr>
                  </p:pic>
                </p:oleObj>
              </mc:Fallback>
            </mc:AlternateContent>
          </a:graphicData>
        </a:graphic>
      </p:graphicFrame>
      <p:grpSp>
        <p:nvGrpSpPr>
          <p:cNvPr id="12" name="Grouper 11"/>
          <p:cNvGrpSpPr/>
          <p:nvPr/>
        </p:nvGrpSpPr>
        <p:grpSpPr>
          <a:xfrm>
            <a:off x="1184910" y="142875"/>
            <a:ext cx="6431280" cy="5882640"/>
            <a:chOff x="1866" y="225"/>
            <a:chExt cx="10128" cy="9264"/>
          </a:xfrm>
        </p:grpSpPr>
        <p:grpSp>
          <p:nvGrpSpPr>
            <p:cNvPr id="20" name="Groupe 19"/>
            <p:cNvGrpSpPr/>
            <p:nvPr/>
          </p:nvGrpSpPr>
          <p:grpSpPr>
            <a:xfrm>
              <a:off x="2025" y="225"/>
              <a:ext cx="9225" cy="4500"/>
              <a:chOff x="1285852" y="142852"/>
              <a:chExt cx="5857916" cy="2857520"/>
            </a:xfrm>
          </p:grpSpPr>
          <p:sp>
            <p:nvSpPr>
              <p:cNvPr id="6" name="Rectangle 5"/>
              <p:cNvSpPr/>
              <p:nvPr/>
            </p:nvSpPr>
            <p:spPr>
              <a:xfrm>
                <a:off x="5572132" y="1812185"/>
                <a:ext cx="1571636" cy="829945"/>
              </a:xfrm>
              <a:prstGeom prst="rect">
                <a:avLst/>
              </a:prstGeom>
            </p:spPr>
            <p:txBody>
              <a:bodyPr wrap="square">
                <a:spAutoFit/>
              </a:bodyPr>
              <a:lstStyle/>
              <a:p>
                <a:r>
                  <a:rPr lang="fr-FR" sz="2400" b="1" kern="0" noProof="0" smtClean="0">
                    <a:ln>
                      <a:noFill/>
                    </a:ln>
                    <a:solidFill>
                      <a:srgbClr val="00FF00"/>
                    </a:solidFill>
                    <a:effectLst>
                      <a:outerShdw blurRad="38100" dist="38100" dir="2700000" algn="tl">
                        <a:srgbClr val="000000"/>
                      </a:outerShdw>
                    </a:effectLst>
                    <a:uLnTx/>
                    <a:uFillTx/>
                    <a:latin typeface="+mj-lt"/>
                    <a:ea typeface="+mj-ea"/>
                    <a:cs typeface="MS PGothic" panose="020B0600070205080204" pitchFamily="34" charset="-128"/>
                  </a:rPr>
                  <a:t>AG saturés insaturés </a:t>
                </a:r>
                <a:endParaRPr lang="fr-FR" sz="2400" b="1" kern="0" noProof="0" dirty="0" smtClean="0">
                  <a:ln>
                    <a:noFill/>
                  </a:ln>
                  <a:solidFill>
                    <a:srgbClr val="00FF00"/>
                  </a:solidFill>
                  <a:effectLst>
                    <a:outerShdw blurRad="38100" dist="38100" dir="2700000" algn="tl">
                      <a:srgbClr val="000000"/>
                    </a:outerShdw>
                  </a:effectLst>
                  <a:uLnTx/>
                  <a:uFillTx/>
                  <a:latin typeface="+mj-lt"/>
                  <a:ea typeface="+mj-ea"/>
                  <a:cs typeface="MS PGothic" panose="020B0600070205080204" pitchFamily="34" charset="-128"/>
                </a:endParaRPr>
              </a:p>
            </p:txBody>
          </p:sp>
          <p:sp>
            <p:nvSpPr>
              <p:cNvPr id="14" name="Ellipse 13"/>
              <p:cNvSpPr/>
              <p:nvPr/>
            </p:nvSpPr>
            <p:spPr>
              <a:xfrm>
                <a:off x="2714612" y="142852"/>
                <a:ext cx="3286148" cy="1214446"/>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kern="0" noProof="0" smtClean="0">
                    <a:ln>
                      <a:noFill/>
                    </a:ln>
                    <a:solidFill>
                      <a:srgbClr val="00FF00"/>
                    </a:solidFill>
                    <a:effectLst>
                      <a:outerShdw blurRad="38100" dist="38100" dir="2700000" algn="tl">
                        <a:srgbClr val="000000"/>
                      </a:outerShdw>
                    </a:effectLst>
                    <a:uLnTx/>
                    <a:uFillTx/>
                    <a:latin typeface="+mj-lt"/>
                    <a:ea typeface="+mj-ea"/>
                    <a:cs typeface="MS PGothic" panose="020B0600070205080204" pitchFamily="34" charset="-128"/>
                  </a:rPr>
                  <a:t>β-oxydation </a:t>
                </a:r>
                <a:endParaRPr lang="fr-FR" sz="2800" b="1" kern="0" noProof="0" dirty="0" smtClean="0">
                  <a:ln>
                    <a:noFill/>
                  </a:ln>
                  <a:solidFill>
                    <a:srgbClr val="00FF00"/>
                  </a:solidFill>
                  <a:effectLst>
                    <a:outerShdw blurRad="38100" dist="38100" dir="2700000" algn="tl">
                      <a:srgbClr val="000000"/>
                    </a:outerShdw>
                  </a:effectLst>
                  <a:uLnTx/>
                  <a:uFillTx/>
                  <a:latin typeface="+mj-lt"/>
                  <a:ea typeface="+mj-ea"/>
                  <a:cs typeface="MS PGothic" panose="020B0600070205080204" pitchFamily="34" charset="-128"/>
                </a:endParaRPr>
              </a:p>
            </p:txBody>
          </p:sp>
          <p:sp>
            <p:nvSpPr>
              <p:cNvPr id="15" name="Rectangle 14"/>
              <p:cNvSpPr/>
              <p:nvPr/>
            </p:nvSpPr>
            <p:spPr>
              <a:xfrm>
                <a:off x="1285852" y="1857364"/>
                <a:ext cx="2125649" cy="829945"/>
              </a:xfrm>
              <a:prstGeom prst="rect">
                <a:avLst/>
              </a:prstGeom>
            </p:spPr>
            <p:txBody>
              <a:bodyPr wrap="square">
                <a:spAutoFit/>
              </a:bodyPr>
              <a:lstStyle/>
              <a:p>
                <a:pPr algn="l">
                  <a:buClrTx/>
                  <a:buSzTx/>
                  <a:buFontTx/>
                </a:pPr>
                <a:r>
                  <a:rPr lang="fr-FR" sz="2400" b="1" kern="0" noProof="0" smtClean="0">
                    <a:ln>
                      <a:noFill/>
                    </a:ln>
                    <a:solidFill>
                      <a:srgbClr val="00FF00"/>
                    </a:solidFill>
                    <a:effectLst>
                      <a:outerShdw blurRad="38100" dist="38100" dir="2700000" algn="tl">
                        <a:srgbClr val="000000"/>
                      </a:outerShdw>
                    </a:effectLst>
                    <a:uLnTx/>
                    <a:uFillTx/>
                    <a:latin typeface="+mj-lt"/>
                    <a:ea typeface="+mj-ea"/>
                    <a:cs typeface="MS PGothic" panose="020B0600070205080204" pitchFamily="34" charset="-128"/>
                  </a:rPr>
                  <a:t>AG saturés à nombre impair </a:t>
                </a:r>
                <a:endParaRPr lang="fr-FR" sz="2400" b="1" kern="0" noProof="0" smtClean="0">
                  <a:ln>
                    <a:noFill/>
                  </a:ln>
                  <a:solidFill>
                    <a:srgbClr val="00FF00"/>
                  </a:solidFill>
                  <a:effectLst>
                    <a:outerShdw blurRad="38100" dist="38100" dir="2700000" algn="tl">
                      <a:srgbClr val="000000"/>
                    </a:outerShdw>
                  </a:effectLst>
                  <a:uLnTx/>
                  <a:uFillTx/>
                  <a:latin typeface="+mj-lt"/>
                  <a:ea typeface="+mj-ea"/>
                  <a:cs typeface="MS PGothic" panose="020B0600070205080204" pitchFamily="34" charset="-128"/>
                </a:endParaRPr>
              </a:p>
            </p:txBody>
          </p:sp>
          <p:sp>
            <p:nvSpPr>
              <p:cNvPr id="19" name="Flèche à quatre pointes 18"/>
              <p:cNvSpPr/>
              <p:nvPr/>
            </p:nvSpPr>
            <p:spPr>
              <a:xfrm>
                <a:off x="3357554" y="1500174"/>
                <a:ext cx="2000264" cy="1500198"/>
              </a:xfrm>
              <a:prstGeom prst="quadArrow">
                <a:avLst>
                  <a:gd name="adj1" fmla="val 22500"/>
                  <a:gd name="adj2" fmla="val 33717"/>
                  <a:gd name="adj3" fmla="val 22500"/>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1" name="Grouper 10"/>
            <p:cNvGrpSpPr/>
            <p:nvPr/>
          </p:nvGrpSpPr>
          <p:grpSpPr>
            <a:xfrm>
              <a:off x="1866" y="4991"/>
              <a:ext cx="10128" cy="4498"/>
              <a:chOff x="849" y="4878"/>
              <a:chExt cx="10128" cy="4498"/>
            </a:xfrm>
          </p:grpSpPr>
          <p:sp>
            <p:nvSpPr>
              <p:cNvPr id="8" name="Ellipse 7"/>
              <p:cNvSpPr/>
              <p:nvPr/>
            </p:nvSpPr>
            <p:spPr>
              <a:xfrm>
                <a:off x="849" y="4878"/>
                <a:ext cx="10128" cy="4448"/>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50000"/>
                  </a:lnSpc>
                </a:pPr>
                <a:endParaRPr lang="fr-FR" sz="2800" b="1" kern="0" noProof="0" dirty="0" smtClean="0">
                  <a:ln>
                    <a:noFill/>
                  </a:ln>
                  <a:solidFill>
                    <a:srgbClr val="00FF00"/>
                  </a:solidFill>
                  <a:effectLst>
                    <a:outerShdw blurRad="38100" dist="38100" dir="2700000" algn="tl">
                      <a:srgbClr val="000000"/>
                    </a:outerShdw>
                  </a:effectLst>
                  <a:uLnTx/>
                  <a:uFillTx/>
                  <a:latin typeface="+mj-lt"/>
                  <a:ea typeface="+mj-ea"/>
                  <a:cs typeface="MS PGothic" panose="020B0600070205080204" pitchFamily="34" charset="-128"/>
                </a:endParaRPr>
              </a:p>
            </p:txBody>
          </p:sp>
          <p:sp>
            <p:nvSpPr>
              <p:cNvPr id="9" name="Zone de texte 8"/>
              <p:cNvSpPr txBox="1"/>
              <p:nvPr/>
            </p:nvSpPr>
            <p:spPr>
              <a:xfrm>
                <a:off x="1201" y="4896"/>
                <a:ext cx="9379" cy="4480"/>
              </a:xfrm>
              <a:prstGeom prst="rect">
                <a:avLst/>
              </a:prstGeom>
              <a:noFill/>
            </p:spPr>
            <p:txBody>
              <a:bodyPr wrap="square" rtlCol="0">
                <a:noAutofit/>
              </a:bodyPr>
              <a:p>
                <a:pPr algn="ctr">
                  <a:lnSpc>
                    <a:spcPct val="150000"/>
                  </a:lnSpc>
                </a:pPr>
                <a:r>
                  <a:rPr sz="3600" b="1">
                    <a:solidFill>
                      <a:schemeClr val="bg1"/>
                    </a:solidFill>
                    <a:latin typeface="Arial" panose="020B0604020202020204" pitchFamily="34" charset="0"/>
                    <a:cs typeface="Arial" panose="020B0604020202020204" pitchFamily="34" charset="0"/>
                    <a:sym typeface="+mn-ea"/>
                  </a:rPr>
                  <a:t>Certain fatty acids </a:t>
                </a:r>
                <a:endParaRPr sz="3600" b="1">
                  <a:solidFill>
                    <a:schemeClr val="bg1"/>
                  </a:solidFill>
                  <a:latin typeface="Arial" panose="020B0604020202020204" pitchFamily="34" charset="0"/>
                  <a:cs typeface="Arial" panose="020B0604020202020204" pitchFamily="34" charset="0"/>
                  <a:sym typeface="+mn-ea"/>
                </a:endParaRPr>
              </a:p>
              <a:p>
                <a:pPr algn="ctr">
                  <a:lnSpc>
                    <a:spcPct val="150000"/>
                  </a:lnSpc>
                </a:pPr>
                <a:r>
                  <a:rPr sz="3600" b="1">
                    <a:solidFill>
                      <a:schemeClr val="bg1"/>
                    </a:solidFill>
                    <a:latin typeface="Arial" panose="020B0604020202020204" pitchFamily="34" charset="0"/>
                    <a:cs typeface="Arial" panose="020B0604020202020204" pitchFamily="34" charset="0"/>
                    <a:sym typeface="+mn-ea"/>
                  </a:rPr>
                  <a:t>require additional steps for their degradation</a:t>
                </a:r>
                <a:endParaRPr lang="fr-FR" altLang="en-US" sz="3600" b="1">
                  <a:solidFill>
                    <a:schemeClr val="bg1"/>
                  </a:solidFill>
                  <a:latin typeface="Arial" panose="020B0604020202020204" pitchFamily="34" charset="0"/>
                  <a:cs typeface="Arial" panose="020B0604020202020204" pitchFamily="34" charset="0"/>
                  <a:sym typeface="+mn-ea"/>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495"/>
                                        </p:tgtEl>
                                        <p:attrNameLst>
                                          <p:attrName>style.visibility</p:attrName>
                                        </p:attrNameLst>
                                      </p:cBhvr>
                                      <p:to>
                                        <p:strVal val="visible"/>
                                      </p:to>
                                    </p:set>
                                    <p:animEffect transition="in" filter="checkerboard(across)">
                                      <p:cBhvr>
                                        <p:cTn id="7" dur="500"/>
                                        <p:tgtEl>
                                          <p:spTgt spid="184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95"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t 2"/>
          <p:cNvGraphicFramePr/>
          <p:nvPr/>
        </p:nvGraphicFramePr>
        <p:xfrm>
          <a:off x="0" y="-99060"/>
          <a:ext cx="9165590" cy="6899910"/>
        </p:xfrm>
        <a:graphic>
          <a:graphicData uri="http://schemas.openxmlformats.org/presentationml/2006/ole">
            <mc:AlternateContent xmlns:mc="http://schemas.openxmlformats.org/markup-compatibility/2006">
              <mc:Choice xmlns:v="urn:schemas-microsoft-com:vml" Requires="v">
                <p:oleObj spid="_x0000_s4" name="" r:id="rId1" imgW="4572000" imgH="3429000" progId="Paint.Picture">
                  <p:embed/>
                </p:oleObj>
              </mc:Choice>
              <mc:Fallback>
                <p:oleObj name="" r:id="rId1" imgW="4572000" imgH="3429000" progId="Paint.Picture">
                  <p:embed/>
                  <p:pic>
                    <p:nvPicPr>
                      <p:cNvPr id="0" name="Image 2"/>
                      <p:cNvPicPr/>
                      <p:nvPr/>
                    </p:nvPicPr>
                    <p:blipFill>
                      <a:blip r:embed="rId2"/>
                      <a:stretch>
                        <a:fillRect/>
                      </a:stretch>
                    </p:blipFill>
                    <p:spPr>
                      <a:xfrm>
                        <a:off x="0" y="-99060"/>
                        <a:ext cx="9165590" cy="6899910"/>
                      </a:xfrm>
                      <a:prstGeom prst="rect">
                        <a:avLst/>
                      </a:prstGeom>
                    </p:spPr>
                  </p:pic>
                </p:oleObj>
              </mc:Fallback>
            </mc:AlternateContent>
          </a:graphicData>
        </a:graphic>
      </p:graphicFrame>
      <p:sp>
        <p:nvSpPr>
          <p:cNvPr id="5" name="Rectangle 4"/>
          <p:cNvSpPr/>
          <p:nvPr/>
        </p:nvSpPr>
        <p:spPr>
          <a:xfrm>
            <a:off x="285403" y="142218"/>
            <a:ext cx="7816850" cy="583565"/>
          </a:xfrm>
          <a:prstGeom prst="rect">
            <a:avLst/>
          </a:prstGeom>
        </p:spPr>
        <p:txBody>
          <a:bodyPr wrap="none">
            <a:spAutoFit/>
          </a:bodyPr>
          <a:lstStyle/>
          <a:p>
            <a:r>
              <a:rPr lang="fr-FR" sz="3200" b="1" kern="0" noProof="0" smtClean="0">
                <a:ln>
                  <a:noFill/>
                </a:ln>
                <a:solidFill>
                  <a:srgbClr val="00FF00"/>
                </a:solidFill>
                <a:effectLst>
                  <a:outerShdw blurRad="38100" dist="38100" dir="2700000" algn="tl">
                    <a:srgbClr val="000000"/>
                  </a:outerShdw>
                </a:effectLst>
                <a:uLnTx/>
                <a:uFillTx/>
                <a:latin typeface="+mj-lt"/>
                <a:ea typeface="+mj-ea"/>
                <a:cs typeface="MS PGothic" panose="020B0600070205080204" pitchFamily="34" charset="-128"/>
              </a:rPr>
              <a:t>β-oxydation des AG saturés à nombre impair</a:t>
            </a:r>
            <a:r>
              <a:rPr lang="fr-FR" sz="3200" b="1" dirty="0" smtClean="0">
                <a:solidFill>
                  <a:srgbClr val="92D050"/>
                </a:solidFill>
              </a:rPr>
              <a:t> </a:t>
            </a:r>
            <a:endParaRPr lang="fr-FR" sz="3200" dirty="0"/>
          </a:p>
        </p:txBody>
      </p:sp>
      <p:sp>
        <p:nvSpPr>
          <p:cNvPr id="2" name="Zone de texte 1"/>
          <p:cNvSpPr txBox="1"/>
          <p:nvPr/>
        </p:nvSpPr>
        <p:spPr>
          <a:xfrm>
            <a:off x="551180" y="909320"/>
            <a:ext cx="7285355" cy="2306955"/>
          </a:xfrm>
          <a:prstGeom prst="rect">
            <a:avLst/>
          </a:prstGeom>
          <a:noFill/>
        </p:spPr>
        <p:txBody>
          <a:bodyPr wrap="square" rtlCol="0">
            <a:spAutoFit/>
          </a:bodyPr>
          <a:p>
            <a:pPr marL="342900" indent="-342900">
              <a:lnSpc>
                <a:spcPct val="150000"/>
              </a:lnSpc>
              <a:buFont typeface="Arial" panose="020B0604020202020204" pitchFamily="34" charset="0"/>
              <a:buChar char="•"/>
            </a:pPr>
            <a:r>
              <a:rPr lang="fr-FR" altLang="en-US" sz="2400" b="1">
                <a:solidFill>
                  <a:schemeClr val="bg1"/>
                </a:solidFill>
                <a:latin typeface="Arial" panose="020B0604020202020204" pitchFamily="34" charset="0"/>
                <a:cs typeface="Arial" panose="020B0604020202020204" pitchFamily="34" charset="0"/>
              </a:rPr>
              <a:t>Minority, of plant origin (+++)</a:t>
            </a:r>
            <a:endParaRPr lang="fr-FR" altLang="en-US" sz="2400" b="1">
              <a:solidFill>
                <a:schemeClr val="bg1"/>
              </a:solidFill>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fr-FR" altLang="en-US" sz="2400" b="1">
                <a:solidFill>
                  <a:schemeClr val="bg1"/>
                </a:solidFill>
                <a:latin typeface="Arial" panose="020B0604020202020204" pitchFamily="34" charset="0"/>
                <a:cs typeface="Arial" panose="020B0604020202020204" pitchFamily="34" charset="0"/>
              </a:rPr>
              <a:t>Same enzymes (ENZ)</a:t>
            </a:r>
            <a:endParaRPr lang="fr-FR" altLang="en-US" sz="2400" b="1">
              <a:solidFill>
                <a:schemeClr val="bg1"/>
              </a:solidFill>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fr-FR" altLang="en-US" sz="2400" b="1">
                <a:solidFill>
                  <a:schemeClr val="bg1"/>
                </a:solidFill>
                <a:latin typeface="Arial" panose="020B0604020202020204" pitchFamily="34" charset="0"/>
                <a:cs typeface="Arial" panose="020B0604020202020204" pitchFamily="34" charset="0"/>
              </a:rPr>
              <a:t>Final product = propionylCoA (C3)</a:t>
            </a:r>
            <a:endParaRPr lang="fr-FR" altLang="en-US" sz="2400" b="1">
              <a:solidFill>
                <a:schemeClr val="bg1"/>
              </a:solidFill>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fr-FR" altLang="en-US" sz="2400" b="1">
                <a:solidFill>
                  <a:schemeClr val="bg1"/>
                </a:solidFill>
                <a:latin typeface="Arial" panose="020B0604020202020204" pitchFamily="34" charset="0"/>
                <a:cs typeface="Arial" panose="020B0604020202020204" pitchFamily="34" charset="0"/>
              </a:rPr>
              <a:t>Degraded by the Krebs cycle via succinylCoA</a:t>
            </a:r>
            <a:endParaRPr lang="fr-FR" altLang="en-US" sz="2400" b="1">
              <a:solidFill>
                <a:schemeClr val="bg1"/>
              </a:solidFill>
              <a:latin typeface="Arial" panose="020B0604020202020204" pitchFamily="34" charset="0"/>
              <a:cs typeface="Arial" panose="020B0604020202020204" pitchFamily="34" charset="0"/>
            </a:endParaRPr>
          </a:p>
        </p:txBody>
      </p:sp>
      <p:grpSp>
        <p:nvGrpSpPr>
          <p:cNvPr id="20" name="Grouper 19"/>
          <p:cNvGrpSpPr/>
          <p:nvPr/>
        </p:nvGrpSpPr>
        <p:grpSpPr>
          <a:xfrm>
            <a:off x="-336550" y="3814445"/>
            <a:ext cx="9394190" cy="1312410"/>
            <a:chOff x="-530" y="6382"/>
            <a:chExt cx="14618" cy="1927"/>
          </a:xfrm>
        </p:grpSpPr>
        <p:cxnSp>
          <p:nvCxnSpPr>
            <p:cNvPr id="13" name="Connecteur droit avec flèche 12"/>
            <p:cNvCxnSpPr/>
            <p:nvPr/>
          </p:nvCxnSpPr>
          <p:spPr>
            <a:xfrm>
              <a:off x="11756" y="7006"/>
              <a:ext cx="1701" cy="0"/>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grpSp>
          <p:nvGrpSpPr>
            <p:cNvPr id="19" name="Grouper 18"/>
            <p:cNvGrpSpPr/>
            <p:nvPr/>
          </p:nvGrpSpPr>
          <p:grpSpPr>
            <a:xfrm>
              <a:off x="-530" y="6382"/>
              <a:ext cx="14618" cy="1927"/>
              <a:chOff x="277" y="5365"/>
              <a:chExt cx="14489" cy="1927"/>
            </a:xfrm>
          </p:grpSpPr>
          <p:sp>
            <p:nvSpPr>
              <p:cNvPr id="6" name="Zone de texte 5"/>
              <p:cNvSpPr txBox="1"/>
              <p:nvPr/>
            </p:nvSpPr>
            <p:spPr>
              <a:xfrm>
                <a:off x="277" y="5532"/>
                <a:ext cx="14489" cy="1760"/>
              </a:xfrm>
              <a:prstGeom prst="rect">
                <a:avLst/>
              </a:prstGeom>
              <a:noFill/>
            </p:spPr>
            <p:txBody>
              <a:bodyPr wrap="square" rtlCol="0">
                <a:spAutoFit/>
              </a:bodyPr>
              <a:p>
                <a:r>
                  <a:rPr lang="fr-FR" altLang="en-US" sz="2400" b="1">
                    <a:solidFill>
                      <a:schemeClr val="bg1"/>
                    </a:solidFill>
                    <a:latin typeface="Arial" panose="020B0604020202020204" pitchFamily="34" charset="0"/>
                    <a:cs typeface="Arial" panose="020B0604020202020204" pitchFamily="34" charset="0"/>
                  </a:rPr>
                  <a:t>            propionylCoA                 D-methylmalonylCoA            </a:t>
                </a:r>
                <a:endParaRPr lang="fr-FR" altLang="en-US" sz="2400" b="1">
                  <a:solidFill>
                    <a:schemeClr val="bg1"/>
                  </a:solidFill>
                  <a:latin typeface="Arial" panose="020B0604020202020204" pitchFamily="34" charset="0"/>
                  <a:cs typeface="Arial" panose="020B0604020202020204" pitchFamily="34" charset="0"/>
                </a:endParaRPr>
              </a:p>
              <a:p>
                <a:endParaRPr lang="fr-FR" altLang="en-US" sz="2400" b="1">
                  <a:solidFill>
                    <a:schemeClr val="bg1"/>
                  </a:solidFill>
                  <a:latin typeface="Arial" panose="020B0604020202020204" pitchFamily="34" charset="0"/>
                  <a:cs typeface="Arial" panose="020B0604020202020204" pitchFamily="34" charset="0"/>
                </a:endParaRPr>
              </a:p>
              <a:p>
                <a:r>
                  <a:rPr lang="fr-FR" altLang="en-US" sz="2400" b="1">
                    <a:solidFill>
                      <a:schemeClr val="bg1"/>
                    </a:solidFill>
                    <a:latin typeface="Arial" panose="020B0604020202020204" pitchFamily="34" charset="0"/>
                    <a:cs typeface="Arial" panose="020B0604020202020204" pitchFamily="34" charset="0"/>
                  </a:rPr>
                  <a:t>            L-methylmalonylCoA → SuccinylCoA → KREBS Cycle</a:t>
                </a:r>
                <a:endParaRPr lang="fr-FR" altLang="en-US" sz="2400" b="1">
                  <a:solidFill>
                    <a:schemeClr val="bg1"/>
                  </a:solidFill>
                  <a:latin typeface="Arial" panose="020B0604020202020204" pitchFamily="34" charset="0"/>
                  <a:cs typeface="Arial" panose="020B0604020202020204" pitchFamily="34" charset="0"/>
                </a:endParaRPr>
              </a:p>
            </p:txBody>
          </p:sp>
          <p:sp>
            <p:nvSpPr>
              <p:cNvPr id="7" name="Zone de texte 6"/>
              <p:cNvSpPr txBox="1"/>
              <p:nvPr/>
            </p:nvSpPr>
            <p:spPr>
              <a:xfrm>
                <a:off x="5159" y="5365"/>
                <a:ext cx="2431" cy="541"/>
              </a:xfrm>
              <a:prstGeom prst="rect">
                <a:avLst/>
              </a:prstGeom>
              <a:noFill/>
            </p:spPr>
            <p:txBody>
              <a:bodyPr wrap="square" rtlCol="0">
                <a:spAutoFit/>
              </a:bodyPr>
              <a:p>
                <a:r>
                  <a:rPr lang="fr-FR" altLang="en-US" b="1">
                    <a:solidFill>
                      <a:srgbClr val="00FF00"/>
                    </a:solidFill>
                    <a:latin typeface="Arial" panose="020B0604020202020204" pitchFamily="34" charset="0"/>
                    <a:cs typeface="Arial" panose="020B0604020202020204" pitchFamily="34" charset="0"/>
                    <a:sym typeface="+mn-ea"/>
                  </a:rPr>
                  <a:t>Carboxylase </a:t>
                </a:r>
                <a:endParaRPr lang="fr-FR" altLang="en-US" b="1">
                  <a:solidFill>
                    <a:srgbClr val="00FF00"/>
                  </a:solidFill>
                  <a:latin typeface="Arial" panose="020B0604020202020204" pitchFamily="34" charset="0"/>
                  <a:cs typeface="Arial" panose="020B0604020202020204" pitchFamily="34" charset="0"/>
                  <a:sym typeface="+mn-ea"/>
                </a:endParaRPr>
              </a:p>
            </p:txBody>
          </p:sp>
          <p:cxnSp>
            <p:nvCxnSpPr>
              <p:cNvPr id="10" name="Connecteur droit avec flèche 9"/>
              <p:cNvCxnSpPr/>
              <p:nvPr/>
            </p:nvCxnSpPr>
            <p:spPr>
              <a:xfrm flipV="1">
                <a:off x="5384" y="5949"/>
                <a:ext cx="2015" cy="27"/>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cxnSp>
            <p:nvCxnSpPr>
              <p:cNvPr id="14" name="Connecteur droit avec flèche 13"/>
              <p:cNvCxnSpPr/>
              <p:nvPr/>
            </p:nvCxnSpPr>
            <p:spPr>
              <a:xfrm flipV="1">
                <a:off x="5500" y="5969"/>
                <a:ext cx="551" cy="373"/>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sp>
            <p:nvSpPr>
              <p:cNvPr id="15" name="Zone de texte 14"/>
              <p:cNvSpPr txBox="1"/>
              <p:nvPr/>
            </p:nvSpPr>
            <p:spPr>
              <a:xfrm>
                <a:off x="12252" y="5455"/>
                <a:ext cx="2133" cy="541"/>
              </a:xfrm>
              <a:prstGeom prst="rect">
                <a:avLst/>
              </a:prstGeom>
              <a:noFill/>
            </p:spPr>
            <p:txBody>
              <a:bodyPr wrap="square" rtlCol="0">
                <a:spAutoFit/>
              </a:bodyPr>
              <a:p>
                <a:r>
                  <a:rPr lang="fr-FR" altLang="en-US" b="1">
                    <a:solidFill>
                      <a:srgbClr val="00FF00"/>
                    </a:solidFill>
                    <a:latin typeface="Arial" panose="020B0604020202020204" pitchFamily="34" charset="0"/>
                    <a:cs typeface="Arial" panose="020B0604020202020204" pitchFamily="34" charset="0"/>
                    <a:sym typeface="+mn-ea"/>
                  </a:rPr>
                  <a:t>Epimerase</a:t>
                </a:r>
                <a:r>
                  <a:rPr lang="fr-FR" altLang="en-US" b="1">
                    <a:solidFill>
                      <a:srgbClr val="00FF00"/>
                    </a:solidFill>
                    <a:latin typeface="Arial" panose="020B0604020202020204" pitchFamily="34" charset="0"/>
                    <a:cs typeface="Arial" panose="020B0604020202020204" pitchFamily="34" charset="0"/>
                    <a:sym typeface="+mn-ea"/>
                  </a:rPr>
                  <a:t> </a:t>
                </a:r>
                <a:endParaRPr lang="fr-FR" altLang="en-US" b="1">
                  <a:solidFill>
                    <a:srgbClr val="00FF00"/>
                  </a:solidFill>
                  <a:latin typeface="Arial" panose="020B0604020202020204" pitchFamily="34" charset="0"/>
                  <a:cs typeface="Arial" panose="020B0604020202020204" pitchFamily="34" charset="0"/>
                  <a:sym typeface="+mn-ea"/>
                </a:endParaRPr>
              </a:p>
            </p:txBody>
          </p:sp>
          <p:sp>
            <p:nvSpPr>
              <p:cNvPr id="16" name="Zone de texte 15"/>
              <p:cNvSpPr txBox="1"/>
              <p:nvPr/>
            </p:nvSpPr>
            <p:spPr>
              <a:xfrm>
                <a:off x="4920" y="6240"/>
                <a:ext cx="1032" cy="541"/>
              </a:xfrm>
              <a:prstGeom prst="rect">
                <a:avLst/>
              </a:prstGeom>
              <a:noFill/>
            </p:spPr>
            <p:txBody>
              <a:bodyPr wrap="square" rtlCol="0">
                <a:spAutoFit/>
              </a:bodyPr>
              <a:p>
                <a:r>
                  <a:rPr lang="fr-FR" altLang="en-US" b="1">
                    <a:solidFill>
                      <a:srgbClr val="00FF00"/>
                    </a:solidFill>
                    <a:latin typeface="Arial" panose="020B0604020202020204" pitchFamily="34" charset="0"/>
                    <a:cs typeface="Arial" panose="020B0604020202020204" pitchFamily="34" charset="0"/>
                    <a:sym typeface="+mn-ea"/>
                  </a:rPr>
                  <a:t>CO</a:t>
                </a:r>
                <a:r>
                  <a:rPr lang="fr-FR" altLang="en-US" b="1" baseline="-25000">
                    <a:solidFill>
                      <a:srgbClr val="00FF00"/>
                    </a:solidFill>
                    <a:latin typeface="Arial" panose="020B0604020202020204" pitchFamily="34" charset="0"/>
                    <a:cs typeface="Arial" panose="020B0604020202020204" pitchFamily="34" charset="0"/>
                    <a:sym typeface="+mn-ea"/>
                  </a:rPr>
                  <a:t>2</a:t>
                </a:r>
                <a:endParaRPr lang="fr-FR" altLang="en-US" b="1" baseline="-25000">
                  <a:solidFill>
                    <a:srgbClr val="00FF00"/>
                  </a:solidFill>
                  <a:latin typeface="Arial" panose="020B0604020202020204" pitchFamily="34" charset="0"/>
                  <a:cs typeface="Arial" panose="020B0604020202020204" pitchFamily="34" charset="0"/>
                  <a:sym typeface="+mn-ea"/>
                </a:endParaRPr>
              </a:p>
            </p:txBody>
          </p:sp>
        </p:gr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t 2"/>
          <p:cNvGraphicFramePr/>
          <p:nvPr/>
        </p:nvGraphicFramePr>
        <p:xfrm>
          <a:off x="-36830" y="-27305"/>
          <a:ext cx="9210675" cy="6899910"/>
        </p:xfrm>
        <a:graphic>
          <a:graphicData uri="http://schemas.openxmlformats.org/presentationml/2006/ole">
            <mc:AlternateContent xmlns:mc="http://schemas.openxmlformats.org/markup-compatibility/2006">
              <mc:Choice xmlns:v="urn:schemas-microsoft-com:vml" Requires="v">
                <p:oleObj spid="_x0000_s2" name="" r:id="rId1" imgW="4572000" imgH="3429000" progId="Paint.Picture">
                  <p:embed/>
                </p:oleObj>
              </mc:Choice>
              <mc:Fallback>
                <p:oleObj name="" r:id="rId1" imgW="4572000" imgH="3429000" progId="Paint.Picture">
                  <p:embed/>
                  <p:pic>
                    <p:nvPicPr>
                      <p:cNvPr id="0" name="Image 2"/>
                      <p:cNvPicPr/>
                      <p:nvPr/>
                    </p:nvPicPr>
                    <p:blipFill>
                      <a:blip r:embed="rId2"/>
                      <a:stretch>
                        <a:fillRect/>
                      </a:stretch>
                    </p:blipFill>
                    <p:spPr>
                      <a:xfrm>
                        <a:off x="-36830" y="-27305"/>
                        <a:ext cx="9210675" cy="6899910"/>
                      </a:xfrm>
                      <a:prstGeom prst="rect">
                        <a:avLst/>
                      </a:prstGeom>
                    </p:spPr>
                  </p:pic>
                </p:oleObj>
              </mc:Fallback>
            </mc:AlternateContent>
          </a:graphicData>
        </a:graphic>
      </p:graphicFrame>
      <p:sp>
        <p:nvSpPr>
          <p:cNvPr id="4" name="Rectangle 3"/>
          <p:cNvSpPr/>
          <p:nvPr/>
        </p:nvSpPr>
        <p:spPr>
          <a:xfrm>
            <a:off x="785786" y="1357298"/>
            <a:ext cx="7643866" cy="2676525"/>
          </a:xfrm>
          <a:prstGeom prst="rect">
            <a:avLst/>
          </a:prstGeom>
        </p:spPr>
        <p:txBody>
          <a:bodyPr wrap="square">
            <a:spAutoFit/>
          </a:bodyPr>
          <a:lstStyle/>
          <a:p>
            <a:pPr>
              <a:lnSpc>
                <a:spcPct val="150000"/>
              </a:lnSpc>
              <a:buFont typeface="Wingdings" panose="05000000000000000000" pitchFamily="2" charset="2"/>
              <a:buChar char="Ø"/>
            </a:pPr>
            <a:r>
              <a:rPr lang="en-US" altLang="fr-FR" sz="2800" b="1" dirty="0">
                <a:solidFill>
                  <a:schemeClr val="bg1"/>
                </a:solidFill>
              </a:rPr>
              <a:t>Degraded in the same way as saturated FAs.</a:t>
            </a:r>
            <a:endParaRPr lang="en-US" altLang="fr-FR" sz="2800" b="1" dirty="0">
              <a:solidFill>
                <a:schemeClr val="bg1"/>
              </a:solidFill>
            </a:endParaRPr>
          </a:p>
          <a:p>
            <a:pPr>
              <a:lnSpc>
                <a:spcPct val="150000"/>
              </a:lnSpc>
              <a:buFont typeface="Wingdings" panose="05000000000000000000" pitchFamily="2" charset="2"/>
              <a:buChar char="Ø"/>
            </a:pPr>
            <a:endParaRPr lang="en-US" altLang="fr-FR" sz="2800" b="1" dirty="0">
              <a:solidFill>
                <a:schemeClr val="bg1"/>
              </a:solidFill>
            </a:endParaRPr>
          </a:p>
          <a:p>
            <a:pPr>
              <a:lnSpc>
                <a:spcPct val="150000"/>
              </a:lnSpc>
              <a:buFont typeface="Wingdings" panose="05000000000000000000" pitchFamily="2" charset="2"/>
              <a:buChar char="Ø"/>
            </a:pPr>
            <a:r>
              <a:rPr lang="en-US" altLang="fr-FR" sz="2800" b="1" dirty="0">
                <a:solidFill>
                  <a:schemeClr val="bg1"/>
                </a:solidFill>
              </a:rPr>
              <a:t>However, an isomerase and an epimerase are required for the complete oxidation of these acids.</a:t>
            </a:r>
            <a:endParaRPr lang="en-US" altLang="fr-FR" sz="2800" b="1" dirty="0">
              <a:solidFill>
                <a:schemeClr val="bg1"/>
              </a:solidFill>
            </a:endParaRPr>
          </a:p>
        </p:txBody>
      </p:sp>
      <p:sp>
        <p:nvSpPr>
          <p:cNvPr id="5" name="Rectangle 4"/>
          <p:cNvSpPr/>
          <p:nvPr/>
        </p:nvSpPr>
        <p:spPr>
          <a:xfrm>
            <a:off x="713740" y="285750"/>
            <a:ext cx="8021955" cy="583565"/>
          </a:xfrm>
          <a:prstGeom prst="rect">
            <a:avLst/>
          </a:prstGeom>
        </p:spPr>
        <p:txBody>
          <a:bodyPr wrap="square">
            <a:spAutoFit/>
          </a:bodyPr>
          <a:lstStyle/>
          <a:p>
            <a:pPr algn="l">
              <a:buClrTx/>
              <a:buSzTx/>
              <a:buFontTx/>
            </a:pPr>
            <a:r>
              <a:rPr lang="en-US" altLang="fr-FR" sz="3200" b="1" kern="0" noProof="0" smtClean="0">
                <a:ln>
                  <a:noFill/>
                </a:ln>
                <a:solidFill>
                  <a:srgbClr val="00FF00"/>
                </a:solidFill>
                <a:effectLst>
                  <a:outerShdw blurRad="38100" dist="38100" dir="2700000" algn="tl">
                    <a:srgbClr val="000000"/>
                  </a:outerShdw>
                </a:effectLst>
                <a:uLnTx/>
                <a:uFillTx/>
                <a:latin typeface="+mj-lt"/>
                <a:ea typeface="+mj-ea"/>
                <a:cs typeface="MS PGothic" panose="020B0600070205080204" pitchFamily="34" charset="-128"/>
              </a:rPr>
              <a:t>β-OXIDATION OF UNSATURATED FATTY ACIDS</a:t>
            </a:r>
            <a:endParaRPr lang="en-US" altLang="fr-FR" sz="3200" b="1" kern="0" noProof="0" smtClean="0">
              <a:ln>
                <a:noFill/>
              </a:ln>
              <a:solidFill>
                <a:srgbClr val="00FF00"/>
              </a:solidFill>
              <a:effectLst>
                <a:outerShdw blurRad="38100" dist="38100" dir="2700000" algn="tl">
                  <a:srgbClr val="000000"/>
                </a:outerShdw>
              </a:effectLst>
              <a:uLnTx/>
              <a:uFillTx/>
              <a:latin typeface="+mj-lt"/>
              <a:ea typeface="+mj-ea"/>
              <a:cs typeface="MS PGothic" panose="020B0600070205080204" pitchFamily="34" charset="-128"/>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7" name="Picture 3"/>
          <p:cNvPicPr>
            <a:picLocks noChangeAspect="1" noChangeArrowheads="1"/>
          </p:cNvPicPr>
          <p:nvPr/>
        </p:nvPicPr>
        <p:blipFill>
          <a:blip r:embed="rId1"/>
          <a:srcRect/>
          <a:stretch>
            <a:fillRect/>
          </a:stretch>
        </p:blipFill>
        <p:spPr bwMode="auto">
          <a:xfrm>
            <a:off x="714348" y="0"/>
            <a:ext cx="7839075" cy="1019175"/>
          </a:xfrm>
          <a:prstGeom prst="rect">
            <a:avLst/>
          </a:prstGeom>
          <a:noFill/>
          <a:ln w="9525">
            <a:noFill/>
            <a:miter lim="800000"/>
            <a:headEnd/>
            <a:tailEnd/>
          </a:ln>
          <a:effectLst/>
        </p:spPr>
      </p:pic>
      <p:pic>
        <p:nvPicPr>
          <p:cNvPr id="36868" name="Picture 4"/>
          <p:cNvPicPr>
            <a:picLocks noChangeAspect="1" noChangeArrowheads="1"/>
          </p:cNvPicPr>
          <p:nvPr/>
        </p:nvPicPr>
        <p:blipFill>
          <a:blip r:embed="rId2"/>
          <a:srcRect/>
          <a:stretch>
            <a:fillRect/>
          </a:stretch>
        </p:blipFill>
        <p:spPr bwMode="auto">
          <a:xfrm>
            <a:off x="0" y="857232"/>
            <a:ext cx="9144000" cy="6000793"/>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16.png"/>
          <p:cNvPicPr/>
          <p:nvPr/>
        </p:nvPicPr>
        <p:blipFill>
          <a:blip r:embed="rId1" cstate="print"/>
          <a:stretch>
            <a:fillRect/>
          </a:stretch>
        </p:blipFill>
        <p:spPr>
          <a:xfrm>
            <a:off x="641540" y="236982"/>
            <a:ext cx="7860920" cy="6384036"/>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17.jpeg"/>
          <p:cNvPicPr/>
          <p:nvPr/>
        </p:nvPicPr>
        <p:blipFill>
          <a:blip r:embed="rId1" cstate="print"/>
          <a:stretch>
            <a:fillRect/>
          </a:stretch>
        </p:blipFill>
        <p:spPr>
          <a:xfrm>
            <a:off x="642910" y="536448"/>
            <a:ext cx="7740502" cy="578510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t 2"/>
          <p:cNvGraphicFramePr/>
          <p:nvPr/>
        </p:nvGraphicFramePr>
        <p:xfrm>
          <a:off x="-36830" y="-27305"/>
          <a:ext cx="9210675" cy="6899910"/>
        </p:xfrm>
        <a:graphic>
          <a:graphicData uri="http://schemas.openxmlformats.org/presentationml/2006/ole">
            <mc:AlternateContent xmlns:mc="http://schemas.openxmlformats.org/markup-compatibility/2006">
              <mc:Choice xmlns:v="urn:schemas-microsoft-com:vml" Requires="v">
                <p:oleObj spid="_x0000_s6" name="" r:id="rId1" imgW="4572000" imgH="3429000" progId="Paint.Picture">
                  <p:embed/>
                </p:oleObj>
              </mc:Choice>
              <mc:Fallback>
                <p:oleObj name="" r:id="rId1" imgW="4572000" imgH="3429000" progId="Paint.Picture">
                  <p:embed/>
                  <p:pic>
                    <p:nvPicPr>
                      <p:cNvPr id="0" name="Image 2"/>
                      <p:cNvPicPr/>
                      <p:nvPr/>
                    </p:nvPicPr>
                    <p:blipFill>
                      <a:blip r:embed="rId2"/>
                      <a:stretch>
                        <a:fillRect/>
                      </a:stretch>
                    </p:blipFill>
                    <p:spPr>
                      <a:xfrm>
                        <a:off x="-36830" y="-27305"/>
                        <a:ext cx="9210675" cy="6899910"/>
                      </a:xfrm>
                      <a:prstGeom prst="rect">
                        <a:avLst/>
                      </a:prstGeom>
                    </p:spPr>
                  </p:pic>
                </p:oleObj>
              </mc:Fallback>
            </mc:AlternateContent>
          </a:graphicData>
        </a:graphic>
      </p:graphicFrame>
      <p:sp>
        <p:nvSpPr>
          <p:cNvPr id="4" name="Rectangle 3"/>
          <p:cNvSpPr/>
          <p:nvPr/>
        </p:nvSpPr>
        <p:spPr>
          <a:xfrm>
            <a:off x="1857356" y="1643050"/>
            <a:ext cx="4572000" cy="2676525"/>
          </a:xfrm>
          <a:prstGeom prst="rect">
            <a:avLst/>
          </a:prstGeom>
        </p:spPr>
        <p:txBody>
          <a:bodyPr>
            <a:spAutoFit/>
          </a:bodyPr>
          <a:lstStyle/>
          <a:p>
            <a:r>
              <a:rPr lang="fr-FR" sz="2400" dirty="0" smtClean="0">
                <a:solidFill>
                  <a:schemeClr val="bg1"/>
                </a:solidFill>
              </a:rPr>
              <a:t>8.1</a:t>
            </a:r>
            <a:r>
              <a:rPr lang="fr-FR" sz="2400" dirty="0">
                <a:solidFill>
                  <a:schemeClr val="bg1"/>
                </a:solidFill>
              </a:rPr>
              <a:t>. Catabolisme des acides gras (Béta-oxydation ) </a:t>
            </a:r>
            <a:endParaRPr lang="fr-FR" sz="2400" dirty="0" smtClean="0">
              <a:solidFill>
                <a:schemeClr val="bg1"/>
              </a:solidFill>
            </a:endParaRPr>
          </a:p>
          <a:p>
            <a:r>
              <a:rPr lang="fr-FR" sz="2400" dirty="0">
                <a:solidFill>
                  <a:schemeClr val="bg1"/>
                </a:solidFill>
              </a:rPr>
              <a:t>8.2. Catabolisme des stérols </a:t>
            </a:r>
            <a:endParaRPr lang="fr-FR" sz="2400" dirty="0" smtClean="0">
              <a:solidFill>
                <a:schemeClr val="bg1"/>
              </a:solidFill>
            </a:endParaRPr>
          </a:p>
          <a:p>
            <a:r>
              <a:rPr lang="fr-FR" sz="2400" dirty="0">
                <a:solidFill>
                  <a:schemeClr val="bg1"/>
                </a:solidFill>
              </a:rPr>
              <a:t>8.3. Biosynthèses des acides gras et des triglycérides </a:t>
            </a:r>
            <a:endParaRPr lang="fr-FR" sz="2400" dirty="0" smtClean="0">
              <a:solidFill>
                <a:schemeClr val="bg1"/>
              </a:solidFill>
            </a:endParaRPr>
          </a:p>
          <a:p>
            <a:r>
              <a:rPr lang="fr-FR" sz="2400" dirty="0">
                <a:solidFill>
                  <a:schemeClr val="bg1"/>
                </a:solidFill>
              </a:rPr>
              <a:t>8.4. Biosynthèse des stérols </a:t>
            </a:r>
            <a:endParaRPr lang="fr-FR" sz="2400" dirty="0" smtClean="0">
              <a:solidFill>
                <a:schemeClr val="bg1"/>
              </a:solidFill>
            </a:endParaRPr>
          </a:p>
          <a:p>
            <a:r>
              <a:rPr lang="fr-FR" sz="2400" dirty="0">
                <a:solidFill>
                  <a:schemeClr val="bg1"/>
                </a:solidFill>
              </a:rPr>
              <a:t>8.5. Régulation </a:t>
            </a:r>
            <a:endParaRPr lang="fr-FR" sz="2400" dirty="0">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1"/>
          <p:cNvPicPr>
            <a:picLocks noChangeAspect="1" noChangeArrowheads="1"/>
          </p:cNvPicPr>
          <p:nvPr/>
        </p:nvPicPr>
        <p:blipFill>
          <a:blip r:embed="rId1"/>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forums.futura-sciences.com/attachments/biologie/6578d1146468604-metabolisme-acides-gras-catabolismebiosynthese-ag.jpg"/>
          <p:cNvPicPr>
            <a:picLocks noChangeAspect="1" noChangeArrowheads="1"/>
          </p:cNvPicPr>
          <p:nvPr/>
        </p:nvPicPr>
        <p:blipFill>
          <a:blip r:embed="rId1"/>
          <a:srcRect/>
          <a:stretch>
            <a:fillRect/>
          </a:stretch>
        </p:blipFill>
        <p:spPr bwMode="auto">
          <a:xfrm>
            <a:off x="0" y="0"/>
            <a:ext cx="9144000" cy="68580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t 2"/>
          <p:cNvGraphicFramePr/>
          <p:nvPr/>
        </p:nvGraphicFramePr>
        <p:xfrm>
          <a:off x="-36830" y="-27305"/>
          <a:ext cx="9210675" cy="6899910"/>
        </p:xfrm>
        <a:graphic>
          <a:graphicData uri="http://schemas.openxmlformats.org/presentationml/2006/ole">
            <mc:AlternateContent xmlns:mc="http://schemas.openxmlformats.org/markup-compatibility/2006">
              <mc:Choice xmlns:v="urn:schemas-microsoft-com:vml" Requires="v">
                <p:oleObj spid="_x0000_s2" name="" r:id="rId1" imgW="4572000" imgH="3429000" progId="Paint.Picture">
                  <p:embed/>
                </p:oleObj>
              </mc:Choice>
              <mc:Fallback>
                <p:oleObj name="" r:id="rId1" imgW="4572000" imgH="3429000" progId="Paint.Picture">
                  <p:embed/>
                  <p:pic>
                    <p:nvPicPr>
                      <p:cNvPr id="0" name="Image 2"/>
                      <p:cNvPicPr/>
                      <p:nvPr/>
                    </p:nvPicPr>
                    <p:blipFill>
                      <a:blip r:embed="rId2"/>
                      <a:stretch>
                        <a:fillRect/>
                      </a:stretch>
                    </p:blipFill>
                    <p:spPr>
                      <a:xfrm>
                        <a:off x="-36830" y="-27305"/>
                        <a:ext cx="9210675" cy="6899910"/>
                      </a:xfrm>
                      <a:prstGeom prst="rect">
                        <a:avLst/>
                      </a:prstGeom>
                    </p:spPr>
                  </p:pic>
                </p:oleObj>
              </mc:Fallback>
            </mc:AlternateContent>
          </a:graphicData>
        </a:graphic>
      </p:graphicFrame>
      <p:sp>
        <p:nvSpPr>
          <p:cNvPr id="4" name="Rectangle 3"/>
          <p:cNvSpPr/>
          <p:nvPr/>
        </p:nvSpPr>
        <p:spPr>
          <a:xfrm>
            <a:off x="570865" y="999490"/>
            <a:ext cx="8298180" cy="4707890"/>
          </a:xfrm>
          <a:prstGeom prst="rect">
            <a:avLst/>
          </a:prstGeom>
        </p:spPr>
        <p:txBody>
          <a:bodyPr wrap="square">
            <a:spAutoFit/>
          </a:bodyPr>
          <a:lstStyle/>
          <a:p>
            <a:pPr>
              <a:lnSpc>
                <a:spcPct val="150000"/>
              </a:lnSpc>
              <a:buFont typeface="Wingdings" panose="05000000000000000000" pitchFamily="2" charset="2"/>
              <a:buChar char="Ø"/>
            </a:pPr>
            <a:r>
              <a:rPr lang="en-US" altLang="fr-FR" sz="2500" b="1" dirty="0" smtClean="0">
                <a:solidFill>
                  <a:schemeClr val="bg1"/>
                </a:solidFill>
              </a:rPr>
              <a:t>Lipogenesis is the set of enzymatic reactions occurring mainly in the cytosol, leading from acetyl CoA to fatty acid synthesis. Three distinct mechanisms complement each other:</a:t>
            </a:r>
            <a:endParaRPr lang="en-US" altLang="fr-FR" sz="2500" b="1" dirty="0" smtClean="0">
              <a:solidFill>
                <a:schemeClr val="bg1"/>
              </a:solidFill>
            </a:endParaRPr>
          </a:p>
          <a:p>
            <a:pPr>
              <a:lnSpc>
                <a:spcPct val="150000"/>
              </a:lnSpc>
              <a:buFont typeface="Wingdings" panose="05000000000000000000" pitchFamily="2" charset="2"/>
              <a:buChar char="Ø"/>
            </a:pPr>
            <a:r>
              <a:rPr lang="en-US" altLang="fr-FR" sz="2500" b="1" dirty="0" smtClean="0">
                <a:solidFill>
                  <a:srgbClr val="00FF00"/>
                </a:solidFill>
              </a:rPr>
              <a:t>Cytosolic synthesis</a:t>
            </a:r>
            <a:r>
              <a:rPr lang="en-US" altLang="fr-FR" sz="2500" b="1" dirty="0" smtClean="0">
                <a:solidFill>
                  <a:schemeClr val="bg1"/>
                </a:solidFill>
              </a:rPr>
              <a:t> or </a:t>
            </a:r>
            <a:r>
              <a:rPr lang="en-US" altLang="fr-FR" sz="2500" b="1" dirty="0" smtClean="0">
                <a:solidFill>
                  <a:srgbClr val="00FF00"/>
                </a:solidFill>
              </a:rPr>
              <a:t>Wakil pathway:</a:t>
            </a:r>
            <a:r>
              <a:rPr lang="en-US" altLang="fr-FR" sz="2500" b="1" dirty="0" smtClean="0">
                <a:solidFill>
                  <a:schemeClr val="bg1"/>
                </a:solidFill>
              </a:rPr>
              <a:t> from acetyl CoA to palmitate C16</a:t>
            </a:r>
            <a:endParaRPr lang="en-US" altLang="fr-FR" sz="2500" b="1" dirty="0" smtClean="0">
              <a:solidFill>
                <a:schemeClr val="bg1"/>
              </a:solidFill>
            </a:endParaRPr>
          </a:p>
          <a:p>
            <a:pPr>
              <a:lnSpc>
                <a:spcPct val="150000"/>
              </a:lnSpc>
              <a:buFont typeface="Wingdings" panose="05000000000000000000" pitchFamily="2" charset="2"/>
              <a:buChar char="Ø"/>
            </a:pPr>
            <a:r>
              <a:rPr lang="en-US" altLang="fr-FR" sz="2500" b="1" dirty="0" smtClean="0">
                <a:solidFill>
                  <a:srgbClr val="00FF00"/>
                </a:solidFill>
              </a:rPr>
              <a:t>Mitochondrial synthesis </a:t>
            </a:r>
            <a:r>
              <a:rPr lang="en-US" altLang="fr-FR" sz="2500" b="1" dirty="0" smtClean="0">
                <a:solidFill>
                  <a:schemeClr val="bg1"/>
                </a:solidFill>
              </a:rPr>
              <a:t>or </a:t>
            </a:r>
            <a:r>
              <a:rPr lang="en-US" altLang="fr-FR" sz="2500" b="1" dirty="0" smtClean="0">
                <a:solidFill>
                  <a:srgbClr val="00FF00"/>
                </a:solidFill>
              </a:rPr>
              <a:t>Lynen pathway:</a:t>
            </a:r>
            <a:r>
              <a:rPr lang="en-US" altLang="fr-FR" sz="2500" b="1" dirty="0" smtClean="0">
                <a:solidFill>
                  <a:schemeClr val="bg1"/>
                </a:solidFill>
              </a:rPr>
              <a:t> from C16 to C24</a:t>
            </a:r>
            <a:endParaRPr lang="en-US" altLang="fr-FR" sz="2500" b="1" dirty="0" smtClean="0">
              <a:solidFill>
                <a:schemeClr val="bg1"/>
              </a:solidFill>
            </a:endParaRPr>
          </a:p>
          <a:p>
            <a:pPr>
              <a:lnSpc>
                <a:spcPct val="150000"/>
              </a:lnSpc>
              <a:buFont typeface="Wingdings" panose="05000000000000000000" pitchFamily="2" charset="2"/>
              <a:buChar char="Ø"/>
            </a:pPr>
            <a:r>
              <a:rPr lang="en-US" altLang="fr-FR" sz="2500" b="1" dirty="0" smtClean="0">
                <a:solidFill>
                  <a:srgbClr val="00FF00"/>
                </a:solidFill>
              </a:rPr>
              <a:t>Microsomal elongation and desaturation (ER)</a:t>
            </a:r>
            <a:endParaRPr lang="en-US" altLang="fr-FR" sz="2500" b="1" dirty="0" smtClean="0">
              <a:solidFill>
                <a:srgbClr val="00FF00"/>
              </a:solidFill>
            </a:endParaRPr>
          </a:p>
        </p:txBody>
      </p:sp>
      <p:sp>
        <p:nvSpPr>
          <p:cNvPr id="5" name="Rectangle 4"/>
          <p:cNvSpPr/>
          <p:nvPr/>
        </p:nvSpPr>
        <p:spPr>
          <a:xfrm>
            <a:off x="500668" y="142852"/>
            <a:ext cx="8501122" cy="583565"/>
          </a:xfrm>
          <a:prstGeom prst="rect">
            <a:avLst/>
          </a:prstGeom>
        </p:spPr>
        <p:txBody>
          <a:bodyPr wrap="square">
            <a:spAutoFit/>
          </a:bodyPr>
          <a:lstStyle/>
          <a:p>
            <a:pPr algn="l">
              <a:buClrTx/>
              <a:buSzTx/>
              <a:buFontTx/>
            </a:pPr>
            <a:r>
              <a:rPr lang="en-US" altLang="fr-FR" sz="3200" b="1" kern="0" noProof="0" smtClean="0">
                <a:ln>
                  <a:noFill/>
                </a:ln>
                <a:solidFill>
                  <a:srgbClr val="00FF00"/>
                </a:solidFill>
                <a:effectLst>
                  <a:outerShdw blurRad="38100" dist="38100" dir="2700000" algn="tl">
                    <a:srgbClr val="000000"/>
                  </a:outerShdw>
                </a:effectLst>
                <a:uLnTx/>
                <a:uFillTx/>
                <a:latin typeface="+mj-lt"/>
                <a:ea typeface="+mj-ea"/>
                <a:cs typeface="MS PGothic" panose="020B0600070205080204" pitchFamily="34" charset="-128"/>
                <a:sym typeface="+mn-ea"/>
              </a:rPr>
              <a:t>FATTY ACID AND TRIGLYCERIDE BIOSYNTHESIS</a:t>
            </a:r>
            <a:endParaRPr lang="fr-FR" sz="3200" b="1" kern="0" noProof="0" smtClean="0">
              <a:ln>
                <a:noFill/>
              </a:ln>
              <a:solidFill>
                <a:srgbClr val="00FF00"/>
              </a:solidFill>
              <a:effectLst>
                <a:outerShdw blurRad="38100" dist="38100" dir="2700000" algn="tl">
                  <a:srgbClr val="000000"/>
                </a:outerShdw>
              </a:effectLst>
              <a:uLnTx/>
              <a:uFillTx/>
              <a:latin typeface="+mj-lt"/>
              <a:ea typeface="+mj-ea"/>
              <a:cs typeface="MS PGothic" panose="020B0600070205080204" pitchFamily="34" charset="-128"/>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 3"/>
          <p:cNvGraphicFramePr/>
          <p:nvPr/>
        </p:nvGraphicFramePr>
        <p:xfrm>
          <a:off x="-36830" y="-27305"/>
          <a:ext cx="9210675" cy="6899910"/>
        </p:xfrm>
        <a:graphic>
          <a:graphicData uri="http://schemas.openxmlformats.org/presentationml/2006/ole">
            <mc:AlternateContent xmlns:mc="http://schemas.openxmlformats.org/markup-compatibility/2006">
              <mc:Choice xmlns:v="urn:schemas-microsoft-com:vml" Requires="v">
                <p:oleObj spid="_x0000_s5" name="" r:id="rId1" imgW="4572000" imgH="3429000" progId="Paint.Picture">
                  <p:embed/>
                </p:oleObj>
              </mc:Choice>
              <mc:Fallback>
                <p:oleObj name="" r:id="rId1" imgW="4572000" imgH="3429000" progId="Paint.Picture">
                  <p:embed/>
                  <p:pic>
                    <p:nvPicPr>
                      <p:cNvPr id="0" name="Image 2"/>
                      <p:cNvPicPr/>
                      <p:nvPr/>
                    </p:nvPicPr>
                    <p:blipFill>
                      <a:blip r:embed="rId2"/>
                      <a:stretch>
                        <a:fillRect/>
                      </a:stretch>
                    </p:blipFill>
                    <p:spPr>
                      <a:xfrm>
                        <a:off x="-36830" y="-27305"/>
                        <a:ext cx="9210675" cy="6899910"/>
                      </a:xfrm>
                      <a:prstGeom prst="rect">
                        <a:avLst/>
                      </a:prstGeom>
                    </p:spPr>
                  </p:pic>
                </p:oleObj>
              </mc:Fallback>
            </mc:AlternateContent>
          </a:graphicData>
        </a:graphic>
      </p:graphicFrame>
      <p:sp>
        <p:nvSpPr>
          <p:cNvPr id="7" name="Rectangle 6"/>
          <p:cNvSpPr/>
          <p:nvPr/>
        </p:nvSpPr>
        <p:spPr>
          <a:xfrm>
            <a:off x="285750" y="0"/>
            <a:ext cx="8401050" cy="583565"/>
          </a:xfrm>
          <a:prstGeom prst="rect">
            <a:avLst/>
          </a:prstGeom>
        </p:spPr>
        <p:txBody>
          <a:bodyPr wrap="square">
            <a:spAutoFit/>
          </a:bodyPr>
          <a:lstStyle/>
          <a:p>
            <a:pPr algn="l">
              <a:buClrTx/>
              <a:buSzTx/>
              <a:buFontTx/>
            </a:pPr>
            <a:r>
              <a:rPr lang="en-US" altLang="fr-FR" sz="3200" b="1" kern="0" noProof="0" smtClean="0">
                <a:ln>
                  <a:noFill/>
                </a:ln>
                <a:solidFill>
                  <a:srgbClr val="00FF00"/>
                </a:solidFill>
                <a:effectLst>
                  <a:outerShdw blurRad="38100" dist="38100" dir="2700000" algn="tl">
                    <a:srgbClr val="000000"/>
                  </a:outerShdw>
                </a:effectLst>
                <a:uLnTx/>
                <a:uFillTx/>
                <a:latin typeface="+mj-lt"/>
                <a:ea typeface="+mj-ea"/>
                <a:cs typeface="MS PGothic" panose="020B0600070205080204" pitchFamily="34" charset="-128"/>
              </a:rPr>
              <a:t>FATTY ACID AND TRIGLYCERIDE BIOSYNTHESIS</a:t>
            </a:r>
            <a:endParaRPr lang="en-US" altLang="fr-FR" sz="3200" b="1" kern="0" noProof="0" smtClean="0">
              <a:ln>
                <a:noFill/>
              </a:ln>
              <a:solidFill>
                <a:srgbClr val="00FF00"/>
              </a:solidFill>
              <a:effectLst>
                <a:outerShdw blurRad="38100" dist="38100" dir="2700000" algn="tl">
                  <a:srgbClr val="000000"/>
                </a:outerShdw>
              </a:effectLst>
              <a:uLnTx/>
              <a:uFillTx/>
              <a:latin typeface="+mj-lt"/>
              <a:ea typeface="+mj-ea"/>
              <a:cs typeface="MS PGothic" panose="020B0600070205080204" pitchFamily="34" charset="-128"/>
            </a:endParaRPr>
          </a:p>
        </p:txBody>
      </p:sp>
      <p:sp>
        <p:nvSpPr>
          <p:cNvPr id="8" name="Zone de texte 7"/>
          <p:cNvSpPr txBox="1"/>
          <p:nvPr/>
        </p:nvSpPr>
        <p:spPr>
          <a:xfrm>
            <a:off x="394970" y="548640"/>
            <a:ext cx="8252460" cy="4615815"/>
          </a:xfrm>
          <a:prstGeom prst="rect">
            <a:avLst/>
          </a:prstGeom>
        </p:spPr>
        <p:txBody>
          <a:bodyPr wrap="square">
            <a:spAutoFit/>
          </a:bodyPr>
          <a:p>
            <a:pPr>
              <a:lnSpc>
                <a:spcPct val="150000"/>
              </a:lnSpc>
            </a:pPr>
            <a:r>
              <a:rPr lang="en-US" altLang="fr-FR" sz="2800" b="1">
                <a:solidFill>
                  <a:srgbClr val="00FF00"/>
                </a:solidFill>
                <a:latin typeface="Arial" panose="020B0604020202020204" pitchFamily="34" charset="0"/>
                <a:cs typeface="Arial" panose="020B0604020202020204" pitchFamily="34" charset="0"/>
              </a:rPr>
              <a:t>Essential Requirements</a:t>
            </a:r>
            <a:endParaRPr lang="en-US" altLang="fr-FR" sz="2800" b="1">
              <a:solidFill>
                <a:srgbClr val="00FF00"/>
              </a:solidFill>
              <a:latin typeface="Arial" panose="020B0604020202020204" pitchFamily="34" charset="0"/>
              <a:cs typeface="Arial" panose="020B0604020202020204" pitchFamily="34" charset="0"/>
            </a:endParaRPr>
          </a:p>
          <a:p>
            <a:pPr>
              <a:lnSpc>
                <a:spcPct val="150000"/>
              </a:lnSpc>
            </a:pPr>
            <a:r>
              <a:rPr lang="en-US" altLang="fr-FR" sz="2800" b="1">
                <a:solidFill>
                  <a:schemeClr val="bg1"/>
                </a:solidFill>
                <a:latin typeface="Arial" panose="020B0604020202020204" pitchFamily="34" charset="0"/>
                <a:cs typeface="Arial" panose="020B0604020202020204" pitchFamily="34" charset="0"/>
              </a:rPr>
              <a:t>Fatty acid biosynthesis requires:</a:t>
            </a:r>
            <a:endParaRPr lang="en-US" altLang="fr-FR" sz="2800" b="1">
              <a:solidFill>
                <a:srgbClr val="FF0000"/>
              </a:solidFill>
              <a:latin typeface="Arial" panose="020B0604020202020204" pitchFamily="34" charset="0"/>
              <a:cs typeface="Arial" panose="020B0604020202020204" pitchFamily="34" charset="0"/>
            </a:endParaRPr>
          </a:p>
          <a:p>
            <a:pPr marL="457200" indent="-457200">
              <a:lnSpc>
                <a:spcPct val="150000"/>
              </a:lnSpc>
              <a:buFont typeface="Wingdings" panose="05000000000000000000" charset="0"/>
              <a:buChar char="Ø"/>
            </a:pPr>
            <a:r>
              <a:rPr lang="en-US" altLang="fr-FR" sz="2800" b="1">
                <a:solidFill>
                  <a:schemeClr val="bg1"/>
                </a:solidFill>
                <a:latin typeface="Arial" panose="020B0604020202020204" pitchFamily="34" charset="0"/>
                <a:cs typeface="Arial" panose="020B0604020202020204" pitchFamily="34" charset="0"/>
              </a:rPr>
              <a:t>Energy provided by</a:t>
            </a:r>
            <a:r>
              <a:rPr lang="en-US" altLang="fr-FR" sz="2800" b="1">
                <a:solidFill>
                  <a:srgbClr val="FF0000"/>
                </a:solidFill>
                <a:latin typeface="Arial" panose="020B0604020202020204" pitchFamily="34" charset="0"/>
                <a:cs typeface="Arial" panose="020B0604020202020204" pitchFamily="34" charset="0"/>
              </a:rPr>
              <a:t> ATP</a:t>
            </a:r>
            <a:endParaRPr lang="en-US" altLang="fr-FR" sz="2800" b="1">
              <a:solidFill>
                <a:srgbClr val="FF0000"/>
              </a:solidFill>
              <a:latin typeface="Arial" panose="020B0604020202020204" pitchFamily="34" charset="0"/>
              <a:cs typeface="Arial" panose="020B0604020202020204" pitchFamily="34" charset="0"/>
            </a:endParaRPr>
          </a:p>
          <a:p>
            <a:pPr marL="457200" indent="-457200">
              <a:lnSpc>
                <a:spcPct val="150000"/>
              </a:lnSpc>
              <a:buFont typeface="Wingdings" panose="05000000000000000000" charset="0"/>
              <a:buChar char="Ø"/>
            </a:pPr>
            <a:r>
              <a:rPr lang="en-US" altLang="fr-FR" sz="2800" b="1">
                <a:solidFill>
                  <a:schemeClr val="bg1"/>
                </a:solidFill>
                <a:latin typeface="Arial" panose="020B0604020202020204" pitchFamily="34" charset="0"/>
                <a:cs typeface="Arial" panose="020B0604020202020204" pitchFamily="34" charset="0"/>
              </a:rPr>
              <a:t>Reducing power:</a:t>
            </a:r>
            <a:r>
              <a:rPr lang="en-US" altLang="fr-FR" sz="2800" b="1">
                <a:solidFill>
                  <a:srgbClr val="FF0000"/>
                </a:solidFill>
                <a:latin typeface="Arial" panose="020B0604020202020204" pitchFamily="34" charset="0"/>
                <a:cs typeface="Arial" panose="020B0604020202020204" pitchFamily="34" charset="0"/>
              </a:rPr>
              <a:t> NADPH,H+ </a:t>
            </a:r>
            <a:r>
              <a:rPr lang="en-US" altLang="fr-FR" sz="2800" b="1">
                <a:solidFill>
                  <a:schemeClr val="bg1"/>
                </a:solidFill>
                <a:latin typeface="Arial" panose="020B0604020202020204" pitchFamily="34" charset="0"/>
                <a:cs typeface="Arial" panose="020B0604020202020204" pitchFamily="34" charset="0"/>
              </a:rPr>
              <a:t>(pentose phosphate pathway)</a:t>
            </a:r>
            <a:endParaRPr lang="en-US" altLang="fr-FR" sz="2800" b="1">
              <a:solidFill>
                <a:schemeClr val="bg1"/>
              </a:solidFill>
              <a:latin typeface="Arial" panose="020B0604020202020204" pitchFamily="34" charset="0"/>
              <a:cs typeface="Arial" panose="020B0604020202020204" pitchFamily="34" charset="0"/>
            </a:endParaRPr>
          </a:p>
          <a:p>
            <a:pPr marL="457200" indent="-457200">
              <a:lnSpc>
                <a:spcPct val="150000"/>
              </a:lnSpc>
              <a:buFont typeface="Wingdings" panose="05000000000000000000" charset="0"/>
              <a:buChar char="Ø"/>
            </a:pPr>
            <a:r>
              <a:rPr lang="en-US" altLang="fr-FR" sz="2800" b="1">
                <a:solidFill>
                  <a:schemeClr val="bg1"/>
                </a:solidFill>
                <a:latin typeface="Arial" panose="020B0604020202020204" pitchFamily="34" charset="0"/>
                <a:cs typeface="Arial" panose="020B0604020202020204" pitchFamily="34" charset="0"/>
              </a:rPr>
              <a:t>Precursors: the only precursor for fatty acid synthesis is </a:t>
            </a:r>
            <a:r>
              <a:rPr lang="en-US" altLang="fr-FR" sz="2800" b="1">
                <a:solidFill>
                  <a:srgbClr val="FF0000"/>
                </a:solidFill>
                <a:latin typeface="Arial" panose="020B0604020202020204" pitchFamily="34" charset="0"/>
                <a:cs typeface="Arial" panose="020B0604020202020204" pitchFamily="34" charset="0"/>
              </a:rPr>
              <a:t>acetyl-CoA</a:t>
            </a:r>
            <a:endParaRPr lang="en-US" altLang="fr-FR" sz="2800" b="1">
              <a:solidFill>
                <a:srgbClr val="FF0000"/>
              </a:solidFill>
              <a:latin typeface="Arial" panose="020B0604020202020204" pitchFamily="34" charset="0"/>
              <a:cs typeface="Arial" panose="020B0604020202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t 2"/>
          <p:cNvGraphicFramePr/>
          <p:nvPr/>
        </p:nvGraphicFramePr>
        <p:xfrm>
          <a:off x="-36830" y="-27305"/>
          <a:ext cx="9210675" cy="6899910"/>
        </p:xfrm>
        <a:graphic>
          <a:graphicData uri="http://schemas.openxmlformats.org/presentationml/2006/ole">
            <mc:AlternateContent xmlns:mc="http://schemas.openxmlformats.org/markup-compatibility/2006">
              <mc:Choice xmlns:v="urn:schemas-microsoft-com:vml" Requires="v">
                <p:oleObj spid="_x0000_s4" name="" r:id="rId1" imgW="4572000" imgH="3429000" progId="Paint.Picture">
                  <p:embed/>
                </p:oleObj>
              </mc:Choice>
              <mc:Fallback>
                <p:oleObj name="" r:id="rId1" imgW="4572000" imgH="3429000" progId="Paint.Picture">
                  <p:embed/>
                  <p:pic>
                    <p:nvPicPr>
                      <p:cNvPr id="0" name="Image 2"/>
                      <p:cNvPicPr/>
                      <p:nvPr/>
                    </p:nvPicPr>
                    <p:blipFill>
                      <a:blip r:embed="rId2"/>
                      <a:stretch>
                        <a:fillRect/>
                      </a:stretch>
                    </p:blipFill>
                    <p:spPr>
                      <a:xfrm>
                        <a:off x="-36830" y="-27305"/>
                        <a:ext cx="9210675" cy="6899910"/>
                      </a:xfrm>
                      <a:prstGeom prst="rect">
                        <a:avLst/>
                      </a:prstGeom>
                    </p:spPr>
                  </p:pic>
                </p:oleObj>
              </mc:Fallback>
            </mc:AlternateContent>
          </a:graphicData>
        </a:graphic>
      </p:graphicFrame>
      <p:sp>
        <p:nvSpPr>
          <p:cNvPr id="9" name="Rectangle 8"/>
          <p:cNvSpPr/>
          <p:nvPr/>
        </p:nvSpPr>
        <p:spPr>
          <a:xfrm>
            <a:off x="351155" y="1214120"/>
            <a:ext cx="8629015" cy="1891665"/>
          </a:xfrm>
          <a:prstGeom prst="rect">
            <a:avLst/>
          </a:prstGeom>
        </p:spPr>
        <p:txBody>
          <a:bodyPr wrap="square">
            <a:spAutoFit/>
          </a:bodyPr>
          <a:lstStyle/>
          <a:p>
            <a:pPr>
              <a:lnSpc>
                <a:spcPct val="150000"/>
              </a:lnSpc>
              <a:buFont typeface="Wingdings" panose="05000000000000000000" pitchFamily="2" charset="2"/>
              <a:buChar char="Ø"/>
            </a:pPr>
            <a:r>
              <a:rPr lang="en-US" altLang="fr-FR" sz="2600" b="1" dirty="0" smtClean="0">
                <a:solidFill>
                  <a:schemeClr val="bg1"/>
                </a:solidFill>
              </a:rPr>
              <a:t>Fatty acid β-oxidation (intramitochondrial)</a:t>
            </a:r>
            <a:endParaRPr lang="en-US" altLang="fr-FR" sz="2600" b="1" dirty="0" smtClean="0">
              <a:solidFill>
                <a:schemeClr val="bg1"/>
              </a:solidFill>
            </a:endParaRPr>
          </a:p>
          <a:p>
            <a:pPr>
              <a:lnSpc>
                <a:spcPct val="150000"/>
              </a:lnSpc>
              <a:buFont typeface="Wingdings" panose="05000000000000000000" pitchFamily="2" charset="2"/>
              <a:buChar char="Ø"/>
            </a:pPr>
            <a:r>
              <a:rPr lang="en-US" altLang="fr-FR" sz="2600" b="1" dirty="0" smtClean="0">
                <a:solidFill>
                  <a:schemeClr val="bg1"/>
                </a:solidFill>
              </a:rPr>
              <a:t>Pyruvate oxidation (mitochondrial)</a:t>
            </a:r>
            <a:endParaRPr lang="en-US" altLang="fr-FR" sz="2600" b="1" dirty="0" smtClean="0">
              <a:solidFill>
                <a:schemeClr val="bg1"/>
              </a:solidFill>
            </a:endParaRPr>
          </a:p>
          <a:p>
            <a:pPr>
              <a:lnSpc>
                <a:spcPct val="150000"/>
              </a:lnSpc>
              <a:buFont typeface="Wingdings" panose="05000000000000000000" pitchFamily="2" charset="2"/>
              <a:buChar char="Ø"/>
            </a:pPr>
            <a:r>
              <a:rPr lang="en-US" altLang="fr-FR" sz="2600" b="1" dirty="0" smtClean="0">
                <a:solidFill>
                  <a:schemeClr val="bg1"/>
                </a:solidFill>
              </a:rPr>
              <a:t>Oxidative degradation of ketogenic amino acids</a:t>
            </a:r>
            <a:endParaRPr lang="en-US" altLang="fr-FR" sz="2600" b="1" dirty="0" smtClean="0">
              <a:solidFill>
                <a:schemeClr val="bg1"/>
              </a:solidFill>
            </a:endParaRPr>
          </a:p>
        </p:txBody>
      </p:sp>
      <p:sp>
        <p:nvSpPr>
          <p:cNvPr id="10" name="Rectangle 9"/>
          <p:cNvSpPr/>
          <p:nvPr/>
        </p:nvSpPr>
        <p:spPr>
          <a:xfrm>
            <a:off x="466725" y="356870"/>
            <a:ext cx="4719955" cy="583565"/>
          </a:xfrm>
          <a:prstGeom prst="rect">
            <a:avLst/>
          </a:prstGeom>
        </p:spPr>
        <p:txBody>
          <a:bodyPr wrap="square">
            <a:spAutoFit/>
          </a:bodyPr>
          <a:lstStyle/>
          <a:p>
            <a:pPr algn="l">
              <a:buClrTx/>
              <a:buSzTx/>
              <a:buFontTx/>
            </a:pPr>
            <a:r>
              <a:rPr lang="en-US" altLang="fr-FR" sz="3200" b="1" kern="0" noProof="0" smtClean="0">
                <a:ln>
                  <a:noFill/>
                </a:ln>
                <a:solidFill>
                  <a:srgbClr val="00FF00"/>
                </a:solidFill>
                <a:effectLst>
                  <a:outerShdw blurRad="38100" dist="38100" dir="2700000" algn="tl">
                    <a:srgbClr val="000000"/>
                  </a:outerShdw>
                </a:effectLst>
                <a:uLnTx/>
                <a:uFillTx/>
                <a:latin typeface="+mj-lt"/>
                <a:ea typeface="+mj-ea"/>
                <a:cs typeface="MS PGothic" panose="020B0600070205080204" pitchFamily="34" charset="-128"/>
              </a:rPr>
              <a:t>Acetyl-CoA comes from</a:t>
            </a:r>
            <a:r>
              <a:rPr lang="fr-FR" sz="3200" b="1" kern="0" noProof="0" smtClean="0">
                <a:ln>
                  <a:noFill/>
                </a:ln>
                <a:solidFill>
                  <a:srgbClr val="00FF00"/>
                </a:solidFill>
                <a:effectLst>
                  <a:outerShdw blurRad="38100" dist="38100" dir="2700000" algn="tl">
                    <a:srgbClr val="000000"/>
                  </a:outerShdw>
                </a:effectLst>
                <a:uLnTx/>
                <a:uFillTx/>
                <a:latin typeface="+mj-lt"/>
                <a:ea typeface="+mj-ea"/>
                <a:cs typeface="MS PGothic" panose="020B0600070205080204" pitchFamily="34" charset="-128"/>
              </a:rPr>
              <a:t> </a:t>
            </a:r>
            <a:endParaRPr lang="fr-FR" sz="3200" b="1" kern="0" noProof="0" smtClean="0">
              <a:ln>
                <a:noFill/>
              </a:ln>
              <a:solidFill>
                <a:srgbClr val="00FF00"/>
              </a:solidFill>
              <a:effectLst>
                <a:outerShdw blurRad="38100" dist="38100" dir="2700000" algn="tl">
                  <a:srgbClr val="000000"/>
                </a:outerShdw>
              </a:effectLst>
              <a:uLnTx/>
              <a:uFillTx/>
              <a:latin typeface="+mj-lt"/>
              <a:ea typeface="+mj-ea"/>
              <a:cs typeface="MS PGothic" panose="020B0600070205080204" pitchFamily="34" charset="-128"/>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t 2"/>
          <p:cNvGraphicFramePr/>
          <p:nvPr/>
        </p:nvGraphicFramePr>
        <p:xfrm>
          <a:off x="-36830" y="-27305"/>
          <a:ext cx="9210675" cy="6899910"/>
        </p:xfrm>
        <a:graphic>
          <a:graphicData uri="http://schemas.openxmlformats.org/presentationml/2006/ole">
            <mc:AlternateContent xmlns:mc="http://schemas.openxmlformats.org/markup-compatibility/2006">
              <mc:Choice xmlns:v="urn:schemas-microsoft-com:vml" Requires="v">
                <p:oleObj spid="_x0000_s4" name="" r:id="rId1" imgW="4572000" imgH="3429000" progId="Paint.Picture">
                  <p:embed/>
                </p:oleObj>
              </mc:Choice>
              <mc:Fallback>
                <p:oleObj name="" r:id="rId1" imgW="4572000" imgH="3429000" progId="Paint.Picture">
                  <p:embed/>
                  <p:pic>
                    <p:nvPicPr>
                      <p:cNvPr id="0" name="Image 2"/>
                      <p:cNvPicPr/>
                      <p:nvPr/>
                    </p:nvPicPr>
                    <p:blipFill>
                      <a:blip r:embed="rId2"/>
                      <a:stretch>
                        <a:fillRect/>
                      </a:stretch>
                    </p:blipFill>
                    <p:spPr>
                      <a:xfrm>
                        <a:off x="-36830" y="-27305"/>
                        <a:ext cx="9210675" cy="6899910"/>
                      </a:xfrm>
                      <a:prstGeom prst="rect">
                        <a:avLst/>
                      </a:prstGeom>
                    </p:spPr>
                  </p:pic>
                </p:oleObj>
              </mc:Fallback>
            </mc:AlternateContent>
          </a:graphicData>
        </a:graphic>
      </p:graphicFrame>
      <p:sp>
        <p:nvSpPr>
          <p:cNvPr id="40962" name="AutoShape 2" descr="Biosynthèse des Acides Gras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fr-FR"/>
          </a:p>
        </p:txBody>
      </p:sp>
      <p:sp>
        <p:nvSpPr>
          <p:cNvPr id="40964" name="AutoShape 4" descr="Biosynthèse des Acides Gras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fr-FR"/>
          </a:p>
        </p:txBody>
      </p:sp>
      <p:sp>
        <p:nvSpPr>
          <p:cNvPr id="8" name="Rectangle 7"/>
          <p:cNvSpPr/>
          <p:nvPr/>
        </p:nvSpPr>
        <p:spPr>
          <a:xfrm>
            <a:off x="285750" y="0"/>
            <a:ext cx="8123555" cy="1076325"/>
          </a:xfrm>
          <a:prstGeom prst="rect">
            <a:avLst/>
          </a:prstGeom>
        </p:spPr>
        <p:txBody>
          <a:bodyPr wrap="square">
            <a:spAutoFit/>
          </a:bodyPr>
          <a:lstStyle/>
          <a:p>
            <a:pPr algn="ctr">
              <a:buClrTx/>
              <a:buSzTx/>
              <a:buFontTx/>
            </a:pPr>
            <a:r>
              <a:rPr lang="fr-FR" sz="3200" b="1" kern="0" noProof="0" smtClean="0">
                <a:ln>
                  <a:noFill/>
                </a:ln>
                <a:solidFill>
                  <a:srgbClr val="00FF00"/>
                </a:solidFill>
                <a:effectLst>
                  <a:outerShdw blurRad="38100" dist="38100" dir="2700000" algn="tl">
                    <a:srgbClr val="000000"/>
                  </a:outerShdw>
                </a:effectLst>
                <a:uLnTx/>
                <a:uFillTx/>
                <a:latin typeface="+mj-lt"/>
                <a:ea typeface="+mj-ea"/>
                <a:cs typeface="MS PGothic" panose="020B0600070205080204" pitchFamily="34" charset="-128"/>
              </a:rPr>
              <a:t>Transfer of the acetyl radical from the mitochondria to the cytosol </a:t>
            </a:r>
            <a:endParaRPr lang="fr-FR" sz="3200" b="1" kern="0" noProof="0" smtClean="0">
              <a:ln>
                <a:noFill/>
              </a:ln>
              <a:solidFill>
                <a:srgbClr val="00FF00"/>
              </a:solidFill>
              <a:effectLst>
                <a:outerShdw blurRad="38100" dist="38100" dir="2700000" algn="tl">
                  <a:srgbClr val="000000"/>
                </a:outerShdw>
              </a:effectLst>
              <a:uLnTx/>
              <a:uFillTx/>
              <a:latin typeface="+mj-lt"/>
              <a:ea typeface="+mj-ea"/>
              <a:cs typeface="MS PGothic" panose="020B0600070205080204" pitchFamily="34" charset="-128"/>
            </a:endParaRPr>
          </a:p>
        </p:txBody>
      </p:sp>
      <p:grpSp>
        <p:nvGrpSpPr>
          <p:cNvPr id="21" name="Groupe 20"/>
          <p:cNvGrpSpPr/>
          <p:nvPr/>
        </p:nvGrpSpPr>
        <p:grpSpPr>
          <a:xfrm>
            <a:off x="714348" y="1192052"/>
            <a:ext cx="7429552" cy="3353435"/>
            <a:chOff x="714348" y="1142984"/>
            <a:chExt cx="7429552" cy="3353435"/>
          </a:xfrm>
        </p:grpSpPr>
        <p:sp>
          <p:nvSpPr>
            <p:cNvPr id="7" name="Rectangle 6"/>
            <p:cNvSpPr/>
            <p:nvPr/>
          </p:nvSpPr>
          <p:spPr>
            <a:xfrm>
              <a:off x="714348" y="1142984"/>
              <a:ext cx="7429552" cy="3353435"/>
            </a:xfrm>
            <a:prstGeom prst="rect">
              <a:avLst/>
            </a:prstGeom>
          </p:spPr>
          <p:txBody>
            <a:bodyPr wrap="square">
              <a:spAutoFit/>
            </a:bodyPr>
            <a:lstStyle/>
            <a:p>
              <a:pPr>
                <a:lnSpc>
                  <a:spcPct val="150000"/>
                </a:lnSpc>
                <a:buFont typeface="Arial" panose="020B0604020202020204" pitchFamily="34" charset="0"/>
                <a:buChar char="•"/>
              </a:pPr>
              <a:r>
                <a:rPr lang="en-US" altLang="fr-FR" sz="2400" b="1" dirty="0" smtClean="0">
                  <a:solidFill>
                    <a:schemeClr val="bg1"/>
                  </a:solidFill>
                </a:rPr>
                <a:t>It takes place in two phases:</a:t>
              </a:r>
              <a:endParaRPr lang="en-US" altLang="fr-FR" sz="2400" b="1" dirty="0" smtClean="0">
                <a:solidFill>
                  <a:schemeClr val="bg1"/>
                </a:solidFill>
              </a:endParaRPr>
            </a:p>
            <a:p>
              <a:pPr algn="l">
                <a:lnSpc>
                  <a:spcPct val="100000"/>
                </a:lnSpc>
                <a:buClrTx/>
                <a:buSzTx/>
                <a:buFontTx/>
              </a:pPr>
              <a:r>
                <a:rPr lang="fr-FR" sz="2800" b="1" kern="0" noProof="0" smtClean="0">
                  <a:ln>
                    <a:noFill/>
                  </a:ln>
                  <a:solidFill>
                    <a:srgbClr val="00FF00"/>
                  </a:solidFill>
                  <a:effectLst>
                    <a:outerShdw blurRad="38100" dist="38100" dir="2700000" algn="tl">
                      <a:srgbClr val="000000"/>
                    </a:outerShdw>
                  </a:effectLst>
                  <a:uLnTx/>
                  <a:uFillTx/>
                  <a:latin typeface="+mj-lt"/>
                  <a:ea typeface="+mj-ea"/>
                  <a:cs typeface="MS PGothic" panose="020B0600070205080204" pitchFamily="34" charset="-128"/>
                </a:rPr>
                <a:t> 1) </a:t>
              </a:r>
              <a:r>
                <a:rPr lang="en-US" altLang="fr-FR" sz="3200" b="1" kern="0" noProof="0" smtClean="0">
                  <a:ln>
                    <a:noFill/>
                  </a:ln>
                  <a:solidFill>
                    <a:srgbClr val="00FF00"/>
                  </a:solidFill>
                  <a:effectLst>
                    <a:outerShdw blurRad="38100" dist="38100" dir="2700000" algn="tl">
                      <a:srgbClr val="000000"/>
                    </a:outerShdw>
                  </a:effectLst>
                  <a:uLnTx/>
                  <a:uFillTx/>
                  <a:latin typeface="+mj-lt"/>
                  <a:ea typeface="+mj-ea"/>
                  <a:cs typeface="MS PGothic" panose="020B0600070205080204" pitchFamily="34" charset="-128"/>
                </a:rPr>
                <a:t>Mitochondrial phase</a:t>
              </a:r>
              <a:r>
                <a:rPr lang="fr-FR" sz="3200" b="1" kern="0" noProof="0" smtClean="0">
                  <a:ln>
                    <a:noFill/>
                  </a:ln>
                  <a:solidFill>
                    <a:srgbClr val="00FF00"/>
                  </a:solidFill>
                  <a:effectLst>
                    <a:outerShdw blurRad="38100" dist="38100" dir="2700000" algn="tl">
                      <a:srgbClr val="000000"/>
                    </a:outerShdw>
                  </a:effectLst>
                  <a:uLnTx/>
                  <a:uFillTx/>
                  <a:latin typeface="+mj-lt"/>
                  <a:ea typeface="+mj-ea"/>
                  <a:cs typeface="MS PGothic" panose="020B0600070205080204" pitchFamily="34" charset="-128"/>
                </a:rPr>
                <a:t> </a:t>
              </a:r>
              <a:endParaRPr lang="fr-FR" sz="3200" b="1" kern="0" noProof="0" smtClean="0">
                <a:ln>
                  <a:noFill/>
                </a:ln>
                <a:solidFill>
                  <a:srgbClr val="00FF00"/>
                </a:solidFill>
                <a:effectLst>
                  <a:outerShdw blurRad="38100" dist="38100" dir="2700000" algn="tl">
                    <a:srgbClr val="000000"/>
                  </a:outerShdw>
                </a:effectLst>
                <a:uLnTx/>
                <a:uFillTx/>
                <a:latin typeface="+mj-lt"/>
                <a:ea typeface="+mj-ea"/>
                <a:cs typeface="MS PGothic" panose="020B0600070205080204" pitchFamily="34" charset="-128"/>
              </a:endParaRPr>
            </a:p>
            <a:p>
              <a:pPr>
                <a:lnSpc>
                  <a:spcPct val="150000"/>
                </a:lnSpc>
                <a:buFont typeface="Wingdings" panose="05000000000000000000" pitchFamily="2" charset="2"/>
                <a:buChar char="v"/>
              </a:pPr>
              <a:r>
                <a:rPr lang="fr-FR" sz="2400" b="1" dirty="0" smtClean="0">
                  <a:solidFill>
                    <a:schemeClr val="bg1"/>
                  </a:solidFill>
                </a:rPr>
                <a:t>Pyruvate + CO2 + ATP             </a:t>
              </a:r>
              <a:r>
                <a:rPr lang="fr-FR" sz="2400" b="1" dirty="0" err="1" smtClean="0">
                  <a:solidFill>
                    <a:schemeClr val="bg1"/>
                  </a:solidFill>
                </a:rPr>
                <a:t>oxaloacétate</a:t>
              </a:r>
              <a:r>
                <a:rPr lang="fr-FR" sz="2400" b="1" dirty="0" smtClean="0">
                  <a:solidFill>
                    <a:schemeClr val="bg1"/>
                  </a:solidFill>
                </a:rPr>
                <a:t> + ADP + Pi </a:t>
              </a:r>
              <a:endParaRPr lang="fr-FR" sz="2400" b="1" dirty="0" smtClean="0">
                <a:solidFill>
                  <a:schemeClr val="bg1"/>
                </a:solidFill>
              </a:endParaRPr>
            </a:p>
            <a:p>
              <a:pPr>
                <a:lnSpc>
                  <a:spcPct val="150000"/>
                </a:lnSpc>
                <a:buFont typeface="Wingdings" panose="05000000000000000000" pitchFamily="2" charset="2"/>
                <a:buChar char="v"/>
              </a:pPr>
              <a:r>
                <a:rPr lang="fr-FR" sz="2400" b="1" dirty="0" err="1" smtClean="0">
                  <a:solidFill>
                    <a:schemeClr val="bg1"/>
                  </a:solidFill>
                </a:rPr>
                <a:t>Oxaloacétate</a:t>
              </a:r>
              <a:r>
                <a:rPr lang="fr-FR" sz="2400" b="1" dirty="0" smtClean="0">
                  <a:solidFill>
                    <a:schemeClr val="bg1"/>
                  </a:solidFill>
                </a:rPr>
                <a:t> + </a:t>
              </a:r>
              <a:r>
                <a:rPr lang="fr-FR" sz="2400" b="1" dirty="0" err="1" smtClean="0">
                  <a:solidFill>
                    <a:schemeClr val="bg1"/>
                  </a:solidFill>
                </a:rPr>
                <a:t>acétyl</a:t>
              </a:r>
              <a:r>
                <a:rPr lang="fr-FR" sz="2400" b="1" dirty="0" smtClean="0">
                  <a:solidFill>
                    <a:schemeClr val="bg1"/>
                  </a:solidFill>
                </a:rPr>
                <a:t>-</a:t>
              </a:r>
              <a:r>
                <a:rPr lang="fr-FR" sz="2400" b="1" dirty="0" err="1" smtClean="0">
                  <a:solidFill>
                    <a:schemeClr val="bg1"/>
                  </a:solidFill>
                </a:rPr>
                <a:t>CoA</a:t>
              </a:r>
              <a:r>
                <a:rPr lang="fr-FR" sz="2400" b="1" dirty="0" smtClean="0">
                  <a:solidFill>
                    <a:schemeClr val="bg1"/>
                  </a:solidFill>
                </a:rPr>
                <a:t> + H2O            citrate + </a:t>
              </a:r>
              <a:r>
                <a:rPr lang="fr-FR" sz="2400" b="1" dirty="0" err="1" smtClean="0">
                  <a:solidFill>
                    <a:schemeClr val="bg1"/>
                  </a:solidFill>
                </a:rPr>
                <a:t>HSCoA</a:t>
              </a:r>
              <a:r>
                <a:rPr lang="fr-FR" sz="2400" b="1" dirty="0" smtClean="0">
                  <a:solidFill>
                    <a:schemeClr val="bg1"/>
                  </a:solidFill>
                </a:rPr>
                <a:t> </a:t>
              </a:r>
              <a:endParaRPr lang="fr-FR" sz="2400" b="1" dirty="0" smtClean="0"/>
            </a:p>
            <a:p>
              <a:pPr>
                <a:lnSpc>
                  <a:spcPct val="150000"/>
                </a:lnSpc>
                <a:buFont typeface="Wingdings" panose="05000000000000000000" pitchFamily="2" charset="2"/>
                <a:buChar char="v"/>
              </a:pPr>
              <a:r>
                <a:rPr lang="fr-FR" sz="2400" b="1" kern="0" noProof="0" smtClean="0">
                  <a:ln>
                    <a:noFill/>
                  </a:ln>
                  <a:solidFill>
                    <a:srgbClr val="00FF00"/>
                  </a:solidFill>
                  <a:effectLst>
                    <a:outerShdw blurRad="38100" dist="38100" dir="2700000" algn="tl">
                      <a:srgbClr val="000000"/>
                    </a:outerShdw>
                  </a:effectLst>
                  <a:uLnTx/>
                  <a:uFillTx/>
                  <a:latin typeface="+mj-lt"/>
                  <a:ea typeface="+mj-ea"/>
                  <a:cs typeface="MS PGothic" panose="020B0600070205080204" pitchFamily="34" charset="-128"/>
                </a:rPr>
                <a:t>Le citrate</a:t>
              </a:r>
              <a:r>
                <a:rPr lang="fr-FR" sz="2400" b="1" dirty="0" smtClean="0">
                  <a:solidFill>
                    <a:srgbClr val="92D050"/>
                  </a:solidFill>
                </a:rPr>
                <a:t> </a:t>
              </a:r>
              <a:r>
                <a:rPr lang="fr-FR" sz="2400" b="1" dirty="0" smtClean="0">
                  <a:solidFill>
                    <a:schemeClr val="bg1"/>
                  </a:solidFill>
                </a:rPr>
                <a:t>est transporté grâce à la citrate </a:t>
              </a:r>
              <a:r>
                <a:rPr lang="fr-FR" sz="2400" b="1" dirty="0" err="1" smtClean="0">
                  <a:solidFill>
                    <a:schemeClr val="bg1"/>
                  </a:solidFill>
                </a:rPr>
                <a:t>translocase</a:t>
              </a:r>
              <a:r>
                <a:rPr lang="fr-FR" sz="2400" b="1" dirty="0" smtClean="0">
                  <a:solidFill>
                    <a:schemeClr val="bg1"/>
                  </a:solidFill>
                </a:rPr>
                <a:t> à travers la membrane mitochondriale interne.</a:t>
              </a:r>
              <a:endParaRPr lang="fr-FR" sz="2400" b="1" dirty="0" smtClean="0">
                <a:solidFill>
                  <a:schemeClr val="bg1"/>
                </a:solidFill>
              </a:endParaRPr>
            </a:p>
          </p:txBody>
        </p:sp>
        <p:grpSp>
          <p:nvGrpSpPr>
            <p:cNvPr id="20" name="Groupe 19"/>
            <p:cNvGrpSpPr/>
            <p:nvPr/>
          </p:nvGrpSpPr>
          <p:grpSpPr>
            <a:xfrm>
              <a:off x="3857620" y="2713032"/>
              <a:ext cx="2148855" cy="524819"/>
              <a:chOff x="3857620" y="3141660"/>
              <a:chExt cx="2148855" cy="524819"/>
            </a:xfrm>
          </p:grpSpPr>
          <p:cxnSp>
            <p:nvCxnSpPr>
              <p:cNvPr id="18" name="Connecteur droit avec flèche 17"/>
              <p:cNvCxnSpPr/>
              <p:nvPr/>
            </p:nvCxnSpPr>
            <p:spPr>
              <a:xfrm>
                <a:off x="3857620" y="3141660"/>
                <a:ext cx="714380"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p:nvPr/>
            </p:nvCxnSpPr>
            <p:spPr>
              <a:xfrm>
                <a:off x="5292095" y="3664891"/>
                <a:ext cx="714380"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t 2"/>
          <p:cNvGraphicFramePr/>
          <p:nvPr/>
        </p:nvGraphicFramePr>
        <p:xfrm>
          <a:off x="-36830" y="-27305"/>
          <a:ext cx="9210675" cy="6899910"/>
        </p:xfrm>
        <a:graphic>
          <a:graphicData uri="http://schemas.openxmlformats.org/presentationml/2006/ole">
            <mc:AlternateContent xmlns:mc="http://schemas.openxmlformats.org/markup-compatibility/2006">
              <mc:Choice xmlns:v="urn:schemas-microsoft-com:vml" Requires="v">
                <p:oleObj spid="_x0000_s2" name="" r:id="rId1" imgW="4572000" imgH="3429000" progId="Paint.Picture">
                  <p:embed/>
                </p:oleObj>
              </mc:Choice>
              <mc:Fallback>
                <p:oleObj name="" r:id="rId1" imgW="4572000" imgH="3429000" progId="Paint.Picture">
                  <p:embed/>
                  <p:pic>
                    <p:nvPicPr>
                      <p:cNvPr id="0" name="Image 2"/>
                      <p:cNvPicPr/>
                      <p:nvPr/>
                    </p:nvPicPr>
                    <p:blipFill>
                      <a:blip r:embed="rId2"/>
                      <a:stretch>
                        <a:fillRect/>
                      </a:stretch>
                    </p:blipFill>
                    <p:spPr>
                      <a:xfrm>
                        <a:off x="-36830" y="-27305"/>
                        <a:ext cx="9210675" cy="6899910"/>
                      </a:xfrm>
                      <a:prstGeom prst="rect">
                        <a:avLst/>
                      </a:prstGeom>
                    </p:spPr>
                  </p:pic>
                </p:oleObj>
              </mc:Fallback>
            </mc:AlternateContent>
          </a:graphicData>
        </a:graphic>
      </p:graphicFrame>
      <p:sp>
        <p:nvSpPr>
          <p:cNvPr id="5" name="Rectangle 4"/>
          <p:cNvSpPr/>
          <p:nvPr/>
        </p:nvSpPr>
        <p:spPr>
          <a:xfrm>
            <a:off x="285720" y="141901"/>
            <a:ext cx="2905760" cy="521970"/>
          </a:xfrm>
          <a:prstGeom prst="rect">
            <a:avLst/>
          </a:prstGeom>
        </p:spPr>
        <p:txBody>
          <a:bodyPr wrap="none">
            <a:spAutoFit/>
          </a:bodyPr>
          <a:lstStyle/>
          <a:p>
            <a:pPr algn="l"/>
            <a:r>
              <a:rPr lang="fr-FR" sz="2800" b="1" kern="0" noProof="0" smtClean="0">
                <a:ln>
                  <a:noFill/>
                </a:ln>
                <a:solidFill>
                  <a:srgbClr val="00FF00"/>
                </a:solidFill>
                <a:effectLst>
                  <a:outerShdw blurRad="38100" dist="38100" dir="2700000" algn="tl">
                    <a:srgbClr val="000000"/>
                  </a:outerShdw>
                </a:effectLst>
                <a:uLnTx/>
                <a:uFillTx/>
                <a:latin typeface="+mj-lt"/>
                <a:ea typeface="+mj-ea"/>
                <a:cs typeface="MS PGothic" panose="020B0600070205080204" pitchFamily="34" charset="-128"/>
              </a:rPr>
              <a:t>2. Cytosolic phase</a:t>
            </a:r>
            <a:r>
              <a:rPr lang="fr-FR" sz="2800" b="1" dirty="0">
                <a:solidFill>
                  <a:srgbClr val="92D050"/>
                </a:solidFill>
              </a:rPr>
              <a:t> </a:t>
            </a:r>
            <a:endParaRPr lang="fr-FR" sz="2800" b="1" dirty="0">
              <a:solidFill>
                <a:srgbClr val="92D050"/>
              </a:solidFill>
            </a:endParaRPr>
          </a:p>
        </p:txBody>
      </p:sp>
      <p:sp>
        <p:nvSpPr>
          <p:cNvPr id="7" name="Rectangle 6"/>
          <p:cNvSpPr/>
          <p:nvPr/>
        </p:nvSpPr>
        <p:spPr>
          <a:xfrm>
            <a:off x="285750" y="641985"/>
            <a:ext cx="8108315" cy="5631180"/>
          </a:xfrm>
          <a:prstGeom prst="rect">
            <a:avLst/>
          </a:prstGeom>
        </p:spPr>
        <p:txBody>
          <a:bodyPr wrap="square">
            <a:spAutoFit/>
          </a:bodyPr>
          <a:p>
            <a:pPr algn="just">
              <a:lnSpc>
                <a:spcPct val="150000"/>
              </a:lnSpc>
              <a:buClrTx/>
              <a:buSzTx/>
              <a:buFont typeface="Wingdings" panose="05000000000000000000" pitchFamily="2" charset="2"/>
              <a:buChar char="Ø"/>
            </a:pPr>
            <a:r>
              <a:rPr lang="fr-FR" sz="2400" b="1" dirty="0">
                <a:solidFill>
                  <a:schemeClr val="bg1"/>
                </a:solidFill>
              </a:rPr>
              <a:t> Under the action of an ATP-dependent citrate synthase and in the presence of CoA, citrate is cleaved into acetyl-CoA and oxaloacetate which regenerates pyruvate. The sequence of reactions is as follows:</a:t>
            </a:r>
            <a:r>
              <a:rPr lang="fr-FR" sz="2400" b="1" kern="0" noProof="0" smtClean="0">
                <a:ln>
                  <a:noFill/>
                </a:ln>
                <a:solidFill>
                  <a:srgbClr val="00FF00"/>
                </a:solidFill>
                <a:effectLst>
                  <a:outerShdw blurRad="38100" dist="38100" dir="2700000" algn="tl">
                    <a:srgbClr val="000000"/>
                  </a:outerShdw>
                </a:effectLst>
                <a:uLnTx/>
                <a:uFillTx/>
                <a:latin typeface="+mj-lt"/>
                <a:ea typeface="+mj-ea"/>
                <a:cs typeface="MS PGothic" panose="020B0600070205080204" pitchFamily="34" charset="-128"/>
              </a:rPr>
              <a:t> </a:t>
            </a:r>
            <a:endParaRPr lang="fr-FR" sz="2400" b="1" dirty="0" smtClean="0">
              <a:solidFill>
                <a:srgbClr val="92D050"/>
              </a:solidFill>
            </a:endParaRPr>
          </a:p>
          <a:p>
            <a:pPr algn="just">
              <a:lnSpc>
                <a:spcPct val="150000"/>
              </a:lnSpc>
              <a:buFont typeface="Wingdings" panose="05000000000000000000" pitchFamily="2" charset="2"/>
              <a:buChar char="v"/>
            </a:pPr>
            <a:r>
              <a:rPr lang="fr-FR" sz="2400" b="1" dirty="0" smtClean="0">
                <a:solidFill>
                  <a:schemeClr val="bg1"/>
                </a:solidFill>
              </a:rPr>
              <a:t> </a:t>
            </a:r>
            <a:r>
              <a:rPr lang="en-US" altLang="fr-FR" sz="2400" b="1" dirty="0" smtClean="0">
                <a:solidFill>
                  <a:schemeClr val="bg1"/>
                </a:solidFill>
              </a:rPr>
              <a:t>Citrate + CoA + ATP </a:t>
            </a:r>
            <a:r>
              <a:rPr lang="en-US" altLang="en-US" sz="2400" b="1" dirty="0" smtClean="0">
                <a:solidFill>
                  <a:schemeClr val="bg1"/>
                </a:solidFill>
              </a:rPr>
              <a:t>→</a:t>
            </a:r>
            <a:r>
              <a:rPr lang="en-US" altLang="fr-FR" sz="2400" b="1" dirty="0" smtClean="0">
                <a:solidFill>
                  <a:schemeClr val="bg1"/>
                </a:solidFill>
              </a:rPr>
              <a:t> Oxaloacetate + Acetyl-CoA + ADP + Pi (citrate synthase)</a:t>
            </a:r>
            <a:endParaRPr lang="en-US" altLang="fr-FR" sz="2400" b="1" dirty="0" smtClean="0">
              <a:solidFill>
                <a:schemeClr val="bg1"/>
              </a:solidFill>
            </a:endParaRPr>
          </a:p>
          <a:p>
            <a:pPr algn="just">
              <a:lnSpc>
                <a:spcPct val="150000"/>
              </a:lnSpc>
              <a:buFont typeface="Wingdings" panose="05000000000000000000" pitchFamily="2" charset="2"/>
              <a:buChar char="v"/>
            </a:pPr>
            <a:r>
              <a:rPr lang="en-US" altLang="fr-FR" sz="2400" b="1" dirty="0" smtClean="0">
                <a:solidFill>
                  <a:schemeClr val="bg1"/>
                </a:solidFill>
              </a:rPr>
              <a:t>Oxaloacetate + NADH,H+ </a:t>
            </a:r>
            <a:r>
              <a:rPr lang="en-US" altLang="en-US" sz="2400" b="1" dirty="0" smtClean="0">
                <a:solidFill>
                  <a:schemeClr val="bg1"/>
                </a:solidFill>
              </a:rPr>
              <a:t>→</a:t>
            </a:r>
            <a:r>
              <a:rPr lang="en-US" altLang="fr-FR" sz="2400" b="1" dirty="0" smtClean="0">
                <a:solidFill>
                  <a:schemeClr val="bg1"/>
                </a:solidFill>
              </a:rPr>
              <a:t> Malate + NAD+ (malate dehydrogenase with NAD+)</a:t>
            </a:r>
            <a:endParaRPr lang="en-US" altLang="fr-FR" sz="2400" b="1" dirty="0" smtClean="0">
              <a:solidFill>
                <a:schemeClr val="bg1"/>
              </a:solidFill>
            </a:endParaRPr>
          </a:p>
          <a:p>
            <a:pPr algn="just">
              <a:lnSpc>
                <a:spcPct val="150000"/>
              </a:lnSpc>
              <a:buFont typeface="Wingdings" panose="05000000000000000000" pitchFamily="2" charset="2"/>
              <a:buChar char="v"/>
            </a:pPr>
            <a:r>
              <a:rPr lang="en-US" altLang="fr-FR" sz="2400" b="1" dirty="0" smtClean="0">
                <a:solidFill>
                  <a:schemeClr val="bg1"/>
                </a:solidFill>
              </a:rPr>
              <a:t>Malate + NADP+ </a:t>
            </a:r>
            <a:r>
              <a:rPr lang="en-US" altLang="en-US" sz="2400" b="1" dirty="0" smtClean="0">
                <a:solidFill>
                  <a:schemeClr val="bg1"/>
                </a:solidFill>
              </a:rPr>
              <a:t>→</a:t>
            </a:r>
            <a:r>
              <a:rPr lang="en-US" altLang="fr-FR" sz="2400" b="1" dirty="0" smtClean="0">
                <a:solidFill>
                  <a:schemeClr val="bg1"/>
                </a:solidFill>
              </a:rPr>
              <a:t> Pyruvate + CO2 + NADPH,H+ (malate dehydrogenase with NADP+)</a:t>
            </a:r>
            <a:r>
              <a:rPr lang="fr-FR" sz="2400" b="1" dirty="0" smtClean="0">
                <a:solidFill>
                  <a:schemeClr val="bg1"/>
                </a:solidFill>
              </a:rPr>
              <a:t> </a:t>
            </a:r>
            <a:endParaRPr lang="fr-FR" sz="2400" b="1" dirty="0" smtClean="0">
              <a:solidFill>
                <a:schemeClr val="bg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2844" y="0"/>
            <a:ext cx="4959350" cy="583565"/>
          </a:xfrm>
          <a:prstGeom prst="rect">
            <a:avLst/>
          </a:prstGeom>
        </p:spPr>
        <p:txBody>
          <a:bodyPr wrap="none">
            <a:spAutoFit/>
          </a:bodyPr>
          <a:lstStyle/>
          <a:p>
            <a:pPr algn="l">
              <a:buClrTx/>
              <a:buSzTx/>
              <a:buFontTx/>
            </a:pPr>
            <a:r>
              <a:rPr lang="en-US" altLang="fr-FR" sz="3200" b="1" kern="0" noProof="0" smtClean="0">
                <a:ln>
                  <a:noFill/>
                </a:ln>
                <a:solidFill>
                  <a:srgbClr val="00FF00"/>
                </a:solidFill>
                <a:effectLst>
                  <a:outerShdw blurRad="38100" dist="38100" dir="2700000" algn="tl">
                    <a:srgbClr val="000000"/>
                  </a:outerShdw>
                </a:effectLst>
                <a:uLnTx/>
                <a:uFillTx/>
                <a:latin typeface="+mj-lt"/>
                <a:ea typeface="+mj-ea"/>
                <a:cs typeface="MS PGothic" panose="020B0600070205080204" pitchFamily="34" charset="-128"/>
              </a:rPr>
              <a:t>Biosynthesis of palmitic acid</a:t>
            </a:r>
            <a:endParaRPr lang="en-US" altLang="fr-FR" sz="3200" b="1" kern="0" noProof="0" smtClean="0">
              <a:ln>
                <a:noFill/>
              </a:ln>
              <a:solidFill>
                <a:srgbClr val="00FF00"/>
              </a:solidFill>
              <a:effectLst>
                <a:outerShdw blurRad="38100" dist="38100" dir="2700000" algn="tl">
                  <a:srgbClr val="000000"/>
                </a:outerShdw>
              </a:effectLst>
              <a:uLnTx/>
              <a:uFillTx/>
              <a:latin typeface="+mj-lt"/>
              <a:ea typeface="+mj-ea"/>
              <a:cs typeface="MS PGothic" panose="020B0600070205080204" pitchFamily="34" charset="-128"/>
            </a:endParaRPr>
          </a:p>
        </p:txBody>
      </p:sp>
      <p:pic>
        <p:nvPicPr>
          <p:cNvPr id="39970" name="Picture 34" descr="https://www.uvt.rnu.tn/resources-uvt/cours/Biochimie-metabolique/image/image034.png"/>
          <p:cNvPicPr>
            <a:picLocks noChangeAspect="1" noChangeArrowheads="1"/>
          </p:cNvPicPr>
          <p:nvPr/>
        </p:nvPicPr>
        <p:blipFill>
          <a:blip r:embed="rId1"/>
          <a:srcRect/>
          <a:stretch>
            <a:fillRect/>
          </a:stretch>
        </p:blipFill>
        <p:spPr bwMode="auto">
          <a:xfrm>
            <a:off x="3419507" y="642918"/>
            <a:ext cx="5724525" cy="6215082"/>
          </a:xfrm>
          <a:prstGeom prst="rect">
            <a:avLst/>
          </a:prstGeom>
          <a:noFill/>
        </p:spPr>
      </p:pic>
      <p:sp>
        <p:nvSpPr>
          <p:cNvPr id="40" name="Rectangle 39"/>
          <p:cNvSpPr/>
          <p:nvPr/>
        </p:nvSpPr>
        <p:spPr>
          <a:xfrm>
            <a:off x="500034" y="1142984"/>
            <a:ext cx="2571768" cy="5492750"/>
          </a:xfrm>
          <a:prstGeom prst="rect">
            <a:avLst/>
          </a:prstGeom>
          <a:solidFill>
            <a:schemeClr val="bg1"/>
          </a:solidFill>
        </p:spPr>
        <p:txBody>
          <a:bodyPr wrap="square">
            <a:spAutoFit/>
          </a:bodyPr>
          <a:lstStyle/>
          <a:p>
            <a:pPr algn="just">
              <a:lnSpc>
                <a:spcPct val="150000"/>
              </a:lnSpc>
            </a:pPr>
            <a:r>
              <a:rPr lang="fr-FR" b="1" dirty="0">
                <a:solidFill>
                  <a:schemeClr val="tx1"/>
                </a:solidFill>
              </a:rPr>
              <a:t> </a:t>
            </a:r>
            <a:r>
              <a:rPr lang="en-US" altLang="fr-FR" b="1" dirty="0">
                <a:solidFill>
                  <a:schemeClr val="tx1"/>
                </a:solidFill>
              </a:rPr>
              <a:t>The sequence of numbered reactions from (1) to (4) constitutes one cycle of fatty acid synthesis in the cytosol. At the end of each cycle, the formed fatty acid has its number of carbon atoms increased by 2. The process continues until the synthesis of palmitate (C16).</a:t>
            </a:r>
            <a:r>
              <a:rPr lang="fr-FR" b="1" dirty="0">
                <a:solidFill>
                  <a:schemeClr val="tx1"/>
                </a:solidFill>
              </a:rPr>
              <a:t> </a:t>
            </a:r>
            <a:endParaRPr lang="fr-FR" b="1" dirty="0">
              <a:solidFill>
                <a:schemeClr val="tx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e 11"/>
          <p:cNvGrpSpPr/>
          <p:nvPr/>
        </p:nvGrpSpPr>
        <p:grpSpPr>
          <a:xfrm>
            <a:off x="71406" y="142852"/>
            <a:ext cx="9072594" cy="6462754"/>
            <a:chOff x="71406" y="142852"/>
            <a:chExt cx="9072594" cy="6462754"/>
          </a:xfrm>
        </p:grpSpPr>
        <p:sp>
          <p:nvSpPr>
            <p:cNvPr id="4" name="Rectangle 3"/>
            <p:cNvSpPr/>
            <p:nvPr/>
          </p:nvSpPr>
          <p:spPr>
            <a:xfrm>
              <a:off x="142844" y="142852"/>
              <a:ext cx="8858280" cy="1137285"/>
            </a:xfrm>
            <a:prstGeom prst="rect">
              <a:avLst/>
            </a:prstGeom>
          </p:spPr>
          <p:txBody>
            <a:bodyPr wrap="square">
              <a:spAutoFit/>
            </a:bodyPr>
            <a:lstStyle/>
            <a:p>
              <a:pPr algn="l">
                <a:buClrTx/>
                <a:buSzTx/>
                <a:buFontTx/>
              </a:pPr>
              <a:r>
                <a:rPr lang="en-US" altLang="fr-FR" sz="2800" b="1" dirty="0">
                  <a:solidFill>
                    <a:srgbClr val="00FF00"/>
                  </a:solidFill>
                  <a:latin typeface="Arial" panose="020B0604020202020204" pitchFamily="34" charset="0"/>
                  <a:cs typeface="Arial" panose="020B0604020202020204" pitchFamily="34" charset="0"/>
                </a:rPr>
                <a:t>Balance</a:t>
              </a:r>
              <a:endParaRPr lang="en-US" altLang="fr-FR" sz="2800" b="1" dirty="0">
                <a:solidFill>
                  <a:srgbClr val="00FF00"/>
                </a:solidFill>
                <a:latin typeface="Arial" panose="020B0604020202020204" pitchFamily="34" charset="0"/>
                <a:cs typeface="Arial" panose="020B0604020202020204" pitchFamily="34" charset="0"/>
              </a:endParaRPr>
            </a:p>
            <a:p>
              <a:pPr algn="l">
                <a:buClrTx/>
                <a:buSzTx/>
                <a:buFontTx/>
              </a:pPr>
              <a:r>
                <a:rPr lang="en-US" altLang="fr-FR" sz="2000" b="1" dirty="0"/>
                <a:t>The synthesis of palmitic acid is accomplished after 7 cycles (which represents (n-1) cycles for a fatty acid with 2n carbons). The overall reaction is as follows:</a:t>
              </a:r>
              <a:endParaRPr lang="en-US" altLang="fr-FR" sz="2000" b="1" dirty="0"/>
            </a:p>
          </p:txBody>
        </p:sp>
        <p:pic>
          <p:nvPicPr>
            <p:cNvPr id="47106" name="Picture 2" descr="https://www.uvt.rnu.tn/resources-uvt/cours/Biochimie-metabolique/image/chap9_img1.gif"/>
            <p:cNvPicPr>
              <a:picLocks noChangeAspect="1" noChangeArrowheads="1"/>
            </p:cNvPicPr>
            <p:nvPr/>
          </p:nvPicPr>
          <p:blipFill>
            <a:blip r:embed="rId1"/>
            <a:srcRect/>
            <a:stretch>
              <a:fillRect/>
            </a:stretch>
          </p:blipFill>
          <p:spPr bwMode="auto">
            <a:xfrm>
              <a:off x="214282" y="1571612"/>
              <a:ext cx="8702706" cy="533400"/>
            </a:xfrm>
            <a:prstGeom prst="rect">
              <a:avLst/>
            </a:prstGeom>
            <a:noFill/>
          </p:spPr>
        </p:pic>
        <p:sp>
          <p:nvSpPr>
            <p:cNvPr id="7" name="Rectangle 6"/>
            <p:cNvSpPr/>
            <p:nvPr/>
          </p:nvSpPr>
          <p:spPr>
            <a:xfrm>
              <a:off x="142844" y="2285992"/>
              <a:ext cx="9001156" cy="706755"/>
            </a:xfrm>
            <a:prstGeom prst="rect">
              <a:avLst/>
            </a:prstGeom>
          </p:spPr>
          <p:txBody>
            <a:bodyPr wrap="square">
              <a:spAutoFit/>
            </a:bodyPr>
            <a:lstStyle/>
            <a:p>
              <a:r>
                <a:rPr lang="en-US" altLang="fr-FR" sz="2000" b="1" dirty="0"/>
                <a:t>Let's now establish this balance sheet with acetyl-CoA as the sole precursor. We obtain the following sequence:</a:t>
              </a:r>
              <a:endParaRPr lang="en-US" altLang="fr-FR" sz="2000" b="1" dirty="0"/>
            </a:p>
          </p:txBody>
        </p:sp>
        <p:pic>
          <p:nvPicPr>
            <p:cNvPr id="47108" name="Picture 4" descr="https://www.uvt.rnu.tn/resources-uvt/cours/Biochimie-metabolique/image/chap9_img2.gif"/>
            <p:cNvPicPr>
              <a:picLocks noChangeAspect="1" noChangeArrowheads="1"/>
            </p:cNvPicPr>
            <p:nvPr/>
          </p:nvPicPr>
          <p:blipFill>
            <a:blip r:embed="rId2"/>
            <a:srcRect/>
            <a:stretch>
              <a:fillRect/>
            </a:stretch>
          </p:blipFill>
          <p:spPr bwMode="auto">
            <a:xfrm>
              <a:off x="214282" y="3000372"/>
              <a:ext cx="8786874" cy="723902"/>
            </a:xfrm>
            <a:prstGeom prst="rect">
              <a:avLst/>
            </a:prstGeom>
            <a:noFill/>
            <a:ln>
              <a:solidFill>
                <a:schemeClr val="bg1"/>
              </a:solidFill>
            </a:ln>
          </p:spPr>
        </p:pic>
        <p:sp>
          <p:nvSpPr>
            <p:cNvPr id="9" name="Rectangle 8"/>
            <p:cNvSpPr/>
            <p:nvPr/>
          </p:nvSpPr>
          <p:spPr>
            <a:xfrm>
              <a:off x="214314" y="3857628"/>
              <a:ext cx="4572000" cy="1477328"/>
            </a:xfrm>
            <a:prstGeom prst="rect">
              <a:avLst/>
            </a:prstGeom>
          </p:spPr>
          <p:txBody>
            <a:bodyPr>
              <a:spAutoFit/>
            </a:bodyPr>
            <a:lstStyle/>
            <a:p>
              <a:r>
                <a:rPr lang="fr-FR" b="1" dirty="0" err="1"/>
                <a:t>Acétyl</a:t>
              </a:r>
              <a:r>
                <a:rPr lang="fr-FR" b="1" dirty="0"/>
                <a:t>-</a:t>
              </a:r>
              <a:r>
                <a:rPr lang="fr-FR" b="1" dirty="0" err="1"/>
                <a:t>CoA</a:t>
              </a:r>
              <a:r>
                <a:rPr lang="fr-FR" b="1" dirty="0"/>
                <a:t> + HSACP ---&gt; </a:t>
              </a:r>
              <a:r>
                <a:rPr lang="fr-FR" b="1" dirty="0" err="1"/>
                <a:t>Acétyl</a:t>
              </a:r>
              <a:r>
                <a:rPr lang="fr-FR" b="1" dirty="0"/>
                <a:t>-ACP</a:t>
              </a:r>
              <a:r>
                <a:rPr lang="fr-FR" b="1" baseline="30000" dirty="0"/>
                <a:t>+</a:t>
              </a:r>
              <a:r>
                <a:rPr lang="fr-FR" b="1" dirty="0"/>
                <a:t> </a:t>
              </a:r>
              <a:r>
                <a:rPr lang="fr-FR" b="1" dirty="0" err="1"/>
                <a:t>HSCoA</a:t>
              </a:r>
              <a:br>
                <a:rPr lang="fr-FR" dirty="0" smtClean="0"/>
              </a:br>
              <a:r>
                <a:rPr lang="fr-FR" b="1" dirty="0"/>
                <a:t>7 </a:t>
              </a:r>
              <a:r>
                <a:rPr lang="fr-FR" b="1" dirty="0" err="1"/>
                <a:t>malonyl</a:t>
              </a:r>
              <a:r>
                <a:rPr lang="fr-FR" b="1" dirty="0"/>
                <a:t>-</a:t>
              </a:r>
              <a:r>
                <a:rPr lang="fr-FR" b="1" dirty="0" err="1"/>
                <a:t>CoA</a:t>
              </a:r>
              <a:r>
                <a:rPr lang="fr-FR" b="1" dirty="0"/>
                <a:t> + 7 HSACP ---&gt;7 </a:t>
              </a:r>
              <a:r>
                <a:rPr lang="fr-FR" b="1" dirty="0" err="1"/>
                <a:t>malonyl</a:t>
              </a:r>
              <a:r>
                <a:rPr lang="fr-FR" b="1" dirty="0"/>
                <a:t>-ACP</a:t>
              </a:r>
              <a:r>
                <a:rPr lang="fr-FR" b="1" baseline="30000" dirty="0"/>
                <a:t>+</a:t>
              </a:r>
              <a:r>
                <a:rPr lang="fr-FR" b="1" dirty="0"/>
                <a:t> 7 </a:t>
              </a:r>
              <a:r>
                <a:rPr lang="fr-FR" b="1" dirty="0" err="1"/>
                <a:t>HSCoA</a:t>
              </a:r>
              <a:br>
                <a:rPr lang="fr-FR" dirty="0" smtClean="0"/>
              </a:br>
              <a:r>
                <a:rPr lang="fr-FR" b="1" dirty="0"/>
                <a:t>7 </a:t>
              </a:r>
              <a:r>
                <a:rPr lang="fr-FR" b="1" dirty="0" err="1"/>
                <a:t>Acétyl</a:t>
              </a:r>
              <a:r>
                <a:rPr lang="fr-FR" b="1" dirty="0"/>
                <a:t>-</a:t>
              </a:r>
              <a:r>
                <a:rPr lang="fr-FR" b="1" dirty="0" err="1"/>
                <a:t>CoA</a:t>
              </a:r>
              <a:r>
                <a:rPr lang="fr-FR" b="1" dirty="0"/>
                <a:t> + 7 CO</a:t>
              </a:r>
              <a:r>
                <a:rPr lang="fr-FR" b="1" baseline="-25000" dirty="0"/>
                <a:t>2</a:t>
              </a:r>
              <a:r>
                <a:rPr lang="fr-FR" b="1" dirty="0"/>
                <a:t> + 7 ATP ---&gt; 7 </a:t>
              </a:r>
              <a:r>
                <a:rPr lang="fr-FR" b="1" dirty="0" err="1"/>
                <a:t>malonyl</a:t>
              </a:r>
              <a:r>
                <a:rPr lang="fr-FR" b="1" dirty="0"/>
                <a:t>-</a:t>
              </a:r>
              <a:r>
                <a:rPr lang="fr-FR" b="1" dirty="0" err="1"/>
                <a:t>CoA</a:t>
              </a:r>
              <a:r>
                <a:rPr lang="fr-FR" b="1" dirty="0"/>
                <a:t> + 7 ADP</a:t>
              </a:r>
              <a:r>
                <a:rPr lang="fr-FR" b="1" baseline="30000" dirty="0"/>
                <a:t>+</a:t>
              </a:r>
              <a:r>
                <a:rPr lang="fr-FR" b="1" dirty="0"/>
                <a:t> 7 Pi</a:t>
              </a:r>
              <a:endParaRPr lang="fr-FR" dirty="0"/>
            </a:p>
          </p:txBody>
        </p:sp>
        <p:sp>
          <p:nvSpPr>
            <p:cNvPr id="10" name="Rectangle 9"/>
            <p:cNvSpPr/>
            <p:nvPr/>
          </p:nvSpPr>
          <p:spPr>
            <a:xfrm>
              <a:off x="214281" y="5358107"/>
              <a:ext cx="6358255" cy="439420"/>
            </a:xfrm>
            <a:prstGeom prst="rect">
              <a:avLst/>
            </a:prstGeom>
          </p:spPr>
          <p:txBody>
            <a:bodyPr wrap="square">
              <a:noAutofit/>
            </a:bodyPr>
            <a:lstStyle/>
            <a:p>
              <a:r>
                <a:rPr lang="en-US" altLang="fr-FR" sz="2000" b="1" dirty="0"/>
                <a:t>When we add the 4 reactions above, we get:</a:t>
              </a:r>
              <a:endParaRPr lang="en-US" altLang="fr-FR" sz="2000" b="1" dirty="0"/>
            </a:p>
          </p:txBody>
        </p:sp>
        <p:pic>
          <p:nvPicPr>
            <p:cNvPr id="11" name="Picture 2" descr="https://www.uvt.rnu.tn/resources-uvt/cours/Biochimie-metabolique/image/chap9_img3.gif"/>
            <p:cNvPicPr>
              <a:picLocks noChangeAspect="1" noChangeArrowheads="1"/>
            </p:cNvPicPr>
            <p:nvPr/>
          </p:nvPicPr>
          <p:blipFill>
            <a:blip r:embed="rId3"/>
            <a:srcRect/>
            <a:stretch>
              <a:fillRect/>
            </a:stretch>
          </p:blipFill>
          <p:spPr bwMode="auto">
            <a:xfrm>
              <a:off x="71406" y="5889309"/>
              <a:ext cx="8915066" cy="716297"/>
            </a:xfrm>
            <a:prstGeom prst="rect">
              <a:avLst/>
            </a:prstGeom>
            <a:solidFill>
              <a:srgbClr val="92D050"/>
            </a:solidFill>
          </p:spPr>
        </p:pic>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t 2"/>
          <p:cNvGraphicFramePr/>
          <p:nvPr/>
        </p:nvGraphicFramePr>
        <p:xfrm>
          <a:off x="-36830" y="0"/>
          <a:ext cx="9203690" cy="6912610"/>
        </p:xfrm>
        <a:graphic>
          <a:graphicData uri="http://schemas.openxmlformats.org/presentationml/2006/ole">
            <mc:AlternateContent xmlns:mc="http://schemas.openxmlformats.org/markup-compatibility/2006">
              <mc:Choice xmlns:v="urn:schemas-microsoft-com:vml" Requires="v">
                <p:oleObj spid="_x0000_s5" name="" r:id="rId1" imgW="9182100" imgH="6734175" progId="Paint.Picture">
                  <p:embed/>
                </p:oleObj>
              </mc:Choice>
              <mc:Fallback>
                <p:oleObj name="" r:id="rId1" imgW="9182100" imgH="6734175" progId="Paint.Picture">
                  <p:embed/>
                  <p:pic>
                    <p:nvPicPr>
                      <p:cNvPr id="0" name="Image 4"/>
                      <p:cNvPicPr/>
                      <p:nvPr/>
                    </p:nvPicPr>
                    <p:blipFill>
                      <a:blip r:embed="rId2"/>
                      <a:stretch>
                        <a:fillRect/>
                      </a:stretch>
                    </p:blipFill>
                    <p:spPr>
                      <a:xfrm>
                        <a:off x="-36830" y="0"/>
                        <a:ext cx="9203690" cy="6912610"/>
                      </a:xfrm>
                      <a:prstGeom prst="rect">
                        <a:avLst/>
                      </a:prstGeom>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t 2"/>
          <p:cNvGraphicFramePr/>
          <p:nvPr/>
        </p:nvGraphicFramePr>
        <p:xfrm>
          <a:off x="-36830" y="-27305"/>
          <a:ext cx="9210675" cy="6899910"/>
        </p:xfrm>
        <a:graphic>
          <a:graphicData uri="http://schemas.openxmlformats.org/presentationml/2006/ole">
            <mc:AlternateContent xmlns:mc="http://schemas.openxmlformats.org/markup-compatibility/2006">
              <mc:Choice xmlns:v="urn:schemas-microsoft-com:vml" Requires="v">
                <p:oleObj spid="_x0000_s2" name="" r:id="rId1" imgW="4572000" imgH="3429000" progId="Paint.Picture">
                  <p:embed/>
                </p:oleObj>
              </mc:Choice>
              <mc:Fallback>
                <p:oleObj name="" r:id="rId1" imgW="4572000" imgH="3429000" progId="Paint.Picture">
                  <p:embed/>
                  <p:pic>
                    <p:nvPicPr>
                      <p:cNvPr id="0" name="Image 2"/>
                      <p:cNvPicPr/>
                      <p:nvPr/>
                    </p:nvPicPr>
                    <p:blipFill>
                      <a:blip r:embed="rId2"/>
                      <a:stretch>
                        <a:fillRect/>
                      </a:stretch>
                    </p:blipFill>
                    <p:spPr>
                      <a:xfrm>
                        <a:off x="-36830" y="-27305"/>
                        <a:ext cx="9210675" cy="6899910"/>
                      </a:xfrm>
                      <a:prstGeom prst="rect">
                        <a:avLst/>
                      </a:prstGeom>
                    </p:spPr>
                  </p:pic>
                </p:oleObj>
              </mc:Fallback>
            </mc:AlternateContent>
          </a:graphicData>
        </a:graphic>
      </p:graphicFrame>
      <p:sp>
        <p:nvSpPr>
          <p:cNvPr id="6" name="Rectangle 5"/>
          <p:cNvSpPr/>
          <p:nvPr/>
        </p:nvSpPr>
        <p:spPr>
          <a:xfrm>
            <a:off x="499745" y="571500"/>
            <a:ext cx="7900670" cy="5262245"/>
          </a:xfrm>
          <a:prstGeom prst="rect">
            <a:avLst/>
          </a:prstGeom>
        </p:spPr>
        <p:txBody>
          <a:bodyPr wrap="square">
            <a:spAutoFit/>
          </a:bodyPr>
          <a:lstStyle/>
          <a:p>
            <a:pPr algn="just"/>
            <a:r>
              <a:rPr lang="fr-FR" sz="2800" dirty="0" smtClean="0">
                <a:solidFill>
                  <a:schemeClr val="bg1"/>
                </a:solidFill>
              </a:rPr>
              <a:t>Métabolisme des acides gras comprend deux composantes: </a:t>
            </a:r>
            <a:endParaRPr lang="fr-FR" sz="2800" dirty="0" smtClean="0">
              <a:solidFill>
                <a:schemeClr val="bg1"/>
              </a:solidFill>
            </a:endParaRPr>
          </a:p>
          <a:p>
            <a:pPr marL="457200" indent="-457200" algn="just">
              <a:buAutoNum type="arabicPeriod"/>
            </a:pPr>
            <a:r>
              <a:rPr lang="fr-FR" sz="2800" b="1" dirty="0" smtClean="0">
                <a:solidFill>
                  <a:srgbClr val="00FF00"/>
                </a:solidFill>
              </a:rPr>
              <a:t>la lipolyse, ou β oxydation:</a:t>
            </a:r>
            <a:r>
              <a:rPr lang="fr-FR" sz="2800" b="1" dirty="0" smtClean="0">
                <a:solidFill>
                  <a:schemeClr val="bg1"/>
                </a:solidFill>
              </a:rPr>
              <a:t> </a:t>
            </a:r>
            <a:r>
              <a:rPr lang="fr-FR" sz="2800" dirty="0" smtClean="0">
                <a:solidFill>
                  <a:schemeClr val="bg1"/>
                </a:solidFill>
              </a:rPr>
              <a:t>c'est la dégradation des acides gras en unités </a:t>
            </a:r>
            <a:r>
              <a:rPr lang="fr-FR" sz="2800" dirty="0" err="1" smtClean="0">
                <a:solidFill>
                  <a:schemeClr val="bg1"/>
                </a:solidFill>
              </a:rPr>
              <a:t>acétyl</a:t>
            </a:r>
            <a:r>
              <a:rPr lang="fr-FR" sz="2800" dirty="0" smtClean="0">
                <a:solidFill>
                  <a:schemeClr val="bg1"/>
                </a:solidFill>
              </a:rPr>
              <a:t> (2 carbones) en produisant de l'énergie sous la forme d'ATP.</a:t>
            </a:r>
            <a:endParaRPr lang="fr-FR" sz="2800" dirty="0" smtClean="0">
              <a:solidFill>
                <a:schemeClr val="bg1"/>
              </a:solidFill>
            </a:endParaRPr>
          </a:p>
          <a:p>
            <a:pPr marL="457200" indent="-457200" algn="just"/>
            <a:endParaRPr lang="fr-FR" sz="2800" dirty="0" smtClean="0">
              <a:solidFill>
                <a:schemeClr val="bg1"/>
              </a:solidFill>
            </a:endParaRPr>
          </a:p>
          <a:p>
            <a:pPr marL="457200" indent="-457200" algn="just"/>
            <a:r>
              <a:rPr lang="fr-FR" sz="2800" b="1" dirty="0" smtClean="0">
                <a:solidFill>
                  <a:srgbClr val="00FF00"/>
                </a:solidFill>
              </a:rPr>
              <a:t>2.  la lipogenèse</a:t>
            </a:r>
            <a:r>
              <a:rPr lang="fr-FR" sz="2800" dirty="0" smtClean="0">
                <a:solidFill>
                  <a:srgbClr val="00FF00"/>
                </a:solidFill>
              </a:rPr>
              <a:t>:</a:t>
            </a:r>
            <a:r>
              <a:rPr lang="fr-FR" sz="2800" dirty="0" smtClean="0">
                <a:solidFill>
                  <a:schemeClr val="bg1"/>
                </a:solidFill>
              </a:rPr>
              <a:t> ou synthèse de novo qui consiste à synthétiser un acide gras par condensation de molécule d'acide acétique (ou unité </a:t>
            </a:r>
            <a:r>
              <a:rPr lang="fr-FR" sz="2800" dirty="0" err="1" smtClean="0">
                <a:solidFill>
                  <a:schemeClr val="bg1"/>
                </a:solidFill>
              </a:rPr>
              <a:t>acétyl</a:t>
            </a:r>
            <a:r>
              <a:rPr lang="fr-FR" sz="2800" dirty="0" smtClean="0">
                <a:solidFill>
                  <a:schemeClr val="bg1"/>
                </a:solidFill>
              </a:rPr>
              <a:t>) à deux carbones en consommant de l'énergie sous forme ATP. Les unités </a:t>
            </a:r>
            <a:r>
              <a:rPr lang="fr-FR" sz="2800" dirty="0" err="1" smtClean="0">
                <a:solidFill>
                  <a:schemeClr val="bg1"/>
                </a:solidFill>
              </a:rPr>
              <a:t>acétyl</a:t>
            </a:r>
            <a:r>
              <a:rPr lang="fr-FR" sz="2800" dirty="0" smtClean="0">
                <a:solidFill>
                  <a:schemeClr val="bg1"/>
                </a:solidFill>
              </a:rPr>
              <a:t> sont sous la forme d'</a:t>
            </a:r>
            <a:r>
              <a:rPr lang="fr-FR" sz="2800" dirty="0" err="1" smtClean="0">
                <a:solidFill>
                  <a:schemeClr val="bg1"/>
                </a:solidFill>
              </a:rPr>
              <a:t>acétyl</a:t>
            </a:r>
            <a:r>
              <a:rPr lang="fr-FR" sz="2800" dirty="0" smtClean="0">
                <a:solidFill>
                  <a:schemeClr val="bg1"/>
                </a:solidFill>
              </a:rPr>
              <a:t>-</a:t>
            </a:r>
            <a:r>
              <a:rPr lang="fr-FR" sz="2800" dirty="0" err="1" smtClean="0">
                <a:solidFill>
                  <a:schemeClr val="bg1"/>
                </a:solidFill>
              </a:rPr>
              <a:t>coenzymeA</a:t>
            </a:r>
            <a:r>
              <a:rPr lang="fr-FR" sz="2800" dirty="0" smtClean="0">
                <a:solidFill>
                  <a:schemeClr val="bg1"/>
                </a:solidFill>
              </a:rPr>
              <a:t> (</a:t>
            </a:r>
            <a:r>
              <a:rPr lang="fr-FR" sz="2800" dirty="0" err="1" smtClean="0">
                <a:solidFill>
                  <a:schemeClr val="bg1"/>
                </a:solidFill>
              </a:rPr>
              <a:t>acétyl</a:t>
            </a:r>
            <a:r>
              <a:rPr lang="fr-FR" sz="2800" dirty="0" smtClean="0">
                <a:solidFill>
                  <a:schemeClr val="bg1"/>
                </a:solidFill>
              </a:rPr>
              <a:t>-</a:t>
            </a:r>
            <a:r>
              <a:rPr lang="fr-FR" sz="2800" dirty="0" err="1" smtClean="0">
                <a:solidFill>
                  <a:schemeClr val="bg1"/>
                </a:solidFill>
              </a:rPr>
              <a:t>CoA</a:t>
            </a:r>
            <a:r>
              <a:rPr lang="fr-FR" sz="2800" dirty="0" smtClean="0">
                <a:solidFill>
                  <a:schemeClr val="bg1"/>
                </a:solidFill>
              </a:rPr>
              <a:t>). ;</a:t>
            </a:r>
            <a:endParaRPr lang="fr-FR" sz="2800" dirty="0" smtClean="0">
              <a:solidFill>
                <a:schemeClr val="bg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t 2"/>
          <p:cNvGraphicFramePr/>
          <p:nvPr/>
        </p:nvGraphicFramePr>
        <p:xfrm>
          <a:off x="-36830" y="-27305"/>
          <a:ext cx="9210675" cy="6899910"/>
        </p:xfrm>
        <a:graphic>
          <a:graphicData uri="http://schemas.openxmlformats.org/presentationml/2006/ole">
            <mc:AlternateContent xmlns:mc="http://schemas.openxmlformats.org/markup-compatibility/2006">
              <mc:Choice xmlns:v="urn:schemas-microsoft-com:vml" Requires="v">
                <p:oleObj spid="_x0000_s2" name="" r:id="rId1" imgW="4572000" imgH="3429000" progId="Paint.Picture">
                  <p:embed/>
                </p:oleObj>
              </mc:Choice>
              <mc:Fallback>
                <p:oleObj name="" r:id="rId1" imgW="4572000" imgH="3429000" progId="Paint.Picture">
                  <p:embed/>
                  <p:pic>
                    <p:nvPicPr>
                      <p:cNvPr id="0" name="Image 2"/>
                      <p:cNvPicPr/>
                      <p:nvPr/>
                    </p:nvPicPr>
                    <p:blipFill>
                      <a:blip r:embed="rId2"/>
                      <a:stretch>
                        <a:fillRect/>
                      </a:stretch>
                    </p:blipFill>
                    <p:spPr>
                      <a:xfrm>
                        <a:off x="-36830" y="-27305"/>
                        <a:ext cx="9210675" cy="6899910"/>
                      </a:xfrm>
                      <a:prstGeom prst="rect">
                        <a:avLst/>
                      </a:prstGeom>
                    </p:spPr>
                  </p:pic>
                </p:oleObj>
              </mc:Fallback>
            </mc:AlternateContent>
          </a:graphicData>
        </a:graphic>
      </p:graphicFrame>
      <p:sp>
        <p:nvSpPr>
          <p:cNvPr id="4" name="Rectangle 3"/>
          <p:cNvSpPr/>
          <p:nvPr/>
        </p:nvSpPr>
        <p:spPr>
          <a:xfrm>
            <a:off x="785786" y="1428736"/>
            <a:ext cx="7715304" cy="2030095"/>
          </a:xfrm>
          <a:prstGeom prst="rect">
            <a:avLst/>
          </a:prstGeom>
        </p:spPr>
        <p:txBody>
          <a:bodyPr wrap="square">
            <a:spAutoFit/>
          </a:bodyPr>
          <a:lstStyle/>
          <a:p>
            <a:pPr algn="just">
              <a:lnSpc>
                <a:spcPct val="150000"/>
              </a:lnSpc>
            </a:pPr>
            <a:r>
              <a:rPr lang="en-US" altLang="fr-FR" sz="2800" b="1" dirty="0" smtClean="0">
                <a:solidFill>
                  <a:schemeClr val="bg1"/>
                </a:solidFill>
              </a:rPr>
              <a:t>The key enzyme is acetyl-CoA carboxylase (Inhibited by palmitoyl-CoA, AMP, glucagon, adrenaline; activated by citrate, insulin</a:t>
            </a:r>
            <a:r>
              <a:rPr lang="fr-FR" altLang="en-US" sz="2800" b="1" dirty="0" smtClean="0">
                <a:solidFill>
                  <a:schemeClr val="bg1"/>
                </a:solidFill>
              </a:rPr>
              <a:t>)</a:t>
            </a:r>
            <a:r>
              <a:rPr lang="fr-FR" sz="2800" b="1" dirty="0" smtClean="0">
                <a:solidFill>
                  <a:schemeClr val="bg1"/>
                </a:solidFill>
              </a:rPr>
              <a:t> </a:t>
            </a:r>
            <a:endParaRPr lang="fr-FR" sz="2800" b="1" dirty="0" smtClean="0">
              <a:solidFill>
                <a:schemeClr val="bg1"/>
              </a:solidFill>
            </a:endParaRPr>
          </a:p>
        </p:txBody>
      </p:sp>
      <p:sp>
        <p:nvSpPr>
          <p:cNvPr id="5" name="Rectangle 4"/>
          <p:cNvSpPr/>
          <p:nvPr/>
        </p:nvSpPr>
        <p:spPr>
          <a:xfrm>
            <a:off x="1000100" y="214290"/>
            <a:ext cx="6715172" cy="645160"/>
          </a:xfrm>
          <a:prstGeom prst="rect">
            <a:avLst/>
          </a:prstGeom>
        </p:spPr>
        <p:txBody>
          <a:bodyPr wrap="square">
            <a:spAutoFit/>
          </a:bodyPr>
          <a:lstStyle/>
          <a:p>
            <a:r>
              <a:rPr lang="en-US" altLang="fr-FR" sz="3600" b="1" kern="0" noProof="0" dirty="0" smtClean="0">
                <a:ln>
                  <a:noFill/>
                </a:ln>
                <a:solidFill>
                  <a:srgbClr val="00FF00"/>
                </a:solidFill>
                <a:effectLst>
                  <a:outerShdw blurRad="38100" dist="38100" dir="2700000" algn="tl">
                    <a:srgbClr val="000000"/>
                  </a:outerShdw>
                </a:effectLst>
                <a:uLnTx/>
                <a:uFillTx/>
                <a:latin typeface="+mj-lt"/>
                <a:ea typeface="+mj-ea"/>
                <a:cs typeface="MS PGothic" panose="020B0600070205080204" pitchFamily="34" charset="-128"/>
              </a:rPr>
              <a:t>Regulation of fatty acid synthesis</a:t>
            </a:r>
            <a:endParaRPr lang="en-US" altLang="fr-FR" sz="3600" b="1" kern="0" noProof="0" dirty="0" smtClean="0">
              <a:ln>
                <a:noFill/>
              </a:ln>
              <a:solidFill>
                <a:srgbClr val="00FF00"/>
              </a:solidFill>
              <a:effectLst>
                <a:outerShdw blurRad="38100" dist="38100" dir="2700000" algn="tl">
                  <a:srgbClr val="000000"/>
                </a:outerShdw>
              </a:effectLst>
              <a:uLnTx/>
              <a:uFillTx/>
              <a:latin typeface="+mj-lt"/>
              <a:ea typeface="+mj-ea"/>
              <a:cs typeface="MS PGothic" panose="020B0600070205080204" pitchFamily="34" charset="-128"/>
            </a:endParaRPr>
          </a:p>
        </p:txBody>
      </p:sp>
      <p:grpSp>
        <p:nvGrpSpPr>
          <p:cNvPr id="6" name="Groupe 5"/>
          <p:cNvGrpSpPr/>
          <p:nvPr/>
        </p:nvGrpSpPr>
        <p:grpSpPr>
          <a:xfrm>
            <a:off x="785786" y="4170015"/>
            <a:ext cx="8215370" cy="645160"/>
            <a:chOff x="785786" y="4170015"/>
            <a:chExt cx="8215370" cy="645160"/>
          </a:xfrm>
        </p:grpSpPr>
        <p:grpSp>
          <p:nvGrpSpPr>
            <p:cNvPr id="7" name="Groupe 6"/>
            <p:cNvGrpSpPr/>
            <p:nvPr/>
          </p:nvGrpSpPr>
          <p:grpSpPr>
            <a:xfrm>
              <a:off x="785786" y="4170015"/>
              <a:ext cx="8215370" cy="645160"/>
              <a:chOff x="785786" y="4170015"/>
              <a:chExt cx="8215370" cy="645160"/>
            </a:xfrm>
          </p:grpSpPr>
          <p:sp>
            <p:nvSpPr>
              <p:cNvPr id="9" name="Rectangle 5"/>
              <p:cNvSpPr/>
              <p:nvPr/>
            </p:nvSpPr>
            <p:spPr>
              <a:xfrm>
                <a:off x="785786" y="4170015"/>
                <a:ext cx="8215370" cy="645160"/>
              </a:xfrm>
              <a:prstGeom prst="rect">
                <a:avLst/>
              </a:prstGeom>
            </p:spPr>
            <p:txBody>
              <a:bodyPr wrap="square">
                <a:spAutoFit/>
              </a:bodyPr>
              <a:lstStyle/>
              <a:p>
                <a:r>
                  <a:rPr lang="fr-FR" sz="3600" b="1" kern="0" noProof="0" smtClean="0">
                    <a:ln>
                      <a:noFill/>
                    </a:ln>
                    <a:solidFill>
                      <a:srgbClr val="00FF00"/>
                    </a:solidFill>
                    <a:effectLst>
                      <a:outerShdw blurRad="38100" dist="38100" dir="2700000" algn="tl">
                        <a:srgbClr val="000000"/>
                      </a:outerShdw>
                    </a:effectLst>
                    <a:uLnTx/>
                    <a:uFillTx/>
                    <a:latin typeface="+mj-lt"/>
                    <a:ea typeface="+mj-ea"/>
                    <a:cs typeface="MS PGothic" panose="020B0600070205080204" pitchFamily="34" charset="-128"/>
                  </a:rPr>
                  <a:t>Acétyl-CoA</a:t>
                </a:r>
                <a:r>
                  <a:rPr lang="fr-FR" sz="3600" b="1" dirty="0">
                    <a:solidFill>
                      <a:srgbClr val="92D050"/>
                    </a:solidFill>
                  </a:rPr>
                  <a:t> </a:t>
                </a:r>
                <a:r>
                  <a:rPr lang="fr-FR" sz="3600" b="1" dirty="0" smtClean="0">
                    <a:solidFill>
                      <a:srgbClr val="92D050"/>
                    </a:solidFill>
                  </a:rPr>
                  <a:t>           </a:t>
                </a:r>
                <a:r>
                  <a:rPr lang="fr-FR" sz="3600" b="1" kern="0" noProof="0" smtClean="0">
                    <a:ln>
                      <a:noFill/>
                    </a:ln>
                    <a:solidFill>
                      <a:srgbClr val="00FF00"/>
                    </a:solidFill>
                    <a:effectLst>
                      <a:outerShdw blurRad="38100" dist="38100" dir="2700000" algn="tl">
                        <a:srgbClr val="000000"/>
                      </a:outerShdw>
                    </a:effectLst>
                    <a:uLnTx/>
                    <a:uFillTx/>
                    <a:latin typeface="+mj-lt"/>
                    <a:ea typeface="+mj-ea"/>
                    <a:cs typeface="MS PGothic" panose="020B0600070205080204" pitchFamily="34" charset="-128"/>
                  </a:rPr>
                  <a:t>Malonyl-COA </a:t>
                </a:r>
                <a:r>
                  <a:rPr lang="fr-FR" sz="3600" b="1" dirty="0" smtClean="0">
                    <a:solidFill>
                      <a:srgbClr val="92D050"/>
                    </a:solidFill>
                  </a:rPr>
                  <a:t>         </a:t>
                </a:r>
                <a:r>
                  <a:rPr lang="fr-FR" sz="3600" b="1" kern="0" noProof="0" smtClean="0">
                    <a:ln>
                      <a:noFill/>
                    </a:ln>
                    <a:solidFill>
                      <a:srgbClr val="00FF00"/>
                    </a:solidFill>
                    <a:effectLst>
                      <a:outerShdw blurRad="38100" dist="38100" dir="2700000" algn="tl">
                        <a:srgbClr val="000000"/>
                      </a:outerShdw>
                    </a:effectLst>
                    <a:uLnTx/>
                    <a:uFillTx/>
                    <a:latin typeface="+mj-lt"/>
                    <a:ea typeface="+mj-ea"/>
                    <a:cs typeface="MS PGothic" panose="020B0600070205080204" pitchFamily="34" charset="-128"/>
                  </a:rPr>
                  <a:t>AG</a:t>
                </a:r>
                <a:endParaRPr lang="fr-FR" sz="3600" b="1" dirty="0">
                  <a:solidFill>
                    <a:srgbClr val="92D050"/>
                  </a:solidFill>
                </a:endParaRPr>
              </a:p>
            </p:txBody>
          </p:sp>
          <p:cxnSp>
            <p:nvCxnSpPr>
              <p:cNvPr id="10" name="Connecteur droit avec flèche 9"/>
              <p:cNvCxnSpPr/>
              <p:nvPr/>
            </p:nvCxnSpPr>
            <p:spPr>
              <a:xfrm>
                <a:off x="3214678" y="4500570"/>
                <a:ext cx="857256" cy="1588"/>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cxnSp>
          <p:nvCxnSpPr>
            <p:cNvPr id="8" name="Connecteur droit avec flèche 7"/>
            <p:cNvCxnSpPr/>
            <p:nvPr/>
          </p:nvCxnSpPr>
          <p:spPr>
            <a:xfrm>
              <a:off x="6786578" y="4500570"/>
              <a:ext cx="857256" cy="1588"/>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t 2"/>
          <p:cNvGraphicFramePr/>
          <p:nvPr/>
        </p:nvGraphicFramePr>
        <p:xfrm>
          <a:off x="-36830" y="-27305"/>
          <a:ext cx="9210675" cy="6899910"/>
        </p:xfrm>
        <a:graphic>
          <a:graphicData uri="http://schemas.openxmlformats.org/presentationml/2006/ole">
            <mc:AlternateContent xmlns:mc="http://schemas.openxmlformats.org/markup-compatibility/2006">
              <mc:Choice xmlns:v="urn:schemas-microsoft-com:vml" Requires="v">
                <p:oleObj spid="_x0000_s4" name="" r:id="rId1" imgW="4572000" imgH="3429000" progId="Paint.Picture">
                  <p:embed/>
                </p:oleObj>
              </mc:Choice>
              <mc:Fallback>
                <p:oleObj name="" r:id="rId1" imgW="4572000" imgH="3429000" progId="Paint.Picture">
                  <p:embed/>
                  <p:pic>
                    <p:nvPicPr>
                      <p:cNvPr id="0" name="Image 2"/>
                      <p:cNvPicPr/>
                      <p:nvPr/>
                    </p:nvPicPr>
                    <p:blipFill>
                      <a:blip r:embed="rId2"/>
                      <a:stretch>
                        <a:fillRect/>
                      </a:stretch>
                    </p:blipFill>
                    <p:spPr>
                      <a:xfrm>
                        <a:off x="-36830" y="-27305"/>
                        <a:ext cx="9210675" cy="6899910"/>
                      </a:xfrm>
                      <a:prstGeom prst="rect">
                        <a:avLst/>
                      </a:prstGeom>
                    </p:spPr>
                  </p:pic>
                </p:oleObj>
              </mc:Fallback>
            </mc:AlternateContent>
          </a:graphicData>
        </a:graphic>
      </p:graphicFrame>
      <p:pic>
        <p:nvPicPr>
          <p:cNvPr id="38917" name="Picture 5"/>
          <p:cNvPicPr>
            <a:picLocks noChangeAspect="1" noChangeArrowheads="1"/>
          </p:cNvPicPr>
          <p:nvPr/>
        </p:nvPicPr>
        <p:blipFill>
          <a:blip r:embed="rId3"/>
          <a:srcRect/>
          <a:stretch>
            <a:fillRect/>
          </a:stretch>
        </p:blipFill>
        <p:spPr bwMode="auto">
          <a:xfrm>
            <a:off x="-51435" y="585470"/>
            <a:ext cx="9225915" cy="6286500"/>
          </a:xfrm>
          <a:prstGeom prst="rect">
            <a:avLst/>
          </a:prstGeom>
          <a:noFill/>
          <a:ln w="9525">
            <a:noFill/>
            <a:miter lim="800000"/>
            <a:headEnd/>
            <a:tailEnd/>
          </a:ln>
          <a:effectLst/>
        </p:spPr>
      </p:pic>
      <p:sp>
        <p:nvSpPr>
          <p:cNvPr id="8" name="Rectangle 7"/>
          <p:cNvSpPr/>
          <p:nvPr/>
        </p:nvSpPr>
        <p:spPr>
          <a:xfrm>
            <a:off x="0" y="-71755"/>
            <a:ext cx="8118475" cy="645160"/>
          </a:xfrm>
          <a:prstGeom prst="rect">
            <a:avLst/>
          </a:prstGeom>
        </p:spPr>
        <p:txBody>
          <a:bodyPr wrap="square">
            <a:spAutoFit/>
          </a:bodyPr>
          <a:lstStyle/>
          <a:p>
            <a:pPr algn="l">
              <a:buClrTx/>
              <a:buSzTx/>
              <a:buFontTx/>
            </a:pPr>
            <a:r>
              <a:rPr lang="fr-FR" sz="3600" b="1" kern="0" noProof="0" smtClean="0">
                <a:ln>
                  <a:noFill/>
                </a:ln>
                <a:solidFill>
                  <a:srgbClr val="00FF00"/>
                </a:solidFill>
                <a:effectLst>
                  <a:outerShdw blurRad="38100" dist="38100" dir="2700000" algn="tl">
                    <a:srgbClr val="000000"/>
                  </a:outerShdw>
                </a:effectLst>
                <a:uLnTx/>
                <a:uFillTx/>
                <a:latin typeface="+mj-lt"/>
                <a:ea typeface="+mj-ea"/>
                <a:cs typeface="MS PGothic" panose="020B0600070205080204" pitchFamily="34" charset="-128"/>
              </a:rPr>
              <a:t>Major pathways for triglyceride synthesis</a:t>
            </a:r>
            <a:endParaRPr lang="fr-FR" sz="3600" b="1" kern="0" noProof="0" smtClean="0">
              <a:ln>
                <a:noFill/>
              </a:ln>
              <a:solidFill>
                <a:srgbClr val="00FF00"/>
              </a:solidFill>
              <a:effectLst>
                <a:outerShdw blurRad="38100" dist="38100" dir="2700000" algn="tl">
                  <a:srgbClr val="000000"/>
                </a:outerShdw>
              </a:effectLst>
              <a:uLnTx/>
              <a:uFillTx/>
              <a:latin typeface="+mj-lt"/>
              <a:ea typeface="+mj-ea"/>
              <a:cs typeface="MS PGothic" panose="020B0600070205080204" pitchFamily="34" charset="-128"/>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t 2"/>
          <p:cNvGraphicFramePr/>
          <p:nvPr/>
        </p:nvGraphicFramePr>
        <p:xfrm>
          <a:off x="-36830" y="-27305"/>
          <a:ext cx="9210675" cy="6899910"/>
        </p:xfrm>
        <a:graphic>
          <a:graphicData uri="http://schemas.openxmlformats.org/presentationml/2006/ole">
            <mc:AlternateContent xmlns:mc="http://schemas.openxmlformats.org/markup-compatibility/2006">
              <mc:Choice xmlns:v="urn:schemas-microsoft-com:vml" Requires="v">
                <p:oleObj spid="_x0000_s4" name="" r:id="rId1" imgW="4572000" imgH="3429000" progId="Paint.Picture">
                  <p:embed/>
                </p:oleObj>
              </mc:Choice>
              <mc:Fallback>
                <p:oleObj name="" r:id="rId1" imgW="4572000" imgH="3429000" progId="Paint.Picture">
                  <p:embed/>
                  <p:pic>
                    <p:nvPicPr>
                      <p:cNvPr id="0" name="Image 2"/>
                      <p:cNvPicPr/>
                      <p:nvPr/>
                    </p:nvPicPr>
                    <p:blipFill>
                      <a:blip r:embed="rId2"/>
                      <a:stretch>
                        <a:fillRect/>
                      </a:stretch>
                    </p:blipFill>
                    <p:spPr>
                      <a:xfrm>
                        <a:off x="-36830" y="-27305"/>
                        <a:ext cx="9210675" cy="6899910"/>
                      </a:xfrm>
                      <a:prstGeom prst="rect">
                        <a:avLst/>
                      </a:prstGeom>
                    </p:spPr>
                  </p:pic>
                </p:oleObj>
              </mc:Fallback>
            </mc:AlternateContent>
          </a:graphicData>
        </a:graphic>
      </p:graphicFrame>
      <p:pic>
        <p:nvPicPr>
          <p:cNvPr id="29702" name="Picture 6" descr="https://www.researchgate.net/profile/Alexis-Varin/publication/317617346/figure/fig5/AS:505823395041282@1497609103341/La-voie-de-biosynthese-du-cholesterol-Adapte-de-Vance-and-Vance-2002.png"/>
          <p:cNvPicPr>
            <a:picLocks noChangeAspect="1" noChangeArrowheads="1"/>
          </p:cNvPicPr>
          <p:nvPr/>
        </p:nvPicPr>
        <p:blipFill>
          <a:blip r:embed="rId3"/>
          <a:srcRect/>
          <a:stretch>
            <a:fillRect/>
          </a:stretch>
        </p:blipFill>
        <p:spPr bwMode="auto">
          <a:xfrm>
            <a:off x="635000" y="928370"/>
            <a:ext cx="7903845" cy="5929630"/>
          </a:xfrm>
          <a:prstGeom prst="rect">
            <a:avLst/>
          </a:prstGeom>
          <a:noFill/>
        </p:spPr>
      </p:pic>
      <p:sp>
        <p:nvSpPr>
          <p:cNvPr id="8" name="Rectangle 7"/>
          <p:cNvSpPr/>
          <p:nvPr/>
        </p:nvSpPr>
        <p:spPr>
          <a:xfrm>
            <a:off x="0" y="-97192"/>
            <a:ext cx="9144000" cy="1076325"/>
          </a:xfrm>
          <a:prstGeom prst="rect">
            <a:avLst/>
          </a:prstGeom>
        </p:spPr>
        <p:txBody>
          <a:bodyPr wrap="square">
            <a:spAutoFit/>
          </a:bodyPr>
          <a:lstStyle/>
          <a:p>
            <a:pPr algn="ctr"/>
            <a:r>
              <a:rPr lang="en-US" altLang="fr-FR" sz="3200" b="1" kern="0" noProof="0" dirty="0" smtClean="0">
                <a:ln>
                  <a:noFill/>
                </a:ln>
                <a:solidFill>
                  <a:srgbClr val="00FF00"/>
                </a:solidFill>
                <a:effectLst>
                  <a:outerShdw blurRad="38100" dist="38100" dir="2700000" algn="tl">
                    <a:srgbClr val="000000"/>
                  </a:outerShdw>
                </a:effectLst>
                <a:uLnTx/>
                <a:uFillTx/>
                <a:latin typeface="+mj-lt"/>
                <a:ea typeface="+mj-ea"/>
                <a:cs typeface="MS PGothic" panose="020B0600070205080204" pitchFamily="34" charset="-128"/>
              </a:rPr>
              <a:t>The cholesterol biosynthesis pathway. (Vance and Vance, 2002)</a:t>
            </a:r>
            <a:endParaRPr lang="en-US" altLang="fr-FR" sz="3200" b="1" kern="0" noProof="0" dirty="0" smtClean="0">
              <a:ln>
                <a:noFill/>
              </a:ln>
              <a:solidFill>
                <a:srgbClr val="00FF00"/>
              </a:solidFill>
              <a:effectLst>
                <a:outerShdw blurRad="38100" dist="38100" dir="2700000" algn="tl">
                  <a:srgbClr val="000000"/>
                </a:outerShdw>
              </a:effectLst>
              <a:uLnTx/>
              <a:uFillTx/>
              <a:latin typeface="+mj-lt"/>
              <a:ea typeface="+mj-ea"/>
              <a:cs typeface="MS PGothic" panose="020B0600070205080204" pitchFamily="34" charset="-12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t 2"/>
          <p:cNvGraphicFramePr/>
          <p:nvPr/>
        </p:nvGraphicFramePr>
        <p:xfrm>
          <a:off x="-36830" y="-27305"/>
          <a:ext cx="9210675" cy="6899910"/>
        </p:xfrm>
        <a:graphic>
          <a:graphicData uri="http://schemas.openxmlformats.org/presentationml/2006/ole">
            <mc:AlternateContent xmlns:mc="http://schemas.openxmlformats.org/markup-compatibility/2006">
              <mc:Choice xmlns:v="urn:schemas-microsoft-com:vml" Requires="v">
                <p:oleObj spid="_x0000_s2" name="" r:id="rId1" imgW="4572000" imgH="3429000" progId="Paint.Picture">
                  <p:embed/>
                </p:oleObj>
              </mc:Choice>
              <mc:Fallback>
                <p:oleObj name="" r:id="rId1" imgW="4572000" imgH="3429000" progId="Paint.Picture">
                  <p:embed/>
                  <p:pic>
                    <p:nvPicPr>
                      <p:cNvPr id="0" name="Image 2"/>
                      <p:cNvPicPr/>
                      <p:nvPr/>
                    </p:nvPicPr>
                    <p:blipFill>
                      <a:blip r:embed="rId2"/>
                      <a:stretch>
                        <a:fillRect/>
                      </a:stretch>
                    </p:blipFill>
                    <p:spPr>
                      <a:xfrm>
                        <a:off x="-36830" y="-27305"/>
                        <a:ext cx="9210675" cy="6899910"/>
                      </a:xfrm>
                      <a:prstGeom prst="rect">
                        <a:avLst/>
                      </a:prstGeom>
                    </p:spPr>
                  </p:pic>
                </p:oleObj>
              </mc:Fallback>
            </mc:AlternateContent>
          </a:graphicData>
        </a:graphic>
      </p:graphicFrame>
      <p:sp>
        <p:nvSpPr>
          <p:cNvPr id="4" name="Rectangle 3"/>
          <p:cNvSpPr/>
          <p:nvPr/>
        </p:nvSpPr>
        <p:spPr>
          <a:xfrm>
            <a:off x="500034" y="285728"/>
            <a:ext cx="8122285" cy="521970"/>
          </a:xfrm>
          <a:prstGeom prst="rect">
            <a:avLst/>
          </a:prstGeom>
        </p:spPr>
        <p:txBody>
          <a:bodyPr wrap="none">
            <a:spAutoFit/>
          </a:bodyPr>
          <a:lstStyle/>
          <a:p>
            <a:r>
              <a:rPr lang="fr-FR" sz="2800" b="1" kern="0" noProof="0" smtClean="0">
                <a:ln>
                  <a:noFill/>
                </a:ln>
                <a:solidFill>
                  <a:srgbClr val="00FF00"/>
                </a:solidFill>
                <a:effectLst>
                  <a:outerShdw blurRad="38100" dist="38100" dir="2700000" algn="tl">
                    <a:srgbClr val="000000"/>
                  </a:outerShdw>
                </a:effectLst>
                <a:uLnTx/>
                <a:uFillTx/>
                <a:latin typeface="Arial" panose="020B0604020202020204" pitchFamily="34" charset="0"/>
                <a:ea typeface="+mj-ea"/>
                <a:cs typeface="Arial" panose="020B0604020202020204" pitchFamily="34" charset="0"/>
              </a:rPr>
              <a:t>Catabolisme des acides gras (béta-oxydation ) </a:t>
            </a:r>
            <a:endParaRPr lang="fr-FR" sz="2800" b="1" kern="0" noProof="0" dirty="0" smtClean="0">
              <a:ln>
                <a:noFill/>
              </a:ln>
              <a:solidFill>
                <a:srgbClr val="00FF00"/>
              </a:solidFill>
              <a:effectLst>
                <a:outerShdw blurRad="38100" dist="38100" dir="2700000" algn="tl">
                  <a:srgbClr val="000000"/>
                </a:outerShdw>
              </a:effectLst>
              <a:uLnTx/>
              <a:uFillTx/>
              <a:latin typeface="Arial" panose="020B0604020202020204" pitchFamily="34" charset="0"/>
              <a:ea typeface="+mj-ea"/>
              <a:cs typeface="Arial" panose="020B0604020202020204" pitchFamily="34" charset="0"/>
            </a:endParaRPr>
          </a:p>
        </p:txBody>
      </p:sp>
      <p:sp>
        <p:nvSpPr>
          <p:cNvPr id="5" name="Rectangle 4"/>
          <p:cNvSpPr/>
          <p:nvPr/>
        </p:nvSpPr>
        <p:spPr>
          <a:xfrm>
            <a:off x="571472" y="1714488"/>
            <a:ext cx="8215370" cy="4154170"/>
          </a:xfrm>
          <a:prstGeom prst="rect">
            <a:avLst/>
          </a:prstGeom>
        </p:spPr>
        <p:txBody>
          <a:bodyPr wrap="square">
            <a:spAutoFit/>
          </a:bodyPr>
          <a:lstStyle/>
          <a:p>
            <a:pPr>
              <a:buFont typeface="Wingdings" panose="05000000000000000000" pitchFamily="2" charset="2"/>
              <a:buChar char="Ø"/>
            </a:pPr>
            <a:r>
              <a:rPr lang="fr-FR" sz="2400" b="1" dirty="0" smtClean="0">
                <a:solidFill>
                  <a:schemeClr val="bg1"/>
                </a:solidFill>
              </a:rPr>
              <a:t> Voie de dégradation enzymatique complète des acides gras en CO2 et H2O en aérobiose.</a:t>
            </a:r>
            <a:endParaRPr lang="fr-FR" sz="2400" b="1" dirty="0" smtClean="0">
              <a:solidFill>
                <a:schemeClr val="bg1"/>
              </a:solidFill>
            </a:endParaRPr>
          </a:p>
          <a:p>
            <a:endParaRPr lang="fr-FR" sz="2400" b="1" dirty="0" smtClean="0">
              <a:solidFill>
                <a:schemeClr val="bg1"/>
              </a:solidFill>
            </a:endParaRPr>
          </a:p>
          <a:p>
            <a:pPr>
              <a:buFont typeface="Wingdings" panose="05000000000000000000" pitchFamily="2" charset="2"/>
              <a:buChar char="Ø"/>
            </a:pPr>
            <a:r>
              <a:rPr lang="fr-FR" sz="2400" b="1" dirty="0" smtClean="0">
                <a:solidFill>
                  <a:schemeClr val="bg1"/>
                </a:solidFill>
              </a:rPr>
              <a:t> Les enzymes impliquées dans cette voie sont mitochondriales. Elle se fait dans le foie, le </a:t>
            </a:r>
            <a:r>
              <a:rPr lang="fr-FR" sz="2400" b="1" dirty="0" err="1" smtClean="0">
                <a:solidFill>
                  <a:schemeClr val="bg1"/>
                </a:solidFill>
              </a:rPr>
              <a:t>coeur</a:t>
            </a:r>
            <a:r>
              <a:rPr lang="fr-FR" sz="2400" b="1" dirty="0" smtClean="0">
                <a:solidFill>
                  <a:schemeClr val="bg1"/>
                </a:solidFill>
              </a:rPr>
              <a:t>, les muscles au repos, les tissus adipeux, les reins.</a:t>
            </a:r>
            <a:endParaRPr lang="fr-FR" sz="2400" b="1" dirty="0" smtClean="0">
              <a:solidFill>
                <a:schemeClr val="bg1"/>
              </a:solidFill>
            </a:endParaRPr>
          </a:p>
          <a:p>
            <a:endParaRPr lang="fr-FR" sz="2400" b="1" dirty="0" smtClean="0">
              <a:solidFill>
                <a:schemeClr val="bg1"/>
              </a:solidFill>
            </a:endParaRPr>
          </a:p>
          <a:p>
            <a:pPr>
              <a:buFont typeface="Wingdings" panose="05000000000000000000" pitchFamily="2" charset="2"/>
              <a:buChar char="Ø"/>
            </a:pPr>
            <a:r>
              <a:rPr lang="fr-FR" sz="2400" b="1" dirty="0" smtClean="0">
                <a:solidFill>
                  <a:schemeClr val="bg1"/>
                </a:solidFill>
              </a:rPr>
              <a:t> La dégradation des acides gras saturés se fait suivant un cycle décrit par </a:t>
            </a:r>
            <a:r>
              <a:rPr lang="fr-FR" sz="2400" b="1" dirty="0" err="1" smtClean="0">
                <a:solidFill>
                  <a:schemeClr val="bg1"/>
                </a:solidFill>
              </a:rPr>
              <a:t>Lynen</a:t>
            </a:r>
            <a:r>
              <a:rPr lang="fr-FR" sz="2400" b="1" dirty="0" smtClean="0">
                <a:solidFill>
                  <a:schemeClr val="bg1"/>
                </a:solidFill>
              </a:rPr>
              <a:t> en 1954.</a:t>
            </a:r>
            <a:endParaRPr lang="fr-FR" sz="2400" b="1" dirty="0" smtClean="0">
              <a:solidFill>
                <a:schemeClr val="bg1"/>
              </a:solidFill>
            </a:endParaRPr>
          </a:p>
          <a:p>
            <a:endParaRPr lang="fr-FR" sz="2400" b="1" dirty="0" smtClean="0">
              <a:solidFill>
                <a:schemeClr val="bg1"/>
              </a:solidFill>
            </a:endParaRPr>
          </a:p>
          <a:p>
            <a:pPr>
              <a:buFont typeface="Wingdings" panose="05000000000000000000" pitchFamily="2" charset="2"/>
              <a:buChar char="Ø"/>
            </a:pPr>
            <a:r>
              <a:rPr lang="fr-FR" sz="2400" b="1" dirty="0" smtClean="0">
                <a:solidFill>
                  <a:schemeClr val="bg1"/>
                </a:solidFill>
              </a:rPr>
              <a:t> Oxydation des acides gras= </a:t>
            </a:r>
            <a:r>
              <a:rPr lang="el-GR" sz="2400" b="1" dirty="0" smtClean="0">
                <a:solidFill>
                  <a:schemeClr val="bg1"/>
                </a:solidFill>
              </a:rPr>
              <a:t>β</a:t>
            </a:r>
            <a:r>
              <a:rPr lang="fr-FR" sz="2400" b="1" dirty="0" smtClean="0">
                <a:solidFill>
                  <a:schemeClr val="bg1"/>
                </a:solidFill>
              </a:rPr>
              <a:t>-oxydation= hélice de </a:t>
            </a:r>
            <a:r>
              <a:rPr lang="fr-FR" sz="2400" b="1" dirty="0" err="1" smtClean="0">
                <a:solidFill>
                  <a:schemeClr val="bg1"/>
                </a:solidFill>
              </a:rPr>
              <a:t>Lynen</a:t>
            </a:r>
            <a:endParaRPr lang="fr-FR" sz="2400" b="1" dirty="0" err="1" smtClean="0">
              <a:solidFill>
                <a:schemeClr val="bg1"/>
              </a:solidFill>
            </a:endParaRPr>
          </a:p>
        </p:txBody>
      </p:sp>
      <p:sp>
        <p:nvSpPr>
          <p:cNvPr id="6" name="Rectangle 5"/>
          <p:cNvSpPr/>
          <p:nvPr/>
        </p:nvSpPr>
        <p:spPr>
          <a:xfrm>
            <a:off x="642910" y="1071546"/>
            <a:ext cx="1657985" cy="521970"/>
          </a:xfrm>
          <a:prstGeom prst="rect">
            <a:avLst/>
          </a:prstGeom>
        </p:spPr>
        <p:txBody>
          <a:bodyPr wrap="none">
            <a:spAutoFit/>
          </a:bodyPr>
          <a:lstStyle/>
          <a:p>
            <a:r>
              <a:rPr lang="fr-FR" sz="2800" b="1" kern="0" noProof="0" smtClean="0">
                <a:ln>
                  <a:noFill/>
                </a:ln>
                <a:solidFill>
                  <a:srgbClr val="00FF00"/>
                </a:solidFill>
                <a:effectLst>
                  <a:outerShdw blurRad="38100" dist="38100" dir="2700000" algn="tl">
                    <a:srgbClr val="000000"/>
                  </a:outerShdw>
                </a:effectLst>
                <a:uLnTx/>
                <a:uFillTx/>
                <a:latin typeface="+mj-lt"/>
                <a:ea typeface="+mj-ea"/>
                <a:cs typeface="MS PGothic" panose="020B0600070205080204" pitchFamily="34" charset="-128"/>
              </a:rPr>
              <a:t>Définition</a:t>
            </a:r>
            <a:endParaRPr lang="fr-FR" sz="2800" b="1" dirty="0">
              <a:solidFill>
                <a:srgbClr val="0070C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t 2"/>
          <p:cNvGraphicFramePr/>
          <p:nvPr/>
        </p:nvGraphicFramePr>
        <p:xfrm>
          <a:off x="-36830" y="-27305"/>
          <a:ext cx="9210675" cy="6899910"/>
        </p:xfrm>
        <a:graphic>
          <a:graphicData uri="http://schemas.openxmlformats.org/presentationml/2006/ole">
            <mc:AlternateContent xmlns:mc="http://schemas.openxmlformats.org/markup-compatibility/2006">
              <mc:Choice xmlns:v="urn:schemas-microsoft-com:vml" Requires="v">
                <p:oleObj spid="_x0000_s2" name="" r:id="rId1" imgW="4572000" imgH="3429000" progId="Paint.Picture">
                  <p:embed/>
                </p:oleObj>
              </mc:Choice>
              <mc:Fallback>
                <p:oleObj name="" r:id="rId1" imgW="4572000" imgH="3429000" progId="Paint.Picture">
                  <p:embed/>
                  <p:pic>
                    <p:nvPicPr>
                      <p:cNvPr id="0" name="Image 2"/>
                      <p:cNvPicPr/>
                      <p:nvPr/>
                    </p:nvPicPr>
                    <p:blipFill>
                      <a:blip r:embed="rId2"/>
                      <a:stretch>
                        <a:fillRect/>
                      </a:stretch>
                    </p:blipFill>
                    <p:spPr>
                      <a:xfrm>
                        <a:off x="-36830" y="-27305"/>
                        <a:ext cx="9210675" cy="6899910"/>
                      </a:xfrm>
                      <a:prstGeom prst="rect">
                        <a:avLst/>
                      </a:prstGeom>
                    </p:spPr>
                  </p:pic>
                </p:oleObj>
              </mc:Fallback>
            </mc:AlternateContent>
          </a:graphicData>
        </a:graphic>
      </p:graphicFrame>
      <p:sp>
        <p:nvSpPr>
          <p:cNvPr id="4" name="Rectangle 3"/>
          <p:cNvSpPr/>
          <p:nvPr/>
        </p:nvSpPr>
        <p:spPr>
          <a:xfrm>
            <a:off x="642910" y="847383"/>
            <a:ext cx="8072494" cy="1938020"/>
          </a:xfrm>
          <a:prstGeom prst="rect">
            <a:avLst/>
          </a:prstGeom>
        </p:spPr>
        <p:txBody>
          <a:bodyPr wrap="square">
            <a:spAutoFit/>
          </a:bodyPr>
          <a:lstStyle/>
          <a:p>
            <a:pPr marL="342900" indent="-342900">
              <a:buFont typeface="Arial" panose="020B0604020202020204" pitchFamily="34" charset="0"/>
              <a:buChar char="•"/>
            </a:pPr>
            <a:r>
              <a:rPr lang="fr-FR" sz="2400" b="1" dirty="0" smtClean="0">
                <a:solidFill>
                  <a:schemeClr val="bg1"/>
                </a:solidFill>
              </a:rPr>
              <a:t>La première partie de la β-oxydation est l'activation des acides gras dans le cytoplasme -Les acides gras deviennent des </a:t>
            </a:r>
            <a:r>
              <a:rPr lang="fr-FR" sz="2400" b="1" dirty="0" err="1" smtClean="0">
                <a:solidFill>
                  <a:schemeClr val="bg1"/>
                </a:solidFill>
              </a:rPr>
              <a:t>acyl</a:t>
            </a:r>
            <a:r>
              <a:rPr lang="fr-FR" sz="2400" b="1" dirty="0" smtClean="0">
                <a:solidFill>
                  <a:schemeClr val="bg1"/>
                </a:solidFill>
              </a:rPr>
              <a:t>-</a:t>
            </a:r>
            <a:r>
              <a:rPr lang="fr-FR" sz="2400" b="1" dirty="0" err="1" smtClean="0">
                <a:solidFill>
                  <a:schemeClr val="bg1"/>
                </a:solidFill>
              </a:rPr>
              <a:t>CoA</a:t>
            </a:r>
            <a:endParaRPr lang="fr-FR" sz="2400" b="1" dirty="0" smtClean="0">
              <a:solidFill>
                <a:schemeClr val="bg1"/>
              </a:solidFill>
            </a:endParaRPr>
          </a:p>
          <a:p>
            <a:pPr marL="342900" indent="-342900">
              <a:buFont typeface="Arial" panose="020B0604020202020204" pitchFamily="34" charset="0"/>
              <a:buChar char="•"/>
            </a:pPr>
            <a:r>
              <a:rPr lang="fr-FR" sz="2400" b="1" dirty="0" smtClean="0">
                <a:solidFill>
                  <a:schemeClr val="bg1"/>
                </a:solidFill>
              </a:rPr>
              <a:t> -Cette réaction est catalysée par l'</a:t>
            </a:r>
            <a:r>
              <a:rPr lang="fr-FR" sz="2400" b="1" dirty="0" err="1" smtClean="0">
                <a:solidFill>
                  <a:schemeClr val="bg1"/>
                </a:solidFill>
              </a:rPr>
              <a:t>acyl</a:t>
            </a:r>
            <a:r>
              <a:rPr lang="fr-FR" sz="2400" b="1" dirty="0" smtClean="0">
                <a:solidFill>
                  <a:schemeClr val="bg1"/>
                </a:solidFill>
              </a:rPr>
              <a:t>-</a:t>
            </a:r>
            <a:r>
              <a:rPr lang="fr-FR" sz="2400" b="1" dirty="0" err="1" smtClean="0">
                <a:solidFill>
                  <a:schemeClr val="bg1"/>
                </a:solidFill>
              </a:rPr>
              <a:t>CoA</a:t>
            </a:r>
            <a:r>
              <a:rPr lang="fr-FR" sz="2400" b="1" dirty="0" smtClean="0">
                <a:solidFill>
                  <a:schemeClr val="bg1"/>
                </a:solidFill>
              </a:rPr>
              <a:t> synthétase ou </a:t>
            </a:r>
            <a:r>
              <a:rPr lang="fr-FR" sz="2400" b="1" dirty="0" err="1" smtClean="0">
                <a:solidFill>
                  <a:schemeClr val="bg1"/>
                </a:solidFill>
              </a:rPr>
              <a:t>acyl</a:t>
            </a:r>
            <a:r>
              <a:rPr lang="fr-FR" sz="2400" b="1" dirty="0" smtClean="0">
                <a:solidFill>
                  <a:schemeClr val="bg1"/>
                </a:solidFill>
              </a:rPr>
              <a:t>-</a:t>
            </a:r>
            <a:r>
              <a:rPr lang="fr-FR" sz="2400" b="1" dirty="0" err="1" smtClean="0">
                <a:solidFill>
                  <a:schemeClr val="bg1"/>
                </a:solidFill>
              </a:rPr>
              <a:t>thiokinase</a:t>
            </a:r>
            <a:endParaRPr lang="fr-FR" sz="2400" b="1" dirty="0" err="1" smtClean="0">
              <a:solidFill>
                <a:schemeClr val="bg1"/>
              </a:solidFill>
            </a:endParaRPr>
          </a:p>
        </p:txBody>
      </p:sp>
      <p:pic>
        <p:nvPicPr>
          <p:cNvPr id="27650" name="Picture 2" descr="METABOLISME DES ACIDES GRAS"/>
          <p:cNvPicPr>
            <a:picLocks noChangeAspect="1" noChangeArrowheads="1"/>
          </p:cNvPicPr>
          <p:nvPr/>
        </p:nvPicPr>
        <p:blipFill>
          <a:blip r:embed="rId3"/>
          <a:srcRect/>
          <a:stretch>
            <a:fillRect/>
          </a:stretch>
        </p:blipFill>
        <p:spPr bwMode="auto">
          <a:xfrm>
            <a:off x="-51435" y="3573780"/>
            <a:ext cx="9241790" cy="2786380"/>
          </a:xfrm>
          <a:prstGeom prst="rect">
            <a:avLst/>
          </a:prstGeom>
          <a:noFill/>
        </p:spPr>
      </p:pic>
      <p:sp>
        <p:nvSpPr>
          <p:cNvPr id="6" name="Rectangle 5"/>
          <p:cNvSpPr/>
          <p:nvPr/>
        </p:nvSpPr>
        <p:spPr>
          <a:xfrm>
            <a:off x="714348" y="142852"/>
            <a:ext cx="4765675" cy="521970"/>
          </a:xfrm>
          <a:prstGeom prst="rect">
            <a:avLst/>
          </a:prstGeom>
        </p:spPr>
        <p:txBody>
          <a:bodyPr wrap="none">
            <a:spAutoFit/>
          </a:bodyPr>
          <a:lstStyle/>
          <a:p>
            <a:pPr algn="l">
              <a:buClrTx/>
              <a:buSzTx/>
              <a:buFontTx/>
            </a:pPr>
            <a:r>
              <a:rPr lang="fr-FR" sz="2800" b="1" kern="0" noProof="0" smtClean="0">
                <a:ln>
                  <a:noFill/>
                </a:ln>
                <a:solidFill>
                  <a:srgbClr val="00FF00"/>
                </a:solidFill>
                <a:effectLst>
                  <a:outerShdw blurRad="38100" dist="38100" dir="2700000" algn="tl">
                    <a:srgbClr val="000000"/>
                  </a:outerShdw>
                </a:effectLst>
                <a:uLnTx/>
                <a:uFillTx/>
                <a:latin typeface="Arial" panose="020B0604020202020204" pitchFamily="34" charset="0"/>
                <a:ea typeface="+mj-ea"/>
                <a:cs typeface="Arial" panose="020B0604020202020204" pitchFamily="34" charset="0"/>
              </a:rPr>
              <a:t>Activation des acides gras </a:t>
            </a:r>
            <a:endParaRPr lang="fr-FR" sz="2800" b="1" kern="0" noProof="0" smtClean="0">
              <a:ln>
                <a:noFill/>
              </a:ln>
              <a:solidFill>
                <a:srgbClr val="00FF00"/>
              </a:solidFill>
              <a:effectLst>
                <a:outerShdw blurRad="38100" dist="38100" dir="2700000" algn="tl">
                  <a:srgbClr val="000000"/>
                </a:outerShdw>
              </a:effectLst>
              <a:uLnTx/>
              <a:uFillTx/>
              <a:latin typeface="Arial" panose="020B0604020202020204" pitchFamily="34" charset="0"/>
              <a:ea typeface="+mj-ea"/>
              <a:cs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t 2"/>
          <p:cNvGraphicFramePr/>
          <p:nvPr/>
        </p:nvGraphicFramePr>
        <p:xfrm>
          <a:off x="-36830" y="-27305"/>
          <a:ext cx="9210675" cy="6899910"/>
        </p:xfrm>
        <a:graphic>
          <a:graphicData uri="http://schemas.openxmlformats.org/presentationml/2006/ole">
            <mc:AlternateContent xmlns:mc="http://schemas.openxmlformats.org/markup-compatibility/2006">
              <mc:Choice xmlns:v="urn:schemas-microsoft-com:vml" Requires="v">
                <p:oleObj spid="_x0000_s2" name="" r:id="rId1" imgW="4572000" imgH="3429000" progId="Paint.Picture">
                  <p:embed/>
                </p:oleObj>
              </mc:Choice>
              <mc:Fallback>
                <p:oleObj name="" r:id="rId1" imgW="4572000" imgH="3429000" progId="Paint.Picture">
                  <p:embed/>
                  <p:pic>
                    <p:nvPicPr>
                      <p:cNvPr id="0" name="Image 2"/>
                      <p:cNvPicPr/>
                      <p:nvPr/>
                    </p:nvPicPr>
                    <p:blipFill>
                      <a:blip r:embed="rId2"/>
                      <a:stretch>
                        <a:fillRect/>
                      </a:stretch>
                    </p:blipFill>
                    <p:spPr>
                      <a:xfrm>
                        <a:off x="-36830" y="-27305"/>
                        <a:ext cx="9210675" cy="6899910"/>
                      </a:xfrm>
                      <a:prstGeom prst="rect">
                        <a:avLst/>
                      </a:prstGeom>
                    </p:spPr>
                  </p:pic>
                </p:oleObj>
              </mc:Fallback>
            </mc:AlternateContent>
          </a:graphicData>
        </a:graphic>
      </p:graphicFrame>
      <p:sp>
        <p:nvSpPr>
          <p:cNvPr id="4" name="Rectangle 3"/>
          <p:cNvSpPr/>
          <p:nvPr/>
        </p:nvSpPr>
        <p:spPr>
          <a:xfrm>
            <a:off x="357158" y="214290"/>
            <a:ext cx="5062855" cy="521970"/>
          </a:xfrm>
          <a:prstGeom prst="rect">
            <a:avLst/>
          </a:prstGeom>
        </p:spPr>
        <p:txBody>
          <a:bodyPr wrap="none">
            <a:spAutoFit/>
          </a:bodyPr>
          <a:lstStyle/>
          <a:p>
            <a:r>
              <a:rPr lang="fr-FR" sz="2800" b="1" kern="0" noProof="0" smtClean="0">
                <a:ln>
                  <a:noFill/>
                </a:ln>
                <a:solidFill>
                  <a:srgbClr val="00FF00"/>
                </a:solidFill>
                <a:effectLst>
                  <a:outerShdw blurRad="38100" dist="38100" dir="2700000" algn="tl">
                    <a:srgbClr val="000000"/>
                  </a:outerShdw>
                </a:effectLst>
                <a:uLnTx/>
                <a:uFillTx/>
                <a:latin typeface="Arial" panose="020B0604020202020204" pitchFamily="34" charset="0"/>
                <a:ea typeface="+mj-ea"/>
                <a:cs typeface="Arial" panose="020B0604020202020204" pitchFamily="34" charset="0"/>
              </a:rPr>
              <a:t>Entrée dans la mitochondrie </a:t>
            </a:r>
            <a:endParaRPr lang="fr-FR" sz="2800" b="1" kern="0" noProof="0" dirty="0" smtClean="0">
              <a:ln>
                <a:noFill/>
              </a:ln>
              <a:solidFill>
                <a:srgbClr val="00FF00"/>
              </a:solidFill>
              <a:effectLst>
                <a:outerShdw blurRad="38100" dist="38100" dir="2700000" algn="tl">
                  <a:srgbClr val="000000"/>
                </a:outerShdw>
              </a:effectLst>
              <a:uLnTx/>
              <a:uFillTx/>
              <a:latin typeface="Arial" panose="020B0604020202020204" pitchFamily="34" charset="0"/>
              <a:ea typeface="+mj-ea"/>
              <a:cs typeface="Arial" panose="020B0604020202020204" pitchFamily="34" charset="0"/>
            </a:endParaRPr>
          </a:p>
        </p:txBody>
      </p:sp>
      <p:sp>
        <p:nvSpPr>
          <p:cNvPr id="5" name="Rectangle 4"/>
          <p:cNvSpPr/>
          <p:nvPr/>
        </p:nvSpPr>
        <p:spPr>
          <a:xfrm>
            <a:off x="571472" y="786111"/>
            <a:ext cx="8143932" cy="1697068"/>
          </a:xfrm>
          <a:prstGeom prst="rect">
            <a:avLst/>
          </a:prstGeom>
        </p:spPr>
        <p:txBody>
          <a:bodyPr wrap="square">
            <a:spAutoFit/>
          </a:bodyPr>
          <a:lstStyle/>
          <a:p>
            <a:pPr>
              <a:lnSpc>
                <a:spcPct val="150000"/>
              </a:lnSpc>
              <a:buFont typeface="Wingdings" panose="05000000000000000000" pitchFamily="2" charset="2"/>
              <a:buChar char="Ø"/>
            </a:pPr>
            <a:r>
              <a:rPr lang="fr-FR" sz="2400" b="1" dirty="0" smtClean="0">
                <a:solidFill>
                  <a:schemeClr val="bg1"/>
                </a:solidFill>
              </a:rPr>
              <a:t> Les membranes mitochondriales sont imperméables aux </a:t>
            </a:r>
            <a:r>
              <a:rPr lang="fr-FR" sz="2400" b="1" dirty="0" err="1" smtClean="0">
                <a:solidFill>
                  <a:schemeClr val="bg1"/>
                </a:solidFill>
              </a:rPr>
              <a:t>acyl</a:t>
            </a:r>
            <a:r>
              <a:rPr lang="fr-FR" sz="2400" b="1" dirty="0" smtClean="0">
                <a:solidFill>
                  <a:schemeClr val="bg1"/>
                </a:solidFill>
              </a:rPr>
              <a:t>-</a:t>
            </a:r>
            <a:r>
              <a:rPr lang="fr-FR" sz="2400" b="1" dirty="0" err="1" smtClean="0">
                <a:solidFill>
                  <a:schemeClr val="bg1"/>
                </a:solidFill>
              </a:rPr>
              <a:t>CoA</a:t>
            </a:r>
            <a:r>
              <a:rPr lang="fr-FR" sz="2400" b="1" dirty="0" smtClean="0">
                <a:solidFill>
                  <a:schemeClr val="bg1"/>
                </a:solidFill>
              </a:rPr>
              <a:t> à longues chaînes. Ils la franchissent en étant convertis en </a:t>
            </a:r>
            <a:r>
              <a:rPr lang="fr-FR" sz="2400" b="1" dirty="0" err="1" smtClean="0">
                <a:solidFill>
                  <a:schemeClr val="bg1"/>
                </a:solidFill>
              </a:rPr>
              <a:t>acyl</a:t>
            </a:r>
            <a:r>
              <a:rPr lang="fr-FR" sz="2400" b="1" dirty="0" smtClean="0">
                <a:solidFill>
                  <a:schemeClr val="bg1"/>
                </a:solidFill>
              </a:rPr>
              <a:t>-</a:t>
            </a:r>
            <a:r>
              <a:rPr lang="fr-FR" sz="2400" b="1" dirty="0" err="1" smtClean="0">
                <a:solidFill>
                  <a:schemeClr val="bg1"/>
                </a:solidFill>
              </a:rPr>
              <a:t>carnitine</a:t>
            </a:r>
            <a:r>
              <a:rPr lang="fr-FR" sz="2400" b="1" dirty="0" smtClean="0">
                <a:solidFill>
                  <a:schemeClr val="bg1"/>
                </a:solidFill>
              </a:rPr>
              <a:t> à partir de la </a:t>
            </a:r>
            <a:r>
              <a:rPr lang="fr-FR" sz="2400" b="1" dirty="0" err="1" smtClean="0">
                <a:solidFill>
                  <a:schemeClr val="bg1"/>
                </a:solidFill>
              </a:rPr>
              <a:t>carnitine</a:t>
            </a:r>
            <a:r>
              <a:rPr lang="fr-FR" sz="2400" b="1" dirty="0" smtClean="0">
                <a:solidFill>
                  <a:schemeClr val="bg1"/>
                </a:solidFill>
              </a:rPr>
              <a:t>.</a:t>
            </a:r>
            <a:endParaRPr lang="fr-FR" sz="2400" b="1" dirty="0" smtClean="0">
              <a:solidFill>
                <a:schemeClr val="bg1"/>
              </a:solidFill>
            </a:endParaRPr>
          </a:p>
        </p:txBody>
      </p:sp>
      <p:sp>
        <p:nvSpPr>
          <p:cNvPr id="6" name="Rectangle 5"/>
          <p:cNvSpPr/>
          <p:nvPr/>
        </p:nvSpPr>
        <p:spPr>
          <a:xfrm>
            <a:off x="428596" y="3214686"/>
            <a:ext cx="8358246" cy="584775"/>
          </a:xfrm>
          <a:prstGeom prst="rect">
            <a:avLst/>
          </a:prstGeom>
        </p:spPr>
        <p:txBody>
          <a:bodyPr wrap="square">
            <a:spAutoFit/>
          </a:bodyPr>
          <a:lstStyle/>
          <a:p>
            <a:r>
              <a:rPr lang="fr-FR" sz="3200" b="1" dirty="0" err="1" smtClean="0">
                <a:solidFill>
                  <a:schemeClr val="bg1"/>
                </a:solidFill>
              </a:rPr>
              <a:t>Acyl</a:t>
            </a:r>
            <a:r>
              <a:rPr lang="fr-FR" sz="3200" b="1" dirty="0" smtClean="0">
                <a:solidFill>
                  <a:schemeClr val="bg1"/>
                </a:solidFill>
              </a:rPr>
              <a:t>-</a:t>
            </a:r>
            <a:r>
              <a:rPr lang="fr-FR" sz="3200" b="1" dirty="0" err="1" smtClean="0">
                <a:solidFill>
                  <a:schemeClr val="bg1"/>
                </a:solidFill>
              </a:rPr>
              <a:t>CoA</a:t>
            </a:r>
            <a:r>
              <a:rPr lang="fr-FR" sz="3200" b="1" dirty="0" smtClean="0">
                <a:solidFill>
                  <a:schemeClr val="bg1"/>
                </a:solidFill>
              </a:rPr>
              <a:t> + </a:t>
            </a:r>
            <a:r>
              <a:rPr lang="fr-FR" sz="3200" b="1" dirty="0" err="1" smtClean="0">
                <a:solidFill>
                  <a:schemeClr val="bg1"/>
                </a:solidFill>
              </a:rPr>
              <a:t>Carnitine</a:t>
            </a:r>
            <a:r>
              <a:rPr lang="fr-FR" sz="3200" b="1" dirty="0" smtClean="0">
                <a:solidFill>
                  <a:schemeClr val="bg1"/>
                </a:solidFill>
              </a:rPr>
              <a:t>         </a:t>
            </a:r>
            <a:r>
              <a:rPr lang="fr-FR" sz="3200" b="1" dirty="0" err="1" smtClean="0">
                <a:solidFill>
                  <a:schemeClr val="bg1"/>
                </a:solidFill>
              </a:rPr>
              <a:t>Acyl</a:t>
            </a:r>
            <a:r>
              <a:rPr lang="fr-FR" sz="3200" b="1" dirty="0" smtClean="0">
                <a:solidFill>
                  <a:schemeClr val="bg1"/>
                </a:solidFill>
              </a:rPr>
              <a:t>-</a:t>
            </a:r>
            <a:r>
              <a:rPr lang="fr-FR" sz="3200" b="1" dirty="0" err="1" smtClean="0">
                <a:solidFill>
                  <a:schemeClr val="bg1"/>
                </a:solidFill>
              </a:rPr>
              <a:t>carnitine</a:t>
            </a:r>
            <a:r>
              <a:rPr lang="fr-FR" sz="3200" b="1" dirty="0" smtClean="0">
                <a:solidFill>
                  <a:schemeClr val="bg1"/>
                </a:solidFill>
              </a:rPr>
              <a:t> + </a:t>
            </a:r>
            <a:r>
              <a:rPr lang="fr-FR" sz="3200" b="1" dirty="0" err="1" smtClean="0">
                <a:solidFill>
                  <a:schemeClr val="bg1"/>
                </a:solidFill>
              </a:rPr>
              <a:t>HSCoA</a:t>
            </a:r>
            <a:endParaRPr lang="fr-FR" sz="3200" b="1" dirty="0" err="1" smtClean="0">
              <a:solidFill>
                <a:schemeClr val="bg1"/>
              </a:solidFill>
            </a:endParaRPr>
          </a:p>
        </p:txBody>
      </p:sp>
      <p:cxnSp>
        <p:nvCxnSpPr>
          <p:cNvPr id="8" name="Connecteur droit avec flèche 7"/>
          <p:cNvCxnSpPr/>
          <p:nvPr/>
        </p:nvCxnSpPr>
        <p:spPr>
          <a:xfrm>
            <a:off x="4000496" y="3571876"/>
            <a:ext cx="714380"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t 2"/>
          <p:cNvGraphicFramePr/>
          <p:nvPr/>
        </p:nvGraphicFramePr>
        <p:xfrm>
          <a:off x="-36830" y="-27305"/>
          <a:ext cx="9210675" cy="6899910"/>
        </p:xfrm>
        <a:graphic>
          <a:graphicData uri="http://schemas.openxmlformats.org/presentationml/2006/ole">
            <mc:AlternateContent xmlns:mc="http://schemas.openxmlformats.org/markup-compatibility/2006">
              <mc:Choice xmlns:v="urn:schemas-microsoft-com:vml" Requires="v">
                <p:oleObj spid="_x0000_s6" name="" r:id="rId1" imgW="4572000" imgH="3429000" progId="Paint.Picture">
                  <p:embed/>
                </p:oleObj>
              </mc:Choice>
              <mc:Fallback>
                <p:oleObj name="" r:id="rId1" imgW="4572000" imgH="3429000" progId="Paint.Picture">
                  <p:embed/>
                  <p:pic>
                    <p:nvPicPr>
                      <p:cNvPr id="0" name="Image 2"/>
                      <p:cNvPicPr/>
                      <p:nvPr/>
                    </p:nvPicPr>
                    <p:blipFill>
                      <a:blip r:embed="rId2"/>
                      <a:stretch>
                        <a:fillRect/>
                      </a:stretch>
                    </p:blipFill>
                    <p:spPr>
                      <a:xfrm>
                        <a:off x="-36830" y="-27305"/>
                        <a:ext cx="9210675" cy="6899910"/>
                      </a:xfrm>
                      <a:prstGeom prst="rect">
                        <a:avLst/>
                      </a:prstGeom>
                    </p:spPr>
                  </p:pic>
                </p:oleObj>
              </mc:Fallback>
            </mc:AlternateContent>
          </a:graphicData>
        </a:graphic>
      </p:graphicFrame>
      <p:sp>
        <p:nvSpPr>
          <p:cNvPr id="4" name="Rectangle 3"/>
          <p:cNvSpPr/>
          <p:nvPr/>
        </p:nvSpPr>
        <p:spPr>
          <a:xfrm>
            <a:off x="285750" y="71120"/>
            <a:ext cx="8622665" cy="521970"/>
          </a:xfrm>
          <a:prstGeom prst="rect">
            <a:avLst/>
          </a:prstGeom>
        </p:spPr>
        <p:txBody>
          <a:bodyPr wrap="square">
            <a:spAutoFit/>
          </a:bodyPr>
          <a:lstStyle/>
          <a:p>
            <a:pPr algn="l">
              <a:buClrTx/>
              <a:buSzTx/>
              <a:buFontTx/>
            </a:pPr>
            <a:r>
              <a:rPr lang="fr-FR" sz="2800" b="1" kern="0" noProof="0" smtClean="0">
                <a:ln>
                  <a:noFill/>
                </a:ln>
                <a:solidFill>
                  <a:srgbClr val="00FF00"/>
                </a:solidFill>
                <a:effectLst>
                  <a:outerShdw blurRad="38100" dist="38100" dir="2700000" algn="tl">
                    <a:srgbClr val="000000"/>
                  </a:outerShdw>
                </a:effectLst>
                <a:uLnTx/>
                <a:uFillTx/>
                <a:latin typeface="Arial" panose="020B0604020202020204" pitchFamily="34" charset="0"/>
                <a:ea typeface="+mj-ea"/>
                <a:cs typeface="Arial" panose="020B0604020202020204" pitchFamily="34" charset="0"/>
              </a:rPr>
              <a:t>Etapes de la β-oxydation des acides gras saturés </a:t>
            </a:r>
            <a:endParaRPr lang="fr-FR" sz="2800" b="1" kern="0" noProof="0" smtClean="0">
              <a:ln>
                <a:noFill/>
              </a:ln>
              <a:solidFill>
                <a:srgbClr val="00FF00"/>
              </a:solidFill>
              <a:effectLst>
                <a:outerShdw blurRad="38100" dist="38100" dir="2700000" algn="tl">
                  <a:srgbClr val="000000"/>
                </a:outerShdw>
              </a:effectLst>
              <a:uLnTx/>
              <a:uFillTx/>
              <a:latin typeface="Arial" panose="020B0604020202020204" pitchFamily="34" charset="0"/>
              <a:ea typeface="+mj-ea"/>
              <a:cs typeface="Arial" panose="020B0604020202020204" pitchFamily="34" charset="0"/>
            </a:endParaRPr>
          </a:p>
        </p:txBody>
      </p:sp>
      <p:sp>
        <p:nvSpPr>
          <p:cNvPr id="5" name="Rectangle 4"/>
          <p:cNvSpPr/>
          <p:nvPr/>
        </p:nvSpPr>
        <p:spPr>
          <a:xfrm>
            <a:off x="356870" y="714375"/>
            <a:ext cx="7879715" cy="1198880"/>
          </a:xfrm>
          <a:prstGeom prst="rect">
            <a:avLst/>
          </a:prstGeom>
        </p:spPr>
        <p:txBody>
          <a:bodyPr wrap="square">
            <a:spAutoFit/>
          </a:bodyPr>
          <a:lstStyle/>
          <a:p>
            <a:pPr algn="just">
              <a:buFont typeface="Wingdings" panose="05000000000000000000" pitchFamily="2" charset="2"/>
              <a:buChar char="Ø"/>
            </a:pPr>
            <a:r>
              <a:rPr lang="fr-FR" sz="2400" b="1" dirty="0" smtClean="0">
                <a:solidFill>
                  <a:schemeClr val="bg1"/>
                </a:solidFill>
              </a:rPr>
              <a:t>La séquence des réactions se déroule en 4 étapes, appelée tour. Pour un acide gras à 2n carbones, (n-1) tours sont nécessaires pour son oxydation complète en n </a:t>
            </a:r>
            <a:r>
              <a:rPr lang="fr-FR" sz="2400" b="1" dirty="0" err="1" smtClean="0">
                <a:solidFill>
                  <a:schemeClr val="bg1"/>
                </a:solidFill>
              </a:rPr>
              <a:t>acétyl</a:t>
            </a:r>
            <a:r>
              <a:rPr lang="fr-FR" sz="2400" b="1" dirty="0" smtClean="0">
                <a:solidFill>
                  <a:schemeClr val="bg1"/>
                </a:solidFill>
              </a:rPr>
              <a:t>-</a:t>
            </a:r>
            <a:r>
              <a:rPr lang="fr-FR" sz="2400" b="1" dirty="0" err="1" smtClean="0">
                <a:solidFill>
                  <a:schemeClr val="bg1"/>
                </a:solidFill>
              </a:rPr>
              <a:t>CoA</a:t>
            </a:r>
            <a:r>
              <a:rPr lang="fr-FR" sz="2400" b="1" dirty="0" smtClean="0">
                <a:solidFill>
                  <a:schemeClr val="bg1"/>
                </a:solidFill>
              </a:rPr>
              <a:t>.</a:t>
            </a:r>
            <a:endParaRPr lang="fr-FR" sz="2400" b="1" dirty="0" smtClean="0">
              <a:solidFill>
                <a:schemeClr val="bg1"/>
              </a:solidFill>
            </a:endParaRPr>
          </a:p>
        </p:txBody>
      </p:sp>
      <p:pic>
        <p:nvPicPr>
          <p:cNvPr id="25604" name="Picture 4" descr="https://www.clinisciences.com/upload/beta-oxidation-2-phpxj9-KpjWcuCp.jpg"/>
          <p:cNvPicPr>
            <a:picLocks noChangeAspect="1" noChangeArrowheads="1"/>
          </p:cNvPicPr>
          <p:nvPr/>
        </p:nvPicPr>
        <p:blipFill>
          <a:blip r:embed="rId3"/>
          <a:srcRect/>
          <a:stretch>
            <a:fillRect/>
          </a:stretch>
        </p:blipFill>
        <p:spPr bwMode="auto">
          <a:xfrm>
            <a:off x="-48895" y="2114550"/>
            <a:ext cx="9230995" cy="4815205"/>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t 2"/>
          <p:cNvGraphicFramePr/>
          <p:nvPr/>
        </p:nvGraphicFramePr>
        <p:xfrm>
          <a:off x="-36830" y="-27305"/>
          <a:ext cx="9210675" cy="6899910"/>
        </p:xfrm>
        <a:graphic>
          <a:graphicData uri="http://schemas.openxmlformats.org/presentationml/2006/ole">
            <mc:AlternateContent xmlns:mc="http://schemas.openxmlformats.org/markup-compatibility/2006">
              <mc:Choice xmlns:v="urn:schemas-microsoft-com:vml" Requires="v">
                <p:oleObj spid="_x0000_s2" name="" r:id="rId1" imgW="4572000" imgH="3429000" progId="Paint.Picture">
                  <p:embed/>
                </p:oleObj>
              </mc:Choice>
              <mc:Fallback>
                <p:oleObj name="" r:id="rId1" imgW="4572000" imgH="3429000" progId="Paint.Picture">
                  <p:embed/>
                  <p:pic>
                    <p:nvPicPr>
                      <p:cNvPr id="0" name="Image 2"/>
                      <p:cNvPicPr/>
                      <p:nvPr/>
                    </p:nvPicPr>
                    <p:blipFill>
                      <a:blip r:embed="rId2"/>
                      <a:stretch>
                        <a:fillRect/>
                      </a:stretch>
                    </p:blipFill>
                    <p:spPr>
                      <a:xfrm>
                        <a:off x="-36830" y="-27305"/>
                        <a:ext cx="9210675" cy="6899910"/>
                      </a:xfrm>
                      <a:prstGeom prst="rect">
                        <a:avLst/>
                      </a:prstGeom>
                    </p:spPr>
                  </p:pic>
                </p:oleObj>
              </mc:Fallback>
            </mc:AlternateContent>
          </a:graphicData>
        </a:graphic>
      </p:graphicFrame>
      <p:sp>
        <p:nvSpPr>
          <p:cNvPr id="4" name="Rectangle 3"/>
          <p:cNvSpPr/>
          <p:nvPr/>
        </p:nvSpPr>
        <p:spPr>
          <a:xfrm>
            <a:off x="500034" y="357166"/>
            <a:ext cx="8358246" cy="1630045"/>
          </a:xfrm>
          <a:prstGeom prst="rect">
            <a:avLst/>
          </a:prstGeom>
        </p:spPr>
        <p:txBody>
          <a:bodyPr wrap="square">
            <a:spAutoFit/>
          </a:bodyPr>
          <a:lstStyle/>
          <a:p>
            <a:pPr marL="457200" indent="-457200">
              <a:buAutoNum type="arabicPeriod"/>
            </a:pPr>
            <a:r>
              <a:rPr lang="fr-FR" sz="2800" b="1" kern="0" noProof="0" smtClean="0">
                <a:ln>
                  <a:noFill/>
                </a:ln>
                <a:solidFill>
                  <a:srgbClr val="00FF00"/>
                </a:solidFill>
                <a:effectLst>
                  <a:outerShdw blurRad="38100" dist="38100" dir="2700000" algn="tl">
                    <a:srgbClr val="000000"/>
                  </a:outerShdw>
                </a:effectLst>
                <a:uLnTx/>
                <a:uFillTx/>
                <a:latin typeface="+mj-lt"/>
                <a:ea typeface="+mj-ea"/>
                <a:cs typeface="MS PGothic" panose="020B0600070205080204" pitchFamily="34" charset="-128"/>
              </a:rPr>
              <a:t>Réaction 1 :</a:t>
            </a:r>
            <a:r>
              <a:rPr lang="fr-FR" sz="2400" b="1" dirty="0" smtClean="0">
                <a:solidFill>
                  <a:srgbClr val="92D050"/>
                </a:solidFill>
              </a:rPr>
              <a:t> </a:t>
            </a:r>
            <a:r>
              <a:rPr lang="fr-FR" sz="2400" b="1" dirty="0" smtClean="0">
                <a:solidFill>
                  <a:schemeClr val="bg1"/>
                </a:solidFill>
              </a:rPr>
              <a:t>Déshydrogénation en position </a:t>
            </a:r>
            <a:r>
              <a:rPr lang="el-GR" sz="2400" b="1" dirty="0" smtClean="0">
                <a:solidFill>
                  <a:schemeClr val="bg1"/>
                </a:solidFill>
              </a:rPr>
              <a:t>α, β </a:t>
            </a:r>
            <a:r>
              <a:rPr lang="fr-FR" sz="2400" b="1" dirty="0" smtClean="0">
                <a:solidFill>
                  <a:schemeClr val="bg1"/>
                </a:solidFill>
              </a:rPr>
              <a:t>de l’</a:t>
            </a:r>
            <a:r>
              <a:rPr lang="fr-FR" sz="2400" b="1" dirty="0" err="1" smtClean="0">
                <a:solidFill>
                  <a:schemeClr val="bg1"/>
                </a:solidFill>
              </a:rPr>
              <a:t>acyl</a:t>
            </a:r>
            <a:r>
              <a:rPr lang="fr-FR" sz="2400" b="1" dirty="0" smtClean="0">
                <a:solidFill>
                  <a:schemeClr val="bg1"/>
                </a:solidFill>
              </a:rPr>
              <a:t> </a:t>
            </a:r>
            <a:r>
              <a:rPr lang="fr-FR" sz="2400" b="1" dirty="0" err="1" smtClean="0">
                <a:solidFill>
                  <a:schemeClr val="bg1"/>
                </a:solidFill>
              </a:rPr>
              <a:t>CoA</a:t>
            </a:r>
            <a:r>
              <a:rPr lang="fr-FR" sz="2400" b="1" dirty="0" smtClean="0">
                <a:solidFill>
                  <a:schemeClr val="bg1"/>
                </a:solidFill>
              </a:rPr>
              <a:t> pour former le </a:t>
            </a:r>
            <a:r>
              <a:rPr lang="fr-FR" sz="2400" b="1" dirty="0" err="1" smtClean="0">
                <a:solidFill>
                  <a:schemeClr val="bg1"/>
                </a:solidFill>
              </a:rPr>
              <a:t>Trans</a:t>
            </a:r>
            <a:r>
              <a:rPr lang="fr-FR" sz="2400" b="1" dirty="0" smtClean="0">
                <a:solidFill>
                  <a:schemeClr val="bg1"/>
                </a:solidFill>
              </a:rPr>
              <a:t> </a:t>
            </a:r>
            <a:r>
              <a:rPr lang="el-GR" sz="2400" b="1" dirty="0" smtClean="0">
                <a:solidFill>
                  <a:schemeClr val="bg1"/>
                </a:solidFill>
              </a:rPr>
              <a:t>δ 2 </a:t>
            </a:r>
            <a:r>
              <a:rPr lang="fr-FR" sz="2400" b="1" dirty="0" err="1" smtClean="0">
                <a:solidFill>
                  <a:schemeClr val="bg1"/>
                </a:solidFill>
              </a:rPr>
              <a:t>enoyl</a:t>
            </a:r>
            <a:r>
              <a:rPr lang="fr-FR" sz="2400" b="1" dirty="0" smtClean="0">
                <a:solidFill>
                  <a:schemeClr val="bg1"/>
                </a:solidFill>
              </a:rPr>
              <a:t> </a:t>
            </a:r>
            <a:r>
              <a:rPr lang="fr-FR" sz="2400" b="1" dirty="0" err="1" smtClean="0">
                <a:solidFill>
                  <a:schemeClr val="bg1"/>
                </a:solidFill>
              </a:rPr>
              <a:t>CoA</a:t>
            </a:r>
            <a:r>
              <a:rPr lang="fr-FR" sz="2400" b="1" dirty="0" smtClean="0">
                <a:solidFill>
                  <a:schemeClr val="bg1"/>
                </a:solidFill>
              </a:rPr>
              <a:t> catalysée par l’</a:t>
            </a:r>
            <a:r>
              <a:rPr lang="fr-FR" sz="2400" b="1" dirty="0" err="1" smtClean="0">
                <a:solidFill>
                  <a:schemeClr val="bg1"/>
                </a:solidFill>
              </a:rPr>
              <a:t>acyl</a:t>
            </a:r>
            <a:r>
              <a:rPr lang="fr-FR" sz="2400" b="1" dirty="0" smtClean="0">
                <a:solidFill>
                  <a:schemeClr val="bg1"/>
                </a:solidFill>
              </a:rPr>
              <a:t> </a:t>
            </a:r>
            <a:r>
              <a:rPr lang="fr-FR" sz="2400" b="1" dirty="0" err="1" smtClean="0">
                <a:solidFill>
                  <a:schemeClr val="bg1"/>
                </a:solidFill>
              </a:rPr>
              <a:t>CoA</a:t>
            </a:r>
            <a:r>
              <a:rPr lang="fr-FR" sz="2400" b="1" dirty="0" smtClean="0">
                <a:solidFill>
                  <a:schemeClr val="bg1"/>
                </a:solidFill>
              </a:rPr>
              <a:t> déshydrogénase à coenzyme FAD ;</a:t>
            </a:r>
            <a:endParaRPr lang="fr-FR" sz="2400" b="1" dirty="0" smtClean="0">
              <a:solidFill>
                <a:schemeClr val="bg1"/>
              </a:solidFill>
            </a:endParaRPr>
          </a:p>
          <a:p>
            <a:pPr marL="457200" indent="-457200"/>
            <a:endParaRPr lang="fr-FR" sz="2400" b="1" dirty="0" smtClean="0">
              <a:solidFill>
                <a:schemeClr val="bg1"/>
              </a:solidFill>
            </a:endParaRPr>
          </a:p>
        </p:txBody>
      </p:sp>
      <p:sp>
        <p:nvSpPr>
          <p:cNvPr id="6" name="Rectangle 5"/>
          <p:cNvSpPr/>
          <p:nvPr/>
        </p:nvSpPr>
        <p:spPr>
          <a:xfrm>
            <a:off x="571472" y="1857364"/>
            <a:ext cx="8286808" cy="1260475"/>
          </a:xfrm>
          <a:prstGeom prst="rect">
            <a:avLst/>
          </a:prstGeom>
        </p:spPr>
        <p:txBody>
          <a:bodyPr wrap="square">
            <a:spAutoFit/>
          </a:bodyPr>
          <a:lstStyle/>
          <a:p>
            <a:pPr marL="457200" indent="-457200"/>
            <a:r>
              <a:rPr lang="fr-FR" sz="2800" b="1" kern="0" noProof="0" smtClean="0">
                <a:ln>
                  <a:noFill/>
                </a:ln>
                <a:solidFill>
                  <a:srgbClr val="00FF00"/>
                </a:solidFill>
                <a:effectLst>
                  <a:outerShdw blurRad="38100" dist="38100" dir="2700000" algn="tl">
                    <a:srgbClr val="000000"/>
                  </a:outerShdw>
                </a:effectLst>
                <a:uLnTx/>
                <a:uFillTx/>
                <a:latin typeface="+mj-lt"/>
                <a:ea typeface="+mj-ea"/>
                <a:cs typeface="MS PGothic" panose="020B0600070205080204" pitchFamily="34" charset="-128"/>
              </a:rPr>
              <a:t>2.  Réaction 2 :</a:t>
            </a:r>
            <a:r>
              <a:rPr lang="fr-FR" sz="2400" b="1" dirty="0"/>
              <a:t> </a:t>
            </a:r>
            <a:r>
              <a:rPr lang="fr-FR" sz="2400" b="1" dirty="0">
                <a:solidFill>
                  <a:schemeClr val="bg1"/>
                </a:solidFill>
              </a:rPr>
              <a:t>Hydratation de la double liaison en position </a:t>
            </a:r>
            <a:r>
              <a:rPr lang="el-GR" sz="2400" b="1" dirty="0">
                <a:solidFill>
                  <a:schemeClr val="bg1"/>
                </a:solidFill>
              </a:rPr>
              <a:t>α, β </a:t>
            </a:r>
            <a:r>
              <a:rPr lang="fr-FR" sz="2400" b="1" dirty="0">
                <a:solidFill>
                  <a:schemeClr val="bg1"/>
                </a:solidFill>
              </a:rPr>
              <a:t>du </a:t>
            </a:r>
            <a:r>
              <a:rPr lang="fr-FR" sz="2400" b="1" dirty="0" err="1">
                <a:solidFill>
                  <a:schemeClr val="bg1"/>
                </a:solidFill>
              </a:rPr>
              <a:t>Trans</a:t>
            </a:r>
            <a:r>
              <a:rPr lang="fr-FR" sz="2400" b="1" dirty="0">
                <a:solidFill>
                  <a:schemeClr val="bg1"/>
                </a:solidFill>
              </a:rPr>
              <a:t> </a:t>
            </a:r>
            <a:r>
              <a:rPr lang="el-GR" sz="2400" b="1" dirty="0">
                <a:solidFill>
                  <a:schemeClr val="bg1"/>
                </a:solidFill>
              </a:rPr>
              <a:t>δ 2 </a:t>
            </a:r>
            <a:r>
              <a:rPr lang="fr-FR" sz="2400" b="1" dirty="0" err="1">
                <a:solidFill>
                  <a:schemeClr val="bg1"/>
                </a:solidFill>
              </a:rPr>
              <a:t>enoyl</a:t>
            </a:r>
            <a:r>
              <a:rPr lang="fr-FR" sz="2400" b="1" dirty="0">
                <a:solidFill>
                  <a:schemeClr val="bg1"/>
                </a:solidFill>
              </a:rPr>
              <a:t> </a:t>
            </a:r>
            <a:r>
              <a:rPr lang="fr-FR" sz="2400" b="1" dirty="0" err="1">
                <a:solidFill>
                  <a:schemeClr val="bg1"/>
                </a:solidFill>
              </a:rPr>
              <a:t>CoA</a:t>
            </a:r>
            <a:r>
              <a:rPr lang="fr-FR" sz="2400" b="1" dirty="0">
                <a:solidFill>
                  <a:schemeClr val="bg1"/>
                </a:solidFill>
              </a:rPr>
              <a:t> pour former le L.</a:t>
            </a:r>
            <a:r>
              <a:rPr lang="el-GR" sz="2400" b="1" dirty="0">
                <a:solidFill>
                  <a:schemeClr val="bg1"/>
                </a:solidFill>
              </a:rPr>
              <a:t>β </a:t>
            </a:r>
            <a:r>
              <a:rPr lang="fr-FR" sz="2400" b="1" dirty="0" err="1">
                <a:solidFill>
                  <a:schemeClr val="bg1"/>
                </a:solidFill>
              </a:rPr>
              <a:t>hydroxyenoyl</a:t>
            </a:r>
            <a:r>
              <a:rPr lang="fr-FR" sz="2400" b="1" dirty="0">
                <a:solidFill>
                  <a:schemeClr val="bg1"/>
                </a:solidFill>
              </a:rPr>
              <a:t> </a:t>
            </a:r>
            <a:r>
              <a:rPr lang="fr-FR" sz="2400" b="1" dirty="0" err="1">
                <a:solidFill>
                  <a:schemeClr val="bg1"/>
                </a:solidFill>
              </a:rPr>
              <a:t>CoA</a:t>
            </a:r>
            <a:r>
              <a:rPr lang="fr-FR" sz="2400" b="1" dirty="0">
                <a:solidFill>
                  <a:schemeClr val="bg1"/>
                </a:solidFill>
              </a:rPr>
              <a:t> catalysée par l’</a:t>
            </a:r>
            <a:r>
              <a:rPr lang="fr-FR" sz="2400" b="1" dirty="0" err="1">
                <a:solidFill>
                  <a:schemeClr val="bg1"/>
                </a:solidFill>
              </a:rPr>
              <a:t>enoyl</a:t>
            </a:r>
            <a:r>
              <a:rPr lang="fr-FR" sz="2400" b="1" dirty="0">
                <a:solidFill>
                  <a:schemeClr val="bg1"/>
                </a:solidFill>
              </a:rPr>
              <a:t> </a:t>
            </a:r>
            <a:r>
              <a:rPr lang="fr-FR" sz="2400" b="1" dirty="0" err="1">
                <a:solidFill>
                  <a:schemeClr val="bg1"/>
                </a:solidFill>
              </a:rPr>
              <a:t>CoA</a:t>
            </a:r>
            <a:r>
              <a:rPr lang="fr-FR" sz="2400" b="1" dirty="0">
                <a:solidFill>
                  <a:schemeClr val="bg1"/>
                </a:solidFill>
              </a:rPr>
              <a:t> hydratase ;</a:t>
            </a:r>
            <a:endParaRPr lang="fr-FR" sz="2400" b="1" dirty="0">
              <a:solidFill>
                <a:schemeClr val="bg1"/>
              </a:solidFill>
            </a:endParaRPr>
          </a:p>
        </p:txBody>
      </p:sp>
      <p:sp>
        <p:nvSpPr>
          <p:cNvPr id="7" name="Rectangle 6"/>
          <p:cNvSpPr/>
          <p:nvPr/>
        </p:nvSpPr>
        <p:spPr>
          <a:xfrm>
            <a:off x="571472" y="3214686"/>
            <a:ext cx="8286808" cy="1260475"/>
          </a:xfrm>
          <a:prstGeom prst="rect">
            <a:avLst/>
          </a:prstGeom>
        </p:spPr>
        <p:txBody>
          <a:bodyPr wrap="square">
            <a:spAutoFit/>
          </a:bodyPr>
          <a:lstStyle/>
          <a:p>
            <a:pPr marL="457200" indent="-457200"/>
            <a:r>
              <a:rPr lang="fr-FR" sz="2800" b="1" kern="0" noProof="0" smtClean="0">
                <a:ln>
                  <a:noFill/>
                </a:ln>
                <a:solidFill>
                  <a:srgbClr val="00FF00"/>
                </a:solidFill>
                <a:effectLst>
                  <a:outerShdw blurRad="38100" dist="38100" dir="2700000" algn="tl">
                    <a:srgbClr val="000000"/>
                  </a:outerShdw>
                </a:effectLst>
                <a:uLnTx/>
                <a:uFillTx/>
                <a:latin typeface="+mj-lt"/>
                <a:ea typeface="+mj-ea"/>
                <a:cs typeface="MS PGothic" panose="020B0600070205080204" pitchFamily="34" charset="-128"/>
              </a:rPr>
              <a:t>3.  Réaction 3 :</a:t>
            </a:r>
            <a:r>
              <a:rPr lang="fr-FR" sz="2400" b="1" dirty="0"/>
              <a:t> </a:t>
            </a:r>
            <a:r>
              <a:rPr lang="fr-FR" sz="2400" b="1" dirty="0">
                <a:solidFill>
                  <a:schemeClr val="bg1"/>
                </a:solidFill>
              </a:rPr>
              <a:t>Déshydrogénation en position </a:t>
            </a:r>
            <a:r>
              <a:rPr lang="el-GR" sz="2400" b="1" dirty="0">
                <a:solidFill>
                  <a:schemeClr val="bg1"/>
                </a:solidFill>
              </a:rPr>
              <a:t>β </a:t>
            </a:r>
            <a:r>
              <a:rPr lang="fr-FR" sz="2400" b="1" dirty="0">
                <a:solidFill>
                  <a:schemeClr val="bg1"/>
                </a:solidFill>
              </a:rPr>
              <a:t>du L.</a:t>
            </a:r>
            <a:r>
              <a:rPr lang="el-GR" sz="2400" b="1" dirty="0" smtClean="0">
                <a:solidFill>
                  <a:schemeClr val="bg1"/>
                </a:solidFill>
              </a:rPr>
              <a:t>β</a:t>
            </a:r>
            <a:r>
              <a:rPr lang="fr-FR" sz="2400" b="1" dirty="0" smtClean="0">
                <a:solidFill>
                  <a:schemeClr val="bg1"/>
                </a:solidFill>
              </a:rPr>
              <a:t> </a:t>
            </a:r>
            <a:r>
              <a:rPr lang="fr-FR" sz="2400" b="1" dirty="0" err="1" smtClean="0">
                <a:solidFill>
                  <a:schemeClr val="bg1"/>
                </a:solidFill>
              </a:rPr>
              <a:t>hydroxyenoyl</a:t>
            </a:r>
            <a:r>
              <a:rPr lang="fr-FR" sz="2400" b="1" dirty="0" smtClean="0">
                <a:solidFill>
                  <a:schemeClr val="bg1"/>
                </a:solidFill>
              </a:rPr>
              <a:t> </a:t>
            </a:r>
            <a:r>
              <a:rPr lang="fr-FR" sz="2400" b="1" dirty="0" err="1">
                <a:solidFill>
                  <a:schemeClr val="bg1"/>
                </a:solidFill>
              </a:rPr>
              <a:t>CoA</a:t>
            </a:r>
            <a:r>
              <a:rPr lang="fr-FR" sz="2400" b="1" dirty="0">
                <a:solidFill>
                  <a:schemeClr val="bg1"/>
                </a:solidFill>
              </a:rPr>
              <a:t> pour former le L. </a:t>
            </a:r>
            <a:r>
              <a:rPr lang="el-GR" sz="2400" b="1" dirty="0">
                <a:solidFill>
                  <a:schemeClr val="bg1"/>
                </a:solidFill>
              </a:rPr>
              <a:t>β </a:t>
            </a:r>
            <a:r>
              <a:rPr lang="fr-FR" sz="2400" b="1" dirty="0" err="1">
                <a:solidFill>
                  <a:schemeClr val="bg1"/>
                </a:solidFill>
              </a:rPr>
              <a:t>cétoacyl</a:t>
            </a:r>
            <a:r>
              <a:rPr lang="fr-FR" sz="2400" b="1" dirty="0">
                <a:solidFill>
                  <a:schemeClr val="bg1"/>
                </a:solidFill>
              </a:rPr>
              <a:t> </a:t>
            </a:r>
            <a:r>
              <a:rPr lang="fr-FR" sz="2400" b="1" dirty="0" err="1">
                <a:solidFill>
                  <a:schemeClr val="bg1"/>
                </a:solidFill>
              </a:rPr>
              <a:t>CoA</a:t>
            </a:r>
            <a:r>
              <a:rPr lang="fr-FR" sz="2400" b="1" dirty="0">
                <a:solidFill>
                  <a:schemeClr val="bg1"/>
                </a:solidFill>
              </a:rPr>
              <a:t> catalysée par la </a:t>
            </a:r>
            <a:r>
              <a:rPr lang="el-GR" sz="2400" b="1" dirty="0">
                <a:solidFill>
                  <a:schemeClr val="bg1"/>
                </a:solidFill>
              </a:rPr>
              <a:t>β-</a:t>
            </a:r>
            <a:r>
              <a:rPr lang="fr-FR" sz="2400" b="1" dirty="0" err="1">
                <a:solidFill>
                  <a:schemeClr val="bg1"/>
                </a:solidFill>
              </a:rPr>
              <a:t>hydroxyacyl</a:t>
            </a:r>
            <a:r>
              <a:rPr lang="fr-FR" sz="2400" b="1" dirty="0">
                <a:solidFill>
                  <a:schemeClr val="bg1"/>
                </a:solidFill>
              </a:rPr>
              <a:t> </a:t>
            </a:r>
            <a:r>
              <a:rPr lang="fr-FR" sz="2400" b="1" dirty="0" err="1">
                <a:solidFill>
                  <a:schemeClr val="bg1"/>
                </a:solidFill>
              </a:rPr>
              <a:t>CoA</a:t>
            </a:r>
            <a:r>
              <a:rPr lang="fr-FR" sz="2400" b="1" dirty="0">
                <a:solidFill>
                  <a:schemeClr val="bg1"/>
                </a:solidFill>
              </a:rPr>
              <a:t> déshydrogénase ;</a:t>
            </a:r>
            <a:endParaRPr lang="fr-FR" sz="2400" b="1" dirty="0">
              <a:solidFill>
                <a:schemeClr val="bg1"/>
              </a:solidFill>
            </a:endParaRPr>
          </a:p>
        </p:txBody>
      </p:sp>
      <p:sp>
        <p:nvSpPr>
          <p:cNvPr id="8" name="Rectangle 7"/>
          <p:cNvSpPr/>
          <p:nvPr/>
        </p:nvSpPr>
        <p:spPr>
          <a:xfrm>
            <a:off x="500034" y="4586125"/>
            <a:ext cx="8643966" cy="1260475"/>
          </a:xfrm>
          <a:prstGeom prst="rect">
            <a:avLst/>
          </a:prstGeom>
        </p:spPr>
        <p:txBody>
          <a:bodyPr wrap="square">
            <a:spAutoFit/>
          </a:bodyPr>
          <a:lstStyle/>
          <a:p>
            <a:r>
              <a:rPr lang="fr-FR" sz="2800" b="1" kern="0" noProof="0" smtClean="0">
                <a:ln>
                  <a:noFill/>
                </a:ln>
                <a:solidFill>
                  <a:srgbClr val="00FF00"/>
                </a:solidFill>
                <a:effectLst>
                  <a:outerShdw blurRad="38100" dist="38100" dir="2700000" algn="tl">
                    <a:srgbClr val="000000"/>
                  </a:outerShdw>
                </a:effectLst>
                <a:uLnTx/>
                <a:uFillTx/>
                <a:latin typeface="+mj-lt"/>
                <a:ea typeface="+mj-ea"/>
                <a:cs typeface="MS PGothic" panose="020B0600070205080204" pitchFamily="34" charset="-128"/>
              </a:rPr>
              <a:t>4. Réaction 4 : </a:t>
            </a:r>
            <a:r>
              <a:rPr lang="fr-FR" sz="2400" b="1" dirty="0">
                <a:solidFill>
                  <a:schemeClr val="bg1"/>
                </a:solidFill>
              </a:rPr>
              <a:t>Clivage entre C</a:t>
            </a:r>
            <a:r>
              <a:rPr lang="el-GR" sz="2400" b="1" dirty="0">
                <a:solidFill>
                  <a:schemeClr val="bg1"/>
                </a:solidFill>
              </a:rPr>
              <a:t>α </a:t>
            </a:r>
            <a:r>
              <a:rPr lang="fr-FR" sz="2400" b="1" dirty="0">
                <a:solidFill>
                  <a:schemeClr val="bg1"/>
                </a:solidFill>
              </a:rPr>
              <a:t>et C</a:t>
            </a:r>
            <a:r>
              <a:rPr lang="el-GR" sz="2400" b="1" dirty="0">
                <a:solidFill>
                  <a:schemeClr val="bg1"/>
                </a:solidFill>
              </a:rPr>
              <a:t>β </a:t>
            </a:r>
            <a:r>
              <a:rPr lang="fr-FR" sz="2400" b="1" dirty="0">
                <a:solidFill>
                  <a:schemeClr val="bg1"/>
                </a:solidFill>
              </a:rPr>
              <a:t>du </a:t>
            </a:r>
            <a:r>
              <a:rPr lang="fr-FR" sz="2400" b="1" dirty="0" err="1">
                <a:solidFill>
                  <a:schemeClr val="bg1"/>
                </a:solidFill>
              </a:rPr>
              <a:t>cétoacyl</a:t>
            </a:r>
            <a:r>
              <a:rPr lang="fr-FR" sz="2400" b="1" dirty="0">
                <a:solidFill>
                  <a:schemeClr val="bg1"/>
                </a:solidFill>
              </a:rPr>
              <a:t> </a:t>
            </a:r>
            <a:r>
              <a:rPr lang="fr-FR" sz="2400" b="1" dirty="0" err="1">
                <a:solidFill>
                  <a:schemeClr val="bg1"/>
                </a:solidFill>
              </a:rPr>
              <a:t>CoA</a:t>
            </a:r>
            <a:r>
              <a:rPr lang="fr-FR" sz="2400" b="1" dirty="0">
                <a:solidFill>
                  <a:schemeClr val="bg1"/>
                </a:solidFill>
              </a:rPr>
              <a:t> pour donner </a:t>
            </a:r>
            <a:r>
              <a:rPr lang="fr-FR" sz="2400" b="1" dirty="0" smtClean="0">
                <a:solidFill>
                  <a:schemeClr val="bg1"/>
                </a:solidFill>
              </a:rPr>
              <a:t>  un </a:t>
            </a:r>
            <a:r>
              <a:rPr lang="fr-FR" sz="2400" b="1" dirty="0" err="1">
                <a:solidFill>
                  <a:schemeClr val="bg1"/>
                </a:solidFill>
              </a:rPr>
              <a:t>acétyl</a:t>
            </a:r>
            <a:r>
              <a:rPr lang="fr-FR" sz="2400" b="1" dirty="0">
                <a:solidFill>
                  <a:schemeClr val="bg1"/>
                </a:solidFill>
              </a:rPr>
              <a:t> </a:t>
            </a:r>
            <a:r>
              <a:rPr lang="fr-FR" sz="2400" b="1" dirty="0" err="1">
                <a:solidFill>
                  <a:schemeClr val="bg1"/>
                </a:solidFill>
              </a:rPr>
              <a:t>CoA</a:t>
            </a:r>
            <a:r>
              <a:rPr lang="fr-FR" sz="2400" b="1" dirty="0">
                <a:solidFill>
                  <a:schemeClr val="bg1"/>
                </a:solidFill>
              </a:rPr>
              <a:t> et un </a:t>
            </a:r>
            <a:r>
              <a:rPr lang="fr-FR" sz="2400" b="1" dirty="0" err="1">
                <a:solidFill>
                  <a:schemeClr val="bg1"/>
                </a:solidFill>
              </a:rPr>
              <a:t>acyl</a:t>
            </a:r>
            <a:r>
              <a:rPr lang="fr-FR" sz="2400" b="1" dirty="0">
                <a:solidFill>
                  <a:schemeClr val="bg1"/>
                </a:solidFill>
              </a:rPr>
              <a:t> </a:t>
            </a:r>
            <a:r>
              <a:rPr lang="fr-FR" sz="2400" b="1" dirty="0" err="1">
                <a:solidFill>
                  <a:schemeClr val="bg1"/>
                </a:solidFill>
              </a:rPr>
              <a:t>CoA</a:t>
            </a:r>
            <a:r>
              <a:rPr lang="fr-FR" sz="2400" b="1" dirty="0">
                <a:solidFill>
                  <a:schemeClr val="bg1"/>
                </a:solidFill>
              </a:rPr>
              <a:t> raccourci de deux atomes de carbone catalysée par une </a:t>
            </a:r>
            <a:r>
              <a:rPr lang="fr-FR" sz="2400" b="1" dirty="0" err="1">
                <a:solidFill>
                  <a:schemeClr val="bg1"/>
                </a:solidFill>
              </a:rPr>
              <a:t>thiolase</a:t>
            </a:r>
            <a:r>
              <a:rPr lang="fr-FR" sz="2400" b="1" dirty="0">
                <a:solidFill>
                  <a:schemeClr val="bg1"/>
                </a:solidFill>
              </a:rPr>
              <a:t>.</a:t>
            </a:r>
            <a:endParaRPr lang="fr-FR" sz="2400" b="1" dirty="0">
              <a:solidFill>
                <a:schemeClr val="bg1"/>
              </a:solidFill>
            </a:endParaRPr>
          </a:p>
        </p:txBody>
      </p:sp>
      <p:sp>
        <p:nvSpPr>
          <p:cNvPr id="9" name="Rectangle 8"/>
          <p:cNvSpPr/>
          <p:nvPr/>
        </p:nvSpPr>
        <p:spPr>
          <a:xfrm>
            <a:off x="1357290" y="6000768"/>
            <a:ext cx="7188835" cy="521970"/>
          </a:xfrm>
          <a:prstGeom prst="rect">
            <a:avLst/>
          </a:prstGeom>
        </p:spPr>
        <p:txBody>
          <a:bodyPr wrap="none">
            <a:spAutoFit/>
          </a:bodyPr>
          <a:lstStyle/>
          <a:p>
            <a:pPr algn="l">
              <a:buClrTx/>
              <a:buSzTx/>
              <a:buFontTx/>
            </a:pPr>
            <a:r>
              <a:rPr lang="fr-FR" sz="2800" b="1" kern="0" noProof="0" smtClean="0">
                <a:ln>
                  <a:noFill/>
                </a:ln>
                <a:solidFill>
                  <a:srgbClr val="00FF00"/>
                </a:solidFill>
                <a:effectLst>
                  <a:outerShdw blurRad="38100" dist="38100" dir="2700000" algn="tl">
                    <a:srgbClr val="000000"/>
                  </a:outerShdw>
                </a:effectLst>
                <a:uLnTx/>
                <a:uFillTx/>
                <a:latin typeface="+mj-lt"/>
                <a:ea typeface="+mj-ea"/>
                <a:cs typeface="MS PGothic" panose="020B0600070205080204" pitchFamily="34" charset="-128"/>
              </a:rPr>
              <a:t> L’acyl CoA résultant repart pour un autre tour. </a:t>
            </a:r>
            <a:endParaRPr lang="fr-FR" sz="2800" b="1" kern="0" noProof="0" smtClean="0">
              <a:ln>
                <a:noFill/>
              </a:ln>
              <a:solidFill>
                <a:srgbClr val="00FF00"/>
              </a:solidFill>
              <a:effectLst>
                <a:outerShdw blurRad="38100" dist="38100" dir="2700000" algn="tl">
                  <a:srgbClr val="000000"/>
                </a:outerShdw>
              </a:effectLst>
              <a:uLnTx/>
              <a:uFillTx/>
              <a:latin typeface="+mj-lt"/>
              <a:ea typeface="+mj-ea"/>
              <a:cs typeface="MS PGothic" panose="020B0600070205080204" pitchFamily="34" charset="-128"/>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61" name="Picture 9"/>
          <p:cNvPicPr>
            <a:picLocks noChangeAspect="1" noChangeArrowheads="1"/>
          </p:cNvPicPr>
          <p:nvPr/>
        </p:nvPicPr>
        <p:blipFill>
          <a:blip r:embed="rId1"/>
          <a:srcRect/>
          <a:stretch>
            <a:fillRect/>
          </a:stretch>
        </p:blipFill>
        <p:spPr bwMode="auto">
          <a:xfrm>
            <a:off x="0" y="4962"/>
            <a:ext cx="9144000" cy="685306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3561"/>
                                        </p:tgtEl>
                                        <p:attrNameLst>
                                          <p:attrName>style.visibility</p:attrName>
                                        </p:attrNameLst>
                                      </p:cBhvr>
                                      <p:to>
                                        <p:strVal val="visible"/>
                                      </p:to>
                                    </p:set>
                                    <p:animEffect transition="in" filter="circle(in)">
                                      <p:cBhvr>
                                        <p:cTn id="7" dur="2000"/>
                                        <p:tgtEl>
                                          <p:spTgt spid="235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TABLE_ENDDRAG_ORIGIN_RECT" val="572*239"/>
  <p:tag name="TABLE_ENDDRAG_RECT" val="108*180*572*239"/>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7373</Words>
  <Application>WPS Presentation</Application>
  <PresentationFormat>Affichage à l'écran (4:3)</PresentationFormat>
  <Paragraphs>197</Paragraphs>
  <Slides>32</Slides>
  <Notes>0</Notes>
  <HiddenSlides>0</HiddenSlides>
  <MMClips>0</MMClips>
  <ScaleCrop>false</ScaleCrop>
  <HeadingPairs>
    <vt:vector size="8" baseType="variant">
      <vt:variant>
        <vt:lpstr>已用的字体</vt:lpstr>
      </vt:variant>
      <vt:variant>
        <vt:i4>8</vt:i4>
      </vt:variant>
      <vt:variant>
        <vt:lpstr>主题</vt:lpstr>
      </vt:variant>
      <vt:variant>
        <vt:i4>1</vt:i4>
      </vt:variant>
      <vt:variant>
        <vt:lpstr>嵌入 OLE 服务器</vt:lpstr>
      </vt:variant>
      <vt:variant>
        <vt:i4>24</vt:i4>
      </vt:variant>
      <vt:variant>
        <vt:lpstr>幻灯片标题</vt:lpstr>
      </vt:variant>
      <vt:variant>
        <vt:i4>32</vt:i4>
      </vt:variant>
    </vt:vector>
  </HeadingPairs>
  <TitlesOfParts>
    <vt:vector size="65" baseType="lpstr">
      <vt:lpstr>Arial</vt:lpstr>
      <vt:lpstr>SimSun</vt:lpstr>
      <vt:lpstr>Wingdings</vt:lpstr>
      <vt:lpstr>MS PGothic</vt:lpstr>
      <vt:lpstr>Calibri</vt:lpstr>
      <vt:lpstr>Microsoft YaHei</vt:lpstr>
      <vt:lpstr>Arial Unicode MS</vt:lpstr>
      <vt:lpstr>Wingdings</vt:lpstr>
      <vt:lpstr>Thème Office</vt:lpstr>
      <vt:lpstr>Paint.Picture</vt:lpstr>
      <vt:lpstr>Paint.Picture</vt:lpstr>
      <vt:lpstr>Paint.Picture</vt:lpstr>
      <vt:lpstr>Paint.Picture</vt:lpstr>
      <vt:lpstr>Paint.Picture</vt:lpstr>
      <vt:lpstr>Paint.Picture</vt:lpstr>
      <vt:lpstr>Paint.Picture</vt:lpstr>
      <vt:lpstr>Paint.Picture</vt:lpstr>
      <vt:lpstr>Paint.Picture</vt:lpstr>
      <vt:lpstr>Paint.Picture</vt:lpstr>
      <vt:lpstr>Paint.Picture</vt:lpstr>
      <vt:lpstr>Paint.Picture</vt:lpstr>
      <vt:lpstr>Paint.Picture</vt:lpstr>
      <vt:lpstr>Paint.Picture</vt:lpstr>
      <vt:lpstr>Paint.Picture</vt:lpstr>
      <vt:lpstr>Paint.Picture</vt:lpstr>
      <vt:lpstr>Paint.Picture</vt:lpstr>
      <vt:lpstr>Paint.Picture</vt:lpstr>
      <vt:lpstr>Paint.Picture</vt:lpstr>
      <vt:lpstr>Paint.Picture</vt:lpstr>
      <vt:lpstr>Paint.Picture</vt:lpstr>
      <vt:lpstr>Paint.Picture</vt:lpstr>
      <vt:lpstr>Paint.Picture</vt:lpstr>
      <vt:lpstr>Paint.Picture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BIO</dc:creator>
  <cp:lastModifiedBy>Samir Zeroual</cp:lastModifiedBy>
  <cp:revision>80</cp:revision>
  <dcterms:created xsi:type="dcterms:W3CDTF">2024-10-25T18:08:00Z</dcterms:created>
  <dcterms:modified xsi:type="dcterms:W3CDTF">2025-01-29T06:45:44Z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8729BCB911134EFD92181BF2D4D6E46E_12</vt:lpwstr>
  </property>
  <property fmtid="{D5CDD505-2E9C-101B-9397-08002B2CF9AE}" pid="3" name="KSOProductBuildVer">
    <vt:lpwstr>1036-12.2.0.19805</vt:lpwstr>
  </property>
</Properties>
</file>