
<file path=[Content_Types].xml><?xml version="1.0" encoding="utf-8"?>
<Types xmlns="http://schemas.openxmlformats.org/package/2006/content-types">
  <Default Extension="bin" ContentType="application/vnd.openxmlformats-officedocument.oleObject"/>
  <Default Extension="jpeg" ContentType="image/jpeg"/>
  <Default Extension="wmf" ContentType="image/x-w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61" r:id="rId1"/>
  </p:sldMasterIdLst>
  <p:notesMasterIdLst>
    <p:notesMasterId r:id="rId19"/>
  </p:notesMasterIdLst>
  <p:handoutMasterIdLst>
    <p:handoutMasterId r:id="rId20"/>
  </p:handoutMasterIdLst>
  <p:sldIdLst>
    <p:sldId id="324" r:id="rId2"/>
    <p:sldId id="259" r:id="rId3"/>
    <p:sldId id="403" r:id="rId4"/>
    <p:sldId id="400" r:id="rId5"/>
    <p:sldId id="404" r:id="rId6"/>
    <p:sldId id="405" r:id="rId7"/>
    <p:sldId id="406" r:id="rId8"/>
    <p:sldId id="407" r:id="rId9"/>
    <p:sldId id="408" r:id="rId10"/>
    <p:sldId id="409" r:id="rId11"/>
    <p:sldId id="410" r:id="rId12"/>
    <p:sldId id="411" r:id="rId13"/>
    <p:sldId id="412" r:id="rId14"/>
    <p:sldId id="414" r:id="rId15"/>
    <p:sldId id="401" r:id="rId16"/>
    <p:sldId id="402" r:id="rId17"/>
    <p:sldId id="413" r:id="rId18"/>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6AFE6"/>
    <a:srgbClr val="7EC472"/>
    <a:srgbClr val="E08DF7"/>
    <a:srgbClr val="876CFA"/>
    <a:srgbClr val="A50DB1"/>
    <a:srgbClr val="CC66FF"/>
    <a:srgbClr val="DA70CB"/>
    <a:srgbClr val="211E54"/>
    <a:srgbClr val="509F43"/>
    <a:srgbClr val="C3D60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228" autoAdjust="0"/>
    <p:restoredTop sz="89580" autoAdjust="0"/>
  </p:normalViewPr>
  <p:slideViewPr>
    <p:cSldViewPr>
      <p:cViewPr varScale="1">
        <p:scale>
          <a:sx n="45" d="100"/>
          <a:sy n="45" d="100"/>
        </p:scale>
        <p:origin x="-1248"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4.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DC8B4DDB-AB9D-497A-B6B0-9897134E7211}" type="datetimeFigureOut">
              <a:rPr lang="fr-FR" smtClean="0"/>
              <a:pPr/>
              <a:t>26/01/2025</a:t>
            </a:fld>
            <a:endParaRPr lang="fr-FR"/>
          </a:p>
        </p:txBody>
      </p:sp>
      <p:sp>
        <p:nvSpPr>
          <p:cNvPr id="4" name="Espace réservé du pied de page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024398BF-B79E-4FE7-81B0-58922178FB38}" type="slidenum">
              <a:rPr lang="fr-FR" smtClean="0"/>
              <a:pPr/>
              <a:t>‹N°›</a:t>
            </a:fld>
            <a:endParaRPr lang="fr-FR"/>
          </a:p>
        </p:txBody>
      </p:sp>
    </p:spTree>
    <p:extLst>
      <p:ext uri="{BB962C8B-B14F-4D97-AF65-F5344CB8AC3E}">
        <p14:creationId xmlns:p14="http://schemas.microsoft.com/office/powerpoint/2010/main" val="4134772596"/>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9751D63-F3B4-4A31-B013-8E1A33140055}" type="datetimeFigureOut">
              <a:rPr lang="fr-FR" smtClean="0"/>
              <a:pPr/>
              <a:t>26/01/2025</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09F8E7E-4CD1-4477-BCE7-EA6BC1CCBF15}" type="slidenum">
              <a:rPr lang="fr-FR" smtClean="0"/>
              <a:pPr/>
              <a:t>‹N°›</a:t>
            </a:fld>
            <a:endParaRPr lang="fr-FR"/>
          </a:p>
        </p:txBody>
      </p:sp>
    </p:spTree>
    <p:extLst>
      <p:ext uri="{BB962C8B-B14F-4D97-AF65-F5344CB8AC3E}">
        <p14:creationId xmlns:p14="http://schemas.microsoft.com/office/powerpoint/2010/main" val="1534074812"/>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sz="1100" kern="1200" dirty="0" smtClean="0">
                <a:solidFill>
                  <a:schemeClr val="tx1"/>
                </a:solidFill>
                <a:latin typeface="+mn-lt"/>
                <a:ea typeface="+mn-ea"/>
                <a:cs typeface="+mn-cs"/>
              </a:rPr>
              <a:t>Notre travail de recherche s’intitule : les différents mécanismes de contrôle et </a:t>
            </a:r>
            <a:r>
              <a:rPr lang="fr-FR" sz="1100" kern="1200" smtClean="0">
                <a:solidFill>
                  <a:schemeClr val="tx1"/>
                </a:solidFill>
                <a:latin typeface="+mn-lt"/>
                <a:ea typeface="+mn-ea"/>
                <a:cs typeface="+mn-cs"/>
              </a:rPr>
              <a:t>l’ impact </a:t>
            </a:r>
            <a:r>
              <a:rPr lang="fr-FR" sz="1100" kern="1200" dirty="0" smtClean="0">
                <a:solidFill>
                  <a:schemeClr val="tx1"/>
                </a:solidFill>
                <a:latin typeface="+mn-lt"/>
                <a:ea typeface="+mn-ea"/>
                <a:cs typeface="+mn-cs"/>
              </a:rPr>
              <a:t>du phénomène de l’enracinement des dirigeants sur la performance des firmes : cas Français</a:t>
            </a:r>
            <a:endParaRPr lang="fr-FR" sz="11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2</a:t>
            </a:fld>
            <a:endParaRPr lang="fr-F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Rot="1" noChangeAspect="1" noChangeArrowheads="1" noTextEdit="1"/>
          </p:cNvSpPr>
          <p:nvPr>
            <p:ph type="sldImg"/>
          </p:nvPr>
        </p:nvSpPr>
        <p:spPr>
          <a:xfrm>
            <a:off x="1150938" y="692150"/>
            <a:ext cx="4556125" cy="3416300"/>
          </a:xfrm>
          <a:ln cap="flat"/>
        </p:spPr>
      </p:sp>
      <p:sp>
        <p:nvSpPr>
          <p:cNvPr id="51203"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Times New Roman" pitchFamily="18"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Rot="1" noChangeAspect="1" noChangeArrowheads="1" noTextEdit="1"/>
          </p:cNvSpPr>
          <p:nvPr>
            <p:ph type="sldImg"/>
          </p:nvPr>
        </p:nvSpPr>
        <p:spPr>
          <a:xfrm>
            <a:off x="1150938" y="692150"/>
            <a:ext cx="4556125" cy="3416300"/>
          </a:xfrm>
          <a:ln cap="flat"/>
        </p:spPr>
      </p:sp>
      <p:sp>
        <p:nvSpPr>
          <p:cNvPr id="51203"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Times New Roman" pitchFamily="18"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Rot="1" noChangeAspect="1" noChangeArrowheads="1" noTextEdit="1"/>
          </p:cNvSpPr>
          <p:nvPr>
            <p:ph type="sldImg"/>
          </p:nvPr>
        </p:nvSpPr>
        <p:spPr>
          <a:xfrm>
            <a:off x="1150938" y="692150"/>
            <a:ext cx="4556125" cy="3416300"/>
          </a:xfrm>
          <a:ln cap="flat"/>
        </p:spPr>
      </p:sp>
      <p:sp>
        <p:nvSpPr>
          <p:cNvPr id="51203"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Times New Roman" pitchFamily="18"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ChangeArrowheads="1"/>
          </p:cNvSpPr>
          <p:nvPr/>
        </p:nvSpPr>
        <p:spPr bwMode="auto">
          <a:xfrm>
            <a:off x="388620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pitchFamily="18" charset="0"/>
              </a:defRPr>
            </a:lvl1pPr>
            <a:lvl2pPr marL="742950" indent="-285750">
              <a:defRPr sz="2400">
                <a:solidFill>
                  <a:schemeClr val="tx1"/>
                </a:solidFill>
                <a:latin typeface="Times" pitchFamily="18" charset="0"/>
              </a:defRPr>
            </a:lvl2pPr>
            <a:lvl3pPr marL="1143000" indent="-228600">
              <a:defRPr sz="2400">
                <a:solidFill>
                  <a:schemeClr val="tx1"/>
                </a:solidFill>
                <a:latin typeface="Times" pitchFamily="18" charset="0"/>
              </a:defRPr>
            </a:lvl3pPr>
            <a:lvl4pPr marL="1600200" indent="-228600">
              <a:defRPr sz="2400">
                <a:solidFill>
                  <a:schemeClr val="tx1"/>
                </a:solidFill>
                <a:latin typeface="Times" pitchFamily="18" charset="0"/>
              </a:defRPr>
            </a:lvl4pPr>
            <a:lvl5pPr marL="2057400" indent="-228600">
              <a:defRPr sz="2400">
                <a:solidFill>
                  <a:schemeClr val="tx1"/>
                </a:solidFill>
                <a:latin typeface="Times" pitchFamily="18" charset="0"/>
              </a:defRPr>
            </a:lvl5pPr>
            <a:lvl6pPr marL="2514600" indent="-228600" eaLnBrk="0" fontAlgn="base" hangingPunct="0">
              <a:spcBef>
                <a:spcPct val="0"/>
              </a:spcBef>
              <a:spcAft>
                <a:spcPct val="0"/>
              </a:spcAft>
              <a:defRPr sz="2400">
                <a:solidFill>
                  <a:schemeClr val="tx1"/>
                </a:solidFill>
                <a:latin typeface="Times" pitchFamily="18" charset="0"/>
              </a:defRPr>
            </a:lvl6pPr>
            <a:lvl7pPr marL="2971800" indent="-228600" eaLnBrk="0" fontAlgn="base" hangingPunct="0">
              <a:spcBef>
                <a:spcPct val="0"/>
              </a:spcBef>
              <a:spcAft>
                <a:spcPct val="0"/>
              </a:spcAft>
              <a:defRPr sz="2400">
                <a:solidFill>
                  <a:schemeClr val="tx1"/>
                </a:solidFill>
                <a:latin typeface="Times" pitchFamily="18" charset="0"/>
              </a:defRPr>
            </a:lvl7pPr>
            <a:lvl8pPr marL="3429000" indent="-228600" eaLnBrk="0" fontAlgn="base" hangingPunct="0">
              <a:spcBef>
                <a:spcPct val="0"/>
              </a:spcBef>
              <a:spcAft>
                <a:spcPct val="0"/>
              </a:spcAft>
              <a:defRPr sz="2400">
                <a:solidFill>
                  <a:schemeClr val="tx1"/>
                </a:solidFill>
                <a:latin typeface="Times" pitchFamily="18" charset="0"/>
              </a:defRPr>
            </a:lvl8pPr>
            <a:lvl9pPr marL="3886200" indent="-228600" eaLnBrk="0" fontAlgn="base" hangingPunct="0">
              <a:spcBef>
                <a:spcPct val="0"/>
              </a:spcBef>
              <a:spcAft>
                <a:spcPct val="0"/>
              </a:spcAft>
              <a:defRPr sz="2400">
                <a:solidFill>
                  <a:schemeClr val="tx1"/>
                </a:solidFill>
                <a:latin typeface="Times" pitchFamily="18" charset="0"/>
              </a:defRPr>
            </a:lvl9pPr>
          </a:lstStyle>
          <a:p>
            <a:endParaRPr lang="fr-FR" altLang="fr-FR"/>
          </a:p>
        </p:txBody>
      </p:sp>
      <p:sp>
        <p:nvSpPr>
          <p:cNvPr id="39939" name="Rectangle 3"/>
          <p:cNvSpPr>
            <a:spLocks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19050" tIns="0" rIns="19050" bIns="0" anchor="b"/>
          <a:lstStyle>
            <a:lvl1pPr>
              <a:defRPr sz="2400">
                <a:solidFill>
                  <a:schemeClr val="tx1"/>
                </a:solidFill>
                <a:latin typeface="Times" pitchFamily="18" charset="0"/>
              </a:defRPr>
            </a:lvl1pPr>
            <a:lvl2pPr marL="742950" indent="-285750">
              <a:defRPr sz="2400">
                <a:solidFill>
                  <a:schemeClr val="tx1"/>
                </a:solidFill>
                <a:latin typeface="Times" pitchFamily="18" charset="0"/>
              </a:defRPr>
            </a:lvl2pPr>
            <a:lvl3pPr marL="1143000" indent="-228600">
              <a:defRPr sz="2400">
                <a:solidFill>
                  <a:schemeClr val="tx1"/>
                </a:solidFill>
                <a:latin typeface="Times" pitchFamily="18" charset="0"/>
              </a:defRPr>
            </a:lvl3pPr>
            <a:lvl4pPr marL="1600200" indent="-228600">
              <a:defRPr sz="2400">
                <a:solidFill>
                  <a:schemeClr val="tx1"/>
                </a:solidFill>
                <a:latin typeface="Times" pitchFamily="18" charset="0"/>
              </a:defRPr>
            </a:lvl4pPr>
            <a:lvl5pPr marL="2057400" indent="-228600">
              <a:defRPr sz="2400">
                <a:solidFill>
                  <a:schemeClr val="tx1"/>
                </a:solidFill>
                <a:latin typeface="Times" pitchFamily="18" charset="0"/>
              </a:defRPr>
            </a:lvl5pPr>
            <a:lvl6pPr marL="2514600" indent="-228600" eaLnBrk="0" fontAlgn="base" hangingPunct="0">
              <a:spcBef>
                <a:spcPct val="0"/>
              </a:spcBef>
              <a:spcAft>
                <a:spcPct val="0"/>
              </a:spcAft>
              <a:defRPr sz="2400">
                <a:solidFill>
                  <a:schemeClr val="tx1"/>
                </a:solidFill>
                <a:latin typeface="Times" pitchFamily="18" charset="0"/>
              </a:defRPr>
            </a:lvl6pPr>
            <a:lvl7pPr marL="2971800" indent="-228600" eaLnBrk="0" fontAlgn="base" hangingPunct="0">
              <a:spcBef>
                <a:spcPct val="0"/>
              </a:spcBef>
              <a:spcAft>
                <a:spcPct val="0"/>
              </a:spcAft>
              <a:defRPr sz="2400">
                <a:solidFill>
                  <a:schemeClr val="tx1"/>
                </a:solidFill>
                <a:latin typeface="Times" pitchFamily="18" charset="0"/>
              </a:defRPr>
            </a:lvl7pPr>
            <a:lvl8pPr marL="3429000" indent="-228600" eaLnBrk="0" fontAlgn="base" hangingPunct="0">
              <a:spcBef>
                <a:spcPct val="0"/>
              </a:spcBef>
              <a:spcAft>
                <a:spcPct val="0"/>
              </a:spcAft>
              <a:defRPr sz="2400">
                <a:solidFill>
                  <a:schemeClr val="tx1"/>
                </a:solidFill>
                <a:latin typeface="Times" pitchFamily="18" charset="0"/>
              </a:defRPr>
            </a:lvl8pPr>
            <a:lvl9pPr marL="3886200" indent="-228600" eaLnBrk="0" fontAlgn="base" hangingPunct="0">
              <a:spcBef>
                <a:spcPct val="0"/>
              </a:spcBef>
              <a:spcAft>
                <a:spcPct val="0"/>
              </a:spcAft>
              <a:defRPr sz="2400">
                <a:solidFill>
                  <a:schemeClr val="tx1"/>
                </a:solidFill>
                <a:latin typeface="Times" pitchFamily="18" charset="0"/>
              </a:defRPr>
            </a:lvl9pPr>
          </a:lstStyle>
          <a:p>
            <a:pPr algn="r"/>
            <a:r>
              <a:rPr lang="en-US" altLang="fr-FR" sz="1000" i="1"/>
              <a:t>11</a:t>
            </a:r>
          </a:p>
        </p:txBody>
      </p:sp>
      <p:sp>
        <p:nvSpPr>
          <p:cNvPr id="39940" name="Rectangle 4"/>
          <p:cNvSpPr>
            <a:spLocks noChangeArrowheads="1"/>
          </p:cNvSpPr>
          <p:nvPr/>
        </p:nvSpPr>
        <p:spPr bwMode="auto">
          <a:xfrm>
            <a:off x="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pitchFamily="18" charset="0"/>
              </a:defRPr>
            </a:lvl1pPr>
            <a:lvl2pPr marL="742950" indent="-285750">
              <a:defRPr sz="2400">
                <a:solidFill>
                  <a:schemeClr val="tx1"/>
                </a:solidFill>
                <a:latin typeface="Times" pitchFamily="18" charset="0"/>
              </a:defRPr>
            </a:lvl2pPr>
            <a:lvl3pPr marL="1143000" indent="-228600">
              <a:defRPr sz="2400">
                <a:solidFill>
                  <a:schemeClr val="tx1"/>
                </a:solidFill>
                <a:latin typeface="Times" pitchFamily="18" charset="0"/>
              </a:defRPr>
            </a:lvl3pPr>
            <a:lvl4pPr marL="1600200" indent="-228600">
              <a:defRPr sz="2400">
                <a:solidFill>
                  <a:schemeClr val="tx1"/>
                </a:solidFill>
                <a:latin typeface="Times" pitchFamily="18" charset="0"/>
              </a:defRPr>
            </a:lvl4pPr>
            <a:lvl5pPr marL="2057400" indent="-228600">
              <a:defRPr sz="2400">
                <a:solidFill>
                  <a:schemeClr val="tx1"/>
                </a:solidFill>
                <a:latin typeface="Times" pitchFamily="18" charset="0"/>
              </a:defRPr>
            </a:lvl5pPr>
            <a:lvl6pPr marL="2514600" indent="-228600" eaLnBrk="0" fontAlgn="base" hangingPunct="0">
              <a:spcBef>
                <a:spcPct val="0"/>
              </a:spcBef>
              <a:spcAft>
                <a:spcPct val="0"/>
              </a:spcAft>
              <a:defRPr sz="2400">
                <a:solidFill>
                  <a:schemeClr val="tx1"/>
                </a:solidFill>
                <a:latin typeface="Times" pitchFamily="18" charset="0"/>
              </a:defRPr>
            </a:lvl6pPr>
            <a:lvl7pPr marL="2971800" indent="-228600" eaLnBrk="0" fontAlgn="base" hangingPunct="0">
              <a:spcBef>
                <a:spcPct val="0"/>
              </a:spcBef>
              <a:spcAft>
                <a:spcPct val="0"/>
              </a:spcAft>
              <a:defRPr sz="2400">
                <a:solidFill>
                  <a:schemeClr val="tx1"/>
                </a:solidFill>
                <a:latin typeface="Times" pitchFamily="18" charset="0"/>
              </a:defRPr>
            </a:lvl7pPr>
            <a:lvl8pPr marL="3429000" indent="-228600" eaLnBrk="0" fontAlgn="base" hangingPunct="0">
              <a:spcBef>
                <a:spcPct val="0"/>
              </a:spcBef>
              <a:spcAft>
                <a:spcPct val="0"/>
              </a:spcAft>
              <a:defRPr sz="2400">
                <a:solidFill>
                  <a:schemeClr val="tx1"/>
                </a:solidFill>
                <a:latin typeface="Times" pitchFamily="18" charset="0"/>
              </a:defRPr>
            </a:lvl8pPr>
            <a:lvl9pPr marL="3886200" indent="-228600" eaLnBrk="0" fontAlgn="base" hangingPunct="0">
              <a:spcBef>
                <a:spcPct val="0"/>
              </a:spcBef>
              <a:spcAft>
                <a:spcPct val="0"/>
              </a:spcAft>
              <a:defRPr sz="2400">
                <a:solidFill>
                  <a:schemeClr val="tx1"/>
                </a:solidFill>
                <a:latin typeface="Times" pitchFamily="18" charset="0"/>
              </a:defRPr>
            </a:lvl9pPr>
          </a:lstStyle>
          <a:p>
            <a:endParaRPr lang="fr-FR" altLang="fr-FR"/>
          </a:p>
        </p:txBody>
      </p:sp>
      <p:sp>
        <p:nvSpPr>
          <p:cNvPr id="39941" name="Rectangle 5"/>
          <p:cNvSpPr>
            <a:spLocks noChangeArrowheads="1"/>
          </p:cNvSpPr>
          <p:nvPr/>
        </p:nvSpPr>
        <p:spPr bwMode="auto">
          <a:xfrm>
            <a:off x="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pitchFamily="18" charset="0"/>
              </a:defRPr>
            </a:lvl1pPr>
            <a:lvl2pPr marL="742950" indent="-285750">
              <a:defRPr sz="2400">
                <a:solidFill>
                  <a:schemeClr val="tx1"/>
                </a:solidFill>
                <a:latin typeface="Times" pitchFamily="18" charset="0"/>
              </a:defRPr>
            </a:lvl2pPr>
            <a:lvl3pPr marL="1143000" indent="-228600">
              <a:defRPr sz="2400">
                <a:solidFill>
                  <a:schemeClr val="tx1"/>
                </a:solidFill>
                <a:latin typeface="Times" pitchFamily="18" charset="0"/>
              </a:defRPr>
            </a:lvl3pPr>
            <a:lvl4pPr marL="1600200" indent="-228600">
              <a:defRPr sz="2400">
                <a:solidFill>
                  <a:schemeClr val="tx1"/>
                </a:solidFill>
                <a:latin typeface="Times" pitchFamily="18" charset="0"/>
              </a:defRPr>
            </a:lvl4pPr>
            <a:lvl5pPr marL="2057400" indent="-228600">
              <a:defRPr sz="2400">
                <a:solidFill>
                  <a:schemeClr val="tx1"/>
                </a:solidFill>
                <a:latin typeface="Times" pitchFamily="18" charset="0"/>
              </a:defRPr>
            </a:lvl5pPr>
            <a:lvl6pPr marL="2514600" indent="-228600" eaLnBrk="0" fontAlgn="base" hangingPunct="0">
              <a:spcBef>
                <a:spcPct val="0"/>
              </a:spcBef>
              <a:spcAft>
                <a:spcPct val="0"/>
              </a:spcAft>
              <a:defRPr sz="2400">
                <a:solidFill>
                  <a:schemeClr val="tx1"/>
                </a:solidFill>
                <a:latin typeface="Times" pitchFamily="18" charset="0"/>
              </a:defRPr>
            </a:lvl6pPr>
            <a:lvl7pPr marL="2971800" indent="-228600" eaLnBrk="0" fontAlgn="base" hangingPunct="0">
              <a:spcBef>
                <a:spcPct val="0"/>
              </a:spcBef>
              <a:spcAft>
                <a:spcPct val="0"/>
              </a:spcAft>
              <a:defRPr sz="2400">
                <a:solidFill>
                  <a:schemeClr val="tx1"/>
                </a:solidFill>
                <a:latin typeface="Times" pitchFamily="18" charset="0"/>
              </a:defRPr>
            </a:lvl7pPr>
            <a:lvl8pPr marL="3429000" indent="-228600" eaLnBrk="0" fontAlgn="base" hangingPunct="0">
              <a:spcBef>
                <a:spcPct val="0"/>
              </a:spcBef>
              <a:spcAft>
                <a:spcPct val="0"/>
              </a:spcAft>
              <a:defRPr sz="2400">
                <a:solidFill>
                  <a:schemeClr val="tx1"/>
                </a:solidFill>
                <a:latin typeface="Times" pitchFamily="18" charset="0"/>
              </a:defRPr>
            </a:lvl8pPr>
            <a:lvl9pPr marL="3886200" indent="-228600" eaLnBrk="0" fontAlgn="base" hangingPunct="0">
              <a:spcBef>
                <a:spcPct val="0"/>
              </a:spcBef>
              <a:spcAft>
                <a:spcPct val="0"/>
              </a:spcAft>
              <a:defRPr sz="2400">
                <a:solidFill>
                  <a:schemeClr val="tx1"/>
                </a:solidFill>
                <a:latin typeface="Times" pitchFamily="18" charset="0"/>
              </a:defRPr>
            </a:lvl9pPr>
          </a:lstStyle>
          <a:p>
            <a:endParaRPr lang="fr-FR" altLang="fr-FR"/>
          </a:p>
        </p:txBody>
      </p:sp>
      <p:sp>
        <p:nvSpPr>
          <p:cNvPr id="39942" name="Rectangle 6"/>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lstStyle/>
          <a:p>
            <a:endParaRPr lang="fr-FR" altLang="fr-FR" smtClean="0">
              <a:latin typeface="Times" pitchFamily="18" charset="0"/>
            </a:endParaRPr>
          </a:p>
        </p:txBody>
      </p:sp>
      <p:sp>
        <p:nvSpPr>
          <p:cNvPr id="39943" name="Rectangle 7"/>
          <p:cNvSpPr>
            <a:spLocks noGrp="1" noRot="1" noChangeAspect="1" noChangeArrowheads="1" noTextEdit="1"/>
          </p:cNvSpPr>
          <p:nvPr>
            <p:ph type="sldImg"/>
          </p:nvPr>
        </p:nvSpPr>
        <p:spPr>
          <a:xfrm>
            <a:off x="1150938" y="692150"/>
            <a:ext cx="4556125" cy="3416300"/>
          </a:xfrm>
          <a:ln cap="flat"/>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Rot="1" noChangeAspect="1" noChangeArrowheads="1" noTextEdit="1"/>
          </p:cNvSpPr>
          <p:nvPr>
            <p:ph type="sldImg"/>
          </p:nvPr>
        </p:nvSpPr>
        <p:spPr>
          <a:xfrm>
            <a:off x="1150938" y="692150"/>
            <a:ext cx="4556125" cy="3416300"/>
          </a:xfrm>
          <a:ln cap="flat"/>
        </p:spPr>
      </p:sp>
      <p:sp>
        <p:nvSpPr>
          <p:cNvPr id="52227"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Times New Roman" pitchFamily="18"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Rot="1" noChangeAspect="1" noChangeArrowheads="1" noTextEdit="1"/>
          </p:cNvSpPr>
          <p:nvPr>
            <p:ph type="sldImg"/>
          </p:nvPr>
        </p:nvSpPr>
        <p:spPr>
          <a:xfrm>
            <a:off x="1150938" y="692150"/>
            <a:ext cx="4556125" cy="3416300"/>
          </a:xfrm>
          <a:ln cap="flat"/>
        </p:spPr>
      </p:sp>
      <p:sp>
        <p:nvSpPr>
          <p:cNvPr id="53251"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Times New Roman" pitchFamily="18"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Rot="1" noChangeAspect="1" noChangeArrowheads="1" noTextEdit="1"/>
          </p:cNvSpPr>
          <p:nvPr>
            <p:ph type="sldImg"/>
          </p:nvPr>
        </p:nvSpPr>
        <p:spPr>
          <a:xfrm>
            <a:off x="1150938" y="692150"/>
            <a:ext cx="4556125" cy="3416300"/>
          </a:xfrm>
          <a:ln cap="flat"/>
        </p:spPr>
      </p:sp>
      <p:sp>
        <p:nvSpPr>
          <p:cNvPr id="52227"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Times New Roman" pitchFamily="18"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sz="1200" kern="1200" dirty="0" smtClean="0">
                <a:solidFill>
                  <a:schemeClr val="tx1"/>
                </a:solidFill>
                <a:latin typeface="+mn-lt"/>
                <a:ea typeface="+mn-ea"/>
                <a:cs typeface="+mn-cs"/>
              </a:rPr>
              <a:t>(En outre, La propriété des investisseurs institutionnels a aussi constitué une caractéristique actionnariale affectant la possibilité d’avoir une stratégie d’enracinement). </a:t>
            </a:r>
            <a:endParaRPr lang="fr-FR"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3</a:t>
            </a:fld>
            <a:endParaRPr lang="fr-F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Rot="1" noChangeAspect="1" noChangeArrowheads="1" noTextEdit="1"/>
          </p:cNvSpPr>
          <p:nvPr>
            <p:ph type="sldImg"/>
          </p:nvPr>
        </p:nvSpPr>
        <p:spPr>
          <a:xfrm>
            <a:off x="1150938" y="692150"/>
            <a:ext cx="4556125" cy="3416300"/>
          </a:xfrm>
          <a:ln cap="flat"/>
        </p:spPr>
      </p:sp>
      <p:sp>
        <p:nvSpPr>
          <p:cNvPr id="51203"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Times New Roman" pitchFamily="18"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Rot="1" noChangeAspect="1" noChangeArrowheads="1" noTextEdit="1"/>
          </p:cNvSpPr>
          <p:nvPr>
            <p:ph type="sldImg"/>
          </p:nvPr>
        </p:nvSpPr>
        <p:spPr>
          <a:xfrm>
            <a:off x="1150938" y="692150"/>
            <a:ext cx="4556125" cy="3416300"/>
          </a:xfrm>
          <a:ln cap="flat"/>
        </p:spPr>
      </p:sp>
      <p:sp>
        <p:nvSpPr>
          <p:cNvPr id="51203"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Times New Roman" pitchFamily="18"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sz="1200" kern="1200" dirty="0" smtClean="0">
                <a:solidFill>
                  <a:schemeClr val="tx1"/>
                </a:solidFill>
                <a:latin typeface="+mn-lt"/>
                <a:ea typeface="+mn-ea"/>
                <a:cs typeface="+mn-cs"/>
              </a:rPr>
              <a:t>(En outre, La propriété des investisseurs institutionnels a aussi constitué une caractéristique actionnariale affectant la possibilité d’avoir une stratégie d’enracinement). </a:t>
            </a:r>
            <a:endParaRPr lang="fr-FR"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6</a:t>
            </a:fld>
            <a:endParaRPr lang="fr-F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Rot="1" noChangeAspect="1" noChangeArrowheads="1" noTextEdit="1"/>
          </p:cNvSpPr>
          <p:nvPr>
            <p:ph type="sldImg"/>
          </p:nvPr>
        </p:nvSpPr>
        <p:spPr>
          <a:xfrm>
            <a:off x="1150938" y="692150"/>
            <a:ext cx="4556125" cy="3416300"/>
          </a:xfrm>
          <a:ln cap="flat"/>
        </p:spPr>
      </p:sp>
      <p:sp>
        <p:nvSpPr>
          <p:cNvPr id="51203"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Times New Roman" pitchFamily="18"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Rot="1" noChangeAspect="1" noChangeArrowheads="1" noTextEdit="1"/>
          </p:cNvSpPr>
          <p:nvPr>
            <p:ph type="sldImg"/>
          </p:nvPr>
        </p:nvSpPr>
        <p:spPr>
          <a:xfrm>
            <a:off x="1150938" y="692150"/>
            <a:ext cx="4556125" cy="3416300"/>
          </a:xfrm>
          <a:ln cap="flat"/>
        </p:spPr>
      </p:sp>
      <p:sp>
        <p:nvSpPr>
          <p:cNvPr id="51203"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Times New Roman" pitchFamily="18"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Rot="1" noChangeAspect="1" noChangeArrowheads="1" noTextEdit="1"/>
          </p:cNvSpPr>
          <p:nvPr>
            <p:ph type="sldImg"/>
          </p:nvPr>
        </p:nvSpPr>
        <p:spPr>
          <a:xfrm>
            <a:off x="1150938" y="692150"/>
            <a:ext cx="4556125" cy="3416300"/>
          </a:xfrm>
          <a:ln cap="flat"/>
        </p:spPr>
      </p:sp>
      <p:sp>
        <p:nvSpPr>
          <p:cNvPr id="51203"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Times New Roman" pitchFamily="18"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Rot="1" noChangeAspect="1" noChangeArrowheads="1" noTextEdit="1"/>
          </p:cNvSpPr>
          <p:nvPr>
            <p:ph type="sldImg"/>
          </p:nvPr>
        </p:nvSpPr>
        <p:spPr>
          <a:xfrm>
            <a:off x="1150938" y="692150"/>
            <a:ext cx="4556125" cy="3416300"/>
          </a:xfrm>
          <a:ln cap="flat"/>
        </p:spPr>
      </p:sp>
      <p:sp>
        <p:nvSpPr>
          <p:cNvPr id="51203"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Times New Roman" pitchFamily="18"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14" name="Titre 13"/>
          <p:cNvSpPr>
            <a:spLocks noGrp="1"/>
          </p:cNvSpPr>
          <p:nvPr>
            <p:ph type="ctrTitle"/>
          </p:nvPr>
        </p:nvSpPr>
        <p:spPr>
          <a:xfrm>
            <a:off x="1432560" y="359898"/>
            <a:ext cx="7406640" cy="1472184"/>
          </a:xfrm>
        </p:spPr>
        <p:txBody>
          <a:bodyPr anchor="b"/>
          <a:lstStyle>
            <a:lvl1pPr algn="l">
              <a:defRPr/>
            </a:lvl1pPr>
            <a:extLst/>
          </a:lstStyle>
          <a:p>
            <a:r>
              <a:rPr kumimoji="0" lang="fr-FR" smtClean="0"/>
              <a:t>Cliquez pour modifier le style du titre</a:t>
            </a:r>
            <a:endParaRPr kumimoji="0" lang="en-US"/>
          </a:p>
        </p:txBody>
      </p:sp>
      <p:sp>
        <p:nvSpPr>
          <p:cNvPr id="22" name="Sous-titr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fr-FR" smtClean="0"/>
              <a:t>Cliquez pour modifier le style des sous-titres du masque</a:t>
            </a:r>
            <a:endParaRPr kumimoji="0" lang="en-US"/>
          </a:p>
        </p:txBody>
      </p:sp>
      <p:sp>
        <p:nvSpPr>
          <p:cNvPr id="7" name="Espace réservé de la date 6"/>
          <p:cNvSpPr>
            <a:spLocks noGrp="1"/>
          </p:cNvSpPr>
          <p:nvPr>
            <p:ph type="dt" sz="half" idx="10"/>
          </p:nvPr>
        </p:nvSpPr>
        <p:spPr/>
        <p:txBody>
          <a:bodyPr/>
          <a:lstStyle>
            <a:extLst/>
          </a:lstStyle>
          <a:p>
            <a:endParaRPr lang="en-US"/>
          </a:p>
        </p:txBody>
      </p:sp>
      <p:sp>
        <p:nvSpPr>
          <p:cNvPr id="20" name="Espace réservé du pied de page 19"/>
          <p:cNvSpPr>
            <a:spLocks noGrp="1"/>
          </p:cNvSpPr>
          <p:nvPr>
            <p:ph type="ftr" sz="quarter" idx="11"/>
          </p:nvPr>
        </p:nvSpPr>
        <p:spPr/>
        <p:txBody>
          <a:bodyPr/>
          <a:lstStyle>
            <a:extLst/>
          </a:lstStyle>
          <a:p>
            <a:endParaRPr kumimoji="0" lang="en-US"/>
          </a:p>
        </p:txBody>
      </p:sp>
      <p:sp>
        <p:nvSpPr>
          <p:cNvPr id="10" name="Espace réservé du numéro de diapositive 9"/>
          <p:cNvSpPr>
            <a:spLocks noGrp="1"/>
          </p:cNvSpPr>
          <p:nvPr>
            <p:ph type="sldNum" sz="quarter" idx="12"/>
          </p:nvPr>
        </p:nvSpPr>
        <p:spPr/>
        <p:txBody>
          <a:bodyPr/>
          <a:lstStyle>
            <a:extLst/>
          </a:lstStyle>
          <a:p>
            <a:fld id="{1271BEBB-3801-4264-8EC0-6F3502F9F436}" type="slidenum">
              <a:rPr lang="en-US" smtClean="0"/>
              <a:pPr/>
              <a:t>‹N°›</a:t>
            </a:fld>
            <a:endParaRPr lang="en-US"/>
          </a:p>
        </p:txBody>
      </p:sp>
      <p:sp>
        <p:nvSpPr>
          <p:cNvPr id="8" name="Ellipse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Ellipse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endParaRPr lang="en-US"/>
          </a:p>
        </p:txBody>
      </p:sp>
      <p:sp>
        <p:nvSpPr>
          <p:cNvPr id="5" name="Espace réservé du pied de page 4"/>
          <p:cNvSpPr>
            <a:spLocks noGrp="1"/>
          </p:cNvSpPr>
          <p:nvPr>
            <p:ph type="ftr" sz="quarter" idx="11"/>
          </p:nvPr>
        </p:nvSpPr>
        <p:spPr/>
        <p:txBody>
          <a:bodyPr/>
          <a:lstStyle>
            <a:extLst/>
          </a:lstStyle>
          <a:p>
            <a:endParaRPr lang="en-US"/>
          </a:p>
        </p:txBody>
      </p:sp>
      <p:sp>
        <p:nvSpPr>
          <p:cNvPr id="6" name="Espace réservé du numéro de diapositive 5"/>
          <p:cNvSpPr>
            <a:spLocks noGrp="1"/>
          </p:cNvSpPr>
          <p:nvPr>
            <p:ph type="sldNum" sz="quarter" idx="12"/>
          </p:nvPr>
        </p:nvSpPr>
        <p:spPr/>
        <p:txBody>
          <a:bodyPr/>
          <a:lstStyle>
            <a:extLst/>
          </a:lstStyle>
          <a:p>
            <a:fld id="{9015CC05-7DBF-4C36-8715-269E68FA0049}" type="slidenum">
              <a:rPr lang="en-US" smtClean="0"/>
              <a:pPr/>
              <a:t>‹N°›</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858000" y="274639"/>
            <a:ext cx="1828800" cy="5851525"/>
          </a:xfrm>
        </p:spPr>
        <p:txBody>
          <a:bodyPr vert="eaVert"/>
          <a:lstStyle>
            <a:extLs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1143000" y="274640"/>
            <a:ext cx="5562600" cy="5851525"/>
          </a:xfrm>
        </p:spPr>
        <p:txBody>
          <a:bodyPr vert="eaVert"/>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endParaRPr lang="en-US"/>
          </a:p>
        </p:txBody>
      </p:sp>
      <p:sp>
        <p:nvSpPr>
          <p:cNvPr id="5" name="Espace réservé du pied de page 4"/>
          <p:cNvSpPr>
            <a:spLocks noGrp="1"/>
          </p:cNvSpPr>
          <p:nvPr>
            <p:ph type="ftr" sz="quarter" idx="11"/>
          </p:nvPr>
        </p:nvSpPr>
        <p:spPr/>
        <p:txBody>
          <a:bodyPr/>
          <a:lstStyle>
            <a:extLst/>
          </a:lstStyle>
          <a:p>
            <a:endParaRPr lang="en-US"/>
          </a:p>
        </p:txBody>
      </p:sp>
      <p:sp>
        <p:nvSpPr>
          <p:cNvPr id="6" name="Espace réservé du numéro de diapositive 5"/>
          <p:cNvSpPr>
            <a:spLocks noGrp="1"/>
          </p:cNvSpPr>
          <p:nvPr>
            <p:ph type="sldNum" sz="quarter" idx="12"/>
          </p:nvPr>
        </p:nvSpPr>
        <p:spPr/>
        <p:txBody>
          <a:bodyPr/>
          <a:lstStyle>
            <a:extLst/>
          </a:lstStyle>
          <a:p>
            <a:fld id="{32229A2C-2828-4644-97BC-FD0E9D5CE124}" type="slidenum">
              <a:rPr lang="en-US" smtClean="0"/>
              <a:pPr/>
              <a:t>‹N°›</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Cliquez pour modifier le style du titre</a:t>
            </a:r>
            <a:endParaRPr kumimoji="0" lang="en-US"/>
          </a:p>
        </p:txBody>
      </p:sp>
      <p:sp>
        <p:nvSpPr>
          <p:cNvPr id="3" name="Espace réservé du contenu 2"/>
          <p:cNvSpPr>
            <a:spLocks noGrp="1"/>
          </p:cNvSpPr>
          <p:nvPr>
            <p:ph idx="1"/>
          </p:nvPr>
        </p:nvSpPr>
        <p:spPr/>
        <p:txBody>
          <a:bodyPr/>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endParaRPr lang="en-US"/>
          </a:p>
        </p:txBody>
      </p:sp>
      <p:sp>
        <p:nvSpPr>
          <p:cNvPr id="5" name="Espace réservé du pied de page 4"/>
          <p:cNvSpPr>
            <a:spLocks noGrp="1"/>
          </p:cNvSpPr>
          <p:nvPr>
            <p:ph type="ftr" sz="quarter" idx="11"/>
          </p:nvPr>
        </p:nvSpPr>
        <p:spPr/>
        <p:txBody>
          <a:bodyPr/>
          <a:lstStyle>
            <a:extLst/>
          </a:lstStyle>
          <a:p>
            <a:endParaRPr lang="en-US"/>
          </a:p>
        </p:txBody>
      </p:sp>
      <p:sp>
        <p:nvSpPr>
          <p:cNvPr id="6" name="Espace réservé du numéro de diapositive 5"/>
          <p:cNvSpPr>
            <a:spLocks noGrp="1"/>
          </p:cNvSpPr>
          <p:nvPr>
            <p:ph type="sldNum" sz="quarter" idx="12"/>
          </p:nvPr>
        </p:nvSpPr>
        <p:spPr/>
        <p:txBody>
          <a:bodyPr/>
          <a:lstStyle>
            <a:extLst/>
          </a:lstStyle>
          <a:p>
            <a:fld id="{E9BFB4EE-2645-4E7A-AD5B-E440053AAE8B}" type="slidenum">
              <a:rPr lang="en-US" smtClean="0"/>
              <a:pPr/>
              <a:t>‹N°›</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r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extLst/>
          </a:lstStyle>
          <a:p>
            <a:endParaRPr lang="en-US"/>
          </a:p>
        </p:txBody>
      </p:sp>
      <p:sp>
        <p:nvSpPr>
          <p:cNvPr id="5" name="Espace réservé du pied de page 4"/>
          <p:cNvSpPr>
            <a:spLocks noGrp="1"/>
          </p:cNvSpPr>
          <p:nvPr>
            <p:ph type="ftr" sz="quarter" idx="11"/>
          </p:nvPr>
        </p:nvSpPr>
        <p:spPr/>
        <p:txBody>
          <a:bodyPr/>
          <a:lstStyle>
            <a:extLst/>
          </a:lstStyle>
          <a:p>
            <a:endParaRPr lang="en-US"/>
          </a:p>
        </p:txBody>
      </p:sp>
      <p:sp>
        <p:nvSpPr>
          <p:cNvPr id="6" name="Espace réservé du numéro de diapositive 5"/>
          <p:cNvSpPr>
            <a:spLocks noGrp="1"/>
          </p:cNvSpPr>
          <p:nvPr>
            <p:ph type="sldNum" sz="quarter" idx="12"/>
          </p:nvPr>
        </p:nvSpPr>
        <p:spPr/>
        <p:txBody>
          <a:bodyPr/>
          <a:lstStyle>
            <a:extLst/>
          </a:lstStyle>
          <a:p>
            <a:fld id="{FC94D36E-31C8-4F0E-88EF-4E324A780244}" type="slidenum">
              <a:rPr lang="en-US" smtClean="0"/>
              <a:pPr/>
              <a:t>‹N°›</a:t>
            </a:fld>
            <a:endParaRPr lang="en-US"/>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Ellipse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Ellipse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1435608" y="274320"/>
            <a:ext cx="7498080" cy="1143000"/>
          </a:xfrm>
        </p:spPr>
        <p:txBody>
          <a:bodyPr/>
          <a:lstStyle>
            <a:extLst/>
          </a:lstStyle>
          <a:p>
            <a:r>
              <a:rPr kumimoji="0" lang="fr-FR" smtClean="0"/>
              <a:t>Cliquez pour modifier le style du titre</a:t>
            </a:r>
            <a:endParaRPr kumimoji="0" lang="en-US"/>
          </a:p>
        </p:txBody>
      </p:sp>
      <p:sp>
        <p:nvSpPr>
          <p:cNvPr id="3" name="Espace réservé du contenu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extLst/>
          </a:lstStyle>
          <a:p>
            <a:endParaRPr lang="en-US"/>
          </a:p>
        </p:txBody>
      </p:sp>
      <p:sp>
        <p:nvSpPr>
          <p:cNvPr id="6" name="Espace réservé du pied de page 5"/>
          <p:cNvSpPr>
            <a:spLocks noGrp="1"/>
          </p:cNvSpPr>
          <p:nvPr>
            <p:ph type="ftr" sz="quarter" idx="11"/>
          </p:nvPr>
        </p:nvSpPr>
        <p:spPr/>
        <p:txBody>
          <a:bodyPr/>
          <a:lstStyle>
            <a:extLst/>
          </a:lstStyle>
          <a:p>
            <a:endParaRPr lang="en-US"/>
          </a:p>
        </p:txBody>
      </p:sp>
      <p:sp>
        <p:nvSpPr>
          <p:cNvPr id="7" name="Espace réservé du numéro de diapositive 6"/>
          <p:cNvSpPr>
            <a:spLocks noGrp="1"/>
          </p:cNvSpPr>
          <p:nvPr>
            <p:ph type="sldNum" sz="quarter" idx="12"/>
          </p:nvPr>
        </p:nvSpPr>
        <p:spPr/>
        <p:txBody>
          <a:bodyPr/>
          <a:lstStyle>
            <a:extLst/>
          </a:lstStyle>
          <a:p>
            <a:fld id="{9BE010EA-B1D4-4EFB-8E5A-B60831539162}" type="slidenum">
              <a:rPr lang="en-US" smtClean="0"/>
              <a:pPr/>
              <a:t>‹N°›</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extLst/>
          </a:lstStyle>
          <a:p>
            <a:endParaRPr lang="en-US"/>
          </a:p>
        </p:txBody>
      </p:sp>
      <p:sp>
        <p:nvSpPr>
          <p:cNvPr id="8" name="Espace réservé du pied de page 7"/>
          <p:cNvSpPr>
            <a:spLocks noGrp="1"/>
          </p:cNvSpPr>
          <p:nvPr>
            <p:ph type="ftr" sz="quarter" idx="11"/>
          </p:nvPr>
        </p:nvSpPr>
        <p:spPr/>
        <p:txBody>
          <a:bodyPr/>
          <a:lstStyle>
            <a:extLst/>
          </a:lstStyle>
          <a:p>
            <a:endParaRPr lang="en-US"/>
          </a:p>
        </p:txBody>
      </p:sp>
      <p:sp>
        <p:nvSpPr>
          <p:cNvPr id="9" name="Espace réservé du numéro de diapositive 8"/>
          <p:cNvSpPr>
            <a:spLocks noGrp="1"/>
          </p:cNvSpPr>
          <p:nvPr>
            <p:ph type="sldNum" sz="quarter" idx="12"/>
          </p:nvPr>
        </p:nvSpPr>
        <p:spPr/>
        <p:txBody>
          <a:bodyPr/>
          <a:lstStyle>
            <a:extLst/>
          </a:lstStyle>
          <a:p>
            <a:fld id="{C7137427-33E8-44C9-976A-D5D69C4A2685}" type="slidenum">
              <a:rPr lang="en-US" smtClean="0"/>
              <a:pPr/>
              <a:t>‹N°›</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1435608" y="274320"/>
            <a:ext cx="7498080" cy="1143000"/>
          </a:xfrm>
        </p:spPr>
        <p:txBody>
          <a:bodyPr anchor="ctr"/>
          <a:lstStyle>
            <a:extLst/>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extLst/>
          </a:lstStyle>
          <a:p>
            <a:endParaRPr lang="en-US"/>
          </a:p>
        </p:txBody>
      </p:sp>
      <p:sp>
        <p:nvSpPr>
          <p:cNvPr id="4" name="Espace réservé du pied de page 3"/>
          <p:cNvSpPr>
            <a:spLocks noGrp="1"/>
          </p:cNvSpPr>
          <p:nvPr>
            <p:ph type="ftr" sz="quarter" idx="11"/>
          </p:nvPr>
        </p:nvSpPr>
        <p:spPr/>
        <p:txBody>
          <a:bodyPr/>
          <a:lstStyle>
            <a:extLst/>
          </a:lstStyle>
          <a:p>
            <a:endParaRPr lang="en-US"/>
          </a:p>
        </p:txBody>
      </p:sp>
      <p:sp>
        <p:nvSpPr>
          <p:cNvPr id="5" name="Espace réservé du numéro de diapositive 4"/>
          <p:cNvSpPr>
            <a:spLocks noGrp="1"/>
          </p:cNvSpPr>
          <p:nvPr>
            <p:ph type="sldNum" sz="quarter" idx="12"/>
          </p:nvPr>
        </p:nvSpPr>
        <p:spPr/>
        <p:txBody>
          <a:bodyPr/>
          <a:lstStyle>
            <a:extLst/>
          </a:lstStyle>
          <a:p>
            <a:fld id="{A8C91651-58B6-44C5-9779-6B9C93167A97}" type="slidenum">
              <a:rPr lang="en-US" smtClean="0"/>
              <a:pPr/>
              <a:t>‹N°›</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Espace réservé de la date 1"/>
          <p:cNvSpPr>
            <a:spLocks noGrp="1"/>
          </p:cNvSpPr>
          <p:nvPr>
            <p:ph type="dt" sz="half" idx="10"/>
          </p:nvPr>
        </p:nvSpPr>
        <p:spPr/>
        <p:txBody>
          <a:bodyPr/>
          <a:lstStyle>
            <a:extLst/>
          </a:lstStyle>
          <a:p>
            <a:endParaRPr lang="en-US"/>
          </a:p>
        </p:txBody>
      </p:sp>
      <p:sp>
        <p:nvSpPr>
          <p:cNvPr id="3" name="Espace réservé du pied de page 2"/>
          <p:cNvSpPr>
            <a:spLocks noGrp="1"/>
          </p:cNvSpPr>
          <p:nvPr>
            <p:ph type="ftr" sz="quarter" idx="11"/>
          </p:nvPr>
        </p:nvSpPr>
        <p:spPr/>
        <p:txBody>
          <a:bodyPr/>
          <a:lstStyle>
            <a:extLst/>
          </a:lstStyle>
          <a:p>
            <a:endParaRPr lang="en-US"/>
          </a:p>
        </p:txBody>
      </p:sp>
      <p:sp>
        <p:nvSpPr>
          <p:cNvPr id="4" name="Espace réservé du numéro de diapositive 3"/>
          <p:cNvSpPr>
            <a:spLocks noGrp="1"/>
          </p:cNvSpPr>
          <p:nvPr>
            <p:ph type="sldNum" sz="quarter" idx="12"/>
          </p:nvPr>
        </p:nvSpPr>
        <p:spPr/>
        <p:txBody>
          <a:bodyPr/>
          <a:lstStyle>
            <a:extLst/>
          </a:lstStyle>
          <a:p>
            <a:fld id="{43C5DBB7-9220-4B82-9DFD-A01A0BA10BA0}" type="slidenum">
              <a:rPr lang="en-US" smtClean="0"/>
              <a:pPr/>
              <a:t>‹N°›</a:t>
            </a:fld>
            <a:endParaRPr lang="en-US"/>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fr-FR" smtClean="0"/>
              <a:t>Cliquez pour modifier les styles du texte du masque</a:t>
            </a:r>
          </a:p>
        </p:txBody>
      </p:sp>
      <p:sp>
        <p:nvSpPr>
          <p:cNvPr id="4" name="Espace réservé du contenu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extLst/>
          </a:lstStyle>
          <a:p>
            <a:endParaRPr lang="en-US"/>
          </a:p>
        </p:txBody>
      </p:sp>
      <p:sp>
        <p:nvSpPr>
          <p:cNvPr id="6" name="Espace réservé du pied de page 5"/>
          <p:cNvSpPr>
            <a:spLocks noGrp="1"/>
          </p:cNvSpPr>
          <p:nvPr>
            <p:ph type="ftr" sz="quarter" idx="11"/>
          </p:nvPr>
        </p:nvSpPr>
        <p:spPr/>
        <p:txBody>
          <a:bodyPr/>
          <a:lstStyle>
            <a:extLst/>
          </a:lstStyle>
          <a:p>
            <a:endParaRPr lang="en-US"/>
          </a:p>
        </p:txBody>
      </p:sp>
      <p:sp>
        <p:nvSpPr>
          <p:cNvPr id="7" name="Espace réservé du numéro de diapositive 6"/>
          <p:cNvSpPr>
            <a:spLocks noGrp="1"/>
          </p:cNvSpPr>
          <p:nvPr>
            <p:ph type="sldNum" sz="quarter" idx="12"/>
          </p:nvPr>
        </p:nvSpPr>
        <p:spPr/>
        <p:txBody>
          <a:bodyPr/>
          <a:lstStyle>
            <a:extLst/>
          </a:lstStyle>
          <a:p>
            <a:fld id="{5C0B3280-FED6-431D-9A48-D3B9CFA2AD9B}" type="slidenum">
              <a:rPr lang="en-US" smtClean="0"/>
              <a:pPr/>
              <a:t>‹N°›</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fr-FR" smtClean="0"/>
              <a:t>Cliquez pour modifier le style du titre</a:t>
            </a:r>
            <a:endParaRPr kumimoji="0" lang="en-US"/>
          </a:p>
        </p:txBody>
      </p:sp>
      <p:sp>
        <p:nvSpPr>
          <p:cNvPr id="5" name="Espace réservé de la date 4"/>
          <p:cNvSpPr>
            <a:spLocks noGrp="1"/>
          </p:cNvSpPr>
          <p:nvPr>
            <p:ph type="dt" sz="half" idx="10"/>
          </p:nvPr>
        </p:nvSpPr>
        <p:spPr/>
        <p:txBody>
          <a:bodyPr/>
          <a:lstStyle>
            <a:extLst/>
          </a:lstStyle>
          <a:p>
            <a:endParaRPr lang="en-US"/>
          </a:p>
        </p:txBody>
      </p:sp>
      <p:sp>
        <p:nvSpPr>
          <p:cNvPr id="6" name="Espace réservé du pied de page 5"/>
          <p:cNvSpPr>
            <a:spLocks noGrp="1"/>
          </p:cNvSpPr>
          <p:nvPr>
            <p:ph type="ftr" sz="quarter" idx="11"/>
          </p:nvPr>
        </p:nvSpPr>
        <p:spPr/>
        <p:txBody>
          <a:bodyPr/>
          <a:lstStyle>
            <a:extLst/>
          </a:lstStyle>
          <a:p>
            <a:endParaRPr lang="en-US"/>
          </a:p>
        </p:txBody>
      </p:sp>
      <p:sp>
        <p:nvSpPr>
          <p:cNvPr id="7" name="Espace réservé du numéro de diapositive 6"/>
          <p:cNvSpPr>
            <a:spLocks noGrp="1"/>
          </p:cNvSpPr>
          <p:nvPr>
            <p:ph type="sldNum" sz="quarter" idx="12"/>
          </p:nvPr>
        </p:nvSpPr>
        <p:spPr/>
        <p:txBody>
          <a:bodyPr/>
          <a:lstStyle>
            <a:extLst/>
          </a:lstStyle>
          <a:p>
            <a:fld id="{A4A071D0-BE55-473C-ACB8-668E64497427}" type="slidenum">
              <a:rPr lang="en-US" smtClean="0"/>
              <a:pPr/>
              <a:t>‹N°›</a:t>
            </a:fld>
            <a:endParaRPr lang="en-US"/>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Espace réservé pour une image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fr-FR" smtClean="0"/>
              <a:t>Cliquez sur l'icône pour ajouter une image</a:t>
            </a:r>
            <a:endParaRPr kumimoji="0" lang="en-US" dirty="0"/>
          </a:p>
        </p:txBody>
      </p:sp>
      <p:sp>
        <p:nvSpPr>
          <p:cNvPr id="9" name="Organigramme : Processu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Organigramme : Processu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Espace réservé du texte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fr-FR" smtClean="0"/>
              <a:t>Cliquez pour modifier les styles du texte du masque</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Secteurs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Ellipse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Bouée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Espace réservé du titre 4"/>
          <p:cNvSpPr>
            <a:spLocks noGrp="1"/>
          </p:cNvSpPr>
          <p:nvPr>
            <p:ph type="title"/>
          </p:nvPr>
        </p:nvSpPr>
        <p:spPr>
          <a:xfrm>
            <a:off x="1435608" y="274638"/>
            <a:ext cx="7498080" cy="1143000"/>
          </a:xfrm>
          <a:prstGeom prst="rect">
            <a:avLst/>
          </a:prstGeom>
        </p:spPr>
        <p:txBody>
          <a:bodyPr anchor="ctr">
            <a:normAutofit/>
          </a:bodyPr>
          <a:lstStyle>
            <a:extLst/>
          </a:lstStyle>
          <a:p>
            <a:r>
              <a:rPr kumimoji="0" lang="fr-FR" smtClean="0"/>
              <a:t>Cliquez pour modifier le style du titre</a:t>
            </a:r>
            <a:endParaRPr kumimoji="0" lang="en-US"/>
          </a:p>
        </p:txBody>
      </p:sp>
      <p:sp>
        <p:nvSpPr>
          <p:cNvPr id="9" name="Espace réservé du texte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24" name="Espace réservé de la date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endParaRPr lang="en-US"/>
          </a:p>
        </p:txBody>
      </p:sp>
      <p:sp>
        <p:nvSpPr>
          <p:cNvPr id="10" name="Espace réservé du pied de page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n-US"/>
          </a:p>
        </p:txBody>
      </p:sp>
      <p:sp>
        <p:nvSpPr>
          <p:cNvPr id="22" name="Espace réservé du numéro de diapositive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5980CBF5-DCDD-43B2-8005-9C24C7AE2E13}" type="slidenum">
              <a:rPr lang="en-US" smtClean="0"/>
              <a:pPr/>
              <a:t>‹N°›</a:t>
            </a:fld>
            <a:endParaRPr lang="en-US"/>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hf hdr="0" ftr="0" dt="0"/>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7.xml"/><Relationship Id="rId1" Type="http://schemas.openxmlformats.org/officeDocument/2006/relationships/vmlDrawing" Target="../drawings/vmlDrawing1.vml"/><Relationship Id="rId5" Type="http://schemas.openxmlformats.org/officeDocument/2006/relationships/image" Target="../media/image4.wmf"/><Relationship Id="rId4" Type="http://schemas.openxmlformats.org/officeDocument/2006/relationships/oleObject" Target="../embeddings/oleObject1.bin"/></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s://www.cliffsnotes.com/study-guides/principles-of-management/the-evolution-of-management-thought/behavioral-management-theory" TargetMode="External"/><Relationship Id="rId2" Type="http://schemas.openxmlformats.org/officeDocument/2006/relationships/notesSlide" Target="../notesSlides/notesSlide16.xml"/><Relationship Id="rId1" Type="http://schemas.openxmlformats.org/officeDocument/2006/relationships/slideLayout" Target="../slideLayouts/slideLayout2.xml"/><Relationship Id="rId5" Type="http://schemas.openxmlformats.org/officeDocument/2006/relationships/hyperlink" Target="https://www.sfponline.org/Uploads/103/personalitymaslow.ppt" TargetMode="External"/><Relationship Id="rId4" Type="http://schemas.openxmlformats.org/officeDocument/2006/relationships/hyperlink" Target="https://fac.ksu.edu.sa/sites/default/files/m-chapt-2.ppt"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714348" y="2143116"/>
            <a:ext cx="7772400" cy="1362075"/>
          </a:xfrm>
        </p:spPr>
        <p:txBody>
          <a:bodyPr>
            <a:normAutofit fontScale="90000"/>
          </a:bodyPr>
          <a:lstStyle/>
          <a:p>
            <a:pPr algn="ctr" rtl="1"/>
            <a:r>
              <a:rPr lang="ar-DZ" dirty="0" smtClean="0">
                <a:latin typeface="Sakkal Majalla" pitchFamily="2" charset="-78"/>
                <a:cs typeface="Sakkal Majalla" pitchFamily="2" charset="-78"/>
              </a:rPr>
              <a:t>بسم الله الرحمان الرحيم</a:t>
            </a:r>
            <a:r>
              <a:rPr lang="fr-FR" dirty="0" smtClean="0">
                <a:latin typeface="Sakkal Majalla" pitchFamily="2" charset="-78"/>
                <a:cs typeface="Sakkal Majalla" pitchFamily="2" charset="-78"/>
              </a:rPr>
              <a:t/>
            </a:r>
            <a:br>
              <a:rPr lang="fr-FR" dirty="0" smtClean="0">
                <a:latin typeface="Sakkal Majalla" pitchFamily="2" charset="-78"/>
                <a:cs typeface="Sakkal Majalla" pitchFamily="2" charset="-78"/>
              </a:rPr>
            </a:br>
            <a:r>
              <a:rPr lang="ar-DZ" dirty="0" smtClean="0"/>
              <a:t> </a:t>
            </a:r>
            <a:r>
              <a:rPr lang="ar-DZ" b="0" dirty="0" smtClean="0"/>
              <a:t>( قَالَ رَبِّ اشْرَحْ لِي صَدْرِي </a:t>
            </a:r>
            <a:r>
              <a:rPr lang="ar-DZ" sz="2000" b="0" dirty="0" smtClean="0"/>
              <a:t>(25) </a:t>
            </a:r>
            <a:r>
              <a:rPr lang="ar-DZ" b="0" dirty="0" smtClean="0"/>
              <a:t>وَيَسِّرْ لِي أَمْرِي </a:t>
            </a:r>
            <a:r>
              <a:rPr lang="ar-DZ" sz="2000" b="0" dirty="0" smtClean="0"/>
              <a:t>(26) </a:t>
            </a:r>
            <a:r>
              <a:rPr lang="ar-DZ" b="0" dirty="0" smtClean="0"/>
              <a:t>وَاحْلُلْ عُقْدَةً مِنْ لِسَانِي </a:t>
            </a:r>
            <a:r>
              <a:rPr lang="ar-DZ" sz="2000" b="0" dirty="0" smtClean="0"/>
              <a:t>(27) </a:t>
            </a:r>
            <a:r>
              <a:rPr lang="ar-DZ" b="0" dirty="0" smtClean="0"/>
              <a:t>يَفْقَهُوا قَوْلِي </a:t>
            </a:r>
            <a:r>
              <a:rPr lang="ar-DZ" sz="2000" b="0" dirty="0" smtClean="0"/>
              <a:t>(28) </a:t>
            </a:r>
            <a:r>
              <a:rPr lang="ar-DZ" b="0" dirty="0" smtClean="0"/>
              <a:t>) صدق الله العظيم  </a:t>
            </a:r>
            <a:r>
              <a:rPr lang="fr-FR" dirty="0" smtClean="0">
                <a:latin typeface="Sakkal Majalla" pitchFamily="2" charset="-78"/>
                <a:cs typeface="Sakkal Majalla" pitchFamily="2" charset="-78"/>
              </a:rPr>
              <a:t/>
            </a:r>
            <a:br>
              <a:rPr lang="fr-FR" dirty="0" smtClean="0">
                <a:latin typeface="Sakkal Majalla" pitchFamily="2" charset="-78"/>
                <a:cs typeface="Sakkal Majalla" pitchFamily="2" charset="-78"/>
              </a:rPr>
            </a:br>
            <a:r>
              <a:rPr lang="ar-DZ" b="0" dirty="0" smtClean="0"/>
              <a:t>  </a:t>
            </a:r>
            <a:r>
              <a:rPr lang="ar-DZ" sz="2800" b="0" smtClean="0"/>
              <a:t>سورة طه</a:t>
            </a:r>
            <a:endParaRPr lang="fr-FR" sz="2800" dirty="0">
              <a:latin typeface="Sakkal Majalla" pitchFamily="2" charset="-78"/>
              <a:cs typeface="Sakkal Majalla" pitchFamily="2" charset="-78"/>
            </a:endParaRPr>
          </a:p>
        </p:txBody>
      </p:sp>
      <p:sp>
        <p:nvSpPr>
          <p:cNvPr id="4" name="Espace réservé du numéro de diapositive 3"/>
          <p:cNvSpPr>
            <a:spLocks noGrp="1"/>
          </p:cNvSpPr>
          <p:nvPr>
            <p:ph type="sldNum" sz="quarter" idx="12"/>
          </p:nvPr>
        </p:nvSpPr>
        <p:spPr/>
        <p:txBody>
          <a:bodyPr/>
          <a:lstStyle/>
          <a:p>
            <a:fld id="{FC94D36E-31C8-4F0E-88EF-4E324A780244}" type="slidenum">
              <a:rPr lang="en-US" smtClean="0"/>
              <a:pPr/>
              <a:t>1</a:t>
            </a:fld>
            <a:endParaRPr lang="en-US"/>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rrondir un rectangle avec un coin diagonal 2"/>
          <p:cNvSpPr/>
          <p:nvPr/>
        </p:nvSpPr>
        <p:spPr>
          <a:xfrm>
            <a:off x="539552" y="188640"/>
            <a:ext cx="8208912" cy="1080120"/>
          </a:xfrm>
          <a:prstGeom prst="round2Diag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4000" b="1" dirty="0" smtClean="0">
              <a:solidFill>
                <a:schemeClr val="tx1"/>
              </a:solidFill>
            </a:endParaRPr>
          </a:p>
          <a:p>
            <a:pPr algn="ctr"/>
            <a:r>
              <a:rPr lang="fr-FR" sz="4000" b="1" dirty="0" smtClean="0">
                <a:solidFill>
                  <a:schemeClr val="tx1"/>
                </a:solidFill>
              </a:rPr>
              <a:t>II- </a:t>
            </a:r>
            <a:r>
              <a:rPr lang="fr-FR" sz="4000" b="1" dirty="0">
                <a:solidFill>
                  <a:schemeClr val="tx1"/>
                </a:solidFill>
              </a:rPr>
              <a:t>Abraham </a:t>
            </a:r>
            <a:r>
              <a:rPr lang="fr-FR" sz="4000" b="1" dirty="0" smtClean="0">
                <a:solidFill>
                  <a:schemeClr val="tx1"/>
                </a:solidFill>
              </a:rPr>
              <a:t>Maslow contribution</a:t>
            </a:r>
            <a:endParaRPr lang="fr-FR" sz="4000" b="1" dirty="0">
              <a:solidFill>
                <a:schemeClr val="tx1"/>
              </a:solidFill>
            </a:endParaRPr>
          </a:p>
          <a:p>
            <a:pPr algn="ctr"/>
            <a:endParaRPr lang="fr-FR" sz="4000" b="1" dirty="0" smtClean="0">
              <a:solidFill>
                <a:schemeClr val="tx1"/>
              </a:solidFill>
            </a:endParaRPr>
          </a:p>
          <a:p>
            <a:pPr algn="ctr"/>
            <a:endParaRPr lang="fr-FR" b="1" dirty="0">
              <a:solidFill>
                <a:schemeClr val="tx1"/>
              </a:solidFill>
            </a:endParaRPr>
          </a:p>
        </p:txBody>
      </p:sp>
      <p:sp>
        <p:nvSpPr>
          <p:cNvPr id="4" name="Arrondir un rectangle avec un coin diagonal 3"/>
          <p:cNvSpPr/>
          <p:nvPr/>
        </p:nvSpPr>
        <p:spPr>
          <a:xfrm>
            <a:off x="207234" y="2060848"/>
            <a:ext cx="3702325" cy="792088"/>
          </a:xfrm>
          <a:prstGeom prst="round2Diag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fr-FR" sz="2800" b="1" dirty="0" err="1">
                <a:solidFill>
                  <a:schemeClr val="tx1"/>
                </a:solidFill>
              </a:rPr>
              <a:t>Safety</a:t>
            </a:r>
            <a:r>
              <a:rPr lang="fr-FR" sz="2800" b="1" dirty="0">
                <a:solidFill>
                  <a:schemeClr val="tx1"/>
                </a:solidFill>
              </a:rPr>
              <a:t> </a:t>
            </a:r>
            <a:r>
              <a:rPr lang="fr-FR" sz="2800" b="1" dirty="0" err="1">
                <a:solidFill>
                  <a:schemeClr val="tx1"/>
                </a:solidFill>
              </a:rPr>
              <a:t>needs</a:t>
            </a:r>
            <a:r>
              <a:rPr lang="fr-FR" sz="2800" b="1" dirty="0">
                <a:solidFill>
                  <a:schemeClr val="tx1"/>
                </a:solidFill>
              </a:rPr>
              <a:t>.</a:t>
            </a:r>
          </a:p>
        </p:txBody>
      </p:sp>
      <p:sp>
        <p:nvSpPr>
          <p:cNvPr id="10" name="Arrondir un rectangle avec un coin diagonal 9"/>
          <p:cNvSpPr/>
          <p:nvPr/>
        </p:nvSpPr>
        <p:spPr>
          <a:xfrm>
            <a:off x="2339752" y="2852937"/>
            <a:ext cx="6623864" cy="2987946"/>
          </a:xfrm>
          <a:prstGeom prst="round2Diag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800" dirty="0">
                <a:solidFill>
                  <a:schemeClr val="tx1"/>
                </a:solidFill>
              </a:rPr>
              <a:t>These needs include the need for basic security, stability, protection, and freedom from fear. A normal state exists for an individual to have all these needs generally satisfied. Otherwise, they become primary motivators</a:t>
            </a:r>
            <a:endParaRPr lang="fr-FR" sz="2800" b="1" dirty="0">
              <a:solidFill>
                <a:schemeClr val="tx1"/>
              </a:solidFill>
            </a:endParaRPr>
          </a:p>
        </p:txBody>
      </p:sp>
    </p:spTree>
    <p:extLst>
      <p:ext uri="{BB962C8B-B14F-4D97-AF65-F5344CB8AC3E}">
        <p14:creationId xmlns:p14="http://schemas.microsoft.com/office/powerpoint/2010/main" val="1016931935"/>
      </p:ext>
    </p:extLst>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rrondir un rectangle avec un coin diagonal 2"/>
          <p:cNvSpPr/>
          <p:nvPr/>
        </p:nvSpPr>
        <p:spPr>
          <a:xfrm>
            <a:off x="539552" y="188640"/>
            <a:ext cx="8208912" cy="1080120"/>
          </a:xfrm>
          <a:prstGeom prst="round2Diag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4000" b="1" dirty="0" smtClean="0">
              <a:solidFill>
                <a:schemeClr val="tx1"/>
              </a:solidFill>
            </a:endParaRPr>
          </a:p>
          <a:p>
            <a:pPr algn="ctr"/>
            <a:r>
              <a:rPr lang="fr-FR" sz="4000" b="1" dirty="0" smtClean="0">
                <a:solidFill>
                  <a:schemeClr val="tx1"/>
                </a:solidFill>
              </a:rPr>
              <a:t>II- </a:t>
            </a:r>
            <a:r>
              <a:rPr lang="fr-FR" sz="4000" b="1" dirty="0">
                <a:solidFill>
                  <a:schemeClr val="tx1"/>
                </a:solidFill>
              </a:rPr>
              <a:t>Abraham </a:t>
            </a:r>
            <a:r>
              <a:rPr lang="fr-FR" sz="4000" b="1" dirty="0" smtClean="0">
                <a:solidFill>
                  <a:schemeClr val="tx1"/>
                </a:solidFill>
              </a:rPr>
              <a:t>Maslow contribution</a:t>
            </a:r>
            <a:endParaRPr lang="fr-FR" sz="4000" b="1" dirty="0">
              <a:solidFill>
                <a:schemeClr val="tx1"/>
              </a:solidFill>
            </a:endParaRPr>
          </a:p>
          <a:p>
            <a:pPr algn="ctr"/>
            <a:endParaRPr lang="fr-FR" sz="4000" b="1" dirty="0" smtClean="0">
              <a:solidFill>
                <a:schemeClr val="tx1"/>
              </a:solidFill>
            </a:endParaRPr>
          </a:p>
          <a:p>
            <a:pPr algn="ctr"/>
            <a:endParaRPr lang="fr-FR" b="1" dirty="0">
              <a:solidFill>
                <a:schemeClr val="tx1"/>
              </a:solidFill>
            </a:endParaRPr>
          </a:p>
        </p:txBody>
      </p:sp>
      <p:sp>
        <p:nvSpPr>
          <p:cNvPr id="4" name="Arrondir un rectangle avec un coin diagonal 3"/>
          <p:cNvSpPr/>
          <p:nvPr/>
        </p:nvSpPr>
        <p:spPr>
          <a:xfrm>
            <a:off x="207234" y="2060848"/>
            <a:ext cx="4652798" cy="792088"/>
          </a:xfrm>
          <a:prstGeom prst="round2Diag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fr-FR" sz="2800" b="1" dirty="0" err="1">
                <a:solidFill>
                  <a:schemeClr val="tx1"/>
                </a:solidFill>
              </a:rPr>
              <a:t>Belonging</a:t>
            </a:r>
            <a:r>
              <a:rPr lang="fr-FR" sz="2800" b="1" dirty="0">
                <a:solidFill>
                  <a:schemeClr val="tx1"/>
                </a:solidFill>
              </a:rPr>
              <a:t> and love </a:t>
            </a:r>
            <a:r>
              <a:rPr lang="fr-FR" sz="2800" b="1" dirty="0" err="1">
                <a:solidFill>
                  <a:schemeClr val="tx1"/>
                </a:solidFill>
              </a:rPr>
              <a:t>needs</a:t>
            </a:r>
            <a:endParaRPr lang="fr-FR" sz="2800" b="1" dirty="0">
              <a:solidFill>
                <a:schemeClr val="tx1"/>
              </a:solidFill>
            </a:endParaRPr>
          </a:p>
        </p:txBody>
      </p:sp>
      <p:sp>
        <p:nvSpPr>
          <p:cNvPr id="10" name="Arrondir un rectangle avec un coin diagonal 9"/>
          <p:cNvSpPr/>
          <p:nvPr/>
        </p:nvSpPr>
        <p:spPr>
          <a:xfrm>
            <a:off x="1763688" y="3068960"/>
            <a:ext cx="7199928" cy="2987946"/>
          </a:xfrm>
          <a:prstGeom prst="round2Diag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800" dirty="0">
                <a:solidFill>
                  <a:schemeClr val="tx1"/>
                </a:solidFill>
              </a:rPr>
              <a:t>After the physical and safety needs are satisfied and are no longer motivators, the need for belonging and love emerges as a primary motivator. The individual strives to establish meaningful relationships with significant others.</a:t>
            </a:r>
            <a:endParaRPr lang="fr-FR" sz="2800" b="1" dirty="0">
              <a:solidFill>
                <a:schemeClr val="tx1"/>
              </a:solidFill>
            </a:endParaRPr>
          </a:p>
        </p:txBody>
      </p:sp>
    </p:spTree>
    <p:extLst>
      <p:ext uri="{BB962C8B-B14F-4D97-AF65-F5344CB8AC3E}">
        <p14:creationId xmlns:p14="http://schemas.microsoft.com/office/powerpoint/2010/main" val="1797849921"/>
      </p:ext>
    </p:extLst>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rrondir un rectangle avec un coin diagonal 2"/>
          <p:cNvSpPr/>
          <p:nvPr/>
        </p:nvSpPr>
        <p:spPr>
          <a:xfrm>
            <a:off x="539552" y="188640"/>
            <a:ext cx="8208912" cy="1080120"/>
          </a:xfrm>
          <a:prstGeom prst="round2Diag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4000" b="1" dirty="0" smtClean="0">
              <a:solidFill>
                <a:schemeClr val="tx1"/>
              </a:solidFill>
            </a:endParaRPr>
          </a:p>
          <a:p>
            <a:pPr algn="ctr"/>
            <a:r>
              <a:rPr lang="fr-FR" sz="4000" b="1" dirty="0" smtClean="0">
                <a:solidFill>
                  <a:schemeClr val="tx1"/>
                </a:solidFill>
              </a:rPr>
              <a:t>II- </a:t>
            </a:r>
            <a:r>
              <a:rPr lang="fr-FR" sz="4000" b="1" dirty="0">
                <a:solidFill>
                  <a:schemeClr val="tx1"/>
                </a:solidFill>
              </a:rPr>
              <a:t>Abraham </a:t>
            </a:r>
            <a:r>
              <a:rPr lang="fr-FR" sz="4000" b="1" dirty="0" smtClean="0">
                <a:solidFill>
                  <a:schemeClr val="tx1"/>
                </a:solidFill>
              </a:rPr>
              <a:t>Maslow contribution</a:t>
            </a:r>
            <a:endParaRPr lang="fr-FR" sz="4000" b="1" dirty="0">
              <a:solidFill>
                <a:schemeClr val="tx1"/>
              </a:solidFill>
            </a:endParaRPr>
          </a:p>
          <a:p>
            <a:pPr algn="ctr"/>
            <a:endParaRPr lang="fr-FR" sz="4000" b="1" dirty="0" smtClean="0">
              <a:solidFill>
                <a:schemeClr val="tx1"/>
              </a:solidFill>
            </a:endParaRPr>
          </a:p>
          <a:p>
            <a:pPr algn="ctr"/>
            <a:endParaRPr lang="fr-FR" b="1" dirty="0">
              <a:solidFill>
                <a:schemeClr val="tx1"/>
              </a:solidFill>
            </a:endParaRPr>
          </a:p>
        </p:txBody>
      </p:sp>
      <p:sp>
        <p:nvSpPr>
          <p:cNvPr id="4" name="Arrondir un rectangle avec un coin diagonal 3"/>
          <p:cNvSpPr/>
          <p:nvPr/>
        </p:nvSpPr>
        <p:spPr>
          <a:xfrm>
            <a:off x="207234" y="2060848"/>
            <a:ext cx="4652798" cy="792088"/>
          </a:xfrm>
          <a:prstGeom prst="round2Diag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fr-FR" sz="2800" b="1" dirty="0" err="1">
                <a:solidFill>
                  <a:schemeClr val="tx1"/>
                </a:solidFill>
              </a:rPr>
              <a:t>Esteem</a:t>
            </a:r>
            <a:r>
              <a:rPr lang="fr-FR" sz="2800" b="1" dirty="0">
                <a:solidFill>
                  <a:schemeClr val="tx1"/>
                </a:solidFill>
              </a:rPr>
              <a:t> </a:t>
            </a:r>
            <a:r>
              <a:rPr lang="fr-FR" sz="2800" b="1" dirty="0" err="1">
                <a:solidFill>
                  <a:schemeClr val="tx1"/>
                </a:solidFill>
              </a:rPr>
              <a:t>needs</a:t>
            </a:r>
            <a:r>
              <a:rPr lang="fr-FR" sz="2800" b="1" dirty="0">
                <a:solidFill>
                  <a:schemeClr val="tx1"/>
                </a:solidFill>
              </a:rPr>
              <a:t>.</a:t>
            </a:r>
          </a:p>
        </p:txBody>
      </p:sp>
      <p:sp>
        <p:nvSpPr>
          <p:cNvPr id="10" name="Arrondir un rectangle avec un coin diagonal 9"/>
          <p:cNvSpPr/>
          <p:nvPr/>
        </p:nvSpPr>
        <p:spPr>
          <a:xfrm>
            <a:off x="1763688" y="3068960"/>
            <a:ext cx="7199928" cy="2987946"/>
          </a:xfrm>
          <a:prstGeom prst="round2Diag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800" dirty="0">
                <a:solidFill>
                  <a:schemeClr val="tx1"/>
                </a:solidFill>
              </a:rPr>
              <a:t>An individual must develop self‐confidence and wants to achieve status, reputation, fame, and glory.</a:t>
            </a:r>
            <a:endParaRPr lang="fr-FR" sz="2800" b="1" dirty="0">
              <a:solidFill>
                <a:schemeClr val="tx1"/>
              </a:solidFill>
            </a:endParaRPr>
          </a:p>
        </p:txBody>
      </p:sp>
    </p:spTree>
    <p:extLst>
      <p:ext uri="{BB962C8B-B14F-4D97-AF65-F5344CB8AC3E}">
        <p14:creationId xmlns:p14="http://schemas.microsoft.com/office/powerpoint/2010/main" val="2967570786"/>
      </p:ext>
    </p:extLst>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rrondir un rectangle avec un coin diagonal 2"/>
          <p:cNvSpPr/>
          <p:nvPr/>
        </p:nvSpPr>
        <p:spPr>
          <a:xfrm>
            <a:off x="539552" y="188640"/>
            <a:ext cx="8208912" cy="1080120"/>
          </a:xfrm>
          <a:prstGeom prst="round2Diag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4000" b="1" dirty="0" smtClean="0">
              <a:solidFill>
                <a:schemeClr val="tx1"/>
              </a:solidFill>
            </a:endParaRPr>
          </a:p>
          <a:p>
            <a:pPr algn="ctr"/>
            <a:r>
              <a:rPr lang="fr-FR" sz="4000" b="1" dirty="0" smtClean="0">
                <a:solidFill>
                  <a:schemeClr val="tx1"/>
                </a:solidFill>
              </a:rPr>
              <a:t>II- </a:t>
            </a:r>
            <a:r>
              <a:rPr lang="fr-FR" sz="4000" b="1" dirty="0">
                <a:solidFill>
                  <a:schemeClr val="tx1"/>
                </a:solidFill>
              </a:rPr>
              <a:t>Abraham </a:t>
            </a:r>
            <a:r>
              <a:rPr lang="fr-FR" sz="4000" b="1" dirty="0" smtClean="0">
                <a:solidFill>
                  <a:schemeClr val="tx1"/>
                </a:solidFill>
              </a:rPr>
              <a:t>Maslow contribution</a:t>
            </a:r>
            <a:endParaRPr lang="fr-FR" sz="4000" b="1" dirty="0">
              <a:solidFill>
                <a:schemeClr val="tx1"/>
              </a:solidFill>
            </a:endParaRPr>
          </a:p>
          <a:p>
            <a:pPr algn="ctr"/>
            <a:endParaRPr lang="fr-FR" sz="4000" b="1" dirty="0" smtClean="0">
              <a:solidFill>
                <a:schemeClr val="tx1"/>
              </a:solidFill>
            </a:endParaRPr>
          </a:p>
          <a:p>
            <a:pPr algn="ctr"/>
            <a:endParaRPr lang="fr-FR" b="1" dirty="0">
              <a:solidFill>
                <a:schemeClr val="tx1"/>
              </a:solidFill>
            </a:endParaRPr>
          </a:p>
        </p:txBody>
      </p:sp>
      <p:sp>
        <p:nvSpPr>
          <p:cNvPr id="4" name="Arrondir un rectangle avec un coin diagonal 3"/>
          <p:cNvSpPr/>
          <p:nvPr/>
        </p:nvSpPr>
        <p:spPr>
          <a:xfrm>
            <a:off x="207234" y="2060848"/>
            <a:ext cx="4652798" cy="792088"/>
          </a:xfrm>
          <a:prstGeom prst="round2Diag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fr-FR" sz="2800" b="1" dirty="0">
                <a:solidFill>
                  <a:schemeClr val="tx1"/>
                </a:solidFill>
              </a:rPr>
              <a:t>Self‐</a:t>
            </a:r>
            <a:r>
              <a:rPr lang="fr-FR" sz="2800" b="1" dirty="0" err="1">
                <a:solidFill>
                  <a:schemeClr val="tx1"/>
                </a:solidFill>
              </a:rPr>
              <a:t>actualization</a:t>
            </a:r>
            <a:r>
              <a:rPr lang="fr-FR" sz="2800" b="1" dirty="0">
                <a:solidFill>
                  <a:schemeClr val="tx1"/>
                </a:solidFill>
              </a:rPr>
              <a:t> </a:t>
            </a:r>
            <a:r>
              <a:rPr lang="fr-FR" sz="2800" b="1" dirty="0" err="1">
                <a:solidFill>
                  <a:schemeClr val="tx1"/>
                </a:solidFill>
              </a:rPr>
              <a:t>needs</a:t>
            </a:r>
            <a:r>
              <a:rPr lang="fr-FR" sz="2800" b="1" dirty="0" smtClean="0">
                <a:solidFill>
                  <a:schemeClr val="tx1"/>
                </a:solidFill>
              </a:rPr>
              <a:t>.</a:t>
            </a:r>
            <a:endParaRPr lang="fr-FR" sz="2800" b="1" dirty="0">
              <a:solidFill>
                <a:schemeClr val="tx1"/>
              </a:solidFill>
            </a:endParaRPr>
          </a:p>
        </p:txBody>
      </p:sp>
      <p:sp>
        <p:nvSpPr>
          <p:cNvPr id="10" name="Arrondir un rectangle avec un coin diagonal 9"/>
          <p:cNvSpPr/>
          <p:nvPr/>
        </p:nvSpPr>
        <p:spPr>
          <a:xfrm>
            <a:off x="1763688" y="3068960"/>
            <a:ext cx="7199928" cy="2987946"/>
          </a:xfrm>
          <a:prstGeom prst="round2Diag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800" dirty="0">
                <a:solidFill>
                  <a:schemeClr val="tx1"/>
                </a:solidFill>
              </a:rPr>
              <a:t> Assuming that all the previous needs in the hierarchy are satisfied, an individual feels a need to find himself.</a:t>
            </a:r>
            <a:endParaRPr lang="fr-FR" sz="2800" b="1" dirty="0">
              <a:solidFill>
                <a:schemeClr val="tx1"/>
              </a:solidFill>
            </a:endParaRPr>
          </a:p>
        </p:txBody>
      </p:sp>
    </p:spTree>
    <p:extLst>
      <p:ext uri="{BB962C8B-B14F-4D97-AF65-F5344CB8AC3E}">
        <p14:creationId xmlns:p14="http://schemas.microsoft.com/office/powerpoint/2010/main" val="160488384"/>
      </p:ext>
    </p:extLst>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7" name="Rectangle 2"/>
          <p:cNvSpPr>
            <a:spLocks noChangeArrowheads="1"/>
          </p:cNvSpPr>
          <p:nvPr/>
        </p:nvSpPr>
        <p:spPr bwMode="auto">
          <a:xfrm>
            <a:off x="685800" y="62484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pitchFamily="18" charset="0"/>
              </a:defRPr>
            </a:lvl1pPr>
            <a:lvl2pPr marL="742950" indent="-285750">
              <a:defRPr sz="2400">
                <a:solidFill>
                  <a:schemeClr val="tx1"/>
                </a:solidFill>
                <a:latin typeface="Times" pitchFamily="18" charset="0"/>
              </a:defRPr>
            </a:lvl2pPr>
            <a:lvl3pPr marL="1143000" indent="-228600">
              <a:defRPr sz="2400">
                <a:solidFill>
                  <a:schemeClr val="tx1"/>
                </a:solidFill>
                <a:latin typeface="Times" pitchFamily="18" charset="0"/>
              </a:defRPr>
            </a:lvl3pPr>
            <a:lvl4pPr marL="1600200" indent="-228600">
              <a:defRPr sz="2400">
                <a:solidFill>
                  <a:schemeClr val="tx1"/>
                </a:solidFill>
                <a:latin typeface="Times" pitchFamily="18" charset="0"/>
              </a:defRPr>
            </a:lvl4pPr>
            <a:lvl5pPr marL="2057400" indent="-228600">
              <a:defRPr sz="2400">
                <a:solidFill>
                  <a:schemeClr val="tx1"/>
                </a:solidFill>
                <a:latin typeface="Times" pitchFamily="18" charset="0"/>
              </a:defRPr>
            </a:lvl5pPr>
            <a:lvl6pPr marL="2514600" indent="-228600" eaLnBrk="0" fontAlgn="base" hangingPunct="0">
              <a:spcBef>
                <a:spcPct val="0"/>
              </a:spcBef>
              <a:spcAft>
                <a:spcPct val="0"/>
              </a:spcAft>
              <a:defRPr sz="2400">
                <a:solidFill>
                  <a:schemeClr val="tx1"/>
                </a:solidFill>
                <a:latin typeface="Times" pitchFamily="18" charset="0"/>
              </a:defRPr>
            </a:lvl6pPr>
            <a:lvl7pPr marL="2971800" indent="-228600" eaLnBrk="0" fontAlgn="base" hangingPunct="0">
              <a:spcBef>
                <a:spcPct val="0"/>
              </a:spcBef>
              <a:spcAft>
                <a:spcPct val="0"/>
              </a:spcAft>
              <a:defRPr sz="2400">
                <a:solidFill>
                  <a:schemeClr val="tx1"/>
                </a:solidFill>
                <a:latin typeface="Times" pitchFamily="18" charset="0"/>
              </a:defRPr>
            </a:lvl7pPr>
            <a:lvl8pPr marL="3429000" indent="-228600" eaLnBrk="0" fontAlgn="base" hangingPunct="0">
              <a:spcBef>
                <a:spcPct val="0"/>
              </a:spcBef>
              <a:spcAft>
                <a:spcPct val="0"/>
              </a:spcAft>
              <a:defRPr sz="2400">
                <a:solidFill>
                  <a:schemeClr val="tx1"/>
                </a:solidFill>
                <a:latin typeface="Times" pitchFamily="18" charset="0"/>
              </a:defRPr>
            </a:lvl8pPr>
            <a:lvl9pPr marL="3886200" indent="-228600" eaLnBrk="0" fontAlgn="base" hangingPunct="0">
              <a:spcBef>
                <a:spcPct val="0"/>
              </a:spcBef>
              <a:spcAft>
                <a:spcPct val="0"/>
              </a:spcAft>
              <a:defRPr sz="2400">
                <a:solidFill>
                  <a:schemeClr val="tx1"/>
                </a:solidFill>
                <a:latin typeface="Times" pitchFamily="18" charset="0"/>
              </a:defRPr>
            </a:lvl9pPr>
          </a:lstStyle>
          <a:p>
            <a:endParaRPr lang="fr-FR" altLang="fr-FR"/>
          </a:p>
        </p:txBody>
      </p:sp>
      <p:sp>
        <p:nvSpPr>
          <p:cNvPr id="1028" name="Rectangle 3"/>
          <p:cNvSpPr>
            <a:spLocks noChangeArrowheads="1"/>
          </p:cNvSpPr>
          <p:nvPr/>
        </p:nvSpPr>
        <p:spPr bwMode="auto">
          <a:xfrm>
            <a:off x="3124200" y="6248400"/>
            <a:ext cx="2895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pitchFamily="18" charset="0"/>
              </a:defRPr>
            </a:lvl1pPr>
            <a:lvl2pPr marL="742950" indent="-285750">
              <a:defRPr sz="2400">
                <a:solidFill>
                  <a:schemeClr val="tx1"/>
                </a:solidFill>
                <a:latin typeface="Times" pitchFamily="18" charset="0"/>
              </a:defRPr>
            </a:lvl2pPr>
            <a:lvl3pPr marL="1143000" indent="-228600">
              <a:defRPr sz="2400">
                <a:solidFill>
                  <a:schemeClr val="tx1"/>
                </a:solidFill>
                <a:latin typeface="Times" pitchFamily="18" charset="0"/>
              </a:defRPr>
            </a:lvl3pPr>
            <a:lvl4pPr marL="1600200" indent="-228600">
              <a:defRPr sz="2400">
                <a:solidFill>
                  <a:schemeClr val="tx1"/>
                </a:solidFill>
                <a:latin typeface="Times" pitchFamily="18" charset="0"/>
              </a:defRPr>
            </a:lvl4pPr>
            <a:lvl5pPr marL="2057400" indent="-228600">
              <a:defRPr sz="2400">
                <a:solidFill>
                  <a:schemeClr val="tx1"/>
                </a:solidFill>
                <a:latin typeface="Times" pitchFamily="18" charset="0"/>
              </a:defRPr>
            </a:lvl5pPr>
            <a:lvl6pPr marL="2514600" indent="-228600" eaLnBrk="0" fontAlgn="base" hangingPunct="0">
              <a:spcBef>
                <a:spcPct val="0"/>
              </a:spcBef>
              <a:spcAft>
                <a:spcPct val="0"/>
              </a:spcAft>
              <a:defRPr sz="2400">
                <a:solidFill>
                  <a:schemeClr val="tx1"/>
                </a:solidFill>
                <a:latin typeface="Times" pitchFamily="18" charset="0"/>
              </a:defRPr>
            </a:lvl6pPr>
            <a:lvl7pPr marL="2971800" indent="-228600" eaLnBrk="0" fontAlgn="base" hangingPunct="0">
              <a:spcBef>
                <a:spcPct val="0"/>
              </a:spcBef>
              <a:spcAft>
                <a:spcPct val="0"/>
              </a:spcAft>
              <a:defRPr sz="2400">
                <a:solidFill>
                  <a:schemeClr val="tx1"/>
                </a:solidFill>
                <a:latin typeface="Times" pitchFamily="18" charset="0"/>
              </a:defRPr>
            </a:lvl7pPr>
            <a:lvl8pPr marL="3429000" indent="-228600" eaLnBrk="0" fontAlgn="base" hangingPunct="0">
              <a:spcBef>
                <a:spcPct val="0"/>
              </a:spcBef>
              <a:spcAft>
                <a:spcPct val="0"/>
              </a:spcAft>
              <a:defRPr sz="2400">
                <a:solidFill>
                  <a:schemeClr val="tx1"/>
                </a:solidFill>
                <a:latin typeface="Times" pitchFamily="18" charset="0"/>
              </a:defRPr>
            </a:lvl8pPr>
            <a:lvl9pPr marL="3886200" indent="-228600" eaLnBrk="0" fontAlgn="base" hangingPunct="0">
              <a:spcBef>
                <a:spcPct val="0"/>
              </a:spcBef>
              <a:spcAft>
                <a:spcPct val="0"/>
              </a:spcAft>
              <a:defRPr sz="2400">
                <a:solidFill>
                  <a:schemeClr val="tx1"/>
                </a:solidFill>
                <a:latin typeface="Times" pitchFamily="18" charset="0"/>
              </a:defRPr>
            </a:lvl9pPr>
          </a:lstStyle>
          <a:p>
            <a:endParaRPr lang="fr-FR" altLang="fr-FR"/>
          </a:p>
        </p:txBody>
      </p:sp>
      <p:sp>
        <p:nvSpPr>
          <p:cNvPr id="24580" name="Rectangle 4"/>
          <p:cNvSpPr>
            <a:spLocks noChangeArrowheads="1"/>
          </p:cNvSpPr>
          <p:nvPr/>
        </p:nvSpPr>
        <p:spPr bwMode="auto">
          <a:xfrm>
            <a:off x="685800" y="0"/>
            <a:ext cx="7772400" cy="914400"/>
          </a:xfrm>
          <a:prstGeom prst="rect">
            <a:avLst/>
          </a:prstGeom>
          <a:noFill/>
          <a:ln w="12700">
            <a:noFill/>
            <a:miter lim="800000"/>
            <a:headEnd/>
            <a:tailEnd/>
          </a:ln>
          <a:effectLst/>
        </p:spPr>
        <p:txBody>
          <a:bodyPr lIns="90488" tIns="44450" rIns="90488" bIns="44450" anchor="ctr"/>
          <a:lstStyle/>
          <a:p>
            <a:pPr algn="ctr">
              <a:defRPr/>
            </a:pPr>
            <a:r>
              <a:rPr lang="en-US" sz="4400">
                <a:solidFill>
                  <a:schemeClr val="tx2"/>
                </a:solidFill>
                <a:effectLst>
                  <a:outerShdw blurRad="38100" dist="38100" dir="2700000" algn="tl">
                    <a:srgbClr val="000000"/>
                  </a:outerShdw>
                </a:effectLst>
                <a:latin typeface="Times"/>
              </a:rPr>
              <a:t>Maslow’s Hierarchy of Needs</a:t>
            </a:r>
          </a:p>
        </p:txBody>
      </p:sp>
      <p:graphicFrame>
        <p:nvGraphicFramePr>
          <p:cNvPr id="1026" name="Object 5">
            <a:hlinkClick r:id="" action="ppaction://ole?verb=0"/>
          </p:cNvPr>
          <p:cNvGraphicFramePr>
            <a:graphicFrameLocks/>
          </p:cNvGraphicFramePr>
          <p:nvPr/>
        </p:nvGraphicFramePr>
        <p:xfrm>
          <a:off x="552450" y="723900"/>
          <a:ext cx="8039100" cy="5410200"/>
        </p:xfrm>
        <a:graphic>
          <a:graphicData uri="http://schemas.openxmlformats.org/presentationml/2006/ole">
            <mc:AlternateContent xmlns:mc="http://schemas.openxmlformats.org/markup-compatibility/2006">
              <mc:Choice xmlns:v="urn:schemas-microsoft-com:vml" Requires="v">
                <p:oleObj spid="_x0000_s1032" name="Clip" r:id="rId4" imgW="3657600" imgH="2920680" progId="MS_ClipArt_Gallery.2">
                  <p:embed/>
                </p:oleObj>
              </mc:Choice>
              <mc:Fallback>
                <p:oleObj name="Clip" r:id="rId4" imgW="3657600" imgH="2920680" progId="MS_ClipArt_Gallery.2">
                  <p:embed/>
                  <p:pic>
                    <p:nvPicPr>
                      <p:cNvPr id="0" name=""/>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52450" y="723900"/>
                        <a:ext cx="8039100" cy="541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030" name="Rectangle 6"/>
          <p:cNvSpPr>
            <a:spLocks noChangeArrowheads="1"/>
          </p:cNvSpPr>
          <p:nvPr/>
        </p:nvSpPr>
        <p:spPr bwMode="auto">
          <a:xfrm>
            <a:off x="1677988" y="5419725"/>
            <a:ext cx="5586412" cy="423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a:defRPr sz="2400">
                <a:solidFill>
                  <a:schemeClr val="tx1"/>
                </a:solidFill>
                <a:latin typeface="Times" pitchFamily="18" charset="0"/>
              </a:defRPr>
            </a:lvl1pPr>
            <a:lvl2pPr marL="742950" indent="-285750">
              <a:defRPr sz="2400">
                <a:solidFill>
                  <a:schemeClr val="tx1"/>
                </a:solidFill>
                <a:latin typeface="Times" pitchFamily="18" charset="0"/>
              </a:defRPr>
            </a:lvl2pPr>
            <a:lvl3pPr marL="1143000" indent="-228600">
              <a:defRPr sz="2400">
                <a:solidFill>
                  <a:schemeClr val="tx1"/>
                </a:solidFill>
                <a:latin typeface="Times" pitchFamily="18" charset="0"/>
              </a:defRPr>
            </a:lvl3pPr>
            <a:lvl4pPr marL="1600200" indent="-228600">
              <a:defRPr sz="2400">
                <a:solidFill>
                  <a:schemeClr val="tx1"/>
                </a:solidFill>
                <a:latin typeface="Times" pitchFamily="18" charset="0"/>
              </a:defRPr>
            </a:lvl4pPr>
            <a:lvl5pPr marL="2057400" indent="-228600">
              <a:defRPr sz="2400">
                <a:solidFill>
                  <a:schemeClr val="tx1"/>
                </a:solidFill>
                <a:latin typeface="Times" pitchFamily="18" charset="0"/>
              </a:defRPr>
            </a:lvl5pPr>
            <a:lvl6pPr marL="2514600" indent="-228600" eaLnBrk="0" fontAlgn="base" hangingPunct="0">
              <a:spcBef>
                <a:spcPct val="0"/>
              </a:spcBef>
              <a:spcAft>
                <a:spcPct val="0"/>
              </a:spcAft>
              <a:defRPr sz="2400">
                <a:solidFill>
                  <a:schemeClr val="tx1"/>
                </a:solidFill>
                <a:latin typeface="Times" pitchFamily="18" charset="0"/>
              </a:defRPr>
            </a:lvl6pPr>
            <a:lvl7pPr marL="2971800" indent="-228600" eaLnBrk="0" fontAlgn="base" hangingPunct="0">
              <a:spcBef>
                <a:spcPct val="0"/>
              </a:spcBef>
              <a:spcAft>
                <a:spcPct val="0"/>
              </a:spcAft>
              <a:defRPr sz="2400">
                <a:solidFill>
                  <a:schemeClr val="tx1"/>
                </a:solidFill>
                <a:latin typeface="Times" pitchFamily="18" charset="0"/>
              </a:defRPr>
            </a:lvl7pPr>
            <a:lvl8pPr marL="3429000" indent="-228600" eaLnBrk="0" fontAlgn="base" hangingPunct="0">
              <a:spcBef>
                <a:spcPct val="0"/>
              </a:spcBef>
              <a:spcAft>
                <a:spcPct val="0"/>
              </a:spcAft>
              <a:defRPr sz="2400">
                <a:solidFill>
                  <a:schemeClr val="tx1"/>
                </a:solidFill>
                <a:latin typeface="Times" pitchFamily="18" charset="0"/>
              </a:defRPr>
            </a:lvl8pPr>
            <a:lvl9pPr marL="3886200" indent="-228600" eaLnBrk="0" fontAlgn="base" hangingPunct="0">
              <a:spcBef>
                <a:spcPct val="0"/>
              </a:spcBef>
              <a:spcAft>
                <a:spcPct val="0"/>
              </a:spcAft>
              <a:defRPr sz="2400">
                <a:solidFill>
                  <a:schemeClr val="tx1"/>
                </a:solidFill>
                <a:latin typeface="Times" pitchFamily="18" charset="0"/>
              </a:defRPr>
            </a:lvl9pPr>
          </a:lstStyle>
          <a:p>
            <a:r>
              <a:rPr lang="en-US" altLang="fr-FR" sz="2200" b="1"/>
              <a:t>PHYSIOLOGICAL OR SURVIVAL NEEDS</a:t>
            </a:r>
          </a:p>
        </p:txBody>
      </p:sp>
      <p:sp>
        <p:nvSpPr>
          <p:cNvPr id="1031" name="Rectangle 7"/>
          <p:cNvSpPr>
            <a:spLocks noChangeArrowheads="1"/>
          </p:cNvSpPr>
          <p:nvPr/>
        </p:nvSpPr>
        <p:spPr bwMode="auto">
          <a:xfrm>
            <a:off x="2959100" y="4329113"/>
            <a:ext cx="2478088"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a:defRPr sz="2400">
                <a:solidFill>
                  <a:schemeClr val="tx1"/>
                </a:solidFill>
                <a:latin typeface="Times" pitchFamily="18" charset="0"/>
              </a:defRPr>
            </a:lvl1pPr>
            <a:lvl2pPr marL="742950" indent="-285750">
              <a:defRPr sz="2400">
                <a:solidFill>
                  <a:schemeClr val="tx1"/>
                </a:solidFill>
                <a:latin typeface="Times" pitchFamily="18" charset="0"/>
              </a:defRPr>
            </a:lvl2pPr>
            <a:lvl3pPr marL="1143000" indent="-228600">
              <a:defRPr sz="2400">
                <a:solidFill>
                  <a:schemeClr val="tx1"/>
                </a:solidFill>
                <a:latin typeface="Times" pitchFamily="18" charset="0"/>
              </a:defRPr>
            </a:lvl3pPr>
            <a:lvl4pPr marL="1600200" indent="-228600">
              <a:defRPr sz="2400">
                <a:solidFill>
                  <a:schemeClr val="tx1"/>
                </a:solidFill>
                <a:latin typeface="Times" pitchFamily="18" charset="0"/>
              </a:defRPr>
            </a:lvl4pPr>
            <a:lvl5pPr marL="2057400" indent="-228600">
              <a:defRPr sz="2400">
                <a:solidFill>
                  <a:schemeClr val="tx1"/>
                </a:solidFill>
                <a:latin typeface="Times" pitchFamily="18" charset="0"/>
              </a:defRPr>
            </a:lvl5pPr>
            <a:lvl6pPr marL="2514600" indent="-228600" eaLnBrk="0" fontAlgn="base" hangingPunct="0">
              <a:spcBef>
                <a:spcPct val="0"/>
              </a:spcBef>
              <a:spcAft>
                <a:spcPct val="0"/>
              </a:spcAft>
              <a:defRPr sz="2400">
                <a:solidFill>
                  <a:schemeClr val="tx1"/>
                </a:solidFill>
                <a:latin typeface="Times" pitchFamily="18" charset="0"/>
              </a:defRPr>
            </a:lvl6pPr>
            <a:lvl7pPr marL="2971800" indent="-228600" eaLnBrk="0" fontAlgn="base" hangingPunct="0">
              <a:spcBef>
                <a:spcPct val="0"/>
              </a:spcBef>
              <a:spcAft>
                <a:spcPct val="0"/>
              </a:spcAft>
              <a:defRPr sz="2400">
                <a:solidFill>
                  <a:schemeClr val="tx1"/>
                </a:solidFill>
                <a:latin typeface="Times" pitchFamily="18" charset="0"/>
              </a:defRPr>
            </a:lvl7pPr>
            <a:lvl8pPr marL="3429000" indent="-228600" eaLnBrk="0" fontAlgn="base" hangingPunct="0">
              <a:spcBef>
                <a:spcPct val="0"/>
              </a:spcBef>
              <a:spcAft>
                <a:spcPct val="0"/>
              </a:spcAft>
              <a:defRPr sz="2400">
                <a:solidFill>
                  <a:schemeClr val="tx1"/>
                </a:solidFill>
                <a:latin typeface="Times" pitchFamily="18" charset="0"/>
              </a:defRPr>
            </a:lvl8pPr>
            <a:lvl9pPr marL="3886200" indent="-228600" eaLnBrk="0" fontAlgn="base" hangingPunct="0">
              <a:spcBef>
                <a:spcPct val="0"/>
              </a:spcBef>
              <a:spcAft>
                <a:spcPct val="0"/>
              </a:spcAft>
              <a:defRPr sz="2400">
                <a:solidFill>
                  <a:schemeClr val="tx1"/>
                </a:solidFill>
                <a:latin typeface="Times" pitchFamily="18" charset="0"/>
              </a:defRPr>
            </a:lvl9pPr>
          </a:lstStyle>
          <a:p>
            <a:r>
              <a:rPr lang="en-US" altLang="fr-FR" b="1"/>
              <a:t>SAFETY NEEDS</a:t>
            </a:r>
          </a:p>
        </p:txBody>
      </p:sp>
      <p:sp>
        <p:nvSpPr>
          <p:cNvPr id="1032" name="Rectangle 8"/>
          <p:cNvSpPr>
            <a:spLocks noChangeArrowheads="1"/>
          </p:cNvSpPr>
          <p:nvPr/>
        </p:nvSpPr>
        <p:spPr bwMode="auto">
          <a:xfrm>
            <a:off x="2578100" y="3079750"/>
            <a:ext cx="3360738" cy="698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a:defRPr sz="2400">
                <a:solidFill>
                  <a:schemeClr val="tx1"/>
                </a:solidFill>
                <a:latin typeface="Times" pitchFamily="18" charset="0"/>
              </a:defRPr>
            </a:lvl1pPr>
            <a:lvl2pPr marL="742950" indent="-285750">
              <a:defRPr sz="2400">
                <a:solidFill>
                  <a:schemeClr val="tx1"/>
                </a:solidFill>
                <a:latin typeface="Times" pitchFamily="18" charset="0"/>
              </a:defRPr>
            </a:lvl2pPr>
            <a:lvl3pPr marL="1143000" indent="-228600">
              <a:defRPr sz="2400">
                <a:solidFill>
                  <a:schemeClr val="tx1"/>
                </a:solidFill>
                <a:latin typeface="Times" pitchFamily="18" charset="0"/>
              </a:defRPr>
            </a:lvl3pPr>
            <a:lvl4pPr marL="1600200" indent="-228600">
              <a:defRPr sz="2400">
                <a:solidFill>
                  <a:schemeClr val="tx1"/>
                </a:solidFill>
                <a:latin typeface="Times" pitchFamily="18" charset="0"/>
              </a:defRPr>
            </a:lvl4pPr>
            <a:lvl5pPr marL="2057400" indent="-228600">
              <a:defRPr sz="2400">
                <a:solidFill>
                  <a:schemeClr val="tx1"/>
                </a:solidFill>
                <a:latin typeface="Times" pitchFamily="18" charset="0"/>
              </a:defRPr>
            </a:lvl5pPr>
            <a:lvl6pPr marL="2514600" indent="-228600" eaLnBrk="0" fontAlgn="base" hangingPunct="0">
              <a:spcBef>
                <a:spcPct val="0"/>
              </a:spcBef>
              <a:spcAft>
                <a:spcPct val="0"/>
              </a:spcAft>
              <a:defRPr sz="2400">
                <a:solidFill>
                  <a:schemeClr val="tx1"/>
                </a:solidFill>
                <a:latin typeface="Times" pitchFamily="18" charset="0"/>
              </a:defRPr>
            </a:lvl6pPr>
            <a:lvl7pPr marL="2971800" indent="-228600" eaLnBrk="0" fontAlgn="base" hangingPunct="0">
              <a:spcBef>
                <a:spcPct val="0"/>
              </a:spcBef>
              <a:spcAft>
                <a:spcPct val="0"/>
              </a:spcAft>
              <a:defRPr sz="2400">
                <a:solidFill>
                  <a:schemeClr val="tx1"/>
                </a:solidFill>
                <a:latin typeface="Times" pitchFamily="18" charset="0"/>
              </a:defRPr>
            </a:lvl7pPr>
            <a:lvl8pPr marL="3429000" indent="-228600" eaLnBrk="0" fontAlgn="base" hangingPunct="0">
              <a:spcBef>
                <a:spcPct val="0"/>
              </a:spcBef>
              <a:spcAft>
                <a:spcPct val="0"/>
              </a:spcAft>
              <a:defRPr sz="2400">
                <a:solidFill>
                  <a:schemeClr val="tx1"/>
                </a:solidFill>
                <a:latin typeface="Times" pitchFamily="18" charset="0"/>
              </a:defRPr>
            </a:lvl8pPr>
            <a:lvl9pPr marL="3886200" indent="-228600" eaLnBrk="0" fontAlgn="base" hangingPunct="0">
              <a:spcBef>
                <a:spcPct val="0"/>
              </a:spcBef>
              <a:spcAft>
                <a:spcPct val="0"/>
              </a:spcAft>
              <a:defRPr sz="2400">
                <a:solidFill>
                  <a:schemeClr val="tx1"/>
                </a:solidFill>
                <a:latin typeface="Times" pitchFamily="18" charset="0"/>
              </a:defRPr>
            </a:lvl9pPr>
          </a:lstStyle>
          <a:p>
            <a:r>
              <a:rPr lang="en-US" altLang="fr-FR" sz="2000" b="1"/>
              <a:t>LOVE, AFFECTION, AND</a:t>
            </a:r>
          </a:p>
          <a:p>
            <a:r>
              <a:rPr lang="en-US" altLang="fr-FR" sz="2000" b="1"/>
              <a:t> BELONGINGNESS NEEDS</a:t>
            </a:r>
          </a:p>
        </p:txBody>
      </p:sp>
      <p:sp>
        <p:nvSpPr>
          <p:cNvPr id="1033" name="Rectangle 9"/>
          <p:cNvSpPr>
            <a:spLocks noChangeArrowheads="1"/>
          </p:cNvSpPr>
          <p:nvPr/>
        </p:nvSpPr>
        <p:spPr bwMode="auto">
          <a:xfrm>
            <a:off x="3286125" y="2265363"/>
            <a:ext cx="1952625" cy="363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a:defRPr sz="2400">
                <a:solidFill>
                  <a:schemeClr val="tx1"/>
                </a:solidFill>
                <a:latin typeface="Times" pitchFamily="18" charset="0"/>
              </a:defRPr>
            </a:lvl1pPr>
            <a:lvl2pPr marL="742950" indent="-285750">
              <a:defRPr sz="2400">
                <a:solidFill>
                  <a:schemeClr val="tx1"/>
                </a:solidFill>
                <a:latin typeface="Times" pitchFamily="18" charset="0"/>
              </a:defRPr>
            </a:lvl2pPr>
            <a:lvl3pPr marL="1143000" indent="-228600">
              <a:defRPr sz="2400">
                <a:solidFill>
                  <a:schemeClr val="tx1"/>
                </a:solidFill>
                <a:latin typeface="Times" pitchFamily="18" charset="0"/>
              </a:defRPr>
            </a:lvl3pPr>
            <a:lvl4pPr marL="1600200" indent="-228600">
              <a:defRPr sz="2400">
                <a:solidFill>
                  <a:schemeClr val="tx1"/>
                </a:solidFill>
                <a:latin typeface="Times" pitchFamily="18" charset="0"/>
              </a:defRPr>
            </a:lvl4pPr>
            <a:lvl5pPr marL="2057400" indent="-228600">
              <a:defRPr sz="2400">
                <a:solidFill>
                  <a:schemeClr val="tx1"/>
                </a:solidFill>
                <a:latin typeface="Times" pitchFamily="18" charset="0"/>
              </a:defRPr>
            </a:lvl5pPr>
            <a:lvl6pPr marL="2514600" indent="-228600" eaLnBrk="0" fontAlgn="base" hangingPunct="0">
              <a:spcBef>
                <a:spcPct val="0"/>
              </a:spcBef>
              <a:spcAft>
                <a:spcPct val="0"/>
              </a:spcAft>
              <a:defRPr sz="2400">
                <a:solidFill>
                  <a:schemeClr val="tx1"/>
                </a:solidFill>
                <a:latin typeface="Times" pitchFamily="18" charset="0"/>
              </a:defRPr>
            </a:lvl6pPr>
            <a:lvl7pPr marL="2971800" indent="-228600" eaLnBrk="0" fontAlgn="base" hangingPunct="0">
              <a:spcBef>
                <a:spcPct val="0"/>
              </a:spcBef>
              <a:spcAft>
                <a:spcPct val="0"/>
              </a:spcAft>
              <a:defRPr sz="2400">
                <a:solidFill>
                  <a:schemeClr val="tx1"/>
                </a:solidFill>
                <a:latin typeface="Times" pitchFamily="18" charset="0"/>
              </a:defRPr>
            </a:lvl7pPr>
            <a:lvl8pPr marL="3429000" indent="-228600" eaLnBrk="0" fontAlgn="base" hangingPunct="0">
              <a:spcBef>
                <a:spcPct val="0"/>
              </a:spcBef>
              <a:spcAft>
                <a:spcPct val="0"/>
              </a:spcAft>
              <a:defRPr sz="2400">
                <a:solidFill>
                  <a:schemeClr val="tx1"/>
                </a:solidFill>
                <a:latin typeface="Times" pitchFamily="18" charset="0"/>
              </a:defRPr>
            </a:lvl8pPr>
            <a:lvl9pPr marL="3886200" indent="-228600" eaLnBrk="0" fontAlgn="base" hangingPunct="0">
              <a:spcBef>
                <a:spcPct val="0"/>
              </a:spcBef>
              <a:spcAft>
                <a:spcPct val="0"/>
              </a:spcAft>
              <a:defRPr sz="2400">
                <a:solidFill>
                  <a:schemeClr val="tx1"/>
                </a:solidFill>
                <a:latin typeface="Times" pitchFamily="18" charset="0"/>
              </a:defRPr>
            </a:lvl9pPr>
          </a:lstStyle>
          <a:p>
            <a:r>
              <a:rPr lang="en-US" altLang="fr-FR" sz="1800" b="1"/>
              <a:t>ESTEEM NEEDS</a:t>
            </a:r>
          </a:p>
        </p:txBody>
      </p:sp>
      <p:sp>
        <p:nvSpPr>
          <p:cNvPr id="1034" name="Rectangle 10"/>
          <p:cNvSpPr>
            <a:spLocks noChangeArrowheads="1"/>
          </p:cNvSpPr>
          <p:nvPr/>
        </p:nvSpPr>
        <p:spPr bwMode="auto">
          <a:xfrm>
            <a:off x="3546475" y="1316038"/>
            <a:ext cx="1266825" cy="423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a:defRPr sz="2400">
                <a:solidFill>
                  <a:schemeClr val="tx1"/>
                </a:solidFill>
                <a:latin typeface="Times" pitchFamily="18" charset="0"/>
              </a:defRPr>
            </a:lvl1pPr>
            <a:lvl2pPr marL="742950" indent="-285750">
              <a:defRPr sz="2400">
                <a:solidFill>
                  <a:schemeClr val="tx1"/>
                </a:solidFill>
                <a:latin typeface="Times" pitchFamily="18" charset="0"/>
              </a:defRPr>
            </a:lvl2pPr>
            <a:lvl3pPr marL="1143000" indent="-228600">
              <a:defRPr sz="2400">
                <a:solidFill>
                  <a:schemeClr val="tx1"/>
                </a:solidFill>
                <a:latin typeface="Times" pitchFamily="18" charset="0"/>
              </a:defRPr>
            </a:lvl3pPr>
            <a:lvl4pPr marL="1600200" indent="-228600">
              <a:defRPr sz="2400">
                <a:solidFill>
                  <a:schemeClr val="tx1"/>
                </a:solidFill>
                <a:latin typeface="Times" pitchFamily="18" charset="0"/>
              </a:defRPr>
            </a:lvl4pPr>
            <a:lvl5pPr marL="2057400" indent="-228600">
              <a:defRPr sz="2400">
                <a:solidFill>
                  <a:schemeClr val="tx1"/>
                </a:solidFill>
                <a:latin typeface="Times" pitchFamily="18" charset="0"/>
              </a:defRPr>
            </a:lvl5pPr>
            <a:lvl6pPr marL="2514600" indent="-228600" eaLnBrk="0" fontAlgn="base" hangingPunct="0">
              <a:spcBef>
                <a:spcPct val="0"/>
              </a:spcBef>
              <a:spcAft>
                <a:spcPct val="0"/>
              </a:spcAft>
              <a:defRPr sz="2400">
                <a:solidFill>
                  <a:schemeClr val="tx1"/>
                </a:solidFill>
                <a:latin typeface="Times" pitchFamily="18" charset="0"/>
              </a:defRPr>
            </a:lvl6pPr>
            <a:lvl7pPr marL="2971800" indent="-228600" eaLnBrk="0" fontAlgn="base" hangingPunct="0">
              <a:spcBef>
                <a:spcPct val="0"/>
              </a:spcBef>
              <a:spcAft>
                <a:spcPct val="0"/>
              </a:spcAft>
              <a:defRPr sz="2400">
                <a:solidFill>
                  <a:schemeClr val="tx1"/>
                </a:solidFill>
                <a:latin typeface="Times" pitchFamily="18" charset="0"/>
              </a:defRPr>
            </a:lvl7pPr>
            <a:lvl8pPr marL="3429000" indent="-228600" eaLnBrk="0" fontAlgn="base" hangingPunct="0">
              <a:spcBef>
                <a:spcPct val="0"/>
              </a:spcBef>
              <a:spcAft>
                <a:spcPct val="0"/>
              </a:spcAft>
              <a:defRPr sz="2400">
                <a:solidFill>
                  <a:schemeClr val="tx1"/>
                </a:solidFill>
                <a:latin typeface="Times" pitchFamily="18" charset="0"/>
              </a:defRPr>
            </a:lvl8pPr>
            <a:lvl9pPr marL="3886200" indent="-228600" eaLnBrk="0" fontAlgn="base" hangingPunct="0">
              <a:spcBef>
                <a:spcPct val="0"/>
              </a:spcBef>
              <a:spcAft>
                <a:spcPct val="0"/>
              </a:spcAft>
              <a:defRPr sz="2400">
                <a:solidFill>
                  <a:schemeClr val="tx1"/>
                </a:solidFill>
                <a:latin typeface="Times" pitchFamily="18" charset="0"/>
              </a:defRPr>
            </a:lvl9pPr>
          </a:lstStyle>
          <a:p>
            <a:pPr algn="ctr"/>
            <a:r>
              <a:rPr lang="en-US" altLang="fr-FR" sz="1200" b="1"/>
              <a:t>SELF-</a:t>
            </a:r>
            <a:endParaRPr lang="en-US" altLang="fr-FR" sz="1000" b="1"/>
          </a:p>
          <a:p>
            <a:pPr algn="ctr"/>
            <a:r>
              <a:rPr lang="en-US" altLang="fr-FR" sz="1000" b="1"/>
              <a:t>ACTUALIZATION</a:t>
            </a:r>
          </a:p>
        </p:txBody>
      </p:sp>
      <p:sp>
        <p:nvSpPr>
          <p:cNvPr id="1035" name="Rectangle 11"/>
          <p:cNvSpPr>
            <a:spLocks noChangeArrowheads="1"/>
          </p:cNvSpPr>
          <p:nvPr/>
        </p:nvSpPr>
        <p:spPr bwMode="auto">
          <a:xfrm>
            <a:off x="3886200" y="1103313"/>
            <a:ext cx="587375" cy="271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a:defRPr sz="2400">
                <a:solidFill>
                  <a:schemeClr val="tx1"/>
                </a:solidFill>
                <a:latin typeface="Times" pitchFamily="18" charset="0"/>
              </a:defRPr>
            </a:lvl1pPr>
            <a:lvl2pPr marL="742950" indent="-285750">
              <a:defRPr sz="2400">
                <a:solidFill>
                  <a:schemeClr val="tx1"/>
                </a:solidFill>
                <a:latin typeface="Times" pitchFamily="18" charset="0"/>
              </a:defRPr>
            </a:lvl2pPr>
            <a:lvl3pPr marL="1143000" indent="-228600">
              <a:defRPr sz="2400">
                <a:solidFill>
                  <a:schemeClr val="tx1"/>
                </a:solidFill>
                <a:latin typeface="Times" pitchFamily="18" charset="0"/>
              </a:defRPr>
            </a:lvl3pPr>
            <a:lvl4pPr marL="1600200" indent="-228600">
              <a:defRPr sz="2400">
                <a:solidFill>
                  <a:schemeClr val="tx1"/>
                </a:solidFill>
                <a:latin typeface="Times" pitchFamily="18" charset="0"/>
              </a:defRPr>
            </a:lvl4pPr>
            <a:lvl5pPr marL="2057400" indent="-228600">
              <a:defRPr sz="2400">
                <a:solidFill>
                  <a:schemeClr val="tx1"/>
                </a:solidFill>
                <a:latin typeface="Times" pitchFamily="18" charset="0"/>
              </a:defRPr>
            </a:lvl5pPr>
            <a:lvl6pPr marL="2514600" indent="-228600" eaLnBrk="0" fontAlgn="base" hangingPunct="0">
              <a:spcBef>
                <a:spcPct val="0"/>
              </a:spcBef>
              <a:spcAft>
                <a:spcPct val="0"/>
              </a:spcAft>
              <a:defRPr sz="2400">
                <a:solidFill>
                  <a:schemeClr val="tx1"/>
                </a:solidFill>
                <a:latin typeface="Times" pitchFamily="18" charset="0"/>
              </a:defRPr>
            </a:lvl6pPr>
            <a:lvl7pPr marL="2971800" indent="-228600" eaLnBrk="0" fontAlgn="base" hangingPunct="0">
              <a:spcBef>
                <a:spcPct val="0"/>
              </a:spcBef>
              <a:spcAft>
                <a:spcPct val="0"/>
              </a:spcAft>
              <a:defRPr sz="2400">
                <a:solidFill>
                  <a:schemeClr val="tx1"/>
                </a:solidFill>
                <a:latin typeface="Times" pitchFamily="18" charset="0"/>
              </a:defRPr>
            </a:lvl7pPr>
            <a:lvl8pPr marL="3429000" indent="-228600" eaLnBrk="0" fontAlgn="base" hangingPunct="0">
              <a:spcBef>
                <a:spcPct val="0"/>
              </a:spcBef>
              <a:spcAft>
                <a:spcPct val="0"/>
              </a:spcAft>
              <a:defRPr sz="2400">
                <a:solidFill>
                  <a:schemeClr val="tx1"/>
                </a:solidFill>
                <a:latin typeface="Times" pitchFamily="18" charset="0"/>
              </a:defRPr>
            </a:lvl8pPr>
            <a:lvl9pPr marL="3886200" indent="-228600" eaLnBrk="0" fontAlgn="base" hangingPunct="0">
              <a:spcBef>
                <a:spcPct val="0"/>
              </a:spcBef>
              <a:spcAft>
                <a:spcPct val="0"/>
              </a:spcAft>
              <a:defRPr sz="2400">
                <a:solidFill>
                  <a:schemeClr val="tx1"/>
                </a:solidFill>
                <a:latin typeface="Times" pitchFamily="18" charset="0"/>
              </a:defRPr>
            </a:lvl9pPr>
          </a:lstStyle>
          <a:p>
            <a:r>
              <a:rPr lang="en-US" altLang="fr-FR" sz="1200"/>
              <a:t>NEED</a:t>
            </a:r>
          </a:p>
        </p:txBody>
      </p:sp>
    </p:spTree>
    <p:extLst>
      <p:ext uri="{BB962C8B-B14F-4D97-AF65-F5344CB8AC3E}">
        <p14:creationId xmlns:p14="http://schemas.microsoft.com/office/powerpoint/2010/main" val="3776053290"/>
      </p:ext>
    </p:extLst>
  </p:cSld>
  <p:clrMapOvr>
    <a:masterClrMapping/>
  </p:clrMapOvr>
  <p:transition spd="slow"/>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539750" y="332656"/>
            <a:ext cx="7920038" cy="792163"/>
          </a:xfrm>
          <a:solidFill>
            <a:schemeClr val="bg1">
              <a:lumMod val="95000"/>
            </a:schemeClr>
          </a:solidFill>
          <a:effectLst>
            <a:outerShdw dist="17961" dir="13500000" algn="ctr" rotWithShape="0">
              <a:schemeClr val="tx1"/>
            </a:outerShdw>
          </a:effectLst>
        </p:spPr>
        <p:txBody>
          <a:bodyPr lIns="90488" tIns="44450" rIns="90488" bIns="44450" rtlCol="0">
            <a:normAutofit/>
          </a:bodyPr>
          <a:lstStyle/>
          <a:p>
            <a:pPr algn="ctr" eaLnBrk="1" fontAlgn="auto" hangingPunct="1">
              <a:spcAft>
                <a:spcPts val="0"/>
              </a:spcAft>
              <a:defRPr/>
            </a:pPr>
            <a:r>
              <a:rPr lang="en-US" altLang="en-US" sz="3600" b="1" dirty="0" smtClean="0"/>
              <a:t>Theory X and Y</a:t>
            </a:r>
          </a:p>
        </p:txBody>
      </p:sp>
      <p:sp>
        <p:nvSpPr>
          <p:cNvPr id="36867" name="Rectangle 3"/>
          <p:cNvSpPr>
            <a:spLocks noGrp="1" noChangeArrowheads="1"/>
          </p:cNvSpPr>
          <p:nvPr>
            <p:ph idx="1"/>
          </p:nvPr>
        </p:nvSpPr>
        <p:spPr>
          <a:xfrm>
            <a:off x="381000" y="1268413"/>
            <a:ext cx="8382000" cy="5303837"/>
          </a:xfrm>
        </p:spPr>
        <p:txBody>
          <a:bodyPr lIns="90488" tIns="44450" rIns="90488" bIns="44450" rtlCol="0">
            <a:normAutofit/>
          </a:bodyPr>
          <a:lstStyle/>
          <a:p>
            <a:pPr eaLnBrk="1" fontAlgn="auto" hangingPunct="1">
              <a:lnSpc>
                <a:spcPct val="90000"/>
              </a:lnSpc>
              <a:spcAft>
                <a:spcPts val="0"/>
              </a:spcAft>
              <a:buFont typeface="Arial" panose="020B0604020202020204" pitchFamily="34" charset="0"/>
              <a:buChar char="•"/>
              <a:defRPr/>
            </a:pPr>
            <a:r>
              <a:rPr lang="en-US" altLang="en-US" b="1" dirty="0" smtClean="0"/>
              <a:t>Douglas McGregor proposed the two different sets of worker molds.</a:t>
            </a:r>
            <a:endParaRPr lang="en-US" altLang="en-US" dirty="0" smtClean="0"/>
          </a:p>
          <a:p>
            <a:pPr lvl="1" eaLnBrk="1" fontAlgn="auto" hangingPunct="1">
              <a:lnSpc>
                <a:spcPct val="90000"/>
              </a:lnSpc>
              <a:spcAft>
                <a:spcPts val="0"/>
              </a:spcAft>
              <a:buSzPct val="75000"/>
              <a:buFont typeface="Marlett" pitchFamily="2" charset="2"/>
              <a:buChar char="g"/>
              <a:defRPr/>
            </a:pPr>
            <a:r>
              <a:rPr lang="en-US" altLang="en-US" sz="2900" b="1" i="1" dirty="0" smtClean="0">
                <a:solidFill>
                  <a:srgbClr val="790015"/>
                </a:solidFill>
              </a:rPr>
              <a:t>Theory X</a:t>
            </a:r>
            <a:r>
              <a:rPr lang="en-US" sz="3200" b="1" dirty="0" smtClean="0">
                <a:effectLst>
                  <a:outerShdw blurRad="38100" dist="38100" dir="2700000" algn="tl">
                    <a:srgbClr val="FFFFFF"/>
                  </a:outerShdw>
                </a:effectLst>
              </a:rPr>
              <a:t> </a:t>
            </a:r>
            <a:r>
              <a:rPr lang="en-US" altLang="en-US" sz="2900" b="1" i="1" dirty="0" smtClean="0">
                <a:solidFill>
                  <a:srgbClr val="790015"/>
                </a:solidFill>
              </a:rPr>
              <a:t>- Classical Theory : </a:t>
            </a:r>
          </a:p>
          <a:p>
            <a:pPr lvl="1" eaLnBrk="1" fontAlgn="auto" hangingPunct="1">
              <a:lnSpc>
                <a:spcPct val="90000"/>
              </a:lnSpc>
              <a:spcAft>
                <a:spcPts val="0"/>
              </a:spcAft>
              <a:buSzPct val="75000"/>
              <a:buFont typeface="Wingdings" pitchFamily="2" charset="2"/>
              <a:buNone/>
              <a:defRPr/>
            </a:pPr>
            <a:r>
              <a:rPr lang="en-US" altLang="en-US" sz="2300" b="1" dirty="0" smtClean="0"/>
              <a:t>1.   </a:t>
            </a:r>
            <a:r>
              <a:rPr lang="en-US" altLang="en-US" dirty="0"/>
              <a:t>Assumes the average worker is lazy, dislikes work and will do as little as possible</a:t>
            </a:r>
            <a:r>
              <a:rPr lang="en-US" altLang="en-US" sz="2300" dirty="0" smtClean="0"/>
              <a:t>.</a:t>
            </a:r>
          </a:p>
          <a:p>
            <a:pPr lvl="1" eaLnBrk="1" fontAlgn="auto" hangingPunct="1">
              <a:lnSpc>
                <a:spcPct val="90000"/>
              </a:lnSpc>
              <a:spcAft>
                <a:spcPts val="0"/>
              </a:spcAft>
              <a:buSzPct val="75000"/>
              <a:buFont typeface="Wingdings" pitchFamily="2" charset="2"/>
              <a:buNone/>
              <a:defRPr/>
            </a:pPr>
            <a:r>
              <a:rPr lang="en-US" altLang="en-US" b="1" dirty="0" smtClean="0"/>
              <a:t>2.</a:t>
            </a:r>
            <a:r>
              <a:rPr lang="en-US" altLang="en-US" dirty="0" smtClean="0"/>
              <a:t>  Managers must closely supervise and control through reward and punishment.</a:t>
            </a:r>
          </a:p>
          <a:p>
            <a:pPr lvl="1" eaLnBrk="1" fontAlgn="auto" hangingPunct="1">
              <a:lnSpc>
                <a:spcPct val="90000"/>
              </a:lnSpc>
              <a:spcAft>
                <a:spcPts val="0"/>
              </a:spcAft>
              <a:buSzPct val="75000"/>
              <a:buFont typeface="Marlett" pitchFamily="2" charset="2"/>
              <a:buChar char="g"/>
              <a:defRPr/>
            </a:pPr>
            <a:r>
              <a:rPr lang="en-US" altLang="en-US" sz="2900" b="1" i="1" dirty="0" smtClean="0">
                <a:solidFill>
                  <a:srgbClr val="790015"/>
                </a:solidFill>
              </a:rPr>
              <a:t>Theory Y- Human relationships Theory : </a:t>
            </a:r>
          </a:p>
          <a:p>
            <a:pPr lvl="1" eaLnBrk="1" fontAlgn="auto" hangingPunct="1">
              <a:lnSpc>
                <a:spcPct val="90000"/>
              </a:lnSpc>
              <a:spcAft>
                <a:spcPts val="0"/>
              </a:spcAft>
              <a:buSzPct val="75000"/>
              <a:buFont typeface="Wingdings" pitchFamily="2" charset="2"/>
              <a:buNone/>
              <a:defRPr/>
            </a:pPr>
            <a:r>
              <a:rPr lang="en-US" altLang="en-US" sz="2300" dirty="0" smtClean="0"/>
              <a:t>     </a:t>
            </a:r>
            <a:r>
              <a:rPr lang="en-US" altLang="en-US" sz="2300" b="1" dirty="0" smtClean="0"/>
              <a:t>1. </a:t>
            </a:r>
            <a:r>
              <a:rPr lang="en-US" altLang="en-US" sz="2300" dirty="0" smtClean="0"/>
              <a:t>Assumes workers are not lazy, want to do a good job and the job itself will determine if the worker likes the work.</a:t>
            </a:r>
          </a:p>
          <a:p>
            <a:pPr lvl="2" eaLnBrk="1" fontAlgn="auto" hangingPunct="1">
              <a:spcAft>
                <a:spcPts val="0"/>
              </a:spcAft>
              <a:buSzPct val="65000"/>
              <a:buFont typeface="Wingdings" pitchFamily="2" charset="2"/>
              <a:buNone/>
              <a:defRPr/>
            </a:pPr>
            <a:r>
              <a:rPr lang="en-US" altLang="en-US" b="1" dirty="0" smtClean="0"/>
              <a:t>2.  </a:t>
            </a:r>
            <a:r>
              <a:rPr lang="en-US" altLang="en-US" b="1" u="sng" dirty="0" smtClean="0"/>
              <a:t>Managers should allow the workers feel freedom, and exercise initiative and self-direction. </a:t>
            </a:r>
          </a:p>
        </p:txBody>
      </p:sp>
    </p:spTree>
    <p:extLst>
      <p:ext uri="{BB962C8B-B14F-4D97-AF65-F5344CB8AC3E}">
        <p14:creationId xmlns:p14="http://schemas.microsoft.com/office/powerpoint/2010/main" val="4261175553"/>
      </p:ext>
    </p:extLst>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4"/>
          <p:cNvSpPr>
            <a:spLocks noGrp="1" noChangeArrowheads="1"/>
          </p:cNvSpPr>
          <p:nvPr>
            <p:ph type="title"/>
          </p:nvPr>
        </p:nvSpPr>
        <p:spPr>
          <a:xfrm>
            <a:off x="366713" y="481013"/>
            <a:ext cx="8440737" cy="966787"/>
          </a:xfrm>
          <a:solidFill>
            <a:schemeClr val="bg1">
              <a:lumMod val="95000"/>
            </a:schemeClr>
          </a:solidFill>
          <a:effectLst>
            <a:outerShdw dist="17961" dir="13500000" algn="ctr" rotWithShape="0">
              <a:schemeClr val="tx1"/>
            </a:outerShdw>
          </a:effectLst>
        </p:spPr>
        <p:txBody>
          <a:bodyPr lIns="90488" tIns="44450" rIns="90488" bIns="44450" rtlCol="0">
            <a:normAutofit/>
          </a:bodyPr>
          <a:lstStyle/>
          <a:p>
            <a:pPr eaLnBrk="1" fontAlgn="auto" hangingPunct="1">
              <a:spcAft>
                <a:spcPts val="0"/>
              </a:spcAft>
              <a:defRPr/>
            </a:pPr>
            <a:r>
              <a:rPr lang="en-US" altLang="en-US" dirty="0" smtClean="0"/>
              <a:t>Theory X  </a:t>
            </a:r>
            <a:r>
              <a:rPr lang="en-US" altLang="en-US" b="1" i="1" dirty="0" smtClean="0"/>
              <a:t>/</a:t>
            </a:r>
            <a:r>
              <a:rPr lang="en-US" altLang="en-US" dirty="0" smtClean="0"/>
              <a:t> Theory Y</a:t>
            </a:r>
          </a:p>
        </p:txBody>
      </p:sp>
      <p:sp>
        <p:nvSpPr>
          <p:cNvPr id="24579" name="Rectangle 2"/>
          <p:cNvSpPr>
            <a:spLocks noChangeArrowheads="1"/>
          </p:cNvSpPr>
          <p:nvPr/>
        </p:nvSpPr>
        <p:spPr bwMode="auto">
          <a:xfrm>
            <a:off x="5219700" y="2957513"/>
            <a:ext cx="2963863" cy="3201987"/>
          </a:xfrm>
          <a:prstGeom prst="rect">
            <a:avLst/>
          </a:prstGeom>
          <a:solidFill>
            <a:srgbClr val="790015"/>
          </a:solidFill>
          <a:ln w="12700">
            <a:solidFill>
              <a:schemeClr val="tx1"/>
            </a:solidFill>
            <a:prstDash val="lgDash"/>
            <a:miter lim="800000"/>
            <a:headEnd/>
            <a:tailEnd/>
          </a:ln>
          <a:effectLst>
            <a:outerShdw dist="89803" dir="2700000" algn="ctr" rotWithShape="0">
              <a:srgbClr val="474747"/>
            </a:outerShdw>
          </a:effectLst>
        </p:spPr>
        <p:txBody>
          <a:bodyPr wrap="none" anchor="ct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endParaRPr lang="en-US" altLang="en-US" sz="2400">
              <a:latin typeface="Times New Roman" pitchFamily="18" charset="0"/>
            </a:endParaRPr>
          </a:p>
        </p:txBody>
      </p:sp>
      <p:sp>
        <p:nvSpPr>
          <p:cNvPr id="24580" name="Rectangle 3"/>
          <p:cNvSpPr>
            <a:spLocks noChangeArrowheads="1"/>
          </p:cNvSpPr>
          <p:nvPr/>
        </p:nvSpPr>
        <p:spPr bwMode="auto">
          <a:xfrm>
            <a:off x="5219700" y="2008188"/>
            <a:ext cx="2957513" cy="923925"/>
          </a:xfrm>
          <a:prstGeom prst="rect">
            <a:avLst/>
          </a:prstGeom>
          <a:solidFill>
            <a:schemeClr val="hlink"/>
          </a:solidFill>
          <a:ln w="25400">
            <a:solidFill>
              <a:schemeClr val="hlink"/>
            </a:solidFill>
            <a:miter lim="800000"/>
            <a:headEnd/>
            <a:tailEnd/>
          </a:ln>
          <a:effectLst>
            <a:outerShdw dist="89803" dir="2700000" algn="ctr" rotWithShape="0">
              <a:srgbClr val="474747"/>
            </a:outerShdw>
          </a:effectLst>
        </p:spPr>
        <p:txBody>
          <a:bodyPr wrap="none" anchor="ct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endParaRPr lang="en-US" altLang="en-US" sz="2400">
              <a:latin typeface="Times New Roman" pitchFamily="18" charset="0"/>
            </a:endParaRPr>
          </a:p>
        </p:txBody>
      </p:sp>
      <p:sp>
        <p:nvSpPr>
          <p:cNvPr id="38917" name="Rectangle 5"/>
          <p:cNvSpPr>
            <a:spLocks noChangeArrowheads="1"/>
          </p:cNvSpPr>
          <p:nvPr/>
        </p:nvSpPr>
        <p:spPr bwMode="auto">
          <a:xfrm>
            <a:off x="5900738" y="2219325"/>
            <a:ext cx="1841500" cy="576263"/>
          </a:xfrm>
          <a:prstGeom prst="rect">
            <a:avLst/>
          </a:prstGeom>
          <a:noFill/>
          <a:ln w="12700">
            <a:noFill/>
            <a:miter lim="800000"/>
            <a:headEnd/>
            <a:tailEnd/>
          </a:ln>
          <a:effectLst/>
        </p:spPr>
        <p:txBody>
          <a:bodyPr wrap="none" lIns="90488" tIns="44450" rIns="90488" bIns="44450">
            <a:spAutoFit/>
          </a:bodyPr>
          <a:lstStyle/>
          <a:p>
            <a:pPr>
              <a:defRPr/>
            </a:pPr>
            <a:r>
              <a:rPr lang="en-US" altLang="en-US" sz="3200" b="1">
                <a:solidFill>
                  <a:schemeClr val="bg1"/>
                </a:solidFill>
                <a:effectLst>
                  <a:outerShdw blurRad="38100" dist="38100" dir="2700000" algn="tl">
                    <a:srgbClr val="000000"/>
                  </a:outerShdw>
                </a:effectLst>
                <a:latin typeface="Times New Roman" charset="0"/>
              </a:rPr>
              <a:t>Theory Y</a:t>
            </a:r>
            <a:endParaRPr lang="en-US" altLang="en-US" b="1">
              <a:solidFill>
                <a:schemeClr val="bg1"/>
              </a:solidFill>
              <a:effectLst>
                <a:outerShdw blurRad="38100" dist="38100" dir="2700000" algn="tl">
                  <a:srgbClr val="000000"/>
                </a:outerShdw>
              </a:effectLst>
              <a:latin typeface="Times New Roman" charset="0"/>
            </a:endParaRPr>
          </a:p>
        </p:txBody>
      </p:sp>
      <p:sp>
        <p:nvSpPr>
          <p:cNvPr id="38918" name="Rectangle 6"/>
          <p:cNvSpPr>
            <a:spLocks noChangeArrowheads="1"/>
          </p:cNvSpPr>
          <p:nvPr/>
        </p:nvSpPr>
        <p:spPr bwMode="auto">
          <a:xfrm>
            <a:off x="5219700" y="2905125"/>
            <a:ext cx="3240088" cy="3330575"/>
          </a:xfrm>
          <a:prstGeom prst="rect">
            <a:avLst/>
          </a:prstGeom>
          <a:noFill/>
          <a:ln w="12700">
            <a:noFill/>
            <a:miter lim="800000"/>
            <a:headEnd/>
            <a:tailEnd/>
          </a:ln>
          <a:effectLst/>
        </p:spPr>
        <p:txBody>
          <a:bodyPr lIns="90488" tIns="44450" rIns="90488" bIns="44450">
            <a:spAutoFit/>
          </a:bodyPr>
          <a:lstStyle/>
          <a:p>
            <a:pPr>
              <a:lnSpc>
                <a:spcPct val="90000"/>
              </a:lnSpc>
              <a:defRPr/>
            </a:pPr>
            <a:r>
              <a:rPr lang="en-US" altLang="en-US" sz="2600" b="1" dirty="0">
                <a:solidFill>
                  <a:schemeClr val="bg1"/>
                </a:solidFill>
                <a:effectLst>
                  <a:outerShdw blurRad="38100" dist="38100" dir="2700000" algn="tl">
                    <a:srgbClr val="000000"/>
                  </a:outerShdw>
                </a:effectLst>
                <a:latin typeface="Times New Roman" charset="0"/>
              </a:rPr>
              <a:t>Employee is not lazy.</a:t>
            </a:r>
          </a:p>
          <a:p>
            <a:pPr>
              <a:lnSpc>
                <a:spcPct val="90000"/>
              </a:lnSpc>
              <a:defRPr/>
            </a:pPr>
            <a:endParaRPr lang="en-US" altLang="en-US" sz="2600" b="1" dirty="0">
              <a:solidFill>
                <a:schemeClr val="bg1"/>
              </a:solidFill>
              <a:effectLst>
                <a:outerShdw blurRad="38100" dist="38100" dir="2700000" algn="tl">
                  <a:srgbClr val="000000"/>
                </a:outerShdw>
              </a:effectLst>
              <a:latin typeface="Times New Roman" charset="0"/>
            </a:endParaRPr>
          </a:p>
          <a:p>
            <a:pPr>
              <a:lnSpc>
                <a:spcPct val="90000"/>
              </a:lnSpc>
              <a:defRPr/>
            </a:pPr>
            <a:r>
              <a:rPr lang="en-US" altLang="en-US" sz="2600" b="1" dirty="0">
                <a:solidFill>
                  <a:schemeClr val="bg1"/>
                </a:solidFill>
                <a:effectLst>
                  <a:outerShdw blurRad="38100" dist="38100" dir="2700000" algn="tl">
                    <a:srgbClr val="000000"/>
                  </a:outerShdw>
                </a:effectLst>
                <a:latin typeface="Times New Roman" charset="0"/>
              </a:rPr>
              <a:t>Must create work setting to build initiative.</a:t>
            </a:r>
          </a:p>
          <a:p>
            <a:pPr>
              <a:lnSpc>
                <a:spcPct val="90000"/>
              </a:lnSpc>
              <a:defRPr/>
            </a:pPr>
            <a:endParaRPr lang="en-US" altLang="en-US" sz="2600" b="1" dirty="0">
              <a:solidFill>
                <a:schemeClr val="bg1"/>
              </a:solidFill>
              <a:effectLst>
                <a:outerShdw blurRad="38100" dist="38100" dir="2700000" algn="tl">
                  <a:srgbClr val="000000"/>
                </a:outerShdw>
              </a:effectLst>
              <a:latin typeface="Times New Roman" charset="0"/>
            </a:endParaRPr>
          </a:p>
          <a:p>
            <a:pPr>
              <a:lnSpc>
                <a:spcPct val="90000"/>
              </a:lnSpc>
              <a:defRPr/>
            </a:pPr>
            <a:r>
              <a:rPr lang="en-US" altLang="en-US" sz="2600" b="1" dirty="0">
                <a:solidFill>
                  <a:schemeClr val="bg1"/>
                </a:solidFill>
                <a:effectLst>
                  <a:outerShdw blurRad="38100" dist="38100" dir="2700000" algn="tl">
                    <a:srgbClr val="000000"/>
                  </a:outerShdw>
                </a:effectLst>
                <a:latin typeface="Times New Roman" charset="0"/>
              </a:rPr>
              <a:t>Provide authority to workers.</a:t>
            </a:r>
          </a:p>
          <a:p>
            <a:pPr>
              <a:lnSpc>
                <a:spcPct val="90000"/>
              </a:lnSpc>
              <a:defRPr/>
            </a:pPr>
            <a:endParaRPr lang="en-US" altLang="en-US" sz="2600" b="1" dirty="0">
              <a:solidFill>
                <a:schemeClr val="bg1"/>
              </a:solidFill>
              <a:effectLst>
                <a:outerShdw blurRad="38100" dist="38100" dir="2700000" algn="tl">
                  <a:srgbClr val="000000"/>
                </a:outerShdw>
              </a:effectLst>
              <a:latin typeface="Times New Roman" charset="0"/>
            </a:endParaRPr>
          </a:p>
        </p:txBody>
      </p:sp>
      <p:sp>
        <p:nvSpPr>
          <p:cNvPr id="24583" name="Rectangle 8"/>
          <p:cNvSpPr>
            <a:spLocks noChangeArrowheads="1"/>
          </p:cNvSpPr>
          <p:nvPr/>
        </p:nvSpPr>
        <p:spPr bwMode="auto">
          <a:xfrm>
            <a:off x="755650" y="2905125"/>
            <a:ext cx="2967038" cy="3201988"/>
          </a:xfrm>
          <a:prstGeom prst="rect">
            <a:avLst/>
          </a:prstGeom>
          <a:solidFill>
            <a:schemeClr val="accent1"/>
          </a:solidFill>
          <a:ln w="12700">
            <a:solidFill>
              <a:schemeClr val="tx1"/>
            </a:solidFill>
            <a:prstDash val="lgDash"/>
            <a:miter lim="800000"/>
            <a:headEnd/>
            <a:tailEnd/>
          </a:ln>
          <a:effectLst>
            <a:outerShdw dist="89803" dir="2700000" algn="ctr" rotWithShape="0">
              <a:srgbClr val="474747"/>
            </a:outerShdw>
          </a:effectLst>
        </p:spPr>
        <p:txBody>
          <a:bodyPr wrap="none" anchor="ct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endParaRPr lang="en-US" altLang="en-US" sz="2400">
              <a:latin typeface="Times New Roman" pitchFamily="18" charset="0"/>
            </a:endParaRPr>
          </a:p>
        </p:txBody>
      </p:sp>
      <p:sp>
        <p:nvSpPr>
          <p:cNvPr id="24584" name="Rectangle 9"/>
          <p:cNvSpPr>
            <a:spLocks noChangeArrowheads="1"/>
          </p:cNvSpPr>
          <p:nvPr/>
        </p:nvSpPr>
        <p:spPr bwMode="auto">
          <a:xfrm>
            <a:off x="755650" y="2008188"/>
            <a:ext cx="3006725" cy="923925"/>
          </a:xfrm>
          <a:prstGeom prst="rect">
            <a:avLst/>
          </a:prstGeom>
          <a:solidFill>
            <a:schemeClr val="hlink"/>
          </a:solidFill>
          <a:ln w="25400">
            <a:solidFill>
              <a:schemeClr val="hlink"/>
            </a:solidFill>
            <a:miter lim="800000"/>
            <a:headEnd/>
            <a:tailEnd/>
          </a:ln>
          <a:effectLst>
            <a:outerShdw dist="89803" dir="2700000" algn="ctr" rotWithShape="0">
              <a:srgbClr val="474747"/>
            </a:outerShdw>
          </a:effectLst>
        </p:spPr>
        <p:txBody>
          <a:bodyPr wrap="none" anchor="ct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a:spcBef>
                <a:spcPct val="0"/>
              </a:spcBef>
              <a:buFontTx/>
              <a:buNone/>
            </a:pPr>
            <a:endParaRPr lang="en-US" altLang="en-US" sz="2400">
              <a:solidFill>
                <a:schemeClr val="hlink"/>
              </a:solidFill>
              <a:latin typeface="Times New Roman" pitchFamily="18" charset="0"/>
            </a:endParaRPr>
          </a:p>
        </p:txBody>
      </p:sp>
      <p:sp>
        <p:nvSpPr>
          <p:cNvPr id="38922" name="Rectangle 10"/>
          <p:cNvSpPr>
            <a:spLocks noChangeArrowheads="1"/>
          </p:cNvSpPr>
          <p:nvPr/>
        </p:nvSpPr>
        <p:spPr bwMode="auto">
          <a:xfrm>
            <a:off x="1462088" y="2200275"/>
            <a:ext cx="1743075" cy="576263"/>
          </a:xfrm>
          <a:prstGeom prst="rect">
            <a:avLst/>
          </a:prstGeom>
          <a:noFill/>
          <a:ln w="12700">
            <a:noFill/>
            <a:miter lim="800000"/>
            <a:headEnd/>
            <a:tailEnd/>
          </a:ln>
          <a:effectLst/>
        </p:spPr>
        <p:txBody>
          <a:bodyPr wrap="none" lIns="90488" tIns="44450" rIns="90488" bIns="44450">
            <a:spAutoFit/>
          </a:bodyPr>
          <a:lstStyle/>
          <a:p>
            <a:pPr>
              <a:defRPr/>
            </a:pPr>
            <a:r>
              <a:rPr lang="en-US" altLang="en-US" sz="3200" b="1" dirty="0">
                <a:solidFill>
                  <a:schemeClr val="bg1"/>
                </a:solidFill>
                <a:effectLst>
                  <a:outerShdw blurRad="38100" dist="38100" dir="2700000" algn="tl">
                    <a:srgbClr val="000000"/>
                  </a:outerShdw>
                </a:effectLst>
                <a:latin typeface="Times New Roman" charset="0"/>
              </a:rPr>
              <a:t>Theory</a:t>
            </a:r>
            <a:r>
              <a:rPr lang="en-US" altLang="en-US" b="1" dirty="0">
                <a:solidFill>
                  <a:schemeClr val="bg1"/>
                </a:solidFill>
                <a:effectLst>
                  <a:outerShdw blurRad="38100" dist="38100" dir="2700000" algn="tl">
                    <a:srgbClr val="000000"/>
                  </a:outerShdw>
                </a:effectLst>
                <a:latin typeface="Times New Roman" charset="0"/>
              </a:rPr>
              <a:t> X</a:t>
            </a:r>
          </a:p>
        </p:txBody>
      </p:sp>
      <p:sp>
        <p:nvSpPr>
          <p:cNvPr id="38923" name="Rectangle 11"/>
          <p:cNvSpPr>
            <a:spLocks noChangeArrowheads="1"/>
          </p:cNvSpPr>
          <p:nvPr/>
        </p:nvSpPr>
        <p:spPr bwMode="auto">
          <a:xfrm>
            <a:off x="914400" y="3038475"/>
            <a:ext cx="3009900" cy="2609850"/>
          </a:xfrm>
          <a:prstGeom prst="rect">
            <a:avLst/>
          </a:prstGeom>
          <a:noFill/>
          <a:ln w="12700">
            <a:noFill/>
            <a:miter lim="800000"/>
            <a:headEnd/>
            <a:tailEnd/>
          </a:ln>
          <a:effectLst/>
        </p:spPr>
        <p:txBody>
          <a:bodyPr lIns="90488" tIns="44450" rIns="90488" bIns="44450">
            <a:spAutoFit/>
          </a:bodyPr>
          <a:lstStyle/>
          <a:p>
            <a:pPr>
              <a:lnSpc>
                <a:spcPct val="90000"/>
              </a:lnSpc>
              <a:defRPr/>
            </a:pPr>
            <a:r>
              <a:rPr lang="en-US" altLang="en-US" sz="2600" b="1" dirty="0">
                <a:solidFill>
                  <a:schemeClr val="bg1"/>
                </a:solidFill>
                <a:effectLst>
                  <a:outerShdw blurRad="38100" dist="38100" dir="2700000" algn="tl">
                    <a:srgbClr val="000000"/>
                  </a:outerShdw>
                </a:effectLst>
                <a:latin typeface="Times New Roman" charset="0"/>
              </a:rPr>
              <a:t>Employee is lazy.</a:t>
            </a:r>
          </a:p>
          <a:p>
            <a:pPr>
              <a:lnSpc>
                <a:spcPct val="90000"/>
              </a:lnSpc>
              <a:defRPr/>
            </a:pPr>
            <a:endParaRPr lang="en-US" altLang="en-US" sz="2600" b="1" dirty="0">
              <a:solidFill>
                <a:schemeClr val="bg1"/>
              </a:solidFill>
              <a:effectLst>
                <a:outerShdw blurRad="38100" dist="38100" dir="2700000" algn="tl">
                  <a:srgbClr val="000000"/>
                </a:outerShdw>
              </a:effectLst>
              <a:latin typeface="Times New Roman" charset="0"/>
            </a:endParaRPr>
          </a:p>
          <a:p>
            <a:pPr>
              <a:lnSpc>
                <a:spcPct val="90000"/>
              </a:lnSpc>
              <a:defRPr/>
            </a:pPr>
            <a:r>
              <a:rPr lang="en-US" altLang="en-US" sz="2600" b="1" dirty="0">
                <a:solidFill>
                  <a:schemeClr val="bg1"/>
                </a:solidFill>
                <a:effectLst>
                  <a:outerShdw blurRad="38100" dist="38100" dir="2700000" algn="tl">
                    <a:srgbClr val="000000"/>
                  </a:outerShdw>
                </a:effectLst>
                <a:latin typeface="Times New Roman" charset="0"/>
              </a:rPr>
              <a:t>Managers must</a:t>
            </a:r>
          </a:p>
          <a:p>
            <a:pPr>
              <a:lnSpc>
                <a:spcPct val="90000"/>
              </a:lnSpc>
              <a:defRPr/>
            </a:pPr>
            <a:r>
              <a:rPr lang="en-US" altLang="en-US" sz="2600" b="1" dirty="0">
                <a:solidFill>
                  <a:schemeClr val="bg1"/>
                </a:solidFill>
                <a:effectLst>
                  <a:outerShdw blurRad="38100" dist="38100" dir="2700000" algn="tl">
                    <a:srgbClr val="000000"/>
                  </a:outerShdw>
                </a:effectLst>
                <a:latin typeface="Times New Roman" charset="0"/>
              </a:rPr>
              <a:t> closely supervise.</a:t>
            </a:r>
          </a:p>
          <a:p>
            <a:pPr>
              <a:lnSpc>
                <a:spcPct val="90000"/>
              </a:lnSpc>
              <a:defRPr/>
            </a:pPr>
            <a:endParaRPr lang="en-US" altLang="en-US" sz="2600" b="1" dirty="0">
              <a:solidFill>
                <a:schemeClr val="bg1"/>
              </a:solidFill>
              <a:effectLst>
                <a:outerShdw blurRad="38100" dist="38100" dir="2700000" algn="tl">
                  <a:srgbClr val="000000"/>
                </a:outerShdw>
              </a:effectLst>
              <a:latin typeface="Times New Roman" charset="0"/>
            </a:endParaRPr>
          </a:p>
          <a:p>
            <a:pPr>
              <a:lnSpc>
                <a:spcPct val="90000"/>
              </a:lnSpc>
              <a:defRPr/>
            </a:pPr>
            <a:r>
              <a:rPr lang="en-US" altLang="en-US" sz="2600" b="1" dirty="0">
                <a:solidFill>
                  <a:schemeClr val="bg1"/>
                </a:solidFill>
                <a:effectLst>
                  <a:outerShdw blurRad="38100" dist="38100" dir="2700000" algn="tl">
                    <a:srgbClr val="000000"/>
                  </a:outerShdw>
                </a:effectLst>
                <a:latin typeface="Times New Roman" charset="0"/>
              </a:rPr>
              <a:t>Create strict rules &amp; defined rewards</a:t>
            </a:r>
          </a:p>
        </p:txBody>
      </p:sp>
      <p:sp>
        <p:nvSpPr>
          <p:cNvPr id="24587" name="Rectangle 12"/>
          <p:cNvSpPr>
            <a:spLocks noChangeArrowheads="1"/>
          </p:cNvSpPr>
          <p:nvPr/>
        </p:nvSpPr>
        <p:spPr bwMode="auto">
          <a:xfrm>
            <a:off x="914400" y="6165850"/>
            <a:ext cx="2867025" cy="6350"/>
          </a:xfrm>
          <a:prstGeom prst="rect">
            <a:avLst/>
          </a:prstGeom>
          <a:solidFill>
            <a:srgbClr val="000000"/>
          </a:solidFill>
          <a:ln>
            <a:noFill/>
          </a:ln>
          <a:effectLst>
            <a:outerShdw dist="89803" dir="2700000" algn="ctr" rotWithShape="0">
              <a:srgbClr val="474747"/>
            </a:outerShdw>
          </a:effectLst>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endParaRPr lang="en-US" altLang="en-US" sz="2400">
              <a:latin typeface="Times New Roman" pitchFamily="18" charset="0"/>
            </a:endParaRPr>
          </a:p>
        </p:txBody>
      </p:sp>
    </p:spTree>
    <p:extLst>
      <p:ext uri="{BB962C8B-B14F-4D97-AF65-F5344CB8AC3E}">
        <p14:creationId xmlns:p14="http://schemas.microsoft.com/office/powerpoint/2010/main" val="4036153906"/>
      </p:ext>
    </p:extLst>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7" name="Rectangle 3"/>
          <p:cNvSpPr>
            <a:spLocks noGrp="1" noChangeArrowheads="1"/>
          </p:cNvSpPr>
          <p:nvPr>
            <p:ph idx="1"/>
          </p:nvPr>
        </p:nvSpPr>
        <p:spPr>
          <a:xfrm>
            <a:off x="381000" y="-27384"/>
            <a:ext cx="8382000" cy="6383610"/>
          </a:xfrm>
        </p:spPr>
        <p:txBody>
          <a:bodyPr lIns="90488" tIns="44450" rIns="90488" bIns="44450" rtlCol="0">
            <a:normAutofit/>
          </a:bodyPr>
          <a:lstStyle/>
          <a:p>
            <a:pPr eaLnBrk="1" fontAlgn="auto" hangingPunct="1">
              <a:lnSpc>
                <a:spcPct val="90000"/>
              </a:lnSpc>
              <a:spcAft>
                <a:spcPts val="0"/>
              </a:spcAft>
              <a:buFont typeface="Arial" panose="020B0604020202020204" pitchFamily="34" charset="0"/>
              <a:buChar char="•"/>
              <a:defRPr/>
            </a:pPr>
            <a:r>
              <a:rPr lang="en-US" altLang="en-US" b="1" dirty="0" smtClean="0"/>
              <a:t>Thanks for your listening</a:t>
            </a:r>
          </a:p>
          <a:p>
            <a:pPr>
              <a:lnSpc>
                <a:spcPct val="90000"/>
              </a:lnSpc>
              <a:buFont typeface="Arial" panose="020B0604020202020204" pitchFamily="34" charset="0"/>
              <a:buChar char="•"/>
              <a:defRPr/>
            </a:pPr>
            <a:r>
              <a:rPr lang="en-US" altLang="en-US" b="1" u="sng" dirty="0">
                <a:hlinkClick r:id="rId3"/>
              </a:rPr>
              <a:t>https://</a:t>
            </a:r>
            <a:r>
              <a:rPr lang="en-US" altLang="en-US" b="1" u="sng" dirty="0" smtClean="0">
                <a:hlinkClick r:id="rId3"/>
              </a:rPr>
              <a:t>www.cliffsnotes.com/study-guides/principles-of-management/the-evolution-of-management-thought/behavioral-management-theory</a:t>
            </a:r>
            <a:r>
              <a:rPr lang="en-US" altLang="en-US" b="1" u="sng" dirty="0" smtClean="0"/>
              <a:t> </a:t>
            </a:r>
          </a:p>
          <a:p>
            <a:pPr>
              <a:lnSpc>
                <a:spcPct val="90000"/>
              </a:lnSpc>
              <a:buFont typeface="Arial" panose="020B0604020202020204" pitchFamily="34" charset="0"/>
              <a:buChar char="•"/>
              <a:defRPr/>
            </a:pPr>
            <a:r>
              <a:rPr lang="en-US" altLang="en-US" b="1" u="sng" dirty="0">
                <a:hlinkClick r:id="rId4"/>
              </a:rPr>
              <a:t>https://</a:t>
            </a:r>
            <a:r>
              <a:rPr lang="en-US" altLang="en-US" b="1" u="sng" dirty="0" smtClean="0">
                <a:hlinkClick r:id="rId4"/>
              </a:rPr>
              <a:t>fac.ksu.edu.sa/sites/default/files/m-chapt-2.ppt</a:t>
            </a:r>
            <a:endParaRPr lang="en-US" altLang="en-US" b="1" u="sng" dirty="0" smtClean="0"/>
          </a:p>
          <a:p>
            <a:pPr>
              <a:lnSpc>
                <a:spcPct val="90000"/>
              </a:lnSpc>
              <a:buFont typeface="Arial" panose="020B0604020202020204" pitchFamily="34" charset="0"/>
              <a:buChar char="•"/>
              <a:defRPr/>
            </a:pPr>
            <a:r>
              <a:rPr lang="en-US" altLang="en-US" b="1" u="sng" dirty="0">
                <a:hlinkClick r:id="rId5"/>
              </a:rPr>
              <a:t>https://</a:t>
            </a:r>
            <a:r>
              <a:rPr lang="en-US" altLang="en-US" b="1" u="sng" dirty="0" smtClean="0">
                <a:hlinkClick r:id="rId5"/>
              </a:rPr>
              <a:t>www.sfponline.org/Uploads/103/personalitymaslow.ppt</a:t>
            </a:r>
            <a:endParaRPr lang="en-US" altLang="en-US" b="1" u="sng" dirty="0" smtClean="0"/>
          </a:p>
          <a:p>
            <a:pPr>
              <a:lnSpc>
                <a:spcPct val="90000"/>
              </a:lnSpc>
              <a:buFont typeface="Arial" panose="020B0604020202020204" pitchFamily="34" charset="0"/>
              <a:buChar char="•"/>
              <a:defRPr/>
            </a:pPr>
            <a:endParaRPr lang="en-US" altLang="en-US" b="1" u="sng" dirty="0" smtClean="0"/>
          </a:p>
          <a:p>
            <a:pPr>
              <a:lnSpc>
                <a:spcPct val="90000"/>
              </a:lnSpc>
              <a:buFont typeface="Arial" panose="020B0604020202020204" pitchFamily="34" charset="0"/>
              <a:buChar char="•"/>
              <a:defRPr/>
            </a:pPr>
            <a:endParaRPr lang="en-US" altLang="en-US" b="1" u="sng" dirty="0" smtClean="0"/>
          </a:p>
        </p:txBody>
      </p:sp>
    </p:spTree>
    <p:extLst>
      <p:ext uri="{BB962C8B-B14F-4D97-AF65-F5344CB8AC3E}">
        <p14:creationId xmlns:p14="http://schemas.microsoft.com/office/powerpoint/2010/main" val="1671506459"/>
      </p:ext>
    </p:extLst>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bg>
      <p:bgPr>
        <a:blipFill dpi="0" rotWithShape="0">
          <a:blip r:embed="rId3" cstate="print">
            <a:lum/>
          </a:blip>
          <a:srcRect/>
          <a:stretch>
            <a:fillRect/>
          </a:stretch>
        </a:blipFill>
        <a:effectLst/>
      </p:bgPr>
    </p:bg>
    <p:spTree>
      <p:nvGrpSpPr>
        <p:cNvPr id="1" name=""/>
        <p:cNvGrpSpPr/>
        <p:nvPr/>
      </p:nvGrpSpPr>
      <p:grpSpPr>
        <a:xfrm>
          <a:off x="0" y="0"/>
          <a:ext cx="0" cy="0"/>
          <a:chOff x="0" y="0"/>
          <a:chExt cx="0" cy="0"/>
        </a:xfrm>
      </p:grpSpPr>
      <p:sp>
        <p:nvSpPr>
          <p:cNvPr id="32" name="Rectangle 5"/>
          <p:cNvSpPr>
            <a:spLocks noChangeArrowheads="1"/>
          </p:cNvSpPr>
          <p:nvPr/>
        </p:nvSpPr>
        <p:spPr bwMode="auto">
          <a:xfrm>
            <a:off x="714348" y="2143116"/>
            <a:ext cx="7620000" cy="714380"/>
          </a:xfrm>
          <a:prstGeom prst="rect">
            <a:avLst/>
          </a:prstGeom>
          <a:noFill/>
          <a:ln w="9525">
            <a:noFill/>
            <a:miter lim="800000"/>
            <a:headEnd/>
            <a:tailEnd/>
          </a:ln>
        </p:spPr>
        <p:txBody>
          <a:bodyPr lIns="92075" tIns="46038" rIns="92075" bIns="46038" anchor="ctr"/>
          <a:lstStyle/>
          <a:p>
            <a:pPr algn="ctr" rtl="1"/>
            <a:endParaRPr lang="fr-FR" sz="3000" dirty="0">
              <a:solidFill>
                <a:srgbClr val="FF0000"/>
              </a:solidFill>
            </a:endParaRPr>
          </a:p>
        </p:txBody>
      </p:sp>
      <p:sp>
        <p:nvSpPr>
          <p:cNvPr id="37" name="Rectangle 36"/>
          <p:cNvSpPr/>
          <p:nvPr/>
        </p:nvSpPr>
        <p:spPr>
          <a:xfrm>
            <a:off x="357158" y="500042"/>
            <a:ext cx="8072494" cy="1384995"/>
          </a:xfrm>
          <a:prstGeom prst="rect">
            <a:avLst/>
          </a:prstGeom>
          <a:solidFill>
            <a:schemeClr val="bg2"/>
          </a:solidFill>
          <a:ln w="38100">
            <a:solidFill>
              <a:srgbClr val="211E54"/>
            </a:solidFill>
          </a:ln>
          <a:effectLst>
            <a:outerShdw blurRad="57150" dist="38100" dir="5400000" algn="ctr" rotWithShape="0">
              <a:schemeClr val="accent4">
                <a:shade val="9000"/>
                <a:satMod val="105000"/>
                <a:alpha val="48000"/>
              </a:schemeClr>
            </a:outerShdw>
            <a:softEdge rad="63500"/>
          </a:effectLst>
        </p:spPr>
        <p:style>
          <a:lnRef idx="3">
            <a:schemeClr val="lt1"/>
          </a:lnRef>
          <a:fillRef idx="1">
            <a:schemeClr val="accent4"/>
          </a:fillRef>
          <a:effectRef idx="1">
            <a:schemeClr val="accent4"/>
          </a:effectRef>
          <a:fontRef idx="minor">
            <a:schemeClr val="lt1"/>
          </a:fontRef>
        </p:style>
        <p:txBody>
          <a:bodyPr wrap="square">
            <a:spAutoFit/>
            <a:scene3d>
              <a:camera prst="perspectiveFront"/>
              <a:lightRig rig="threePt" dir="t"/>
            </a:scene3d>
          </a:bodyPr>
          <a:lstStyle/>
          <a:p>
            <a:pPr algn="ctr"/>
            <a:r>
              <a:rPr lang="en-US" sz="2800" b="1" dirty="0">
                <a:solidFill>
                  <a:schemeClr val="tx1"/>
                </a:solidFill>
              </a:rPr>
              <a:t>University:  Med </a:t>
            </a:r>
            <a:r>
              <a:rPr lang="en-US" sz="2800" b="1" dirty="0" err="1">
                <a:solidFill>
                  <a:schemeClr val="tx1"/>
                </a:solidFill>
              </a:rPr>
              <a:t>Kheider</a:t>
            </a:r>
            <a:r>
              <a:rPr lang="en-US" sz="2800" b="1" dirty="0">
                <a:solidFill>
                  <a:schemeClr val="tx1"/>
                </a:solidFill>
              </a:rPr>
              <a:t>- </a:t>
            </a:r>
            <a:r>
              <a:rPr lang="en-US" sz="2800" b="1" dirty="0" err="1" smtClean="0">
                <a:solidFill>
                  <a:schemeClr val="tx1"/>
                </a:solidFill>
              </a:rPr>
              <a:t>Biskra</a:t>
            </a:r>
            <a:r>
              <a:rPr lang="en-US" sz="2800" b="1" dirty="0" smtClean="0">
                <a:solidFill>
                  <a:schemeClr val="tx1"/>
                </a:solidFill>
              </a:rPr>
              <a:t>-</a:t>
            </a:r>
          </a:p>
          <a:p>
            <a:pPr algn="ctr"/>
            <a:r>
              <a:rPr lang="en-US" sz="2800" b="1" dirty="0">
                <a:solidFill>
                  <a:schemeClr val="tx1"/>
                </a:solidFill>
              </a:rPr>
              <a:t>Faculty of Economics and Management </a:t>
            </a:r>
            <a:endParaRPr lang="en-US" sz="2800" b="1" dirty="0" smtClean="0">
              <a:solidFill>
                <a:schemeClr val="tx1"/>
              </a:solidFill>
            </a:endParaRPr>
          </a:p>
          <a:p>
            <a:pPr algn="ctr"/>
            <a:r>
              <a:rPr lang="en-US" sz="2800" b="1" dirty="0">
                <a:solidFill>
                  <a:schemeClr val="tx1"/>
                </a:solidFill>
              </a:rPr>
              <a:t>Level: </a:t>
            </a:r>
            <a:r>
              <a:rPr lang="en-US" sz="2800" b="1" dirty="0" smtClean="0">
                <a:solidFill>
                  <a:schemeClr val="tx1"/>
                </a:solidFill>
              </a:rPr>
              <a:t>3</a:t>
            </a:r>
            <a:r>
              <a:rPr lang="en-US" sz="2800" b="1" baseline="30000" dirty="0" smtClean="0">
                <a:solidFill>
                  <a:schemeClr val="tx1"/>
                </a:solidFill>
              </a:rPr>
              <a:t>rd</a:t>
            </a:r>
            <a:r>
              <a:rPr lang="en-US" sz="2800" b="1" dirty="0" smtClean="0">
                <a:solidFill>
                  <a:schemeClr val="tx1"/>
                </a:solidFill>
              </a:rPr>
              <a:t> Year Management</a:t>
            </a:r>
            <a:endParaRPr lang="fr-FR" sz="2800" dirty="0">
              <a:solidFill>
                <a:schemeClr val="tx1"/>
              </a:solidFill>
            </a:endParaRPr>
          </a:p>
        </p:txBody>
      </p:sp>
      <p:sp>
        <p:nvSpPr>
          <p:cNvPr id="13" name="Espace réservé du numéro de diapositive 12"/>
          <p:cNvSpPr>
            <a:spLocks noGrp="1"/>
          </p:cNvSpPr>
          <p:nvPr>
            <p:ph type="sldNum" sz="quarter" idx="12"/>
          </p:nvPr>
        </p:nvSpPr>
        <p:spPr/>
        <p:txBody>
          <a:bodyPr/>
          <a:lstStyle/>
          <a:p>
            <a:fld id="{E9BFB4EE-2645-4E7A-AD5B-E440053AAE8B}" type="slidenum">
              <a:rPr lang="en-US" smtClean="0"/>
              <a:pPr/>
              <a:t>2</a:t>
            </a:fld>
            <a:endParaRPr lang="en-US"/>
          </a:p>
        </p:txBody>
      </p:sp>
      <p:sp>
        <p:nvSpPr>
          <p:cNvPr id="7" name="Rectangle 6"/>
          <p:cNvSpPr>
            <a:spLocks noChangeArrowheads="1"/>
          </p:cNvSpPr>
          <p:nvPr/>
        </p:nvSpPr>
        <p:spPr bwMode="auto">
          <a:xfrm>
            <a:off x="1475656" y="5195522"/>
            <a:ext cx="5544615" cy="1329822"/>
          </a:xfrm>
          <a:prstGeom prst="rect">
            <a:avLst/>
          </a:prstGeom>
          <a:noFill/>
          <a:ln w="9525">
            <a:noFill/>
            <a:miter lim="800000"/>
            <a:headEnd/>
            <a:tailEnd/>
          </a:ln>
          <a:effectLst/>
        </p:spPr>
        <p:txBody>
          <a:bodyPr/>
          <a:lstStyle/>
          <a:p>
            <a:pPr algn="ctr"/>
            <a:r>
              <a:rPr lang="fr-FR" sz="2400" b="1" dirty="0" smtClean="0">
                <a:solidFill>
                  <a:schemeClr val="accent4">
                    <a:lumMod val="10000"/>
                  </a:schemeClr>
                </a:solidFill>
              </a:rPr>
              <a:t>Dr: </a:t>
            </a:r>
            <a:r>
              <a:rPr lang="fr-FR" sz="2400" b="1" dirty="0" err="1" smtClean="0">
                <a:solidFill>
                  <a:schemeClr val="accent4">
                    <a:lumMod val="10000"/>
                  </a:schemeClr>
                </a:solidFill>
              </a:rPr>
              <a:t>Reguia</a:t>
            </a:r>
            <a:r>
              <a:rPr lang="fr-FR" sz="2400" b="1" dirty="0" smtClean="0">
                <a:solidFill>
                  <a:schemeClr val="accent4">
                    <a:lumMod val="10000"/>
                  </a:schemeClr>
                </a:solidFill>
              </a:rPr>
              <a:t> Abdelhamid </a:t>
            </a:r>
            <a:r>
              <a:rPr lang="fr-FR" sz="2400" b="1" dirty="0" err="1" smtClean="0">
                <a:solidFill>
                  <a:schemeClr val="accent4">
                    <a:lumMod val="10000"/>
                  </a:schemeClr>
                </a:solidFill>
              </a:rPr>
              <a:t>Cherroun</a:t>
            </a:r>
            <a:endParaRPr lang="fr-FR" sz="2400" b="1" dirty="0" smtClean="0">
              <a:solidFill>
                <a:schemeClr val="accent4">
                  <a:lumMod val="10000"/>
                </a:schemeClr>
              </a:solidFill>
            </a:endParaRPr>
          </a:p>
          <a:p>
            <a:pPr algn="ctr"/>
            <a:r>
              <a:rPr lang="fr-FR" sz="2400" b="1" dirty="0" err="1" smtClean="0">
                <a:solidFill>
                  <a:schemeClr val="accent4">
                    <a:lumMod val="10000"/>
                  </a:schemeClr>
                </a:solidFill>
              </a:rPr>
              <a:t>Associate</a:t>
            </a:r>
            <a:r>
              <a:rPr lang="fr-FR" sz="2400" b="1" dirty="0" smtClean="0">
                <a:solidFill>
                  <a:schemeClr val="accent4">
                    <a:lumMod val="10000"/>
                  </a:schemeClr>
                </a:solidFill>
              </a:rPr>
              <a:t> Professor</a:t>
            </a:r>
          </a:p>
        </p:txBody>
      </p:sp>
      <p:pic>
        <p:nvPicPr>
          <p:cNvPr id="8" name="Picture 7" descr="C:\Users\DELL\Desktop\CRE CDC Final\logo_umkbiskra.jpg"/>
          <p:cNvPicPr>
            <a:picLocks noChangeAspect="1" noChangeArrowheads="1"/>
          </p:cNvPicPr>
          <p:nvPr/>
        </p:nvPicPr>
        <p:blipFill>
          <a:blip r:embed="rId4"/>
          <a:srcRect/>
          <a:stretch>
            <a:fillRect/>
          </a:stretch>
        </p:blipFill>
        <p:spPr bwMode="auto">
          <a:xfrm>
            <a:off x="3203848" y="2143116"/>
            <a:ext cx="1785950" cy="857256"/>
          </a:xfrm>
          <a:prstGeom prst="rect">
            <a:avLst/>
          </a:prstGeom>
          <a:noFill/>
        </p:spPr>
      </p:pic>
      <p:sp>
        <p:nvSpPr>
          <p:cNvPr id="2" name="Ellipse 1"/>
          <p:cNvSpPr/>
          <p:nvPr/>
        </p:nvSpPr>
        <p:spPr>
          <a:xfrm>
            <a:off x="357158" y="3000372"/>
            <a:ext cx="7815242" cy="1868788"/>
          </a:xfrm>
          <a:prstGeom prst="ellipse">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sz="3200" b="1" i="1" smtClean="0">
                <a:solidFill>
                  <a:schemeClr val="accent3"/>
                </a:solidFill>
              </a:rPr>
              <a:t>Lecture </a:t>
            </a:r>
            <a:r>
              <a:rPr lang="en-US" sz="3200" b="1" i="1" smtClean="0">
                <a:solidFill>
                  <a:schemeClr val="accent3"/>
                </a:solidFill>
              </a:rPr>
              <a:t>4:</a:t>
            </a:r>
            <a:endParaRPr lang="en-US" sz="3200" b="1" i="1" dirty="0" smtClean="0">
              <a:solidFill>
                <a:schemeClr val="accent3"/>
              </a:solidFill>
            </a:endParaRPr>
          </a:p>
          <a:p>
            <a:pPr algn="ctr"/>
            <a:r>
              <a:rPr lang="en-US" sz="3200" b="1" i="1" dirty="0" smtClean="0">
                <a:solidFill>
                  <a:schemeClr val="accent3"/>
                </a:solidFill>
              </a:rPr>
              <a:t> </a:t>
            </a:r>
            <a:r>
              <a:rPr lang="fr-FR" sz="3200" b="1" i="1" dirty="0" err="1" smtClean="0">
                <a:solidFill>
                  <a:schemeClr val="accent3"/>
                </a:solidFill>
              </a:rPr>
              <a:t>Behavioral</a:t>
            </a:r>
            <a:r>
              <a:rPr lang="fr-FR" sz="3200" b="1" i="1" dirty="0" smtClean="0">
                <a:solidFill>
                  <a:schemeClr val="accent3"/>
                </a:solidFill>
              </a:rPr>
              <a:t> </a:t>
            </a:r>
            <a:r>
              <a:rPr lang="fr-FR" sz="3200" b="1" i="1" dirty="0" err="1" smtClean="0">
                <a:solidFill>
                  <a:schemeClr val="accent3"/>
                </a:solidFill>
              </a:rPr>
              <a:t>School</a:t>
            </a:r>
            <a:endParaRPr lang="fr-FR" sz="2800" dirty="0">
              <a:solidFill>
                <a:schemeClr val="accent3"/>
              </a:solidFill>
            </a:endParaRPr>
          </a:p>
          <a:p>
            <a:pPr algn="ctr"/>
            <a:endParaRPr lang="fr-FR" dirty="0">
              <a:solidFill>
                <a:schemeClr val="accent3"/>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3</a:t>
            </a:fld>
            <a:endParaRPr lang="en-US" dirty="0">
              <a:solidFill>
                <a:schemeClr val="accent4">
                  <a:lumMod val="10000"/>
                </a:schemeClr>
              </a:solidFill>
            </a:endParaRPr>
          </a:p>
        </p:txBody>
      </p:sp>
      <p:sp>
        <p:nvSpPr>
          <p:cNvPr id="8" name="Rectangle à coins arrondis 7"/>
          <p:cNvSpPr/>
          <p:nvPr/>
        </p:nvSpPr>
        <p:spPr>
          <a:xfrm>
            <a:off x="0" y="1500174"/>
            <a:ext cx="9144000" cy="250489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endParaRPr lang="en-US" sz="2400" dirty="0" smtClean="0">
              <a:solidFill>
                <a:schemeClr val="tx1"/>
              </a:solidFill>
            </a:endParaRPr>
          </a:p>
          <a:p>
            <a:pPr algn="just"/>
            <a:endParaRPr lang="en-US" sz="2400" dirty="0" smtClean="0">
              <a:solidFill>
                <a:schemeClr val="tx1"/>
              </a:solidFill>
            </a:endParaRPr>
          </a:p>
          <a:p>
            <a:pPr algn="just"/>
            <a:r>
              <a:rPr lang="en-US" sz="2400" dirty="0" smtClean="0">
                <a:solidFill>
                  <a:schemeClr val="tx1"/>
                </a:solidFill>
              </a:rPr>
              <a:t>The</a:t>
            </a:r>
            <a:r>
              <a:rPr lang="en-US" sz="2400" dirty="0">
                <a:solidFill>
                  <a:schemeClr val="tx1"/>
                </a:solidFill>
              </a:rPr>
              <a:t> </a:t>
            </a:r>
            <a:r>
              <a:rPr lang="en-US" sz="2400" b="1" dirty="0">
                <a:solidFill>
                  <a:schemeClr val="tx1"/>
                </a:solidFill>
              </a:rPr>
              <a:t>behavioral management theory</a:t>
            </a:r>
            <a:r>
              <a:rPr lang="en-US" sz="2400" dirty="0">
                <a:solidFill>
                  <a:schemeClr val="tx1"/>
                </a:solidFill>
              </a:rPr>
              <a:t> is often called the human relations movement because it addresses the human dimension of work. Behavioral theorists believed that a better understanding of human behavior at work, such as motivation, conflict, expectations, and group dynamics, improved productivity</a:t>
            </a:r>
            <a:endParaRPr lang="fr-FR" sz="2400" b="1" dirty="0" smtClean="0">
              <a:solidFill>
                <a:schemeClr val="tx1"/>
              </a:solidFill>
            </a:endParaRPr>
          </a:p>
          <a:p>
            <a:pPr algn="just"/>
            <a:endParaRPr lang="fr-FR" sz="2400" dirty="0" smtClean="0">
              <a:solidFill>
                <a:schemeClr val="tx1"/>
              </a:solidFill>
            </a:endParaRPr>
          </a:p>
          <a:p>
            <a:pPr algn="just"/>
            <a:r>
              <a:rPr lang="fr-FR" sz="2400" dirty="0" smtClean="0">
                <a:solidFill>
                  <a:schemeClr val="tx1"/>
                </a:solidFill>
              </a:rPr>
              <a:t> </a:t>
            </a:r>
          </a:p>
          <a:p>
            <a:pPr algn="ctr">
              <a:buFontTx/>
              <a:buChar char="-"/>
            </a:pPr>
            <a:endParaRPr lang="fr-FR" sz="2400" dirty="0">
              <a:solidFill>
                <a:schemeClr val="tx1"/>
              </a:solidFill>
            </a:endParaRPr>
          </a:p>
        </p:txBody>
      </p:sp>
      <p:sp>
        <p:nvSpPr>
          <p:cNvPr id="12" name="Arrondir un rectangle avec un coin diagonal 11"/>
          <p:cNvSpPr/>
          <p:nvPr/>
        </p:nvSpPr>
        <p:spPr>
          <a:xfrm>
            <a:off x="539552" y="188640"/>
            <a:ext cx="8208912" cy="1080120"/>
          </a:xfrm>
          <a:prstGeom prst="round2Diag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4000" b="1" dirty="0" smtClean="0">
              <a:solidFill>
                <a:srgbClr val="FF0000"/>
              </a:solidFill>
            </a:endParaRPr>
          </a:p>
          <a:p>
            <a:pPr algn="ctr"/>
            <a:r>
              <a:rPr lang="fr-FR" sz="4000" b="1" dirty="0" err="1" smtClean="0">
                <a:solidFill>
                  <a:srgbClr val="FF0000"/>
                </a:solidFill>
              </a:rPr>
              <a:t>Behavioral</a:t>
            </a:r>
            <a:r>
              <a:rPr lang="fr-FR" sz="4000" b="1" dirty="0" smtClean="0">
                <a:solidFill>
                  <a:srgbClr val="FF0000"/>
                </a:solidFill>
              </a:rPr>
              <a:t> </a:t>
            </a:r>
            <a:r>
              <a:rPr lang="fr-FR" sz="4000" b="1" dirty="0">
                <a:solidFill>
                  <a:srgbClr val="FF0000"/>
                </a:solidFill>
              </a:rPr>
              <a:t>Management Theory</a:t>
            </a:r>
          </a:p>
          <a:p>
            <a:pPr algn="ctr"/>
            <a:endParaRPr lang="fr-FR" sz="4000" b="1" dirty="0" smtClean="0">
              <a:solidFill>
                <a:srgbClr val="FF0000"/>
              </a:solidFill>
            </a:endParaRPr>
          </a:p>
          <a:p>
            <a:pPr algn="ctr"/>
            <a:endParaRPr lang="fr-FR" b="1" dirty="0">
              <a:solidFill>
                <a:srgbClr val="FF0000"/>
              </a:solidFill>
            </a:endParaRPr>
          </a:p>
        </p:txBody>
      </p:sp>
      <p:sp>
        <p:nvSpPr>
          <p:cNvPr id="5" name="Rectangle à coins arrondis 4"/>
          <p:cNvSpPr/>
          <p:nvPr/>
        </p:nvSpPr>
        <p:spPr>
          <a:xfrm>
            <a:off x="30945" y="4157464"/>
            <a:ext cx="9144000" cy="250489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endParaRPr lang="en-US" sz="2400" dirty="0" smtClean="0">
              <a:solidFill>
                <a:schemeClr val="tx1"/>
              </a:solidFill>
            </a:endParaRPr>
          </a:p>
          <a:p>
            <a:pPr algn="just"/>
            <a:endParaRPr lang="en-US" sz="2400" dirty="0" smtClean="0">
              <a:solidFill>
                <a:schemeClr val="tx1"/>
              </a:solidFill>
            </a:endParaRPr>
          </a:p>
          <a:p>
            <a:pPr algn="just"/>
            <a:r>
              <a:rPr lang="en-US" sz="2400" dirty="0">
                <a:solidFill>
                  <a:schemeClr val="tx1"/>
                </a:solidFill>
              </a:rPr>
              <a:t>The theorists who contributed to this school viewed employees as individuals, resources, and assets to be developed and worked with — not as machines, as in the past. Several individuals and experiments contributed to this theory.</a:t>
            </a:r>
            <a:endParaRPr lang="fr-FR" sz="2400" dirty="0" smtClean="0">
              <a:solidFill>
                <a:schemeClr val="tx1"/>
              </a:solidFill>
            </a:endParaRPr>
          </a:p>
          <a:p>
            <a:pPr algn="just"/>
            <a:r>
              <a:rPr lang="fr-FR" sz="2400" dirty="0" smtClean="0">
                <a:solidFill>
                  <a:schemeClr val="tx1"/>
                </a:solidFill>
              </a:rPr>
              <a:t> </a:t>
            </a:r>
          </a:p>
          <a:p>
            <a:pPr algn="ctr">
              <a:buFontTx/>
              <a:buChar char="-"/>
            </a:pPr>
            <a:endParaRPr lang="fr-FR" sz="2400" dirty="0">
              <a:solidFill>
                <a:schemeClr val="tx1"/>
              </a:solidFill>
            </a:endParaRPr>
          </a:p>
        </p:txBody>
      </p:sp>
    </p:spTree>
    <p:extLst>
      <p:ext uri="{BB962C8B-B14F-4D97-AF65-F5344CB8AC3E}">
        <p14:creationId xmlns:p14="http://schemas.microsoft.com/office/powerpoint/2010/main" val="3995742583"/>
      </p:ext>
    </p:extLst>
  </p:cSld>
  <p:clrMapOvr>
    <a:masterClrMapping/>
  </p:clrMapOvr>
  <p:transition spd="slow"/>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1" name="Rectangle 3"/>
          <p:cNvSpPr>
            <a:spLocks noGrp="1" noChangeArrowheads="1"/>
          </p:cNvSpPr>
          <p:nvPr>
            <p:ph idx="1"/>
          </p:nvPr>
        </p:nvSpPr>
        <p:spPr>
          <a:xfrm>
            <a:off x="1187624" y="1557338"/>
            <a:ext cx="7422976" cy="4679950"/>
          </a:xfrm>
        </p:spPr>
        <p:txBody>
          <a:bodyPr lIns="90488" tIns="44450" rIns="90488" bIns="44450"/>
          <a:lstStyle/>
          <a:p>
            <a:pPr marL="82296" indent="0" eaLnBrk="1" hangingPunct="1">
              <a:lnSpc>
                <a:spcPct val="90000"/>
              </a:lnSpc>
              <a:buNone/>
            </a:pPr>
            <a:r>
              <a:rPr lang="en-US" altLang="en-US" sz="2800" b="1" i="1" dirty="0" smtClean="0"/>
              <a:t>      </a:t>
            </a:r>
          </a:p>
          <a:p>
            <a:pPr eaLnBrk="1" hangingPunct="1">
              <a:lnSpc>
                <a:spcPct val="90000"/>
              </a:lnSpc>
            </a:pPr>
            <a:endParaRPr lang="en-US" altLang="en-US" sz="2800" b="1" i="1" dirty="0"/>
          </a:p>
          <a:p>
            <a:pPr eaLnBrk="1" hangingPunct="1">
              <a:lnSpc>
                <a:spcPct val="90000"/>
              </a:lnSpc>
            </a:pPr>
            <a:endParaRPr lang="en-US" altLang="en-US" sz="2800" b="1" i="1" dirty="0" smtClean="0"/>
          </a:p>
          <a:p>
            <a:pPr eaLnBrk="1" hangingPunct="1">
              <a:lnSpc>
                <a:spcPct val="90000"/>
              </a:lnSpc>
            </a:pPr>
            <a:r>
              <a:rPr lang="en-US" altLang="en-US" sz="2800" b="1" i="1" dirty="0" smtClean="0"/>
              <a:t>Focuses on the way a manager should personally manage to motivate employees.</a:t>
            </a:r>
            <a:endParaRPr lang="ar-SA" altLang="en-US" sz="2800" b="1" i="1" dirty="0" smtClean="0"/>
          </a:p>
          <a:p>
            <a:pPr eaLnBrk="1" hangingPunct="1">
              <a:lnSpc>
                <a:spcPct val="90000"/>
              </a:lnSpc>
            </a:pPr>
            <a:endParaRPr lang="ar-SA" altLang="en-US" sz="1000" b="1" i="1" dirty="0" smtClean="0"/>
          </a:p>
        </p:txBody>
      </p:sp>
    </p:spTree>
    <p:extLst>
      <p:ext uri="{BB962C8B-B14F-4D97-AF65-F5344CB8AC3E}">
        <p14:creationId xmlns:p14="http://schemas.microsoft.com/office/powerpoint/2010/main" val="2087321746"/>
      </p:ext>
    </p:extLst>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1" name="Rectangle 3"/>
          <p:cNvSpPr>
            <a:spLocks noGrp="1" noChangeArrowheads="1"/>
          </p:cNvSpPr>
          <p:nvPr>
            <p:ph idx="1"/>
          </p:nvPr>
        </p:nvSpPr>
        <p:spPr>
          <a:xfrm>
            <a:off x="539552" y="1412776"/>
            <a:ext cx="8424936" cy="5616624"/>
          </a:xfrm>
        </p:spPr>
        <p:txBody>
          <a:bodyPr lIns="90488" tIns="44450" rIns="90488" bIns="44450">
            <a:normAutofit/>
          </a:bodyPr>
          <a:lstStyle/>
          <a:p>
            <a:pPr marL="82296" indent="0" algn="just">
              <a:lnSpc>
                <a:spcPct val="90000"/>
              </a:lnSpc>
              <a:buNone/>
            </a:pPr>
            <a:r>
              <a:rPr lang="en-US" sz="2800" b="1" dirty="0">
                <a:latin typeface="Times New Roman" panose="02020603050405020304" pitchFamily="18" charset="0"/>
                <a:cs typeface="Times New Roman" panose="02020603050405020304" pitchFamily="18" charset="0"/>
              </a:rPr>
              <a:t>Elton Mayo's</a:t>
            </a:r>
            <a:r>
              <a:rPr lang="en-US" sz="2800" dirty="0">
                <a:latin typeface="Times New Roman" panose="02020603050405020304" pitchFamily="18" charset="0"/>
                <a:cs typeface="Times New Roman" panose="02020603050405020304" pitchFamily="18" charset="0"/>
              </a:rPr>
              <a:t> contributions came as part of the </a:t>
            </a:r>
            <a:r>
              <a:rPr lang="en-US" sz="2800" i="1" dirty="0">
                <a:latin typeface="Times New Roman" panose="02020603050405020304" pitchFamily="18" charset="0"/>
                <a:cs typeface="Times New Roman" panose="02020603050405020304" pitchFamily="18" charset="0"/>
              </a:rPr>
              <a:t>Hawthorne studies,</a:t>
            </a:r>
            <a:r>
              <a:rPr lang="en-US" sz="2800" dirty="0">
                <a:latin typeface="Times New Roman" panose="02020603050405020304" pitchFamily="18" charset="0"/>
                <a:cs typeface="Times New Roman" panose="02020603050405020304" pitchFamily="18" charset="0"/>
              </a:rPr>
              <a:t> a series of experiments that rigorously applied classical management theory only to reveal its shortcomings. The Hawthorne experiments consisted of two studies conducted at the Hawthorne Works of the Western Electric Company in Chicago from 1924 to 1932. The first study was conducted by a group of engineers seeking to determine the relationship of lighting levels to worker productivity. Surprisingly enough, they discovered that worker productivity increased as the lighting levels decreased — that is, until the employees were unable to see what they were doing, after which performance naturally declined.</a:t>
            </a:r>
            <a:endParaRPr lang="ar-SA" altLang="en-US" sz="1000" b="1" i="1" dirty="0" smtClean="0">
              <a:latin typeface="Times New Roman" panose="02020603050405020304" pitchFamily="18" charset="0"/>
              <a:cs typeface="Times New Roman" panose="02020603050405020304" pitchFamily="18" charset="0"/>
            </a:endParaRPr>
          </a:p>
        </p:txBody>
      </p:sp>
      <p:sp>
        <p:nvSpPr>
          <p:cNvPr id="3" name="Arrondir un rectangle avec un coin diagonal 2"/>
          <p:cNvSpPr/>
          <p:nvPr/>
        </p:nvSpPr>
        <p:spPr>
          <a:xfrm>
            <a:off x="539552" y="188640"/>
            <a:ext cx="8208912" cy="1080120"/>
          </a:xfrm>
          <a:prstGeom prst="round2Diag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4000" b="1" dirty="0" smtClean="0">
              <a:solidFill>
                <a:schemeClr val="tx1"/>
              </a:solidFill>
            </a:endParaRPr>
          </a:p>
          <a:p>
            <a:pPr algn="ctr"/>
            <a:r>
              <a:rPr lang="fr-FR" sz="4000" b="1" dirty="0" smtClean="0">
                <a:solidFill>
                  <a:schemeClr val="tx1"/>
                </a:solidFill>
              </a:rPr>
              <a:t>1- </a:t>
            </a:r>
            <a:r>
              <a:rPr lang="en-US" sz="4000" b="1" dirty="0">
                <a:solidFill>
                  <a:schemeClr val="tx1"/>
                </a:solidFill>
                <a:latin typeface="Times New Roman" panose="02020603050405020304" pitchFamily="18" charset="0"/>
                <a:cs typeface="Times New Roman" panose="02020603050405020304" pitchFamily="18" charset="0"/>
              </a:rPr>
              <a:t>Elton </a:t>
            </a:r>
            <a:r>
              <a:rPr lang="en-US" sz="4000" b="1" dirty="0" smtClean="0">
                <a:solidFill>
                  <a:schemeClr val="tx1"/>
                </a:solidFill>
                <a:latin typeface="Times New Roman" panose="02020603050405020304" pitchFamily="18" charset="0"/>
                <a:cs typeface="Times New Roman" panose="02020603050405020304" pitchFamily="18" charset="0"/>
              </a:rPr>
              <a:t>Mayo</a:t>
            </a:r>
            <a:r>
              <a:rPr lang="fr-FR" sz="4000" b="1" dirty="0" smtClean="0">
                <a:solidFill>
                  <a:schemeClr val="tx1"/>
                </a:solidFill>
              </a:rPr>
              <a:t> </a:t>
            </a:r>
            <a:endParaRPr lang="fr-FR" sz="4000" b="1" dirty="0">
              <a:solidFill>
                <a:schemeClr val="tx1"/>
              </a:solidFill>
            </a:endParaRPr>
          </a:p>
          <a:p>
            <a:pPr algn="ctr"/>
            <a:endParaRPr lang="fr-FR" sz="4000" b="1" dirty="0" smtClean="0">
              <a:solidFill>
                <a:schemeClr val="tx1"/>
              </a:solidFill>
            </a:endParaRPr>
          </a:p>
          <a:p>
            <a:pPr algn="ctr"/>
            <a:endParaRPr lang="fr-FR" b="1" dirty="0">
              <a:solidFill>
                <a:schemeClr val="tx1"/>
              </a:solidFill>
            </a:endParaRPr>
          </a:p>
        </p:txBody>
      </p:sp>
    </p:spTree>
    <p:extLst>
      <p:ext uri="{BB962C8B-B14F-4D97-AF65-F5344CB8AC3E}">
        <p14:creationId xmlns:p14="http://schemas.microsoft.com/office/powerpoint/2010/main" val="2111409777"/>
      </p:ext>
    </p:extLst>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6</a:t>
            </a:fld>
            <a:endParaRPr lang="en-US" dirty="0">
              <a:solidFill>
                <a:schemeClr val="accent4">
                  <a:lumMod val="10000"/>
                </a:schemeClr>
              </a:solidFill>
            </a:endParaRPr>
          </a:p>
        </p:txBody>
      </p:sp>
      <p:sp>
        <p:nvSpPr>
          <p:cNvPr id="8" name="Rectangle à coins arrondis 7"/>
          <p:cNvSpPr/>
          <p:nvPr/>
        </p:nvSpPr>
        <p:spPr>
          <a:xfrm>
            <a:off x="0" y="2132856"/>
            <a:ext cx="9144000" cy="2736304"/>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endParaRPr lang="en-US" sz="2400" dirty="0" smtClean="0">
              <a:solidFill>
                <a:schemeClr val="tx1"/>
              </a:solidFill>
            </a:endParaRPr>
          </a:p>
          <a:p>
            <a:pPr algn="just"/>
            <a:r>
              <a:rPr lang="en-US" sz="2400" dirty="0" smtClean="0">
                <a:solidFill>
                  <a:schemeClr val="tx1"/>
                </a:solidFill>
              </a:rPr>
              <a:t>	The </a:t>
            </a:r>
            <a:r>
              <a:rPr lang="en-US" sz="2400" dirty="0">
                <a:solidFill>
                  <a:schemeClr val="tx1"/>
                </a:solidFill>
              </a:rPr>
              <a:t>general conclusion from the Hawthorne studies was that human relations and the social needs of workers are crucial aspects of business management. This principle of human motivation helped revolutionize theories and practices of management</a:t>
            </a:r>
            <a:endParaRPr lang="fr-FR" sz="2400" dirty="0" smtClean="0">
              <a:solidFill>
                <a:schemeClr val="tx1"/>
              </a:solidFill>
            </a:endParaRPr>
          </a:p>
          <a:p>
            <a:pPr algn="just"/>
            <a:r>
              <a:rPr lang="fr-FR" sz="2400" dirty="0" smtClean="0">
                <a:solidFill>
                  <a:schemeClr val="tx1"/>
                </a:solidFill>
              </a:rPr>
              <a:t> </a:t>
            </a:r>
          </a:p>
          <a:p>
            <a:pPr algn="ctr">
              <a:buFontTx/>
              <a:buChar char="-"/>
            </a:pPr>
            <a:endParaRPr lang="fr-FR" sz="2400" dirty="0">
              <a:solidFill>
                <a:schemeClr val="tx1"/>
              </a:solidFill>
            </a:endParaRPr>
          </a:p>
        </p:txBody>
      </p:sp>
    </p:spTree>
    <p:extLst>
      <p:ext uri="{BB962C8B-B14F-4D97-AF65-F5344CB8AC3E}">
        <p14:creationId xmlns:p14="http://schemas.microsoft.com/office/powerpoint/2010/main" val="1141350155"/>
      </p:ext>
    </p:extLst>
  </p:cSld>
  <p:clrMapOvr>
    <a:masterClrMapping/>
  </p:clrMapOvr>
  <p:transition spd="slow"/>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1" name="Rectangle 3"/>
          <p:cNvSpPr>
            <a:spLocks noGrp="1" noChangeArrowheads="1"/>
          </p:cNvSpPr>
          <p:nvPr>
            <p:ph idx="1"/>
          </p:nvPr>
        </p:nvSpPr>
        <p:spPr>
          <a:xfrm>
            <a:off x="251520" y="1412776"/>
            <a:ext cx="8712968" cy="1800200"/>
          </a:xfrm>
        </p:spPr>
        <p:txBody>
          <a:bodyPr lIns="90488" tIns="44450" rIns="90488" bIns="44450">
            <a:normAutofit/>
          </a:bodyPr>
          <a:lstStyle/>
          <a:p>
            <a:pPr marL="82296" indent="0" algn="just">
              <a:lnSpc>
                <a:spcPct val="90000"/>
              </a:lnSpc>
              <a:buNone/>
            </a:pPr>
            <a:r>
              <a:rPr lang="en-US" sz="2800" dirty="0"/>
              <a:t>a practicing psychologist, developed one of the most widely recognized </a:t>
            </a:r>
            <a:r>
              <a:rPr lang="en-US" sz="2800" b="1" dirty="0"/>
              <a:t>need theories,</a:t>
            </a:r>
            <a:r>
              <a:rPr lang="en-US" sz="2800" dirty="0"/>
              <a:t> a theory of motivation based upon a consideration of human needs </a:t>
            </a:r>
            <a:r>
              <a:rPr lang="en-US" sz="2800" i="1" dirty="0"/>
              <a:t>.</a:t>
            </a:r>
            <a:r>
              <a:rPr lang="en-US" sz="2800" dirty="0"/>
              <a:t> His theory of human needs had three assumptions:</a:t>
            </a:r>
            <a:endParaRPr lang="ar-SA" altLang="en-US" sz="1000" b="1" i="1" dirty="0" smtClean="0">
              <a:latin typeface="Times New Roman" panose="02020603050405020304" pitchFamily="18" charset="0"/>
              <a:cs typeface="Times New Roman" panose="02020603050405020304" pitchFamily="18" charset="0"/>
            </a:endParaRPr>
          </a:p>
        </p:txBody>
      </p:sp>
      <p:sp>
        <p:nvSpPr>
          <p:cNvPr id="3" name="Arrondir un rectangle avec un coin diagonal 2"/>
          <p:cNvSpPr/>
          <p:nvPr/>
        </p:nvSpPr>
        <p:spPr>
          <a:xfrm>
            <a:off x="539552" y="188640"/>
            <a:ext cx="8208912" cy="1080120"/>
          </a:xfrm>
          <a:prstGeom prst="round2Diag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4000" b="1" dirty="0" smtClean="0">
              <a:solidFill>
                <a:schemeClr val="tx1"/>
              </a:solidFill>
            </a:endParaRPr>
          </a:p>
          <a:p>
            <a:pPr algn="ctr"/>
            <a:r>
              <a:rPr lang="fr-FR" sz="4000" b="1" dirty="0" smtClean="0">
                <a:solidFill>
                  <a:schemeClr val="tx1"/>
                </a:solidFill>
              </a:rPr>
              <a:t>II- </a:t>
            </a:r>
            <a:r>
              <a:rPr lang="fr-FR" sz="4000" b="1" dirty="0">
                <a:solidFill>
                  <a:schemeClr val="tx1"/>
                </a:solidFill>
              </a:rPr>
              <a:t>Abraham </a:t>
            </a:r>
            <a:r>
              <a:rPr lang="fr-FR" sz="4000" b="1" dirty="0" smtClean="0">
                <a:solidFill>
                  <a:schemeClr val="tx1"/>
                </a:solidFill>
              </a:rPr>
              <a:t>Maslow contribution</a:t>
            </a:r>
            <a:endParaRPr lang="fr-FR" sz="4000" b="1" dirty="0">
              <a:solidFill>
                <a:schemeClr val="tx1"/>
              </a:solidFill>
            </a:endParaRPr>
          </a:p>
          <a:p>
            <a:pPr algn="ctr"/>
            <a:endParaRPr lang="fr-FR" sz="4000" b="1" dirty="0" smtClean="0">
              <a:solidFill>
                <a:schemeClr val="tx1"/>
              </a:solidFill>
            </a:endParaRPr>
          </a:p>
          <a:p>
            <a:pPr algn="ctr"/>
            <a:endParaRPr lang="fr-FR" b="1" dirty="0">
              <a:solidFill>
                <a:schemeClr val="tx1"/>
              </a:solidFill>
            </a:endParaRPr>
          </a:p>
        </p:txBody>
      </p:sp>
      <p:sp>
        <p:nvSpPr>
          <p:cNvPr id="4" name="Arrondir un rectangle avec un coin diagonal 3"/>
          <p:cNvSpPr/>
          <p:nvPr/>
        </p:nvSpPr>
        <p:spPr>
          <a:xfrm>
            <a:off x="179512" y="3140968"/>
            <a:ext cx="8784976" cy="792088"/>
          </a:xfrm>
          <a:prstGeom prst="round2Diag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800" b="1" dirty="0">
                <a:solidFill>
                  <a:schemeClr val="tx1"/>
                </a:solidFill>
              </a:rPr>
              <a:t>Human needs are never completely satisfied</a:t>
            </a:r>
            <a:r>
              <a:rPr lang="en-US" sz="4000" b="1" dirty="0">
                <a:solidFill>
                  <a:schemeClr val="tx1"/>
                </a:solidFill>
              </a:rPr>
              <a:t>.</a:t>
            </a:r>
            <a:endParaRPr lang="fr-FR" b="1" dirty="0">
              <a:solidFill>
                <a:schemeClr val="tx1"/>
              </a:solidFill>
            </a:endParaRPr>
          </a:p>
        </p:txBody>
      </p:sp>
      <p:sp>
        <p:nvSpPr>
          <p:cNvPr id="5" name="Arrondir un rectangle avec un coin diagonal 4"/>
          <p:cNvSpPr/>
          <p:nvPr/>
        </p:nvSpPr>
        <p:spPr>
          <a:xfrm>
            <a:off x="179512" y="4293096"/>
            <a:ext cx="8784976" cy="1008112"/>
          </a:xfrm>
          <a:prstGeom prst="round2Diag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800" b="1" dirty="0">
                <a:solidFill>
                  <a:schemeClr val="tx1"/>
                </a:solidFill>
              </a:rPr>
              <a:t>Human behavior is purposeful and is motivated by the need for satisfaction.</a:t>
            </a:r>
            <a:endParaRPr lang="fr-FR" sz="2800" b="1" dirty="0">
              <a:solidFill>
                <a:schemeClr val="tx1"/>
              </a:solidFill>
            </a:endParaRPr>
          </a:p>
        </p:txBody>
      </p:sp>
      <p:sp>
        <p:nvSpPr>
          <p:cNvPr id="7" name="Arrondir un rectangle avec un coin diagonal 6"/>
          <p:cNvSpPr/>
          <p:nvPr/>
        </p:nvSpPr>
        <p:spPr>
          <a:xfrm>
            <a:off x="187286" y="5661248"/>
            <a:ext cx="8784976" cy="1196752"/>
          </a:xfrm>
          <a:prstGeom prst="round2Diag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800" b="1" dirty="0">
                <a:solidFill>
                  <a:schemeClr val="tx1"/>
                </a:solidFill>
              </a:rPr>
              <a:t>Needs can be classified according to a hierarchical structure of importance, from the lowest to highest</a:t>
            </a:r>
            <a:endParaRPr lang="fr-FR" sz="2800" b="1" dirty="0">
              <a:solidFill>
                <a:schemeClr val="tx1"/>
              </a:solidFill>
            </a:endParaRPr>
          </a:p>
        </p:txBody>
      </p:sp>
    </p:spTree>
    <p:extLst>
      <p:ext uri="{BB962C8B-B14F-4D97-AF65-F5344CB8AC3E}">
        <p14:creationId xmlns:p14="http://schemas.microsoft.com/office/powerpoint/2010/main" val="65887417"/>
      </p:ext>
    </p:extLst>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rrondir un rectangle avec un coin diagonal 2"/>
          <p:cNvSpPr/>
          <p:nvPr/>
        </p:nvSpPr>
        <p:spPr>
          <a:xfrm>
            <a:off x="539552" y="188640"/>
            <a:ext cx="8208912" cy="1080120"/>
          </a:xfrm>
          <a:prstGeom prst="round2Diag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4000" b="1" dirty="0" smtClean="0">
              <a:solidFill>
                <a:schemeClr val="tx1"/>
              </a:solidFill>
            </a:endParaRPr>
          </a:p>
          <a:p>
            <a:pPr algn="ctr"/>
            <a:r>
              <a:rPr lang="fr-FR" sz="4000" b="1" dirty="0" smtClean="0">
                <a:solidFill>
                  <a:schemeClr val="tx1"/>
                </a:solidFill>
              </a:rPr>
              <a:t>II- </a:t>
            </a:r>
            <a:r>
              <a:rPr lang="fr-FR" sz="4000" b="1" dirty="0">
                <a:solidFill>
                  <a:schemeClr val="tx1"/>
                </a:solidFill>
              </a:rPr>
              <a:t>Abraham </a:t>
            </a:r>
            <a:r>
              <a:rPr lang="fr-FR" sz="4000" b="1" dirty="0" smtClean="0">
                <a:solidFill>
                  <a:schemeClr val="tx1"/>
                </a:solidFill>
              </a:rPr>
              <a:t>Maslow contribution</a:t>
            </a:r>
            <a:endParaRPr lang="fr-FR" sz="4000" b="1" dirty="0">
              <a:solidFill>
                <a:schemeClr val="tx1"/>
              </a:solidFill>
            </a:endParaRPr>
          </a:p>
          <a:p>
            <a:pPr algn="ctr"/>
            <a:endParaRPr lang="fr-FR" sz="4000" b="1" dirty="0" smtClean="0">
              <a:solidFill>
                <a:schemeClr val="tx1"/>
              </a:solidFill>
            </a:endParaRPr>
          </a:p>
          <a:p>
            <a:pPr algn="ctr"/>
            <a:endParaRPr lang="fr-FR" b="1" dirty="0">
              <a:solidFill>
                <a:schemeClr val="tx1"/>
              </a:solidFill>
            </a:endParaRPr>
          </a:p>
        </p:txBody>
      </p:sp>
      <p:sp>
        <p:nvSpPr>
          <p:cNvPr id="4" name="Arrondir un rectangle avec un coin diagonal 3"/>
          <p:cNvSpPr/>
          <p:nvPr/>
        </p:nvSpPr>
        <p:spPr>
          <a:xfrm>
            <a:off x="207234" y="2612531"/>
            <a:ext cx="3702325" cy="792088"/>
          </a:xfrm>
          <a:prstGeom prst="round2Diag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fr-FR" sz="2800" b="1" dirty="0" err="1">
                <a:solidFill>
                  <a:schemeClr val="tx1"/>
                </a:solidFill>
              </a:rPr>
              <a:t>Physiological</a:t>
            </a:r>
            <a:r>
              <a:rPr lang="fr-FR" sz="2800" b="1" dirty="0">
                <a:solidFill>
                  <a:schemeClr val="tx1"/>
                </a:solidFill>
              </a:rPr>
              <a:t> </a:t>
            </a:r>
            <a:r>
              <a:rPr lang="fr-FR" sz="2800" b="1" dirty="0" err="1">
                <a:solidFill>
                  <a:schemeClr val="tx1"/>
                </a:solidFill>
              </a:rPr>
              <a:t>needs</a:t>
            </a:r>
            <a:endParaRPr lang="fr-FR" sz="2800" b="1" dirty="0">
              <a:solidFill>
                <a:schemeClr val="tx1"/>
              </a:solidFill>
            </a:endParaRPr>
          </a:p>
        </p:txBody>
      </p:sp>
      <p:sp>
        <p:nvSpPr>
          <p:cNvPr id="5" name="Arrondir un rectangle avec un coin diagonal 4"/>
          <p:cNvSpPr/>
          <p:nvPr/>
        </p:nvSpPr>
        <p:spPr>
          <a:xfrm>
            <a:off x="4541644" y="2610074"/>
            <a:ext cx="3759964" cy="792088"/>
          </a:xfrm>
          <a:prstGeom prst="round2Diag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fr-FR" sz="2800" b="1" dirty="0" err="1">
                <a:solidFill>
                  <a:schemeClr val="tx1"/>
                </a:solidFill>
              </a:rPr>
              <a:t>Safety</a:t>
            </a:r>
            <a:r>
              <a:rPr lang="fr-FR" sz="2800" b="1" dirty="0">
                <a:solidFill>
                  <a:schemeClr val="tx1"/>
                </a:solidFill>
              </a:rPr>
              <a:t> </a:t>
            </a:r>
            <a:r>
              <a:rPr lang="fr-FR" sz="2800" b="1" dirty="0" err="1">
                <a:solidFill>
                  <a:schemeClr val="tx1"/>
                </a:solidFill>
              </a:rPr>
              <a:t>needs</a:t>
            </a:r>
            <a:endParaRPr lang="fr-FR" sz="2800" b="1" dirty="0">
              <a:solidFill>
                <a:schemeClr val="tx1"/>
              </a:solidFill>
            </a:endParaRPr>
          </a:p>
        </p:txBody>
      </p:sp>
      <p:sp>
        <p:nvSpPr>
          <p:cNvPr id="7" name="Arrondir un rectangle avec un coin diagonal 6"/>
          <p:cNvSpPr/>
          <p:nvPr/>
        </p:nvSpPr>
        <p:spPr>
          <a:xfrm>
            <a:off x="2067705" y="3898989"/>
            <a:ext cx="4477699" cy="720080"/>
          </a:xfrm>
          <a:prstGeom prst="round2Diag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fr-FR" sz="2800" b="1" dirty="0" err="1">
                <a:solidFill>
                  <a:schemeClr val="tx1"/>
                </a:solidFill>
              </a:rPr>
              <a:t>Belonging</a:t>
            </a:r>
            <a:r>
              <a:rPr lang="fr-FR" sz="2800" b="1" dirty="0">
                <a:solidFill>
                  <a:schemeClr val="tx1"/>
                </a:solidFill>
              </a:rPr>
              <a:t> and love </a:t>
            </a:r>
            <a:r>
              <a:rPr lang="fr-FR" sz="2800" b="1" dirty="0" err="1">
                <a:solidFill>
                  <a:schemeClr val="tx1"/>
                </a:solidFill>
              </a:rPr>
              <a:t>needs</a:t>
            </a:r>
            <a:endParaRPr lang="fr-FR" sz="2800" b="1" dirty="0">
              <a:solidFill>
                <a:schemeClr val="tx1"/>
              </a:solidFill>
            </a:endParaRPr>
          </a:p>
        </p:txBody>
      </p:sp>
      <p:sp>
        <p:nvSpPr>
          <p:cNvPr id="8" name="Arrondir un rectangle avec un coin diagonal 7"/>
          <p:cNvSpPr/>
          <p:nvPr/>
        </p:nvSpPr>
        <p:spPr>
          <a:xfrm>
            <a:off x="149595" y="1556792"/>
            <a:ext cx="8784976" cy="792088"/>
          </a:xfrm>
          <a:prstGeom prst="round2Diag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800" dirty="0">
                <a:solidFill>
                  <a:schemeClr val="tx1"/>
                </a:solidFill>
              </a:rPr>
              <a:t>Maslow broke down the needs hierarchy into five specific areas:</a:t>
            </a:r>
            <a:endParaRPr lang="fr-FR" b="1" dirty="0">
              <a:solidFill>
                <a:schemeClr val="tx1"/>
              </a:solidFill>
            </a:endParaRPr>
          </a:p>
        </p:txBody>
      </p:sp>
      <p:sp>
        <p:nvSpPr>
          <p:cNvPr id="9" name="Arrondir un rectangle avec un coin diagonal 8"/>
          <p:cNvSpPr/>
          <p:nvPr/>
        </p:nvSpPr>
        <p:spPr>
          <a:xfrm>
            <a:off x="160742" y="5210815"/>
            <a:ext cx="3748817" cy="720080"/>
          </a:xfrm>
          <a:prstGeom prst="round2Diag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fr-FR" sz="2800" b="1" dirty="0" err="1">
                <a:solidFill>
                  <a:schemeClr val="tx1"/>
                </a:solidFill>
              </a:rPr>
              <a:t>Esteem</a:t>
            </a:r>
            <a:r>
              <a:rPr lang="fr-FR" sz="2800" b="1" dirty="0">
                <a:solidFill>
                  <a:schemeClr val="tx1"/>
                </a:solidFill>
              </a:rPr>
              <a:t> </a:t>
            </a:r>
            <a:r>
              <a:rPr lang="fr-FR" sz="2800" b="1" dirty="0" err="1">
                <a:solidFill>
                  <a:schemeClr val="tx1"/>
                </a:solidFill>
              </a:rPr>
              <a:t>needs</a:t>
            </a:r>
            <a:r>
              <a:rPr lang="fr-FR" sz="2800" b="1" dirty="0">
                <a:solidFill>
                  <a:schemeClr val="tx1"/>
                </a:solidFill>
              </a:rPr>
              <a:t>.</a:t>
            </a:r>
          </a:p>
        </p:txBody>
      </p:sp>
      <p:sp>
        <p:nvSpPr>
          <p:cNvPr id="10" name="Arrondir un rectangle avec un coin diagonal 9"/>
          <p:cNvSpPr/>
          <p:nvPr/>
        </p:nvSpPr>
        <p:spPr>
          <a:xfrm>
            <a:off x="4360972" y="5120802"/>
            <a:ext cx="4602644" cy="720080"/>
          </a:xfrm>
          <a:prstGeom prst="round2Diag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fr-FR" sz="2800" b="1" dirty="0">
                <a:solidFill>
                  <a:schemeClr val="tx1"/>
                </a:solidFill>
              </a:rPr>
              <a:t>Self‐</a:t>
            </a:r>
            <a:r>
              <a:rPr lang="fr-FR" sz="2800" b="1" dirty="0" err="1">
                <a:solidFill>
                  <a:schemeClr val="tx1"/>
                </a:solidFill>
              </a:rPr>
              <a:t>actualization</a:t>
            </a:r>
            <a:r>
              <a:rPr lang="fr-FR" sz="2800" b="1" dirty="0">
                <a:solidFill>
                  <a:schemeClr val="tx1"/>
                </a:solidFill>
              </a:rPr>
              <a:t> </a:t>
            </a:r>
            <a:r>
              <a:rPr lang="fr-FR" sz="2800" b="1" dirty="0" err="1">
                <a:solidFill>
                  <a:schemeClr val="tx1"/>
                </a:solidFill>
              </a:rPr>
              <a:t>needs</a:t>
            </a:r>
            <a:endParaRPr lang="fr-FR" sz="2800" b="1" dirty="0">
              <a:solidFill>
                <a:schemeClr val="tx1"/>
              </a:solidFill>
            </a:endParaRPr>
          </a:p>
        </p:txBody>
      </p:sp>
    </p:spTree>
    <p:extLst>
      <p:ext uri="{BB962C8B-B14F-4D97-AF65-F5344CB8AC3E}">
        <p14:creationId xmlns:p14="http://schemas.microsoft.com/office/powerpoint/2010/main" val="4021053134"/>
      </p:ext>
    </p:extLst>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rrondir un rectangle avec un coin diagonal 2"/>
          <p:cNvSpPr/>
          <p:nvPr/>
        </p:nvSpPr>
        <p:spPr>
          <a:xfrm>
            <a:off x="539552" y="188640"/>
            <a:ext cx="8208912" cy="1080120"/>
          </a:xfrm>
          <a:prstGeom prst="round2Diag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4000" b="1" dirty="0" smtClean="0">
              <a:solidFill>
                <a:schemeClr val="tx1"/>
              </a:solidFill>
            </a:endParaRPr>
          </a:p>
          <a:p>
            <a:pPr algn="ctr"/>
            <a:r>
              <a:rPr lang="fr-FR" sz="4000" b="1" dirty="0" smtClean="0">
                <a:solidFill>
                  <a:schemeClr val="tx1"/>
                </a:solidFill>
              </a:rPr>
              <a:t>II- </a:t>
            </a:r>
            <a:r>
              <a:rPr lang="fr-FR" sz="4000" b="1" dirty="0">
                <a:solidFill>
                  <a:schemeClr val="tx1"/>
                </a:solidFill>
              </a:rPr>
              <a:t>Abraham </a:t>
            </a:r>
            <a:r>
              <a:rPr lang="fr-FR" sz="4000" b="1" dirty="0" smtClean="0">
                <a:solidFill>
                  <a:schemeClr val="tx1"/>
                </a:solidFill>
              </a:rPr>
              <a:t>Maslow contribution</a:t>
            </a:r>
            <a:endParaRPr lang="fr-FR" sz="4000" b="1" dirty="0">
              <a:solidFill>
                <a:schemeClr val="tx1"/>
              </a:solidFill>
            </a:endParaRPr>
          </a:p>
          <a:p>
            <a:pPr algn="ctr"/>
            <a:endParaRPr lang="fr-FR" sz="4000" b="1" dirty="0" smtClean="0">
              <a:solidFill>
                <a:schemeClr val="tx1"/>
              </a:solidFill>
            </a:endParaRPr>
          </a:p>
          <a:p>
            <a:pPr algn="ctr"/>
            <a:endParaRPr lang="fr-FR" b="1" dirty="0">
              <a:solidFill>
                <a:schemeClr val="tx1"/>
              </a:solidFill>
            </a:endParaRPr>
          </a:p>
        </p:txBody>
      </p:sp>
      <p:sp>
        <p:nvSpPr>
          <p:cNvPr id="4" name="Arrondir un rectangle avec un coin diagonal 3"/>
          <p:cNvSpPr/>
          <p:nvPr/>
        </p:nvSpPr>
        <p:spPr>
          <a:xfrm>
            <a:off x="207234" y="2060848"/>
            <a:ext cx="3702325" cy="792088"/>
          </a:xfrm>
          <a:prstGeom prst="round2Diag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fr-FR" sz="2800" b="1" dirty="0" err="1">
                <a:solidFill>
                  <a:schemeClr val="tx1"/>
                </a:solidFill>
              </a:rPr>
              <a:t>Physiological</a:t>
            </a:r>
            <a:r>
              <a:rPr lang="fr-FR" sz="2800" b="1" dirty="0">
                <a:solidFill>
                  <a:schemeClr val="tx1"/>
                </a:solidFill>
              </a:rPr>
              <a:t> </a:t>
            </a:r>
            <a:r>
              <a:rPr lang="fr-FR" sz="2800" b="1" dirty="0" err="1">
                <a:solidFill>
                  <a:schemeClr val="tx1"/>
                </a:solidFill>
              </a:rPr>
              <a:t>needs</a:t>
            </a:r>
            <a:endParaRPr lang="fr-FR" sz="2800" b="1" dirty="0">
              <a:solidFill>
                <a:schemeClr val="tx1"/>
              </a:solidFill>
            </a:endParaRPr>
          </a:p>
        </p:txBody>
      </p:sp>
      <p:sp>
        <p:nvSpPr>
          <p:cNvPr id="10" name="Arrondir un rectangle avec un coin diagonal 9"/>
          <p:cNvSpPr/>
          <p:nvPr/>
        </p:nvSpPr>
        <p:spPr>
          <a:xfrm>
            <a:off x="2339752" y="2852937"/>
            <a:ext cx="6623864" cy="2987946"/>
          </a:xfrm>
          <a:prstGeom prst="round2Diag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800" dirty="0">
                <a:solidFill>
                  <a:schemeClr val="tx1"/>
                </a:solidFill>
              </a:rPr>
              <a:t>Maslow grouped all physical needs necessary for maintaining basic human well‐being, such as food and drink, into this category. After the need is satisfied, however, it is no longer is a motivator.</a:t>
            </a:r>
            <a:endParaRPr lang="fr-FR" sz="2800" b="1" dirty="0">
              <a:solidFill>
                <a:schemeClr val="tx1"/>
              </a:solidFill>
            </a:endParaRPr>
          </a:p>
        </p:txBody>
      </p:sp>
    </p:spTree>
    <p:extLst>
      <p:ext uri="{BB962C8B-B14F-4D97-AF65-F5344CB8AC3E}">
        <p14:creationId xmlns:p14="http://schemas.microsoft.com/office/powerpoint/2010/main" val="460296945"/>
      </p:ext>
    </p:extLst>
  </p:cSld>
  <p:clrMapOvr>
    <a:masterClrMapping/>
  </p:clrMapOvr>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9539</TotalTime>
  <Words>585</Words>
  <Application>Microsoft Office PowerPoint</Application>
  <PresentationFormat>Affichage à l'écran (4:3)</PresentationFormat>
  <Paragraphs>109</Paragraphs>
  <Slides>17</Slides>
  <Notes>16</Notes>
  <HiddenSlides>0</HiddenSlides>
  <MMClips>0</MMClips>
  <ScaleCrop>false</ScaleCrop>
  <HeadingPairs>
    <vt:vector size="6" baseType="variant">
      <vt:variant>
        <vt:lpstr>Thème</vt:lpstr>
      </vt:variant>
      <vt:variant>
        <vt:i4>1</vt:i4>
      </vt:variant>
      <vt:variant>
        <vt:lpstr>Serveurs OLE incorporés</vt:lpstr>
      </vt:variant>
      <vt:variant>
        <vt:i4>1</vt:i4>
      </vt:variant>
      <vt:variant>
        <vt:lpstr>Titres des diapositives</vt:lpstr>
      </vt:variant>
      <vt:variant>
        <vt:i4>17</vt:i4>
      </vt:variant>
    </vt:vector>
  </HeadingPairs>
  <TitlesOfParts>
    <vt:vector size="19" baseType="lpstr">
      <vt:lpstr>Solstice</vt:lpstr>
      <vt:lpstr>Clip</vt:lpstr>
      <vt:lpstr>بسم الله الرحمان الرحيم  ( قَالَ رَبِّ اشْرَحْ لِي صَدْرِي (25) وَيَسِّرْ لِي أَمْرِي (26) وَاحْلُلْ عُقْدَةً مِنْ لِسَانِي (27) يَفْقَهُوا قَوْلِي (28) ) صدق الله العظيم     سورة طه</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Theory X and Y</vt:lpstr>
      <vt:lpstr>Theory X  / Theory Y</vt:lpstr>
      <vt:lpstr>Présentation PowerPoint</vt:lpstr>
    </vt:vector>
  </TitlesOfParts>
  <Compan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Template</dc:title>
  <dc:creator>.</dc:creator>
  <cp:lastModifiedBy>ACER</cp:lastModifiedBy>
  <cp:revision>1232</cp:revision>
  <dcterms:created xsi:type="dcterms:W3CDTF">2008-12-20T18:29:40Z</dcterms:created>
  <dcterms:modified xsi:type="dcterms:W3CDTF">2025-01-26T16:57:35Z</dcterms:modified>
</cp:coreProperties>
</file>