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328" r:id="rId2"/>
    <p:sldId id="274" r:id="rId3"/>
    <p:sldId id="264" r:id="rId4"/>
    <p:sldId id="266" r:id="rId5"/>
    <p:sldId id="265" r:id="rId6"/>
    <p:sldId id="267" r:id="rId7"/>
    <p:sldId id="269" r:id="rId8"/>
    <p:sldId id="268" r:id="rId9"/>
    <p:sldId id="275" r:id="rId10"/>
  </p:sldIdLst>
  <p:sldSz cx="11269663"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0" d="100"/>
          <a:sy n="60" d="100"/>
        </p:scale>
        <p:origin x="-1056" y="-24"/>
      </p:cViewPr>
      <p:guideLst>
        <p:guide orient="horz" pos="2160"/>
        <p:guide pos="355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984324-A06F-4D8B-BCF3-CB2DF0FC66D3}" type="datetimeFigureOut">
              <a:rPr lang="fr-FR" smtClean="0"/>
              <a:pPr/>
              <a:t>20/10/2024</a:t>
            </a:fld>
            <a:endParaRPr lang="fr-FR"/>
          </a:p>
        </p:txBody>
      </p:sp>
      <p:sp>
        <p:nvSpPr>
          <p:cNvPr id="4" name="Espace réservé de l'image des diapositives 3"/>
          <p:cNvSpPr>
            <a:spLocks noGrp="1" noRot="1" noChangeAspect="1"/>
          </p:cNvSpPr>
          <p:nvPr>
            <p:ph type="sldImg" idx="2"/>
          </p:nvPr>
        </p:nvSpPr>
        <p:spPr>
          <a:xfrm>
            <a:off x="612775" y="685800"/>
            <a:ext cx="563245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FC43F7-1A07-425F-997D-83FA4C4990D8}"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45225" y="2130427"/>
            <a:ext cx="9579214"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690449" y="3886200"/>
            <a:ext cx="788876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170505" y="274640"/>
            <a:ext cx="2535674"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563484" y="274640"/>
            <a:ext cx="7419194"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90225" y="4406902"/>
            <a:ext cx="9579214"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890225" y="2906713"/>
            <a:ext cx="957921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563484" y="1600202"/>
            <a:ext cx="497743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728745" y="1600202"/>
            <a:ext cx="497743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563483" y="1535113"/>
            <a:ext cx="497939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563483" y="2174875"/>
            <a:ext cx="4979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5724832" y="1535113"/>
            <a:ext cx="498134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5724832" y="2174875"/>
            <a:ext cx="498134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63485" y="273050"/>
            <a:ext cx="3707641"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4406125" y="273052"/>
            <a:ext cx="630005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563485" y="1435102"/>
            <a:ext cx="370764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208934" y="4800600"/>
            <a:ext cx="6761798"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2208934" y="612775"/>
            <a:ext cx="6761798"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2208934" y="5367338"/>
            <a:ext cx="676179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563485" y="274638"/>
            <a:ext cx="10142696"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563485" y="1600202"/>
            <a:ext cx="10142696"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563483" y="6356352"/>
            <a:ext cx="262958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77FE68-B179-47C4-8757-734EB2B83C49}" type="datetimeFigureOut">
              <a:rPr lang="fr-FR" smtClean="0"/>
              <a:pPr/>
              <a:t>20/10/2024</a:t>
            </a:fld>
            <a:endParaRPr lang="fr-FR"/>
          </a:p>
        </p:txBody>
      </p:sp>
      <p:sp>
        <p:nvSpPr>
          <p:cNvPr id="5" name="Espace réservé du pied de page 4"/>
          <p:cNvSpPr>
            <a:spLocks noGrp="1"/>
          </p:cNvSpPr>
          <p:nvPr>
            <p:ph type="ftr" sz="quarter" idx="3"/>
          </p:nvPr>
        </p:nvSpPr>
        <p:spPr>
          <a:xfrm>
            <a:off x="3850469" y="6356352"/>
            <a:ext cx="356872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076592" y="6356352"/>
            <a:ext cx="262958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D4D041-5645-49D8-B3DD-E4DAFC1DE53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34171" y="785794"/>
            <a:ext cx="9858444" cy="2582858"/>
          </a:xfrm>
        </p:spPr>
        <p:style>
          <a:lnRef idx="2">
            <a:schemeClr val="accent1"/>
          </a:lnRef>
          <a:fillRef idx="1">
            <a:schemeClr val="lt1"/>
          </a:fillRef>
          <a:effectRef idx="0">
            <a:schemeClr val="accent1"/>
          </a:effectRef>
          <a:fontRef idx="minor">
            <a:schemeClr val="dk1"/>
          </a:fontRef>
        </p:style>
        <p:txBody>
          <a:bodyPr>
            <a:normAutofit/>
          </a:bodyPr>
          <a:lstStyle/>
          <a:p>
            <a:r>
              <a:rPr lang="fr-FR" sz="4800" b="1" dirty="0" err="1" smtClean="0">
                <a:solidFill>
                  <a:srgbClr val="0070C0"/>
                </a:solidFill>
              </a:rPr>
              <a:t>Conceptual</a:t>
            </a:r>
            <a:r>
              <a:rPr lang="fr-FR" sz="4800" b="1" dirty="0" smtClean="0">
                <a:solidFill>
                  <a:srgbClr val="0070C0"/>
                </a:solidFill>
              </a:rPr>
              <a:t> </a:t>
            </a:r>
            <a:r>
              <a:rPr lang="fr-FR" sz="4800" b="1" dirty="0" err="1" smtClean="0">
                <a:solidFill>
                  <a:srgbClr val="0070C0"/>
                </a:solidFill>
              </a:rPr>
              <a:t>framework</a:t>
            </a:r>
            <a:r>
              <a:rPr lang="fr-FR" sz="4800" b="1" dirty="0" smtClean="0">
                <a:solidFill>
                  <a:srgbClr val="0070C0"/>
                </a:solidFill>
              </a:rPr>
              <a:t> for TQM</a:t>
            </a:r>
            <a:r>
              <a:rPr lang="fr-FR" sz="3200" b="1" dirty="0" smtClean="0">
                <a:solidFill>
                  <a:srgbClr val="0070C0"/>
                </a:solidFill>
              </a:rPr>
              <a:t/>
            </a:r>
            <a:br>
              <a:rPr lang="fr-FR" sz="3200" b="1" dirty="0" smtClean="0">
                <a:solidFill>
                  <a:srgbClr val="0070C0"/>
                </a:solidFill>
              </a:rPr>
            </a:br>
            <a:r>
              <a:rPr lang="fr-FR" sz="3200" b="1" dirty="0" smtClean="0">
                <a:solidFill>
                  <a:srgbClr val="0070C0"/>
                </a:solidFill>
              </a:rPr>
              <a:t/>
            </a:r>
            <a:br>
              <a:rPr lang="fr-FR" sz="3200" b="1" dirty="0" smtClean="0">
                <a:solidFill>
                  <a:srgbClr val="0070C0"/>
                </a:solidFill>
              </a:rPr>
            </a:br>
            <a:r>
              <a:rPr lang="fr-FR" sz="3200" b="1" dirty="0" smtClean="0">
                <a:solidFill>
                  <a:srgbClr val="0070C0"/>
                </a:solidFill>
              </a:rPr>
              <a:t>Course 02</a:t>
            </a:r>
            <a:endParaRPr lang="fr-FR" sz="3200" b="1" dirty="0">
              <a:solidFill>
                <a:srgbClr val="0070C0"/>
              </a:solidFill>
            </a:endParaRPr>
          </a:p>
        </p:txBody>
      </p:sp>
      <p:sp>
        <p:nvSpPr>
          <p:cNvPr id="3" name="Espace réservé du contenu 2"/>
          <p:cNvSpPr>
            <a:spLocks noGrp="1"/>
          </p:cNvSpPr>
          <p:nvPr>
            <p:ph idx="1"/>
          </p:nvPr>
        </p:nvSpPr>
        <p:spPr>
          <a:xfrm>
            <a:off x="1991493" y="3857628"/>
            <a:ext cx="7286676" cy="2143140"/>
          </a:xfrm>
        </p:spPr>
        <p:txBody>
          <a:bodyPr>
            <a:noAutofit/>
          </a:bodyPr>
          <a:lstStyle/>
          <a:p>
            <a:pPr algn="ctr" rtl="1">
              <a:buNone/>
            </a:pP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محاضرات موجهة لطلبة السنة ثانية </a:t>
            </a:r>
            <a:r>
              <a:rPr lang="ar-DZ" sz="3600" b="1" dirty="0" err="1" smtClean="0">
                <a:effectLst>
                  <a:outerShdw blurRad="38100" dist="38100" dir="2700000" algn="tl">
                    <a:srgbClr val="000000">
                      <a:alpha val="43137"/>
                    </a:srgbClr>
                  </a:outerShdw>
                </a:effectLst>
                <a:latin typeface="Arabic Typesetting" pitchFamily="66" charset="-78"/>
                <a:cs typeface="Arabic Typesetting" pitchFamily="66" charset="-78"/>
              </a:rPr>
              <a:t>ماستر</a:t>
            </a: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 اقتصاد وتسيير المؤسسات</a:t>
            </a:r>
          </a:p>
          <a:p>
            <a:pPr algn="ctr" rtl="1">
              <a:buNone/>
            </a:pP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قسم العلوم </a:t>
            </a:r>
            <a:r>
              <a:rPr lang="ar-DZ" sz="3600" b="1" dirty="0" err="1" smtClean="0">
                <a:effectLst>
                  <a:outerShdw blurRad="38100" dist="38100" dir="2700000" algn="tl">
                    <a:srgbClr val="000000">
                      <a:alpha val="43137"/>
                    </a:srgbClr>
                  </a:outerShdw>
                </a:effectLst>
                <a:latin typeface="Arabic Typesetting" pitchFamily="66" charset="-78"/>
                <a:cs typeface="Arabic Typesetting" pitchFamily="66" charset="-78"/>
              </a:rPr>
              <a:t>الإقتصادية</a:t>
            </a: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 جامعة بسكرة</a:t>
            </a:r>
            <a:endParaRPr lang="fr-FR" sz="3600" b="1" dirty="0" smtClean="0">
              <a:effectLst>
                <a:outerShdw blurRad="38100" dist="38100" dir="2700000" algn="tl">
                  <a:srgbClr val="000000">
                    <a:alpha val="43137"/>
                  </a:srgbClr>
                </a:outerShdw>
              </a:effectLst>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274638"/>
            <a:ext cx="10142696" cy="796908"/>
          </a:xfrm>
        </p:spPr>
        <p:txBody>
          <a:bodyPr>
            <a:normAutofit/>
          </a:bodyPr>
          <a:lstStyle/>
          <a:p>
            <a:r>
              <a:rPr lang="fr-FR" b="1" dirty="0" smtClean="0"/>
              <a:t>Introduction</a:t>
            </a:r>
            <a:endParaRPr lang="fr-FR" b="1" dirty="0"/>
          </a:p>
        </p:txBody>
      </p:sp>
      <p:sp>
        <p:nvSpPr>
          <p:cNvPr id="3" name="Espace réservé du contenu 2"/>
          <p:cNvSpPr>
            <a:spLocks noGrp="1"/>
          </p:cNvSpPr>
          <p:nvPr>
            <p:ph idx="1"/>
          </p:nvPr>
        </p:nvSpPr>
        <p:spPr/>
        <p:txBody>
          <a:bodyPr>
            <a:normAutofit fontScale="92500" lnSpcReduction="10000"/>
          </a:bodyPr>
          <a:lstStyle/>
          <a:p>
            <a:pPr algn="just"/>
            <a:r>
              <a:rPr lang="en-US" dirty="0" smtClean="0"/>
              <a:t>In the global marketplace, there is </a:t>
            </a:r>
            <a:r>
              <a:rPr lang="en-US" dirty="0" smtClean="0">
                <a:solidFill>
                  <a:srgbClr val="0070C0"/>
                </a:solidFill>
              </a:rPr>
              <a:t>increasing competition among producers and marketers of goods and services,</a:t>
            </a:r>
            <a:r>
              <a:rPr lang="en-US" dirty="0" smtClean="0"/>
              <a:t> so that the focus </a:t>
            </a:r>
            <a:r>
              <a:rPr lang="en-US" b="1" dirty="0" smtClean="0">
                <a:solidFill>
                  <a:srgbClr val="00B050"/>
                </a:solidFill>
              </a:rPr>
              <a:t>for competitive advantage has come to be on quality.</a:t>
            </a:r>
            <a:r>
              <a:rPr lang="en-US" dirty="0" smtClean="0"/>
              <a:t> Attempts at improving quality in organizations led to the advancement of the management philosophy called total quality management (TQM).</a:t>
            </a:r>
          </a:p>
          <a:p>
            <a:pPr algn="just"/>
            <a:endParaRPr lang="en-US" dirty="0" smtClean="0"/>
          </a:p>
          <a:p>
            <a:pPr algn="just"/>
            <a:r>
              <a:rPr lang="en-US" dirty="0" smtClean="0"/>
              <a:t>It is not clear if TQM is still a desirable management theory or a fad; hence, an analytic review of its innovative change process is presented to judge its status.</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fr-FR" dirty="0"/>
          </a:p>
        </p:txBody>
      </p:sp>
      <p:sp>
        <p:nvSpPr>
          <p:cNvPr id="3" name="Espace réservé du contenu 2"/>
          <p:cNvSpPr>
            <a:spLocks noGrp="1"/>
          </p:cNvSpPr>
          <p:nvPr>
            <p:ph idx="1"/>
          </p:nvPr>
        </p:nvSpPr>
        <p:spPr/>
        <p:txBody>
          <a:bodyPr>
            <a:normAutofit/>
          </a:bodyPr>
          <a:lstStyle/>
          <a:p>
            <a:pPr algn="just"/>
            <a:r>
              <a:rPr lang="en-US" sz="2000" dirty="0" smtClean="0"/>
              <a:t>Total Quality Management (TQM) was initially developed in </a:t>
            </a:r>
            <a:r>
              <a:rPr lang="en-US" sz="2000" b="1" dirty="0" smtClean="0"/>
              <a:t>Japan</a:t>
            </a:r>
            <a:r>
              <a:rPr lang="en-US" sz="2000" dirty="0" smtClean="0"/>
              <a:t>, and </a:t>
            </a:r>
            <a:r>
              <a:rPr lang="en-US" sz="2000" dirty="0" smtClean="0">
                <a:solidFill>
                  <a:srgbClr val="0070C0"/>
                </a:solidFill>
              </a:rPr>
              <a:t>its origins can be traced in the work of the -so called- quality gurus, Deming, </a:t>
            </a:r>
            <a:r>
              <a:rPr lang="en-US" sz="2000" dirty="0" err="1" smtClean="0">
                <a:solidFill>
                  <a:srgbClr val="0070C0"/>
                </a:solidFill>
              </a:rPr>
              <a:t>Juran</a:t>
            </a:r>
            <a:r>
              <a:rPr lang="en-US" sz="2000" dirty="0" smtClean="0">
                <a:solidFill>
                  <a:srgbClr val="0070C0"/>
                </a:solidFill>
              </a:rPr>
              <a:t>, </a:t>
            </a:r>
            <a:r>
              <a:rPr lang="en-US" sz="2000" dirty="0" err="1" smtClean="0">
                <a:solidFill>
                  <a:srgbClr val="0070C0"/>
                </a:solidFill>
              </a:rPr>
              <a:t>Feigenbaum</a:t>
            </a:r>
            <a:r>
              <a:rPr lang="en-US" sz="2000" dirty="0" smtClean="0">
                <a:solidFill>
                  <a:srgbClr val="0070C0"/>
                </a:solidFill>
              </a:rPr>
              <a:t>, Ishikawa and Crosby </a:t>
            </a:r>
            <a:r>
              <a:rPr lang="en-US" sz="2000" dirty="0" smtClean="0"/>
              <a:t>and on the rise and dominance of the Japanese automobile industry in the world markets.</a:t>
            </a:r>
          </a:p>
          <a:p>
            <a:pPr algn="just"/>
            <a:r>
              <a:rPr lang="en-US" sz="2000" dirty="0" smtClean="0"/>
              <a:t>During the 1980s and 1990s, TQM began to influence National Business Systems and was widely seen as a </a:t>
            </a:r>
            <a:r>
              <a:rPr lang="en-US" sz="2000" b="1" dirty="0" smtClean="0"/>
              <a:t>“revolution” in management.</a:t>
            </a:r>
          </a:p>
          <a:p>
            <a:pPr algn="just">
              <a:buNone/>
            </a:pPr>
            <a:endParaRPr lang="en-US" sz="2000" b="1" dirty="0" smtClean="0"/>
          </a:p>
          <a:p>
            <a:pPr algn="just"/>
            <a:r>
              <a:rPr lang="en-US" sz="2000" dirty="0" smtClean="0"/>
              <a:t>In the literature, TQM is often referred as a “social movement” (</a:t>
            </a:r>
            <a:r>
              <a:rPr lang="en-US" sz="2000" dirty="0" err="1" smtClean="0"/>
              <a:t>Hackman</a:t>
            </a:r>
            <a:r>
              <a:rPr lang="en-US" sz="2000" dirty="0" smtClean="0"/>
              <a:t> &amp;</a:t>
            </a:r>
            <a:r>
              <a:rPr lang="en-US" sz="2000" dirty="0" err="1" smtClean="0"/>
              <a:t>Wageman</a:t>
            </a:r>
            <a:r>
              <a:rPr lang="en-US" sz="2000" dirty="0" smtClean="0"/>
              <a:t>, 1995), a “comprehensive way to improve total organizational performance and quality” (Hunt, 1993) and as a “new paradigm in management” by a series of authors such as Spencer (1994) and Grant, </a:t>
            </a:r>
            <a:r>
              <a:rPr lang="en-US" sz="2000" i="1" dirty="0" smtClean="0"/>
              <a:t>et. al, (1994). However, very often Total Quality </a:t>
            </a:r>
            <a:r>
              <a:rPr lang="en-US" sz="2000" dirty="0" smtClean="0"/>
              <a:t>Management has gone from buzzword to fad in many people's opinion (</a:t>
            </a:r>
            <a:r>
              <a:rPr lang="en-US" sz="2000" dirty="0" err="1" smtClean="0"/>
              <a:t>Bergquist</a:t>
            </a:r>
            <a:r>
              <a:rPr lang="en-US" sz="2000" dirty="0" smtClean="0"/>
              <a:t>, et.al, 2005).</a:t>
            </a:r>
            <a:endParaRPr lang="fr-FR" sz="2000"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563485" y="1600203"/>
            <a:ext cx="10000568" cy="4329128"/>
          </a:xfrm>
        </p:spPr>
        <p:txBody>
          <a:bodyPr>
            <a:noAutofit/>
          </a:bodyPr>
          <a:lstStyle/>
          <a:p>
            <a:pPr algn="just"/>
            <a:r>
              <a:rPr lang="fr-FR" sz="2400" dirty="0" smtClean="0"/>
              <a:t>It </a:t>
            </a:r>
            <a:r>
              <a:rPr lang="en-US" sz="2400" dirty="0" smtClean="0"/>
              <a:t>is widely accepted that </a:t>
            </a:r>
            <a:r>
              <a:rPr lang="en-US" sz="2400" b="1" dirty="0" smtClean="0">
                <a:solidFill>
                  <a:srgbClr val="0070C0"/>
                </a:solidFill>
              </a:rPr>
              <a:t>TQM</a:t>
            </a:r>
            <a:r>
              <a:rPr lang="en-US" sz="2400" dirty="0" smtClean="0"/>
              <a:t> emphasizes self-control, autonomy, and creativity among employees and requires active co-operation rather than mere compliance. In addition, TQM theory supports that internal and external information should be equally shared among all employees in order to encourage them to become responsible for quality improvement.</a:t>
            </a:r>
          </a:p>
          <a:p>
            <a:pPr algn="just"/>
            <a:endParaRPr lang="en-US" sz="2400" dirty="0" smtClean="0"/>
          </a:p>
          <a:p>
            <a:pPr algn="just"/>
            <a:r>
              <a:rPr lang="en-US" sz="2400" dirty="0" smtClean="0"/>
              <a:t>However, although many articles have been written about the “</a:t>
            </a:r>
            <a:r>
              <a:rPr lang="en-US" sz="2400" dirty="0" smtClean="0">
                <a:effectLst>
                  <a:outerShdw blurRad="38100" dist="38100" dir="2700000" algn="tl">
                    <a:srgbClr val="000000">
                      <a:alpha val="43137"/>
                    </a:srgbClr>
                  </a:outerShdw>
                </a:effectLst>
              </a:rPr>
              <a:t>basic principles and tools” of TQM </a:t>
            </a:r>
            <a:r>
              <a:rPr lang="en-US" sz="2400" dirty="0" smtClean="0"/>
              <a:t>and the various approaches taken to assure a successful </a:t>
            </a:r>
            <a:r>
              <a:rPr lang="en-US" sz="2400" dirty="0" smtClean="0">
                <a:effectLst>
                  <a:outerShdw blurRad="38100" dist="38100" dir="2700000" algn="tl">
                    <a:srgbClr val="000000">
                      <a:alpha val="43137"/>
                    </a:srgbClr>
                  </a:outerShdw>
                </a:effectLst>
              </a:rPr>
              <a:t>implementation of TQM </a:t>
            </a:r>
            <a:r>
              <a:rPr lang="en-US" sz="2400" dirty="0" smtClean="0"/>
              <a:t>according to Dayton (2003) continue to remain complex and somewhat clouded.</a:t>
            </a:r>
            <a:endParaRPr lang="fr-FR"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76981" y="428604"/>
            <a:ext cx="10572824" cy="5857916"/>
          </a:xfrm>
        </p:spPr>
        <p:txBody>
          <a:bodyPr>
            <a:noAutofit/>
          </a:bodyPr>
          <a:lstStyle/>
          <a:p>
            <a:pPr algn="just"/>
            <a:r>
              <a:rPr lang="en-US" sz="2300" b="1" dirty="0" smtClean="0"/>
              <a:t>In almost all definitions of TQM, two substantial aspects can be identified: the ‘hard’ side and the ‘soft’ side. </a:t>
            </a:r>
            <a:r>
              <a:rPr lang="en-US" sz="2300" b="1" dirty="0" smtClean="0">
                <a:solidFill>
                  <a:srgbClr val="FF0000"/>
                </a:solidFill>
              </a:rPr>
              <a:t>The “hard” </a:t>
            </a:r>
            <a:r>
              <a:rPr lang="en-US" sz="2300" dirty="0" smtClean="0"/>
              <a:t>(or technical) side refers to management tools, techniques and practices, while </a:t>
            </a:r>
            <a:r>
              <a:rPr lang="en-US" sz="2300" b="1" dirty="0" smtClean="0">
                <a:solidFill>
                  <a:srgbClr val="FF0000"/>
                </a:solidFill>
              </a:rPr>
              <a:t>the ‘soft’ </a:t>
            </a:r>
            <a:r>
              <a:rPr lang="en-US" sz="2300" dirty="0" smtClean="0"/>
              <a:t>(or “philosophical”) is associated with management concepts and principles. Whilst the “hard” aspects of TQM include clear and well-documented methods of achieving quality results, at the same time the “soft” aspects synthesize its whole theory, composing its background and philosophical elements. Beyond the acknowledgement of this distinction, there is a general disagreement of what exactly composes the ‘soft’ side of TQM.</a:t>
            </a:r>
          </a:p>
          <a:p>
            <a:pPr algn="just"/>
            <a:endParaRPr lang="en-US" sz="2300" dirty="0" smtClean="0"/>
          </a:p>
          <a:p>
            <a:pPr algn="just"/>
            <a:r>
              <a:rPr lang="en-US" sz="2300" dirty="0" smtClean="0"/>
              <a:t>This disagreement provokes a major methodological problem associated with the statistical measurement of its conceptual context. In other words, while it is feasible to measure peoples’ awareness of the ‘hard’ aspects of TQM, it is quite problematic to assess their actual understanding of its ‘soft’ principles, insofar as there is a lack of generally accepted and measurable frameworks. </a:t>
            </a:r>
            <a:r>
              <a:rPr lang="en-US" sz="2300" dirty="0" smtClean="0">
                <a:solidFill>
                  <a:srgbClr val="0070C0"/>
                </a:solidFill>
              </a:rPr>
              <a:t>For this reason the majority of the research in this field has been qualitative, focusing upon specific aspects of TQM and ignoring its wholeness.</a:t>
            </a:r>
            <a:endParaRPr lang="fr-FR" sz="2300" dirty="0">
              <a:solidFill>
                <a:srgbClr val="0070C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274638"/>
            <a:ext cx="10142696" cy="725470"/>
          </a:xfrm>
        </p:spPr>
        <p:txBody>
          <a:bodyPr>
            <a:normAutofit/>
          </a:bodyPr>
          <a:lstStyle/>
          <a:p>
            <a:r>
              <a:rPr lang="fr-FR" sz="3600" b="1" dirty="0" err="1" smtClean="0"/>
              <a:t>Definition</a:t>
            </a:r>
            <a:r>
              <a:rPr lang="fr-FR" sz="3600" b="1" dirty="0" smtClean="0"/>
              <a:t> and </a:t>
            </a:r>
            <a:r>
              <a:rPr lang="fr-FR" sz="3600" b="1" dirty="0" err="1" smtClean="0"/>
              <a:t>aims</a:t>
            </a:r>
            <a:r>
              <a:rPr lang="fr-FR" sz="3600" b="1" dirty="0" smtClean="0"/>
              <a:t> of TOM</a:t>
            </a:r>
            <a:endParaRPr lang="fr-FR" sz="3600" b="1" dirty="0"/>
          </a:p>
        </p:txBody>
      </p:sp>
      <p:sp>
        <p:nvSpPr>
          <p:cNvPr id="3" name="Espace réservé du contenu 2"/>
          <p:cNvSpPr>
            <a:spLocks noGrp="1"/>
          </p:cNvSpPr>
          <p:nvPr>
            <p:ph idx="1"/>
          </p:nvPr>
        </p:nvSpPr>
        <p:spPr>
          <a:xfrm>
            <a:off x="563485" y="1214422"/>
            <a:ext cx="10142696" cy="4911743"/>
          </a:xfrm>
        </p:spPr>
        <p:txBody>
          <a:bodyPr>
            <a:noAutofit/>
          </a:bodyPr>
          <a:lstStyle/>
          <a:p>
            <a:pPr algn="just"/>
            <a:r>
              <a:rPr lang="en-US" sz="2300" dirty="0" smtClean="0"/>
              <a:t>Total quality management (TQM) aims to provide </a:t>
            </a:r>
            <a:r>
              <a:rPr lang="en-US" sz="2300" dirty="0" err="1" smtClean="0"/>
              <a:t>organisations</a:t>
            </a:r>
            <a:r>
              <a:rPr lang="en-US" sz="2300" dirty="0" smtClean="0"/>
              <a:t> with a template for success through </a:t>
            </a:r>
            <a:r>
              <a:rPr lang="en-US" sz="2300" dirty="0" smtClean="0">
                <a:solidFill>
                  <a:srgbClr val="0070C0"/>
                </a:solidFill>
              </a:rPr>
              <a:t>customer satisfaction</a:t>
            </a:r>
            <a:r>
              <a:rPr lang="en-US" sz="2300" dirty="0" smtClean="0"/>
              <a:t>. TQM initiatives must include an in-built </a:t>
            </a:r>
            <a:r>
              <a:rPr lang="en-US" sz="2300" dirty="0" smtClean="0">
                <a:solidFill>
                  <a:srgbClr val="0070C0"/>
                </a:solidFill>
              </a:rPr>
              <a:t>culture of continuous improvement</a:t>
            </a:r>
            <a:r>
              <a:rPr lang="en-US" sz="2300" dirty="0" smtClean="0"/>
              <a:t>, which can help an </a:t>
            </a:r>
            <a:r>
              <a:rPr lang="en-US" sz="2300" dirty="0" err="1" smtClean="0"/>
              <a:t>organisation</a:t>
            </a:r>
            <a:r>
              <a:rPr lang="en-US" sz="2300" dirty="0" smtClean="0"/>
              <a:t> satisfy the needs of its customers on an ongoing basis (Walsh, et.al, 2002).</a:t>
            </a:r>
          </a:p>
          <a:p>
            <a:pPr algn="just"/>
            <a:endParaRPr lang="en-US" sz="2300" dirty="0" smtClean="0"/>
          </a:p>
          <a:p>
            <a:pPr algn="just"/>
            <a:r>
              <a:rPr lang="fr-FR" sz="2300" dirty="0" smtClean="0"/>
              <a:t>Park- </a:t>
            </a:r>
            <a:r>
              <a:rPr lang="en-US" sz="2300" dirty="0" err="1" smtClean="0"/>
              <a:t>Dahlgaard</a:t>
            </a:r>
            <a:r>
              <a:rPr lang="en-US" sz="2300" dirty="0" smtClean="0"/>
              <a:t> et al. (2001) suggested that TQM might be seen as a continuous process, as a “fusion of eastern and western ideas”. According to </a:t>
            </a:r>
            <a:r>
              <a:rPr lang="en-US" sz="2300" dirty="0" err="1" smtClean="0"/>
              <a:t>McAdam</a:t>
            </a:r>
            <a:r>
              <a:rPr lang="en-US" sz="2300" dirty="0" smtClean="0"/>
              <a:t> &amp;Henderson (2004) “the future of TQM as influenced by market changes is likely to result in less structured TQM approaches and more devolved, empowered, customer facing TQM activity. While TQM exponents may argue that these elements have been in existence for some time, there is clearly a need for TQM to become more mobile and agile to meet such challenges”.</a:t>
            </a:r>
            <a:endParaRPr lang="fr-FR" sz="23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b="1" dirty="0" err="1" smtClean="0"/>
              <a:t>Definition</a:t>
            </a:r>
            <a:r>
              <a:rPr lang="fr-FR" sz="2800" b="1" dirty="0" smtClean="0"/>
              <a:t> of TOM: </a:t>
            </a:r>
            <a:r>
              <a:rPr lang="fr-FR" sz="2800" b="1" dirty="0" err="1" smtClean="0"/>
              <a:t>follow</a:t>
            </a:r>
            <a:r>
              <a:rPr lang="fr-FR" sz="2800" b="1" dirty="0" smtClean="0"/>
              <a:t>-up 1</a:t>
            </a:r>
            <a:endParaRPr lang="fr-FR" sz="2800" dirty="0"/>
          </a:p>
        </p:txBody>
      </p:sp>
      <p:sp>
        <p:nvSpPr>
          <p:cNvPr id="3" name="Espace réservé du contenu 2"/>
          <p:cNvSpPr>
            <a:spLocks noGrp="1"/>
          </p:cNvSpPr>
          <p:nvPr>
            <p:ph idx="1"/>
          </p:nvPr>
        </p:nvSpPr>
        <p:spPr>
          <a:xfrm>
            <a:off x="563485" y="1600203"/>
            <a:ext cx="10142696" cy="4472004"/>
          </a:xfrm>
        </p:spPr>
        <p:txBody>
          <a:bodyPr>
            <a:normAutofit fontScale="77500" lnSpcReduction="20000"/>
          </a:bodyPr>
          <a:lstStyle/>
          <a:p>
            <a:pPr algn="just"/>
            <a:r>
              <a:rPr lang="en-US" b="1" dirty="0" smtClean="0"/>
              <a:t>A baseline technical definition of what TQM </a:t>
            </a:r>
            <a:r>
              <a:rPr lang="en-US" dirty="0" smtClean="0"/>
              <a:t>is all about has been given by the American Federal Office of Management Budget Circular (</a:t>
            </a:r>
            <a:r>
              <a:rPr lang="en-US" dirty="0" err="1" smtClean="0"/>
              <a:t>Milakovich</a:t>
            </a:r>
            <a:r>
              <a:rPr lang="en-US" dirty="0" smtClean="0"/>
              <a:t>, 1991) “</a:t>
            </a:r>
            <a:r>
              <a:rPr lang="en-US" i="1" dirty="0" smtClean="0"/>
              <a:t>TQM is a total </a:t>
            </a:r>
            <a:r>
              <a:rPr lang="en-US" i="1" dirty="0" err="1" smtClean="0"/>
              <a:t>organisational</a:t>
            </a:r>
            <a:r>
              <a:rPr lang="en-US" i="1" dirty="0" smtClean="0"/>
              <a:t> approach for meeting customer needs and expectations that involves all managers and employees in using quantitative methods to improve continuously the </a:t>
            </a:r>
            <a:r>
              <a:rPr lang="en-US" i="1" dirty="0" err="1" smtClean="0"/>
              <a:t>organisation’s</a:t>
            </a:r>
            <a:r>
              <a:rPr lang="en-US" i="1" dirty="0" smtClean="0"/>
              <a:t> processes, products and services</a:t>
            </a:r>
            <a:r>
              <a:rPr lang="en-US" dirty="0" smtClean="0"/>
              <a:t>”</a:t>
            </a:r>
            <a:r>
              <a:rPr lang="en-US" i="1" dirty="0" smtClean="0"/>
              <a:t>. </a:t>
            </a:r>
          </a:p>
          <a:p>
            <a:pPr algn="just"/>
            <a:endParaRPr lang="en-US" i="1" dirty="0" smtClean="0"/>
          </a:p>
          <a:p>
            <a:pPr algn="just"/>
            <a:r>
              <a:rPr lang="en-US" b="1" i="1" dirty="0" smtClean="0"/>
              <a:t>Finally, the US General Accounting Office defines TQM </a:t>
            </a:r>
            <a:r>
              <a:rPr lang="en-US" i="1" dirty="0" smtClean="0"/>
              <a:t>as </a:t>
            </a:r>
            <a:r>
              <a:rPr lang="en-US" dirty="0" smtClean="0"/>
              <a:t>“</a:t>
            </a:r>
            <a:r>
              <a:rPr lang="en-US" i="1" dirty="0" smtClean="0"/>
              <a:t>The new approach to the art of management that was developed during </a:t>
            </a:r>
            <a:r>
              <a:rPr lang="en-US" i="1" dirty="0" smtClean="0">
                <a:effectLst>
                  <a:outerShdw blurRad="38100" dist="38100" dir="2700000" algn="tl">
                    <a:srgbClr val="000000">
                      <a:alpha val="43137"/>
                    </a:srgbClr>
                  </a:outerShdw>
                </a:effectLst>
              </a:rPr>
              <a:t>WWII</a:t>
            </a:r>
            <a:r>
              <a:rPr lang="en-US" i="1" dirty="0" smtClean="0"/>
              <a:t> and seeks to improve product and service quality and increase customer satisfaction by restructuring traditional management practices. The application of TQM is unique to each </a:t>
            </a:r>
            <a:r>
              <a:rPr lang="en-US" i="1" dirty="0" err="1" smtClean="0"/>
              <a:t>organisation</a:t>
            </a:r>
            <a:r>
              <a:rPr lang="en-US" i="1" dirty="0" smtClean="0"/>
              <a:t> that </a:t>
            </a:r>
            <a:r>
              <a:rPr lang="fr-FR" i="1" dirty="0" err="1" smtClean="0"/>
              <a:t>adopts</a:t>
            </a:r>
            <a:r>
              <a:rPr lang="fr-FR" i="1" dirty="0" smtClean="0"/>
              <a:t> </a:t>
            </a:r>
            <a:r>
              <a:rPr lang="fr-FR" i="1" dirty="0" err="1" smtClean="0"/>
              <a:t>such</a:t>
            </a:r>
            <a:r>
              <a:rPr lang="fr-FR" i="1" dirty="0" smtClean="0"/>
              <a:t> an </a:t>
            </a:r>
            <a:r>
              <a:rPr lang="fr-FR" i="1" dirty="0" err="1" smtClean="0"/>
              <a:t>approach</a:t>
            </a:r>
            <a:r>
              <a:rPr lang="fr-FR" dirty="0" smtClean="0"/>
              <a:t>”.</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274638"/>
            <a:ext cx="10142696" cy="582594"/>
          </a:xfrm>
        </p:spPr>
        <p:txBody>
          <a:bodyPr>
            <a:normAutofit/>
          </a:bodyPr>
          <a:lstStyle/>
          <a:p>
            <a:r>
              <a:rPr lang="fr-FR" sz="2800" b="1" dirty="0" err="1" smtClean="0"/>
              <a:t>Definition</a:t>
            </a:r>
            <a:r>
              <a:rPr lang="fr-FR" sz="2800" b="1" dirty="0" smtClean="0"/>
              <a:t> of TOM: </a:t>
            </a:r>
            <a:r>
              <a:rPr lang="fr-FR" sz="2800" b="1" dirty="0" err="1" smtClean="0"/>
              <a:t>follow</a:t>
            </a:r>
            <a:r>
              <a:rPr lang="fr-FR" sz="2800" b="1" dirty="0" smtClean="0"/>
              <a:t>-up 2</a:t>
            </a:r>
            <a:endParaRPr lang="fr-FR" sz="2800" dirty="0"/>
          </a:p>
        </p:txBody>
      </p:sp>
      <p:sp>
        <p:nvSpPr>
          <p:cNvPr id="3" name="Espace réservé du contenu 2"/>
          <p:cNvSpPr>
            <a:spLocks noGrp="1"/>
          </p:cNvSpPr>
          <p:nvPr>
            <p:ph idx="1"/>
          </p:nvPr>
        </p:nvSpPr>
        <p:spPr>
          <a:xfrm>
            <a:off x="491295" y="1142984"/>
            <a:ext cx="10214886" cy="5357850"/>
          </a:xfrm>
        </p:spPr>
        <p:txBody>
          <a:bodyPr>
            <a:normAutofit fontScale="62500" lnSpcReduction="20000"/>
          </a:bodyPr>
          <a:lstStyle/>
          <a:p>
            <a:pPr algn="just"/>
            <a:r>
              <a:rPr lang="en-US" dirty="0" smtClean="0"/>
              <a:t>According to the latter </a:t>
            </a:r>
            <a:r>
              <a:rPr lang="en-US" b="1" dirty="0" smtClean="0"/>
              <a:t>definition TQM </a:t>
            </a:r>
            <a:r>
              <a:rPr lang="en-US" dirty="0" smtClean="0"/>
              <a:t>is not merely a technical system. In fact, TQM is associated with the </a:t>
            </a:r>
            <a:r>
              <a:rPr lang="en-US" dirty="0" err="1" smtClean="0"/>
              <a:t>organisation</a:t>
            </a:r>
            <a:r>
              <a:rPr lang="en-US" dirty="0" smtClean="0"/>
              <a:t> itself, which is also a social system. Pike &amp; Barnes (1996) argue that </a:t>
            </a:r>
            <a:r>
              <a:rPr lang="en-US" dirty="0" err="1" smtClean="0"/>
              <a:t>organisations</a:t>
            </a:r>
            <a:r>
              <a:rPr lang="en-US" dirty="0" smtClean="0"/>
              <a:t> are not only technical systems but also human systems. </a:t>
            </a:r>
          </a:p>
          <a:p>
            <a:pPr algn="just"/>
            <a:endParaRPr lang="en-US" dirty="0" smtClean="0"/>
          </a:p>
          <a:p>
            <a:pPr algn="just"/>
            <a:r>
              <a:rPr lang="en-US" dirty="0" smtClean="0"/>
              <a:t>In addition, Oakland (1993) states that TQM is an attempt to improve the whole </a:t>
            </a:r>
            <a:r>
              <a:rPr lang="en-US" dirty="0" err="1" smtClean="0"/>
              <a:t>organisation’s</a:t>
            </a:r>
            <a:r>
              <a:rPr lang="en-US" dirty="0" smtClean="0"/>
              <a:t> competitiveness, effectiveness and structure. </a:t>
            </a:r>
          </a:p>
          <a:p>
            <a:pPr algn="just"/>
            <a:endParaRPr lang="en-US" dirty="0" smtClean="0"/>
          </a:p>
          <a:p>
            <a:pPr algn="just"/>
            <a:r>
              <a:rPr lang="en-US" dirty="0" smtClean="0"/>
              <a:t>For Dale (1999) “TQM is the mutual co-operation of everyone in an </a:t>
            </a:r>
            <a:r>
              <a:rPr lang="en-US" dirty="0" err="1" smtClean="0"/>
              <a:t>organisation</a:t>
            </a:r>
            <a:r>
              <a:rPr lang="en-US" dirty="0" smtClean="0"/>
              <a:t> and associated business processes to produce products and services which meet and, hopefully, exceed the needs and expectations of customers.</a:t>
            </a:r>
          </a:p>
          <a:p>
            <a:pPr algn="just"/>
            <a:endParaRPr lang="en-US" dirty="0" smtClean="0"/>
          </a:p>
          <a:p>
            <a:pPr algn="just"/>
            <a:r>
              <a:rPr lang="en-US" dirty="0" smtClean="0"/>
              <a:t>TQM is both a philosophy and a set of management guiding principles for managing an </a:t>
            </a:r>
            <a:r>
              <a:rPr lang="en-US" dirty="0" err="1" smtClean="0"/>
              <a:t>organisation</a:t>
            </a:r>
            <a:r>
              <a:rPr lang="en-US" dirty="0" smtClean="0"/>
              <a:t>”. </a:t>
            </a:r>
          </a:p>
          <a:p>
            <a:pPr algn="just"/>
            <a:endParaRPr lang="en-US" dirty="0" smtClean="0"/>
          </a:p>
          <a:p>
            <a:pPr algn="just"/>
            <a:r>
              <a:rPr lang="en-US" dirty="0" smtClean="0"/>
              <a:t>Finally, </a:t>
            </a:r>
            <a:r>
              <a:rPr lang="en-US" dirty="0" err="1" smtClean="0"/>
              <a:t>Besterfield</a:t>
            </a:r>
            <a:r>
              <a:rPr lang="en-US" dirty="0" smtClean="0"/>
              <a:t> </a:t>
            </a:r>
            <a:r>
              <a:rPr lang="en-US" i="1" dirty="0" smtClean="0"/>
              <a:t>et al. </a:t>
            </a:r>
            <a:r>
              <a:rPr lang="en-US" dirty="0" smtClean="0"/>
              <a:t>(1999) try to </a:t>
            </a:r>
            <a:r>
              <a:rPr lang="en-US" dirty="0" err="1" smtClean="0"/>
              <a:t>analyse</a:t>
            </a:r>
            <a:r>
              <a:rPr lang="en-US" dirty="0" smtClean="0"/>
              <a:t> the acronym TQM by defining the three words that it consists of: </a:t>
            </a:r>
            <a:r>
              <a:rPr lang="en-US" i="1" u="sng" dirty="0" smtClean="0">
                <a:effectLst>
                  <a:outerShdw blurRad="38100" dist="38100" dir="2700000" algn="tl">
                    <a:srgbClr val="000000">
                      <a:alpha val="43137"/>
                    </a:srgbClr>
                  </a:outerShdw>
                </a:effectLst>
              </a:rPr>
              <a:t>Total</a:t>
            </a:r>
            <a:r>
              <a:rPr lang="en-US" i="1" dirty="0" smtClean="0">
                <a:solidFill>
                  <a:srgbClr val="FF0000"/>
                </a:solidFill>
                <a:effectLst>
                  <a:outerShdw blurRad="38100" dist="38100" dir="2700000" algn="tl">
                    <a:srgbClr val="000000">
                      <a:alpha val="43137"/>
                    </a:srgbClr>
                  </a:outerShdw>
                </a:effectLst>
              </a:rPr>
              <a:t> </a:t>
            </a:r>
            <a:r>
              <a:rPr lang="en-US" dirty="0" smtClean="0"/>
              <a:t>refers to made up of the whole; </a:t>
            </a:r>
            <a:r>
              <a:rPr lang="en-US" i="1" u="sng" dirty="0" smtClean="0">
                <a:effectLst>
                  <a:outerShdw blurRad="38100" dist="38100" dir="2700000" algn="tl">
                    <a:srgbClr val="000000">
                      <a:alpha val="43137"/>
                    </a:srgbClr>
                  </a:outerShdw>
                </a:effectLst>
              </a:rPr>
              <a:t>Quality</a:t>
            </a:r>
            <a:r>
              <a:rPr lang="en-US" i="1" dirty="0" smtClean="0"/>
              <a:t> refers to the degree of excellence of a product or service; </a:t>
            </a:r>
            <a:r>
              <a:rPr lang="en-US" dirty="0" smtClean="0"/>
              <a:t>and </a:t>
            </a:r>
            <a:r>
              <a:rPr lang="en-US" i="1" u="sng" dirty="0" smtClean="0">
                <a:effectLst>
                  <a:outerShdw blurRad="38100" dist="38100" dir="2700000" algn="tl">
                    <a:srgbClr val="000000">
                      <a:alpha val="43137"/>
                    </a:srgbClr>
                  </a:outerShdw>
                </a:effectLst>
              </a:rPr>
              <a:t>Management</a:t>
            </a:r>
            <a:r>
              <a:rPr lang="en-US" i="1" dirty="0" smtClean="0"/>
              <a:t> refers to an act, art or manner of handling, controlling, leading and planning. </a:t>
            </a:r>
            <a:r>
              <a:rPr lang="en-US" dirty="0" smtClean="0"/>
              <a:t>Thus, </a:t>
            </a:r>
            <a:r>
              <a:rPr lang="en-US" dirty="0" smtClean="0">
                <a:effectLst>
                  <a:outerShdw blurRad="38100" dist="38100" dir="2700000" algn="tl">
                    <a:srgbClr val="000000">
                      <a:alpha val="43137"/>
                    </a:srgbClr>
                  </a:outerShdw>
                </a:effectLst>
              </a:rPr>
              <a:t>TQM is the “art of managing the whole to achieve excellence”</a:t>
            </a:r>
            <a:endParaRPr lang="fr-FR"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274638"/>
            <a:ext cx="10142696" cy="796908"/>
          </a:xfrm>
        </p:spPr>
        <p:txBody>
          <a:bodyPr>
            <a:normAutofit/>
          </a:bodyPr>
          <a:lstStyle/>
          <a:p>
            <a:r>
              <a:rPr lang="fr-FR" sz="2800" b="1" dirty="0" err="1" smtClean="0"/>
              <a:t>Definition</a:t>
            </a:r>
            <a:r>
              <a:rPr lang="fr-FR" sz="2800" b="1" dirty="0" smtClean="0"/>
              <a:t> of TOM</a:t>
            </a:r>
            <a:endParaRPr lang="fr-FR" sz="2800" dirty="0"/>
          </a:p>
        </p:txBody>
      </p:sp>
      <p:sp>
        <p:nvSpPr>
          <p:cNvPr id="3" name="Espace réservé du contenu 2"/>
          <p:cNvSpPr>
            <a:spLocks noGrp="1"/>
          </p:cNvSpPr>
          <p:nvPr>
            <p:ph idx="1"/>
          </p:nvPr>
        </p:nvSpPr>
        <p:spPr>
          <a:xfrm>
            <a:off x="563485" y="1285860"/>
            <a:ext cx="10142696" cy="4840305"/>
          </a:xfrm>
        </p:spPr>
        <p:txBody>
          <a:bodyPr>
            <a:normAutofit fontScale="70000" lnSpcReduction="20000"/>
          </a:bodyPr>
          <a:lstStyle/>
          <a:p>
            <a:pPr algn="just"/>
            <a:r>
              <a:rPr lang="en-US" b="1" dirty="0" smtClean="0"/>
              <a:t>TQM is a management philosophy that seeks </a:t>
            </a:r>
            <a:r>
              <a:rPr lang="en-US" dirty="0" smtClean="0"/>
              <a:t>to integrate all organizational functions to focus on meeting customer needs and organizational objectives (</a:t>
            </a:r>
            <a:r>
              <a:rPr lang="en-US" dirty="0" err="1" smtClean="0"/>
              <a:t>Hashmi</a:t>
            </a:r>
            <a:r>
              <a:rPr lang="en-US" dirty="0" smtClean="0"/>
              <a:t>, 2000-2004). It is thus a multi-faceted approach to creating organizational change, with factors including quality, customers, employees, organizational production, and the role of senior management (</a:t>
            </a:r>
            <a:r>
              <a:rPr lang="en-US" dirty="0" err="1" smtClean="0"/>
              <a:t>Hackman</a:t>
            </a:r>
            <a:r>
              <a:rPr lang="en-US" dirty="0" smtClean="0"/>
              <a:t> and </a:t>
            </a:r>
            <a:r>
              <a:rPr lang="en-US" dirty="0" err="1" smtClean="0"/>
              <a:t>Wageman</a:t>
            </a:r>
            <a:r>
              <a:rPr lang="en-US" dirty="0" smtClean="0"/>
              <a:t>, 1995).</a:t>
            </a:r>
          </a:p>
          <a:p>
            <a:pPr algn="just">
              <a:buNone/>
            </a:pPr>
            <a:r>
              <a:rPr lang="en-US" dirty="0" smtClean="0"/>
              <a:t> </a:t>
            </a:r>
          </a:p>
          <a:p>
            <a:pPr algn="just"/>
            <a:r>
              <a:rPr lang="en-US" b="1" dirty="0" smtClean="0"/>
              <a:t>TQM emphasizes the creation of an environment </a:t>
            </a:r>
            <a:r>
              <a:rPr lang="en-US" dirty="0" smtClean="0"/>
              <a:t>that supports innovation, creativity, and risk taking in meeting customer demands, using participative problem solving that incorporates managers, employees, and customers (</a:t>
            </a:r>
            <a:r>
              <a:rPr lang="en-US" dirty="0" err="1" smtClean="0"/>
              <a:t>Noe</a:t>
            </a:r>
            <a:r>
              <a:rPr lang="en-US" dirty="0" smtClean="0"/>
              <a:t> </a:t>
            </a:r>
            <a:r>
              <a:rPr lang="en-US" i="1" dirty="0" smtClean="0"/>
              <a:t>et al., 2000). TQM focuses on employee </a:t>
            </a:r>
            <a:r>
              <a:rPr lang="en-US" dirty="0" smtClean="0"/>
              <a:t>involvement in the control of quality in organizations (Levy, 2003). Rather than concentrating on the volume of production, TQM focuses on quality, customer demands and expectations (</a:t>
            </a:r>
            <a:r>
              <a:rPr lang="en-US" dirty="0" err="1" smtClean="0"/>
              <a:t>Landy</a:t>
            </a:r>
            <a:r>
              <a:rPr lang="en-US" dirty="0" smtClean="0"/>
              <a:t> and Conte, 2004). </a:t>
            </a:r>
          </a:p>
          <a:p>
            <a:pPr algn="just"/>
            <a:endParaRPr lang="en-US" dirty="0" smtClean="0"/>
          </a:p>
          <a:p>
            <a:pPr algn="just"/>
            <a:r>
              <a:rPr lang="en-US" b="1" dirty="0" smtClean="0">
                <a:solidFill>
                  <a:srgbClr val="00B050"/>
                </a:solidFill>
              </a:rPr>
              <a:t>Quality has a glut of definitions. Crosby (1980) defines it</a:t>
            </a:r>
            <a:r>
              <a:rPr lang="en-US" dirty="0" smtClean="0"/>
              <a:t> as conformance to requirements. Quality is that which meets and/or exceeds customers’ expectations (</a:t>
            </a:r>
            <a:r>
              <a:rPr lang="en-US" dirty="0" err="1" smtClean="0"/>
              <a:t>Parasuraman</a:t>
            </a:r>
            <a:r>
              <a:rPr lang="en-US" dirty="0" smtClean="0"/>
              <a:t> </a:t>
            </a:r>
            <a:r>
              <a:rPr lang="en-US" i="1" dirty="0" smtClean="0"/>
              <a:t>et al., 1991).</a:t>
            </a:r>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1595</TotalTime>
  <Words>1275</Words>
  <Application>Microsoft Office PowerPoint</Application>
  <PresentationFormat>Personnalisé</PresentationFormat>
  <Paragraphs>41</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Conceptual framework for TQM  Course 02</vt:lpstr>
      <vt:lpstr>Introduction</vt:lpstr>
      <vt:lpstr>Diapositive 3</vt:lpstr>
      <vt:lpstr>Diapositive 4</vt:lpstr>
      <vt:lpstr>Diapositive 5</vt:lpstr>
      <vt:lpstr>Definition and aims of TOM</vt:lpstr>
      <vt:lpstr>Definition of TOM: follow-up 1</vt:lpstr>
      <vt:lpstr>Definition of TOM: follow-up 2</vt:lpstr>
      <vt:lpstr>Definition of TOM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Total Quality Management</dc:title>
  <dc:creator>DELL</dc:creator>
  <cp:lastModifiedBy>DELL</cp:lastModifiedBy>
  <cp:revision>129</cp:revision>
  <dcterms:created xsi:type="dcterms:W3CDTF">2024-09-09T18:00:01Z</dcterms:created>
  <dcterms:modified xsi:type="dcterms:W3CDTF">2024-10-20T20:27:56Z</dcterms:modified>
</cp:coreProperties>
</file>