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648" r:id="rId1"/>
  </p:sldMasterIdLst>
  <p:sldIdLst>
    <p:sldId id="263" r:id="rId2"/>
    <p:sldId id="257" r:id="rId3"/>
    <p:sldId id="258" r:id="rId4"/>
    <p:sldId id="259" r:id="rId5"/>
    <p:sldId id="260" r:id="rId6"/>
    <p:sldId id="264"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ar-SA"/>
              <a:t>انقر لتحرير نمط عنوان الشكل الرئيسي</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ar-SA"/>
              <a:t>انقر لتحرير نمط عنوان الشكل الرئيسي</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3" name="Date Placeholder 2"/>
          <p:cNvSpPr>
            <a:spLocks noGrp="1"/>
          </p:cNvSpPr>
          <p:nvPr>
            <p:ph type="dt" sz="half" idx="10"/>
          </p:nvPr>
        </p:nvSpPr>
        <p:spPr/>
        <p:txBody>
          <a:bodyPr/>
          <a:lstStyle/>
          <a:p>
            <a:fld id="{48A87A34-81AB-432B-8DAE-1953F412C126}" type="datetimeFigureOut">
              <a:rPr lang="en-US" dirty="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ar-SA"/>
              <a:t>انقر لتحرير نمط عنوان الشكل الرئيسي</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3" name="Date Placeholder 2"/>
          <p:cNvSpPr>
            <a:spLocks noGrp="1"/>
          </p:cNvSpPr>
          <p:nvPr>
            <p:ph type="dt" sz="half" idx="10"/>
          </p:nvPr>
        </p:nvSpPr>
        <p:spPr/>
        <p:txBody>
          <a:bodyPr/>
          <a:lstStyle/>
          <a:p>
            <a:fld id="{48A87A34-81AB-432B-8DAE-1953F412C126}" type="datetimeFigureOut">
              <a:rPr lang="en-US" dirty="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r">
              <a:defRPr/>
            </a:lvl1pPr>
          </a:lstStyle>
          <a:p>
            <a:r>
              <a:rPr lang="ar-SA"/>
              <a:t>انقر لتحرير نمط عنوان الشكل الرئيسي</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ar-SA"/>
              <a:t>انقر لتحرير نمط عنوان الشكل الرئيسي</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12" name="Content Placeholder 3"/>
          <p:cNvSpPr>
            <a:spLocks noGrp="1"/>
          </p:cNvSpPr>
          <p:nvPr>
            <p:ph sz="quarter" idx="13"/>
          </p:nvPr>
        </p:nvSpPr>
        <p:spPr>
          <a:xfrm>
            <a:off x="913774" y="3051012"/>
            <a:ext cx="5106027" cy="274018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13" name="Content Placeholder 5"/>
          <p:cNvSpPr>
            <a:spLocks noGrp="1"/>
          </p:cNvSpPr>
          <p:nvPr>
            <p:ph sz="quarter" idx="14"/>
          </p:nvPr>
        </p:nvSpPr>
        <p:spPr>
          <a:xfrm>
            <a:off x="6172200" y="3051012"/>
            <a:ext cx="5105401" cy="274018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10/18/2024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ar-SA"/>
              <a:t>انقر لتحرير نمط عنوان الشكل الرئيسي</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1.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10/18/2024</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r">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1"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r" defTabSz="914400" rtl="1"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r" defTabSz="914400" rtl="1"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r" defTabSz="914400" rtl="1"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CE5CBB86-B172-83E6-1A08-5AF69FFAB51E}"/>
              </a:ext>
            </a:extLst>
          </p:cNvPr>
          <p:cNvPicPr>
            <a:picLocks noChangeAspect="1"/>
          </p:cNvPicPr>
          <p:nvPr/>
        </p:nvPicPr>
        <p:blipFill>
          <a:blip r:embed="rId2"/>
          <a:stretch>
            <a:fillRect/>
          </a:stretch>
        </p:blipFill>
        <p:spPr>
          <a:xfrm flipH="1">
            <a:off x="125528" y="0"/>
            <a:ext cx="1481250" cy="2550360"/>
          </a:xfrm>
          <a:prstGeom prst="rect">
            <a:avLst/>
          </a:prstGeom>
        </p:spPr>
      </p:pic>
      <p:pic>
        <p:nvPicPr>
          <p:cNvPr id="6" name="صورة 5">
            <a:extLst>
              <a:ext uri="{FF2B5EF4-FFF2-40B4-BE49-F238E27FC236}">
                <a16:creationId xmlns:a16="http://schemas.microsoft.com/office/drawing/2014/main" id="{72F6C2E4-0517-F204-A27B-3442ED02FE82}"/>
              </a:ext>
            </a:extLst>
          </p:cNvPr>
          <p:cNvPicPr>
            <a:picLocks noChangeAspect="1"/>
          </p:cNvPicPr>
          <p:nvPr/>
        </p:nvPicPr>
        <p:blipFill>
          <a:blip r:embed="rId2"/>
          <a:stretch>
            <a:fillRect/>
          </a:stretch>
        </p:blipFill>
        <p:spPr>
          <a:xfrm>
            <a:off x="10628465" y="0"/>
            <a:ext cx="1438007" cy="2709548"/>
          </a:xfrm>
          <a:prstGeom prst="rect">
            <a:avLst/>
          </a:prstGeom>
        </p:spPr>
      </p:pic>
      <p:sp>
        <p:nvSpPr>
          <p:cNvPr id="7" name="عنوان 6">
            <a:extLst>
              <a:ext uri="{FF2B5EF4-FFF2-40B4-BE49-F238E27FC236}">
                <a16:creationId xmlns:a16="http://schemas.microsoft.com/office/drawing/2014/main" id="{9F819CAA-131B-F87E-9208-EC02D7549C7D}"/>
              </a:ext>
            </a:extLst>
          </p:cNvPr>
          <p:cNvSpPr>
            <a:spLocks noGrp="1"/>
          </p:cNvSpPr>
          <p:nvPr>
            <p:ph type="title"/>
          </p:nvPr>
        </p:nvSpPr>
        <p:spPr>
          <a:xfrm>
            <a:off x="983017" y="289461"/>
            <a:ext cx="10364451" cy="1596177"/>
          </a:xfrm>
        </p:spPr>
        <p:txBody>
          <a:bodyPr/>
          <a:lstStyle/>
          <a:p>
            <a:r>
              <a:rPr lang="ar-SA" b="1" dirty="0">
                <a:solidFill>
                  <a:srgbClr val="C00000"/>
                </a:solidFill>
              </a:rPr>
              <a:t>الجمهورية الجزائرية الديمقراطية الشعبية </a:t>
            </a:r>
            <a:br>
              <a:rPr lang="ar-SA" b="1" dirty="0">
                <a:solidFill>
                  <a:srgbClr val="C00000"/>
                </a:solidFill>
              </a:rPr>
            </a:br>
            <a:r>
              <a:rPr lang="ar-SA" b="1" dirty="0">
                <a:solidFill>
                  <a:srgbClr val="C00000"/>
                </a:solidFill>
              </a:rPr>
              <a:t>وزارة التعليم العالي و البحث العلمي</a:t>
            </a:r>
            <a:br>
              <a:rPr lang="ar-SA" b="1" dirty="0">
                <a:solidFill>
                  <a:srgbClr val="C00000"/>
                </a:solidFill>
              </a:rPr>
            </a:br>
            <a:r>
              <a:rPr lang="ar-SA" b="1" dirty="0">
                <a:solidFill>
                  <a:srgbClr val="C00000"/>
                </a:solidFill>
              </a:rPr>
              <a:t>جامعة محمد خيضر بسكرة</a:t>
            </a:r>
            <a:r>
              <a:rPr lang="ar-SA" dirty="0"/>
              <a:t> </a:t>
            </a:r>
            <a:endParaRPr lang="ar-DZ" dirty="0"/>
          </a:p>
        </p:txBody>
      </p:sp>
      <p:sp>
        <p:nvSpPr>
          <p:cNvPr id="8" name="عنصر نائب للمحتوى 7">
            <a:extLst>
              <a:ext uri="{FF2B5EF4-FFF2-40B4-BE49-F238E27FC236}">
                <a16:creationId xmlns:a16="http://schemas.microsoft.com/office/drawing/2014/main" id="{D9F5D25C-C3A7-6CFC-CBEE-320A44C09F96}"/>
              </a:ext>
            </a:extLst>
          </p:cNvPr>
          <p:cNvSpPr>
            <a:spLocks noGrp="1"/>
          </p:cNvSpPr>
          <p:nvPr>
            <p:ph sz="quarter" idx="13"/>
          </p:nvPr>
        </p:nvSpPr>
        <p:spPr>
          <a:xfrm>
            <a:off x="-561364" y="2833211"/>
            <a:ext cx="11189829" cy="3735328"/>
          </a:xfrm>
        </p:spPr>
        <p:txBody>
          <a:bodyPr>
            <a:normAutofit fontScale="62500" lnSpcReduction="20000"/>
          </a:bodyPr>
          <a:lstStyle/>
          <a:p>
            <a:r>
              <a:rPr lang="ar-SA" b="1" dirty="0"/>
              <a:t>التخصص: إدارة الموارد البشرية </a:t>
            </a:r>
          </a:p>
          <a:p>
            <a:r>
              <a:rPr lang="ar-SA" b="1" dirty="0"/>
              <a:t>السنة : أولى ماستر</a:t>
            </a:r>
            <a:r>
              <a:rPr lang="ar-SA" dirty="0"/>
              <a:t> </a:t>
            </a:r>
          </a:p>
          <a:p>
            <a:r>
              <a:rPr lang="ar-SA" b="1" dirty="0"/>
              <a:t>الفوج : 03</a:t>
            </a:r>
          </a:p>
          <a:p>
            <a:r>
              <a:rPr lang="ar-SA" b="1" dirty="0"/>
              <a:t>بحث حول:</a:t>
            </a:r>
          </a:p>
          <a:p>
            <a:pPr marL="0" indent="0">
              <a:buNone/>
            </a:pPr>
            <a:r>
              <a:rPr lang="ar-SA"/>
              <a:t>                                                       </a:t>
            </a:r>
            <a:r>
              <a:rPr lang="ar-SA" sz="5600" b="1" dirty="0">
                <a:solidFill>
                  <a:srgbClr val="FF0000"/>
                </a:solidFill>
              </a:rPr>
              <a:t>التنبؤ بالكتلة الأجرية </a:t>
            </a:r>
          </a:p>
          <a:p>
            <a:pPr marL="0" indent="0">
              <a:buNone/>
            </a:pPr>
            <a:r>
              <a:rPr lang="ar-SA" b="1" dirty="0"/>
              <a:t>   اعداد الطلبة:                                   إشراف الأستاذ: </a:t>
            </a:r>
          </a:p>
          <a:p>
            <a:pPr marL="0" indent="0">
              <a:buNone/>
            </a:pPr>
            <a:r>
              <a:rPr lang="ar-SA" b="1" dirty="0"/>
              <a:t>   - بوبكر منال </a:t>
            </a:r>
          </a:p>
          <a:p>
            <a:pPr marL="0" indent="0">
              <a:buNone/>
            </a:pPr>
            <a:r>
              <a:rPr lang="ar-SA" b="1" dirty="0"/>
              <a:t>   - طبي زينب </a:t>
            </a:r>
          </a:p>
          <a:p>
            <a:pPr marL="0" indent="0">
              <a:buNone/>
            </a:pPr>
            <a:r>
              <a:rPr lang="ar-SA" b="1" dirty="0"/>
              <a:t>   - سالم </a:t>
            </a:r>
            <a:r>
              <a:rPr lang="ar-SA" b="1" dirty="0" err="1"/>
              <a:t>بوثينة</a:t>
            </a:r>
            <a:r>
              <a:rPr lang="ar-SA" b="1" dirty="0"/>
              <a:t> </a:t>
            </a:r>
          </a:p>
          <a:p>
            <a:pPr marL="0" indent="0">
              <a:buNone/>
            </a:pPr>
            <a:r>
              <a:rPr lang="ar-SA" dirty="0" err="1"/>
              <a:t>طيطيلة</a:t>
            </a:r>
            <a:r>
              <a:rPr lang="ar-SA" dirty="0"/>
              <a:t> سهيلة</a:t>
            </a:r>
          </a:p>
        </p:txBody>
      </p:sp>
    </p:spTree>
    <p:extLst>
      <p:ext uri="{BB962C8B-B14F-4D97-AF65-F5344CB8AC3E}">
        <p14:creationId xmlns:p14="http://schemas.microsoft.com/office/powerpoint/2010/main" val="2410597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7CD338F-EF36-B23C-8130-268B2BAB4C9B}"/>
              </a:ext>
            </a:extLst>
          </p:cNvPr>
          <p:cNvSpPr>
            <a:spLocks noGrp="1"/>
          </p:cNvSpPr>
          <p:nvPr>
            <p:ph type="title"/>
          </p:nvPr>
        </p:nvSpPr>
        <p:spPr/>
        <p:txBody>
          <a:bodyPr>
            <a:normAutofit/>
          </a:bodyPr>
          <a:lstStyle/>
          <a:p>
            <a:r>
              <a:rPr lang="ar-SA" sz="4400" b="1" dirty="0">
                <a:solidFill>
                  <a:srgbClr val="FF0000"/>
                </a:solidFill>
              </a:rPr>
              <a:t>مقدمة</a:t>
            </a:r>
            <a:endParaRPr lang="ar-DZ" sz="4400" b="1" dirty="0">
              <a:solidFill>
                <a:srgbClr val="FF0000"/>
              </a:solidFill>
            </a:endParaRPr>
          </a:p>
        </p:txBody>
      </p:sp>
      <p:sp>
        <p:nvSpPr>
          <p:cNvPr id="3" name="عنصر نائب للمحتوى 2">
            <a:extLst>
              <a:ext uri="{FF2B5EF4-FFF2-40B4-BE49-F238E27FC236}">
                <a16:creationId xmlns:a16="http://schemas.microsoft.com/office/drawing/2014/main" id="{0AAE7ECB-ACF9-E3DC-EB20-025736E5AD68}"/>
              </a:ext>
            </a:extLst>
          </p:cNvPr>
          <p:cNvSpPr>
            <a:spLocks noGrp="1"/>
          </p:cNvSpPr>
          <p:nvPr>
            <p:ph sz="quarter" idx="13"/>
          </p:nvPr>
        </p:nvSpPr>
        <p:spPr>
          <a:xfrm>
            <a:off x="913774" y="2214694"/>
            <a:ext cx="10363826" cy="3576506"/>
          </a:xfrm>
        </p:spPr>
        <p:txBody>
          <a:bodyPr>
            <a:normAutofit/>
          </a:bodyPr>
          <a:lstStyle/>
          <a:p>
            <a:r>
              <a:rPr lang="ar-SA" sz="3600" dirty="0"/>
              <a:t>تنبؤ الكتلة الاجرية للموظفين هو عملية استراتيجية تهدف الى تقدير التكاليف المتعلقة بالرواتب والاجور في المؤسسات .تعتبر هذه العملية الضرورية لإدارة الموارد البشرية بفعالية حيث تساعد في تخطيط المالي واتخاذ القرارات المتعلقة بالتوظيف والتعويضات. </a:t>
            </a:r>
            <a:endParaRPr lang="ar-DZ" sz="3600" dirty="0"/>
          </a:p>
        </p:txBody>
      </p:sp>
    </p:spTree>
    <p:extLst>
      <p:ext uri="{BB962C8B-B14F-4D97-AF65-F5344CB8AC3E}">
        <p14:creationId xmlns:p14="http://schemas.microsoft.com/office/powerpoint/2010/main" val="1685787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19D9AA4-2590-FC02-A527-D152C4A32511}"/>
              </a:ext>
            </a:extLst>
          </p:cNvPr>
          <p:cNvSpPr>
            <a:spLocks noGrp="1"/>
          </p:cNvSpPr>
          <p:nvPr>
            <p:ph type="title"/>
          </p:nvPr>
        </p:nvSpPr>
        <p:spPr>
          <a:xfrm>
            <a:off x="1827549" y="692738"/>
            <a:ext cx="10364451" cy="1596177"/>
          </a:xfrm>
        </p:spPr>
        <p:txBody>
          <a:bodyPr/>
          <a:lstStyle/>
          <a:p>
            <a:r>
              <a:rPr lang="ar-SA" sz="4400" b="1" dirty="0">
                <a:solidFill>
                  <a:srgbClr val="FF0000"/>
                </a:solidFill>
              </a:rPr>
              <a:t>توقعات الرواتب</a:t>
            </a:r>
            <a:r>
              <a:rPr lang="ar-SA" dirty="0">
                <a:solidFill>
                  <a:srgbClr val="C00000"/>
                </a:solidFill>
              </a:rPr>
              <a:t> </a:t>
            </a:r>
            <a:endParaRPr lang="ar-DZ" dirty="0">
              <a:solidFill>
                <a:srgbClr val="C00000"/>
              </a:solidFill>
            </a:endParaRPr>
          </a:p>
        </p:txBody>
      </p:sp>
      <p:sp>
        <p:nvSpPr>
          <p:cNvPr id="3" name="عنصر نائب للمحتوى 2">
            <a:extLst>
              <a:ext uri="{FF2B5EF4-FFF2-40B4-BE49-F238E27FC236}">
                <a16:creationId xmlns:a16="http://schemas.microsoft.com/office/drawing/2014/main" id="{64608CA4-0FC6-0CF7-AD5B-6CEA61CA9708}"/>
              </a:ext>
            </a:extLst>
          </p:cNvPr>
          <p:cNvSpPr>
            <a:spLocks noGrp="1"/>
          </p:cNvSpPr>
          <p:nvPr>
            <p:ph sz="quarter" idx="13"/>
          </p:nvPr>
        </p:nvSpPr>
        <p:spPr>
          <a:xfrm>
            <a:off x="241218" y="2214694"/>
            <a:ext cx="11652662" cy="3748149"/>
          </a:xfrm>
        </p:spPr>
        <p:txBody>
          <a:bodyPr>
            <a:normAutofit fontScale="92500" lnSpcReduction="20000"/>
          </a:bodyPr>
          <a:lstStyle/>
          <a:p>
            <a:pPr>
              <a:buFontTx/>
              <a:buChar char="-"/>
            </a:pPr>
            <a:r>
              <a:rPr lang="ar-SA" sz="3200" b="1" dirty="0"/>
              <a:t>تعريف الكتلة الاجرية المحاسبية</a:t>
            </a:r>
            <a:r>
              <a:rPr lang="ar-SA" sz="3200" dirty="0"/>
              <a:t>: يمثل إجمالي الكشوف المرتبات المحاسبية المبلغ الذي يظهر في الحساب 64"تكاليف الموظفين".</a:t>
            </a:r>
          </a:p>
          <a:p>
            <a:pPr>
              <a:buFontTx/>
              <a:buChar char="-"/>
            </a:pPr>
            <a:r>
              <a:rPr lang="ar-SA" sz="3200" b="1" dirty="0"/>
              <a:t>تعريف الكتلة الاجرية الاجتماعية(كشوفات  المرتبات الاجتماعية):</a:t>
            </a:r>
            <a:r>
              <a:rPr lang="ar-SA" sz="3200" dirty="0"/>
              <a:t>هو المبلغ المدخل في إعلان الراتب السنوي وتضمن فقط الرواتب والنفقات ذات الصلة .</a:t>
            </a:r>
          </a:p>
          <a:p>
            <a:pPr>
              <a:buFontTx/>
              <a:buChar char="-"/>
            </a:pPr>
            <a:r>
              <a:rPr lang="ar-SA" sz="3200" b="1" dirty="0"/>
              <a:t>تعريف الكتلة الاجرية الميزانية (الأجور في الميزانية):</a:t>
            </a:r>
            <a:r>
              <a:rPr lang="ar-SA" sz="3200" dirty="0"/>
              <a:t>هي جميع المبالغ المدفوعة لمجموعة سكانية معينة خلال فترة زمنية معينة ومكونة من [رواتب الاجتماعية ،رسوم الاجتماعية لصاحب العمل ،المكافئات التي لا تخضع لرسوم].</a:t>
            </a:r>
          </a:p>
          <a:p>
            <a:pPr>
              <a:buFontTx/>
              <a:buChar char="-"/>
            </a:pPr>
            <a:endParaRPr lang="ar-SA" sz="3200" dirty="0"/>
          </a:p>
          <a:p>
            <a:pPr>
              <a:buFontTx/>
              <a:buChar char="-"/>
            </a:pPr>
            <a:endParaRPr lang="ar-SA" b="1" dirty="0"/>
          </a:p>
        </p:txBody>
      </p:sp>
      <p:pic>
        <p:nvPicPr>
          <p:cNvPr id="5" name="صورة 4">
            <a:extLst>
              <a:ext uri="{FF2B5EF4-FFF2-40B4-BE49-F238E27FC236}">
                <a16:creationId xmlns:a16="http://schemas.microsoft.com/office/drawing/2014/main" id="{AE258EE6-9A15-5FAC-7574-F26E454BC437}"/>
              </a:ext>
            </a:extLst>
          </p:cNvPr>
          <p:cNvPicPr>
            <a:picLocks noChangeAspect="1"/>
          </p:cNvPicPr>
          <p:nvPr/>
        </p:nvPicPr>
        <p:blipFill>
          <a:blip r:embed="rId2"/>
          <a:stretch>
            <a:fillRect/>
          </a:stretch>
        </p:blipFill>
        <p:spPr>
          <a:xfrm flipH="1">
            <a:off x="1827549" y="500194"/>
            <a:ext cx="2933383" cy="1714500"/>
          </a:xfrm>
          <a:prstGeom prst="rect">
            <a:avLst/>
          </a:prstGeom>
        </p:spPr>
      </p:pic>
    </p:spTree>
    <p:extLst>
      <p:ext uri="{BB962C8B-B14F-4D97-AF65-F5344CB8AC3E}">
        <p14:creationId xmlns:p14="http://schemas.microsoft.com/office/powerpoint/2010/main" val="3865556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2576D38-87D3-E585-1C27-DFFD0F5248A8}"/>
              </a:ext>
            </a:extLst>
          </p:cNvPr>
          <p:cNvSpPr>
            <a:spLocks noGrp="1"/>
          </p:cNvSpPr>
          <p:nvPr>
            <p:ph type="title"/>
          </p:nvPr>
        </p:nvSpPr>
        <p:spPr/>
        <p:txBody>
          <a:bodyPr/>
          <a:lstStyle/>
          <a:p>
            <a:r>
              <a:rPr lang="ar-SA" dirty="0">
                <a:solidFill>
                  <a:srgbClr val="FF0000"/>
                </a:solidFill>
              </a:rPr>
              <a:t>2</a:t>
            </a:r>
            <a:r>
              <a:rPr lang="ar-SA" sz="4400" b="1" dirty="0">
                <a:solidFill>
                  <a:srgbClr val="FF0000"/>
                </a:solidFill>
              </a:rPr>
              <a:t>-عوامل تطور الكتلة الاجرية:</a:t>
            </a:r>
            <a:br>
              <a:rPr lang="ar-SA" sz="4400" dirty="0">
                <a:solidFill>
                  <a:srgbClr val="FF0000"/>
                </a:solidFill>
              </a:rPr>
            </a:br>
            <a:endParaRPr lang="ar-DZ" sz="4400" dirty="0">
              <a:solidFill>
                <a:srgbClr val="FF0000"/>
              </a:solidFill>
            </a:endParaRPr>
          </a:p>
        </p:txBody>
      </p:sp>
      <p:sp>
        <p:nvSpPr>
          <p:cNvPr id="3" name="عنصر نائب للمحتوى 2">
            <a:extLst>
              <a:ext uri="{FF2B5EF4-FFF2-40B4-BE49-F238E27FC236}">
                <a16:creationId xmlns:a16="http://schemas.microsoft.com/office/drawing/2014/main" id="{D4494203-B2BF-F4C8-2D5E-BE2E013B925F}"/>
              </a:ext>
            </a:extLst>
          </p:cNvPr>
          <p:cNvSpPr>
            <a:spLocks noGrp="1"/>
          </p:cNvSpPr>
          <p:nvPr>
            <p:ph sz="quarter" idx="13"/>
          </p:nvPr>
        </p:nvSpPr>
        <p:spPr>
          <a:xfrm>
            <a:off x="1080771" y="2487701"/>
            <a:ext cx="10363826" cy="3424107"/>
          </a:xfrm>
        </p:spPr>
        <p:txBody>
          <a:bodyPr>
            <a:normAutofit fontScale="92500" lnSpcReduction="20000"/>
          </a:bodyPr>
          <a:lstStyle/>
          <a:p>
            <a:r>
              <a:rPr lang="ar-SA" sz="3200" dirty="0"/>
              <a:t>عدد الموظفين وعدد مرات الدخول والخروج.</a:t>
            </a:r>
          </a:p>
          <a:p>
            <a:r>
              <a:rPr lang="ar-SA" sz="3200" dirty="0"/>
              <a:t>هيكل الوظيفة: فئات مؤهلات الاقدمية .</a:t>
            </a:r>
          </a:p>
          <a:p>
            <a:r>
              <a:rPr lang="ar-SA" sz="3200" dirty="0"/>
              <a:t>سياسة رواتب الشركة :الزيادات العامة،فردية ،أجور مزدوجة.</a:t>
            </a:r>
          </a:p>
          <a:p>
            <a:r>
              <a:rPr lang="ar-SA" sz="3200" dirty="0"/>
              <a:t>الكمية والتوعية.</a:t>
            </a:r>
          </a:p>
          <a:p>
            <a:r>
              <a:rPr lang="ar-SA" sz="3200" dirty="0"/>
              <a:t>يتطلب التحكم في كشفات المرتبات ان تعرف الشركة كيفية توقع هذه العوامل او اثرها والتصرف بشكل كبير بشحنها. </a:t>
            </a:r>
          </a:p>
          <a:p>
            <a:endParaRPr lang="ar-DZ" dirty="0"/>
          </a:p>
        </p:txBody>
      </p:sp>
      <p:pic>
        <p:nvPicPr>
          <p:cNvPr id="4" name="صورة 3">
            <a:extLst>
              <a:ext uri="{FF2B5EF4-FFF2-40B4-BE49-F238E27FC236}">
                <a16:creationId xmlns:a16="http://schemas.microsoft.com/office/drawing/2014/main" id="{CC86D81D-26DF-FD2D-C7CE-9B88D8449CDB}"/>
              </a:ext>
            </a:extLst>
          </p:cNvPr>
          <p:cNvPicPr>
            <a:picLocks noChangeAspect="1"/>
          </p:cNvPicPr>
          <p:nvPr/>
        </p:nvPicPr>
        <p:blipFill>
          <a:blip r:embed="rId2"/>
          <a:stretch>
            <a:fillRect/>
          </a:stretch>
        </p:blipFill>
        <p:spPr>
          <a:xfrm>
            <a:off x="427968" y="1787709"/>
            <a:ext cx="3078964" cy="2350099"/>
          </a:xfrm>
          <a:prstGeom prst="rect">
            <a:avLst/>
          </a:prstGeom>
        </p:spPr>
      </p:pic>
    </p:spTree>
    <p:extLst>
      <p:ext uri="{BB962C8B-B14F-4D97-AF65-F5344CB8AC3E}">
        <p14:creationId xmlns:p14="http://schemas.microsoft.com/office/powerpoint/2010/main" val="2002595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DA7F340-FB65-5BAE-3937-C2AEA6DB9E6E}"/>
              </a:ext>
            </a:extLst>
          </p:cNvPr>
          <p:cNvSpPr>
            <a:spLocks noGrp="1"/>
          </p:cNvSpPr>
          <p:nvPr>
            <p:ph type="title"/>
          </p:nvPr>
        </p:nvSpPr>
        <p:spPr/>
        <p:txBody>
          <a:bodyPr>
            <a:normAutofit/>
          </a:bodyPr>
          <a:lstStyle/>
          <a:p>
            <a:r>
              <a:rPr lang="ar-SA" sz="4400" b="1" dirty="0">
                <a:solidFill>
                  <a:srgbClr val="FF0000"/>
                </a:solidFill>
              </a:rPr>
              <a:t>كيفية الحساب:</a:t>
            </a:r>
            <a:endParaRPr lang="ar-DZ" sz="4400" b="1" dirty="0">
              <a:solidFill>
                <a:srgbClr val="FF0000"/>
              </a:solidFill>
            </a:endParaRPr>
          </a:p>
        </p:txBody>
      </p:sp>
      <p:sp>
        <p:nvSpPr>
          <p:cNvPr id="3" name="عنصر نائب للمحتوى 2">
            <a:extLst>
              <a:ext uri="{FF2B5EF4-FFF2-40B4-BE49-F238E27FC236}">
                <a16:creationId xmlns:a16="http://schemas.microsoft.com/office/drawing/2014/main" id="{5D9D61AA-9CA1-CBBC-3A49-46EAB6215796}"/>
              </a:ext>
            </a:extLst>
          </p:cNvPr>
          <p:cNvSpPr>
            <a:spLocks noGrp="1"/>
          </p:cNvSpPr>
          <p:nvPr>
            <p:ph sz="quarter" idx="13"/>
          </p:nvPr>
        </p:nvSpPr>
        <p:spPr>
          <a:xfrm>
            <a:off x="913775" y="2367092"/>
            <a:ext cx="10363826" cy="3424107"/>
          </a:xfrm>
        </p:spPr>
        <p:txBody>
          <a:bodyPr/>
          <a:lstStyle/>
          <a:p>
            <a:r>
              <a:rPr lang="ar-SA" sz="3600" dirty="0"/>
              <a:t>توقعات رواتب الموظفين المستقرين.</a:t>
            </a:r>
          </a:p>
          <a:p>
            <a:r>
              <a:rPr lang="ar-SA" sz="3600" dirty="0"/>
              <a:t>التنبؤ بتأثير المدخلات (حركة داخل المؤسسة).</a:t>
            </a:r>
          </a:p>
          <a:p>
            <a:r>
              <a:rPr lang="ar-SA" sz="3600" dirty="0"/>
              <a:t>التنبؤ بتأثير بمهرجان (حركة خارجية للمؤسسة" مثل الواردات ").</a:t>
            </a:r>
          </a:p>
          <a:p>
            <a:endParaRPr lang="ar-DZ" dirty="0"/>
          </a:p>
        </p:txBody>
      </p:sp>
      <p:pic>
        <p:nvPicPr>
          <p:cNvPr id="4" name="صورة 3">
            <a:extLst>
              <a:ext uri="{FF2B5EF4-FFF2-40B4-BE49-F238E27FC236}">
                <a16:creationId xmlns:a16="http://schemas.microsoft.com/office/drawing/2014/main" id="{61E52B54-597F-9584-8129-B7FF95C7D82D}"/>
              </a:ext>
            </a:extLst>
          </p:cNvPr>
          <p:cNvPicPr>
            <a:picLocks noChangeAspect="1"/>
          </p:cNvPicPr>
          <p:nvPr/>
        </p:nvPicPr>
        <p:blipFill>
          <a:blip r:embed="rId2"/>
          <a:stretch>
            <a:fillRect/>
          </a:stretch>
        </p:blipFill>
        <p:spPr>
          <a:xfrm>
            <a:off x="1083678" y="1066801"/>
            <a:ext cx="3258237" cy="2709333"/>
          </a:xfrm>
          <a:prstGeom prst="rect">
            <a:avLst/>
          </a:prstGeom>
        </p:spPr>
      </p:pic>
    </p:spTree>
    <p:extLst>
      <p:ext uri="{BB962C8B-B14F-4D97-AF65-F5344CB8AC3E}">
        <p14:creationId xmlns:p14="http://schemas.microsoft.com/office/powerpoint/2010/main" val="3331293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6D46445-A9FF-D5C1-F4B1-4B8B7815CC40}"/>
              </a:ext>
            </a:extLst>
          </p:cNvPr>
          <p:cNvSpPr>
            <a:spLocks noGrp="1"/>
          </p:cNvSpPr>
          <p:nvPr>
            <p:ph type="title"/>
          </p:nvPr>
        </p:nvSpPr>
        <p:spPr>
          <a:xfrm>
            <a:off x="913774" y="-328679"/>
            <a:ext cx="10364452" cy="1605094"/>
          </a:xfrm>
        </p:spPr>
        <p:txBody>
          <a:bodyPr/>
          <a:lstStyle/>
          <a:p>
            <a:endParaRPr lang="ar-DZ"/>
          </a:p>
        </p:txBody>
      </p:sp>
      <p:sp>
        <p:nvSpPr>
          <p:cNvPr id="3" name="عنصر نائب للمحتوى 2">
            <a:extLst>
              <a:ext uri="{FF2B5EF4-FFF2-40B4-BE49-F238E27FC236}">
                <a16:creationId xmlns:a16="http://schemas.microsoft.com/office/drawing/2014/main" id="{224DA0D2-25CC-43BF-5661-C1ABA8396FAF}"/>
              </a:ext>
            </a:extLst>
          </p:cNvPr>
          <p:cNvSpPr>
            <a:spLocks noGrp="1"/>
          </p:cNvSpPr>
          <p:nvPr>
            <p:ph type="body" idx="1"/>
          </p:nvPr>
        </p:nvSpPr>
        <p:spPr/>
        <p:txBody>
          <a:bodyPr/>
          <a:lstStyle/>
          <a:p>
            <a:r>
              <a:rPr lang="en-US" b="1" dirty="0"/>
              <a:t>ج-تأثير خروج  الموظفين:</a:t>
            </a:r>
            <a:endParaRPr lang="ar-DZ" b="1" dirty="0"/>
          </a:p>
        </p:txBody>
      </p:sp>
      <p:sp>
        <p:nvSpPr>
          <p:cNvPr id="6" name="عنصر نائب للنص 5">
            <a:extLst>
              <a:ext uri="{FF2B5EF4-FFF2-40B4-BE49-F238E27FC236}">
                <a16:creationId xmlns:a16="http://schemas.microsoft.com/office/drawing/2014/main" id="{68213631-8179-84C9-C667-F94412A160D5}"/>
              </a:ext>
            </a:extLst>
          </p:cNvPr>
          <p:cNvSpPr>
            <a:spLocks noGrp="1"/>
          </p:cNvSpPr>
          <p:nvPr>
            <p:ph type="body" sz="half" idx="15"/>
          </p:nvPr>
        </p:nvSpPr>
        <p:spPr/>
        <p:txBody>
          <a:bodyPr>
            <a:normAutofit lnSpcReduction="10000"/>
          </a:bodyPr>
          <a:lstStyle/>
          <a:p>
            <a:pPr marL="285750" indent="-285750">
              <a:buFont typeface="Arial" panose="020B0604020202020204" pitchFamily="34" charset="0"/>
              <a:buChar char="•"/>
            </a:pPr>
            <a:r>
              <a:rPr lang="en-US" sz="2000" dirty="0"/>
              <a:t>مؤشرات تنبؤ لتراكمات.</a:t>
            </a:r>
          </a:p>
          <a:p>
            <a:r>
              <a:rPr lang="en-US" sz="2000" dirty="0"/>
              <a:t>المبلغ مضروب في 2.</a:t>
            </a:r>
          </a:p>
          <a:p>
            <a:r>
              <a:rPr lang="en-US" sz="2000" b="1" dirty="0"/>
              <a:t>ه-حساب إجمالي الرواتب المتوقعة:</a:t>
            </a:r>
          </a:p>
          <a:p>
            <a:pPr marL="342900" indent="-342900">
              <a:buFont typeface="Arial" panose="020B0604020202020204" pitchFamily="34" charset="0"/>
              <a:buChar char="•"/>
            </a:pPr>
            <a:r>
              <a:rPr lang="en-US" sz="2000" dirty="0"/>
              <a:t>)الواردة) 92،284+(الصادرة)145،846+(القوى العاملة المستقرة) 11،658854=الكتلة الإجمالية </a:t>
            </a:r>
          </a:p>
          <a:p>
            <a:pPr marL="285750" indent="-285750">
              <a:buFont typeface="Arial" panose="020B0604020202020204" pitchFamily="34" charset="0"/>
              <a:buChar char="•"/>
            </a:pPr>
            <a:endParaRPr lang="ar-DZ" sz="2000" dirty="0"/>
          </a:p>
        </p:txBody>
      </p:sp>
      <p:sp>
        <p:nvSpPr>
          <p:cNvPr id="4" name="عنصر نائب للنص 3">
            <a:extLst>
              <a:ext uri="{FF2B5EF4-FFF2-40B4-BE49-F238E27FC236}">
                <a16:creationId xmlns:a16="http://schemas.microsoft.com/office/drawing/2014/main" id="{A126DB57-20B4-63B3-F0BC-8B0B17FF9636}"/>
              </a:ext>
            </a:extLst>
          </p:cNvPr>
          <p:cNvSpPr>
            <a:spLocks noGrp="1"/>
          </p:cNvSpPr>
          <p:nvPr>
            <p:ph type="body" sz="quarter" idx="3"/>
          </p:nvPr>
        </p:nvSpPr>
        <p:spPr/>
        <p:txBody>
          <a:bodyPr/>
          <a:lstStyle/>
          <a:p>
            <a:r>
              <a:rPr lang="en-US" b="1" dirty="0"/>
              <a:t>ب-التنبؤ براتب الموظفين المستقرين:</a:t>
            </a:r>
            <a:endParaRPr lang="ar-DZ" b="1" dirty="0"/>
          </a:p>
        </p:txBody>
      </p:sp>
      <p:sp>
        <p:nvSpPr>
          <p:cNvPr id="7" name="عنصر نائب للنص 6">
            <a:extLst>
              <a:ext uri="{FF2B5EF4-FFF2-40B4-BE49-F238E27FC236}">
                <a16:creationId xmlns:a16="http://schemas.microsoft.com/office/drawing/2014/main" id="{15260137-9BBA-96CB-E1FF-18A36ACB0902}"/>
              </a:ext>
            </a:extLst>
          </p:cNvPr>
          <p:cNvSpPr>
            <a:spLocks noGrp="1"/>
          </p:cNvSpPr>
          <p:nvPr>
            <p:ph type="body" sz="half" idx="16"/>
          </p:nvPr>
        </p:nvSpPr>
        <p:spPr/>
        <p:txBody>
          <a:bodyPr>
            <a:normAutofit fontScale="85000" lnSpcReduction="10000"/>
          </a:bodyPr>
          <a:lstStyle/>
          <a:p>
            <a:pPr marL="342900" indent="-342900">
              <a:buFont typeface="Arial" panose="020B0604020202020204" pitchFamily="34" charset="0"/>
              <a:buChar char="•"/>
            </a:pPr>
            <a:r>
              <a:rPr lang="en-US" sz="2000" dirty="0"/>
              <a:t>هم أرقام الموظفين الثابتة والتي لا تتغير الفئة من سنة الى أخرى ولا تترك الشركة.</a:t>
            </a:r>
          </a:p>
          <a:p>
            <a:pPr marL="342900" indent="-342900">
              <a:buFont typeface="Arial" panose="020B0604020202020204" pitchFamily="34" charset="0"/>
              <a:buChar char="•"/>
            </a:pPr>
            <a:r>
              <a:rPr lang="en-US" sz="2000" dirty="0"/>
              <a:t>نستنتج ان الراتب الشهري الخام 100في شهر ديسمبر في سنة معينة (N)يحصل الاجير على مبلغ1261,06</a:t>
            </a:r>
          </a:p>
          <a:p>
            <a:pPr marL="342900" indent="-342900">
              <a:buFont typeface="Arial" panose="020B0604020202020204" pitchFamily="34" charset="0"/>
              <a:buChar char="•"/>
            </a:pPr>
            <a:r>
              <a:rPr lang="en-US" sz="2000" dirty="0"/>
              <a:t>معاملات×الراتب الخام في ديسمبر×عدد الموظفين=الراتب السنوي</a:t>
            </a:r>
            <a:endParaRPr lang="ar-DZ" sz="2000" dirty="0"/>
          </a:p>
        </p:txBody>
      </p:sp>
      <p:sp>
        <p:nvSpPr>
          <p:cNvPr id="5" name="عنصر نائب للنص 4">
            <a:extLst>
              <a:ext uri="{FF2B5EF4-FFF2-40B4-BE49-F238E27FC236}">
                <a16:creationId xmlns:a16="http://schemas.microsoft.com/office/drawing/2014/main" id="{2A6F9543-231F-7B97-0F6B-D6C9C86237B5}"/>
              </a:ext>
            </a:extLst>
          </p:cNvPr>
          <p:cNvSpPr>
            <a:spLocks noGrp="1"/>
          </p:cNvSpPr>
          <p:nvPr>
            <p:ph type="body" sz="quarter" idx="13"/>
          </p:nvPr>
        </p:nvSpPr>
        <p:spPr/>
        <p:txBody>
          <a:bodyPr/>
          <a:lstStyle/>
          <a:p>
            <a:r>
              <a:rPr lang="en-US" b="1" dirty="0"/>
              <a:t>أ-المعطيات</a:t>
            </a:r>
            <a:r>
              <a:rPr lang="en-US" dirty="0"/>
              <a:t> </a:t>
            </a:r>
            <a:r>
              <a:rPr lang="en-US" b="1" dirty="0"/>
              <a:t>الاساسية</a:t>
            </a:r>
            <a:r>
              <a:rPr lang="en-US" dirty="0"/>
              <a:t>:</a:t>
            </a:r>
          </a:p>
        </p:txBody>
      </p:sp>
      <p:sp>
        <p:nvSpPr>
          <p:cNvPr id="8" name="عنصر نائب للنص 7">
            <a:extLst>
              <a:ext uri="{FF2B5EF4-FFF2-40B4-BE49-F238E27FC236}">
                <a16:creationId xmlns:a16="http://schemas.microsoft.com/office/drawing/2014/main" id="{CD2F2A31-2690-C3CE-07A8-60787C71BA8C}"/>
              </a:ext>
            </a:extLst>
          </p:cNvPr>
          <p:cNvSpPr>
            <a:spLocks noGrp="1"/>
          </p:cNvSpPr>
          <p:nvPr>
            <p:ph type="body" sz="half" idx="17"/>
          </p:nvPr>
        </p:nvSpPr>
        <p:spPr/>
        <p:txBody>
          <a:bodyPr>
            <a:normAutofit fontScale="85000" lnSpcReduction="10000"/>
          </a:bodyPr>
          <a:lstStyle/>
          <a:p>
            <a:pPr marL="285750" indent="-285750">
              <a:buFont typeface="Arial" panose="020B0604020202020204" pitchFamily="34" charset="0"/>
              <a:buChar char="•"/>
            </a:pPr>
            <a:r>
              <a:rPr lang="en-US" sz="2000" dirty="0"/>
              <a:t>زيادات الفردية والجماعية.</a:t>
            </a:r>
          </a:p>
          <a:p>
            <a:pPr marL="285750" indent="-285750">
              <a:buFont typeface="Arial" panose="020B0604020202020204" pitchFamily="34" charset="0"/>
              <a:buChar char="•"/>
            </a:pPr>
            <a:r>
              <a:rPr lang="en-US" sz="2000" dirty="0"/>
              <a:t>حركة الموظفين داخل وخارج الشركة .</a:t>
            </a:r>
          </a:p>
          <a:p>
            <a:r>
              <a:rPr lang="en-US" sz="2000" b="1" dirty="0"/>
              <a:t>د-تأثير إدخال  الموظفين:</a:t>
            </a:r>
          </a:p>
          <a:p>
            <a:r>
              <a:rPr lang="en-US" sz="2000" dirty="0"/>
              <a:t>العامل القادم في افريل[(100×5)+(101,5×4)/100]=9,0</a:t>
            </a:r>
          </a:p>
          <a:p>
            <a:r>
              <a:rPr lang="en-US" sz="2000" dirty="0"/>
              <a:t>“زيادة بنسبة 1,5%في 1سبتمبر.</a:t>
            </a:r>
          </a:p>
          <a:p>
            <a:pPr marL="342900" indent="-342900">
              <a:buFont typeface="Arial" panose="020B0604020202020204" pitchFamily="34" charset="0"/>
              <a:buChar char="•"/>
            </a:pPr>
            <a:endParaRPr lang="ar-DZ" sz="2000" dirty="0"/>
          </a:p>
        </p:txBody>
      </p:sp>
    </p:spTree>
    <p:extLst>
      <p:ext uri="{BB962C8B-B14F-4D97-AF65-F5344CB8AC3E}">
        <p14:creationId xmlns:p14="http://schemas.microsoft.com/office/powerpoint/2010/main" val="420900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84803C3-99C4-3342-3B2F-B8C5C54F89A8}"/>
              </a:ext>
            </a:extLst>
          </p:cNvPr>
          <p:cNvSpPr>
            <a:spLocks noGrp="1"/>
          </p:cNvSpPr>
          <p:nvPr>
            <p:ph type="title"/>
          </p:nvPr>
        </p:nvSpPr>
        <p:spPr/>
        <p:txBody>
          <a:bodyPr>
            <a:normAutofit/>
          </a:bodyPr>
          <a:lstStyle/>
          <a:p>
            <a:r>
              <a:rPr lang="ar-SA" sz="4400" b="1" dirty="0">
                <a:solidFill>
                  <a:srgbClr val="FF0000"/>
                </a:solidFill>
              </a:rPr>
              <a:t>المكملات:</a:t>
            </a:r>
            <a:endParaRPr lang="ar-DZ" sz="4400" b="1" dirty="0">
              <a:solidFill>
                <a:srgbClr val="FF0000"/>
              </a:solidFill>
            </a:endParaRPr>
          </a:p>
        </p:txBody>
      </p:sp>
      <p:sp>
        <p:nvSpPr>
          <p:cNvPr id="3" name="عنصر نائب للمحتوى 2">
            <a:extLst>
              <a:ext uri="{FF2B5EF4-FFF2-40B4-BE49-F238E27FC236}">
                <a16:creationId xmlns:a16="http://schemas.microsoft.com/office/drawing/2014/main" id="{B2087AE0-DCF3-31A9-0D0A-320C7DA7E358}"/>
              </a:ext>
            </a:extLst>
          </p:cNvPr>
          <p:cNvSpPr>
            <a:spLocks noGrp="1"/>
          </p:cNvSpPr>
          <p:nvPr>
            <p:ph sz="quarter" idx="13"/>
          </p:nvPr>
        </p:nvSpPr>
        <p:spPr>
          <a:xfrm>
            <a:off x="913775" y="1543242"/>
            <a:ext cx="11035772" cy="5314758"/>
          </a:xfrm>
        </p:spPr>
        <p:txBody>
          <a:bodyPr>
            <a:normAutofit fontScale="25000" lnSpcReduction="20000"/>
          </a:bodyPr>
          <a:lstStyle/>
          <a:p>
            <a:r>
              <a:rPr lang="ar-SA" sz="12800" b="1" dirty="0"/>
              <a:t>الكتلة الاجرية هي نتيجة نظام المكافأة الذي يمثل رهانات مهمة لكل من الموظفين ،ممثلي النقابات والباب العمل. </a:t>
            </a:r>
          </a:p>
          <a:p>
            <a:r>
              <a:rPr lang="ar-SA" sz="12800" b="1" dirty="0"/>
              <a:t>يجب أن تستجيب السياسة الاجرية لقيود تبدو متناقضة.</a:t>
            </a:r>
          </a:p>
          <a:p>
            <a:r>
              <a:rPr lang="ar-SA" sz="12800" b="1" dirty="0"/>
              <a:t>مجموعة المكافآت تمثل عبئا ماليا كبيرا.</a:t>
            </a:r>
          </a:p>
          <a:p>
            <a:r>
              <a:rPr lang="ar-SA" sz="12800" b="1" dirty="0"/>
              <a:t>تحفيز الموظفين.</a:t>
            </a:r>
          </a:p>
          <a:p>
            <a:r>
              <a:rPr lang="ar-SA" sz="12800" b="1" dirty="0"/>
              <a:t>نظام المكافأة يحدد مكانة الشركة بالنسبة لأسباب العمل الآخرين في سوق العمل .يجب أن يكون تنافسيا بما يكفي لتثبيت الموظفين الحاليين وجذب موظفين جدد.</a:t>
            </a:r>
          </a:p>
          <a:p>
            <a:r>
              <a:rPr lang="ar-SA" sz="12800" b="1" dirty="0"/>
              <a:t>لذلك يجب على الشركة،قدر الامكان،التنبؤ بالتغير الاقتصادية والتقنية وتأثيرها على نظام المكافأة من اجل التحكم في تطور كتبتها الاجرية.</a:t>
            </a:r>
          </a:p>
          <a:p>
            <a:endParaRPr lang="ar-SA" sz="12800" dirty="0"/>
          </a:p>
          <a:p>
            <a:pPr marL="0" indent="0">
              <a:buNone/>
            </a:pPr>
            <a:endParaRPr lang="ar-DZ" dirty="0"/>
          </a:p>
        </p:txBody>
      </p:sp>
    </p:spTree>
    <p:extLst>
      <p:ext uri="{BB962C8B-B14F-4D97-AF65-F5344CB8AC3E}">
        <p14:creationId xmlns:p14="http://schemas.microsoft.com/office/powerpoint/2010/main" val="1698871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C1CA3E7-6E99-DA5A-E1DE-0653F07FE1AA}"/>
              </a:ext>
            </a:extLst>
          </p:cNvPr>
          <p:cNvSpPr>
            <a:spLocks noGrp="1"/>
          </p:cNvSpPr>
          <p:nvPr>
            <p:ph type="title"/>
          </p:nvPr>
        </p:nvSpPr>
        <p:spPr/>
        <p:txBody>
          <a:bodyPr>
            <a:normAutofit/>
          </a:bodyPr>
          <a:lstStyle/>
          <a:p>
            <a:r>
              <a:rPr lang="ar-SA" sz="4400" b="1" dirty="0">
                <a:solidFill>
                  <a:srgbClr val="FF0000"/>
                </a:solidFill>
              </a:rPr>
              <a:t>الخاتمة:</a:t>
            </a:r>
            <a:endParaRPr lang="ar-DZ" sz="4400" b="1" dirty="0">
              <a:solidFill>
                <a:srgbClr val="FF0000"/>
              </a:solidFill>
            </a:endParaRPr>
          </a:p>
        </p:txBody>
      </p:sp>
      <p:sp>
        <p:nvSpPr>
          <p:cNvPr id="3" name="عنصر نائب للمحتوى 2">
            <a:extLst>
              <a:ext uri="{FF2B5EF4-FFF2-40B4-BE49-F238E27FC236}">
                <a16:creationId xmlns:a16="http://schemas.microsoft.com/office/drawing/2014/main" id="{D8150C60-9403-9C01-4676-5B93DB648486}"/>
              </a:ext>
            </a:extLst>
          </p:cNvPr>
          <p:cNvSpPr>
            <a:spLocks noGrp="1"/>
          </p:cNvSpPr>
          <p:nvPr>
            <p:ph sz="quarter" idx="13"/>
          </p:nvPr>
        </p:nvSpPr>
        <p:spPr>
          <a:xfrm>
            <a:off x="913774" y="1577192"/>
            <a:ext cx="10363826" cy="4214007"/>
          </a:xfrm>
        </p:spPr>
        <p:txBody>
          <a:bodyPr>
            <a:normAutofit/>
          </a:bodyPr>
          <a:lstStyle/>
          <a:p>
            <a:r>
              <a:rPr lang="ar-SA" sz="3600" dirty="0"/>
              <a:t>تساعد التنبؤات الدقيقة في تحقيق التوازن بين الأهداف المالية والاحتياجات البشرية ،مما يعزز من أداء المؤسسة بشكل عام .كما تسلم في تعزيز الشفافية والعدالة ،مما يؤدي إلى رفع مستوى رضا الموظفين وزيادة الولاء .لذلك ،يعد التنبؤ بالكلية الأجرية أداة أساسية في الاستراتيجيات التنظيمية الناجحة.</a:t>
            </a:r>
            <a:endParaRPr lang="ar-DZ" sz="3600" dirty="0"/>
          </a:p>
        </p:txBody>
      </p:sp>
    </p:spTree>
    <p:extLst>
      <p:ext uri="{BB962C8B-B14F-4D97-AF65-F5344CB8AC3E}">
        <p14:creationId xmlns:p14="http://schemas.microsoft.com/office/powerpoint/2010/main" val="54706324"/>
      </p:ext>
    </p:extLst>
  </p:cSld>
  <p:clrMapOvr>
    <a:masterClrMapping/>
  </p:clrMapOvr>
</p:sld>
</file>

<file path=ppt/theme/theme1.xml><?xml version="1.0" encoding="utf-8"?>
<a:theme xmlns:a="http://schemas.openxmlformats.org/drawingml/2006/main" name="قطرة">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شاشة عريضة</PresentationFormat>
  <Slides>8</Slides>
  <Notes>0</Notes>
  <HiddenSlides>0</HiddenSlide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قطرة</vt:lpstr>
      <vt:lpstr>الجمهورية الجزائرية الديمقراطية الشعبية  وزارة التعليم العالي و البحث العلمي جامعة محمد خيضر بسكرة </vt:lpstr>
      <vt:lpstr>مقدمة</vt:lpstr>
      <vt:lpstr>توقعات الرواتب </vt:lpstr>
      <vt:lpstr>2-عوامل تطور الكتلة الاجرية: </vt:lpstr>
      <vt:lpstr>كيفية الحساب:</vt:lpstr>
      <vt:lpstr>عرض تقديمي في PowerPoint</vt:lpstr>
      <vt:lpstr>المكملات:</vt:lpstr>
      <vt:lpstr>الخاتمة: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213796224996</dc:creator>
  <cp:lastModifiedBy>213796224996</cp:lastModifiedBy>
  <cp:revision>13</cp:revision>
  <dcterms:created xsi:type="dcterms:W3CDTF">2024-10-14T17:12:04Z</dcterms:created>
  <dcterms:modified xsi:type="dcterms:W3CDTF">2024-10-18T19:36:41Z</dcterms:modified>
</cp:coreProperties>
</file>