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75"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5D766-0801-40A3-AA66-2F650DEF627D}" type="datetimeFigureOut">
              <a:rPr lang="fr-FR" smtClean="0"/>
              <a:pPr/>
              <a:t>14/06/2025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197A91-4CF0-40D1-A59F-52956C31E9C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D197A91-4CF0-40D1-A59F-52956C31E9CE}"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AA309A6D-C09C-4548-B29A-6CF363A7E532}" type="datetimeFigureOut">
              <a:rPr lang="fr-FR" smtClean="0"/>
              <a:pPr/>
              <a:t>14/06/2025</a:t>
            </a:fld>
            <a:endParaRPr lang="fr-BE"/>
          </a:p>
        </p:txBody>
      </p:sp>
      <p:sp>
        <p:nvSpPr>
          <p:cNvPr id="17" name="Espace réservé du pied de page 16"/>
          <p:cNvSpPr>
            <a:spLocks noGrp="1"/>
          </p:cNvSpPr>
          <p:nvPr>
            <p:ph type="ftr" sz="quarter" idx="11"/>
          </p:nvPr>
        </p:nvSpPr>
        <p:spPr>
          <a:xfrm>
            <a:off x="5410200" y="4205288"/>
            <a:ext cx="1295400" cy="457200"/>
          </a:xfrm>
        </p:spPr>
        <p:txBody>
          <a:bodyPr/>
          <a:lstStyle/>
          <a:p>
            <a:endParaRPr lang="fr-BE"/>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14/06/2025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14/06/2025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14/06/2025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14/06/2025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14/06/2025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AA309A6D-C09C-4548-B29A-6CF363A7E532}" type="datetimeFigureOut">
              <a:rPr lang="fr-FR" smtClean="0"/>
              <a:pPr/>
              <a:t>14/06/2025</a:t>
            </a:fld>
            <a:endParaRPr lang="fr-BE"/>
          </a:p>
        </p:txBody>
      </p:sp>
      <p:sp>
        <p:nvSpPr>
          <p:cNvPr id="27" name="Espace réservé du numéro de diapositive 26"/>
          <p:cNvSpPr>
            <a:spLocks noGrp="1"/>
          </p:cNvSpPr>
          <p:nvPr>
            <p:ph type="sldNum" sz="quarter" idx="11"/>
          </p:nvPr>
        </p:nvSpPr>
        <p:spPr/>
        <p:txBody>
          <a:bodyPr rtlCol="0"/>
          <a:lstStyle/>
          <a:p>
            <a:fld id="{CF4668DC-857F-487D-BFFA-8C0CA5037977}" type="slidenum">
              <a:rPr lang="fr-BE" smtClean="0"/>
              <a:pPr/>
              <a:t>‹N°›</a:t>
            </a:fld>
            <a:endParaRPr lang="fr-BE"/>
          </a:p>
        </p:txBody>
      </p:sp>
      <p:sp>
        <p:nvSpPr>
          <p:cNvPr id="28" name="Espace réservé du pied de page 27"/>
          <p:cNvSpPr>
            <a:spLocks noGrp="1"/>
          </p:cNvSpPr>
          <p:nvPr>
            <p:ph type="ftr" sz="quarter" idx="12"/>
          </p:nvPr>
        </p:nvSpPr>
        <p:spPr/>
        <p:txBody>
          <a:bodyPr rtlCol="0"/>
          <a:lstStyle/>
          <a:p>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AA309A6D-C09C-4548-B29A-6CF363A7E532}" type="datetimeFigureOut">
              <a:rPr lang="fr-FR" smtClean="0"/>
              <a:pPr/>
              <a:t>14/06/2025</a:t>
            </a:fld>
            <a:endParaRPr lang="fr-BE"/>
          </a:p>
        </p:txBody>
      </p:sp>
      <p:sp>
        <p:nvSpPr>
          <p:cNvPr id="4" name="Espace réservé du pied de page 3"/>
          <p:cNvSpPr>
            <a:spLocks noGrp="1"/>
          </p:cNvSpPr>
          <p:nvPr>
            <p:ph type="ftr" sz="quarter" idx="11"/>
          </p:nvPr>
        </p:nvSpPr>
        <p:spPr>
          <a:xfrm>
            <a:off x="5257800" y="612648"/>
            <a:ext cx="1325880" cy="457200"/>
          </a:xfrm>
        </p:spPr>
        <p:txBody>
          <a:bodyPr/>
          <a:lstStyle/>
          <a:p>
            <a:endParaRPr lang="fr-BE"/>
          </a:p>
        </p:txBody>
      </p:sp>
      <p:sp>
        <p:nvSpPr>
          <p:cNvPr id="5" name="Espace réservé du numéro de diapositive 4"/>
          <p:cNvSpPr>
            <a:spLocks noGrp="1"/>
          </p:cNvSpPr>
          <p:nvPr>
            <p:ph type="sldNum" sz="quarter" idx="12"/>
          </p:nvPr>
        </p:nvSpPr>
        <p:spPr>
          <a:xfrm>
            <a:off x="8174736" y="2272"/>
            <a:ext cx="762000" cy="365760"/>
          </a:xfrm>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14/06/2025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14/06/2025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14/06/2025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A309A6D-C09C-4548-B29A-6CF363A7E532}" type="datetimeFigureOut">
              <a:rPr lang="fr-FR" smtClean="0"/>
              <a:pPr/>
              <a:t>14/06/2025</a:t>
            </a:fld>
            <a:endParaRPr lang="fr-BE"/>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BE"/>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file:///C:\Users\user\Virtual%20Machines\Desktop\L3\istockphoto-1304167743-640_adpp_is.mp4"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14414" y="571480"/>
            <a:ext cx="6551486" cy="1515422"/>
          </a:xfrm>
          <a:noFill/>
          <a:ln>
            <a:solidFill>
              <a:schemeClr val="accent1"/>
            </a:solidFill>
          </a:ln>
        </p:spPr>
        <p:txBody>
          <a:bodyPr>
            <a:normAutofit fontScale="90000"/>
          </a:bodyPr>
          <a:lstStyle/>
          <a:p>
            <a:pPr algn="ctr"/>
            <a:r>
              <a:rPr lang="fr-FR" sz="2800" dirty="0" smtClean="0">
                <a:solidFill>
                  <a:schemeClr val="accent2">
                    <a:lumMod val="60000"/>
                    <a:lumOff val="40000"/>
                  </a:schemeClr>
                </a:solidFill>
                <a:latin typeface="Footlight MT Light" pitchFamily="18" charset="0"/>
              </a:rPr>
              <a:t>Université Mohamed </a:t>
            </a:r>
            <a:r>
              <a:rPr lang="fr-FR" sz="2800" dirty="0" err="1" smtClean="0">
                <a:solidFill>
                  <a:schemeClr val="accent2">
                    <a:lumMod val="60000"/>
                    <a:lumOff val="40000"/>
                  </a:schemeClr>
                </a:solidFill>
                <a:latin typeface="Footlight MT Light" pitchFamily="18" charset="0"/>
              </a:rPr>
              <a:t>Khider</a:t>
            </a:r>
            <a:r>
              <a:rPr lang="fr-FR" sz="2800" dirty="0" smtClean="0">
                <a:solidFill>
                  <a:schemeClr val="accent2">
                    <a:lumMod val="60000"/>
                    <a:lumOff val="40000"/>
                  </a:schemeClr>
                </a:solidFill>
                <a:latin typeface="Footlight MT Light" pitchFamily="18" charset="0"/>
              </a:rPr>
              <a:t>-Biskra</a:t>
            </a:r>
            <a:br>
              <a:rPr lang="fr-FR" sz="2800" dirty="0" smtClean="0">
                <a:solidFill>
                  <a:schemeClr val="accent2">
                    <a:lumMod val="60000"/>
                    <a:lumOff val="40000"/>
                  </a:schemeClr>
                </a:solidFill>
                <a:latin typeface="Footlight MT Light" pitchFamily="18" charset="0"/>
              </a:rPr>
            </a:br>
            <a:r>
              <a:rPr lang="fr-FR" sz="2800" dirty="0" smtClean="0">
                <a:solidFill>
                  <a:schemeClr val="accent2">
                    <a:lumMod val="60000"/>
                    <a:lumOff val="40000"/>
                  </a:schemeClr>
                </a:solidFill>
                <a:latin typeface="Footlight MT Light" pitchFamily="18" charset="0"/>
              </a:rPr>
              <a:t>Faculté des sciences exacte et sciences de la nature et de la vie </a:t>
            </a:r>
            <a:br>
              <a:rPr lang="fr-FR" sz="2800" dirty="0" smtClean="0">
                <a:solidFill>
                  <a:schemeClr val="accent2">
                    <a:lumMod val="60000"/>
                    <a:lumOff val="40000"/>
                  </a:schemeClr>
                </a:solidFill>
                <a:latin typeface="Footlight MT Light" pitchFamily="18" charset="0"/>
              </a:rPr>
            </a:br>
            <a:r>
              <a:rPr lang="fr-FR" sz="2800" dirty="0" smtClean="0">
                <a:solidFill>
                  <a:schemeClr val="accent2">
                    <a:lumMod val="60000"/>
                    <a:lumOff val="40000"/>
                  </a:schemeClr>
                </a:solidFill>
                <a:latin typeface="Footlight MT Light" pitchFamily="18" charset="0"/>
              </a:rPr>
              <a:t>Département de science de la matière</a:t>
            </a:r>
            <a:endParaRPr lang="fr-FR" sz="2800" dirty="0">
              <a:solidFill>
                <a:schemeClr val="accent2">
                  <a:lumMod val="60000"/>
                  <a:lumOff val="40000"/>
                </a:schemeClr>
              </a:solidFill>
              <a:latin typeface="Footlight MT Light" pitchFamily="18" charset="0"/>
            </a:endParaRPr>
          </a:p>
        </p:txBody>
      </p:sp>
      <p:sp>
        <p:nvSpPr>
          <p:cNvPr id="3" name="Sous-titre 2"/>
          <p:cNvSpPr>
            <a:spLocks noGrp="1"/>
          </p:cNvSpPr>
          <p:nvPr>
            <p:ph type="subTitle" idx="1"/>
          </p:nvPr>
        </p:nvSpPr>
        <p:spPr>
          <a:xfrm>
            <a:off x="2663952" y="5105400"/>
            <a:ext cx="6480048" cy="1752600"/>
          </a:xfrm>
          <a:noFill/>
        </p:spPr>
        <p:txBody>
          <a:bodyPr>
            <a:normAutofit/>
          </a:bodyPr>
          <a:lstStyle/>
          <a:p>
            <a:endParaRPr lang="fr-FR" sz="1800" dirty="0" smtClean="0">
              <a:solidFill>
                <a:schemeClr val="tx2">
                  <a:lumMod val="10000"/>
                </a:schemeClr>
              </a:solidFill>
              <a:latin typeface="Cambria Math" pitchFamily="18" charset="0"/>
              <a:ea typeface="Cambria Math" pitchFamily="18" charset="0"/>
              <a:cs typeface="Iskoola Pota" pitchFamily="34" charset="0"/>
            </a:endParaRPr>
          </a:p>
          <a:p>
            <a:r>
              <a:rPr lang="fr-FR" sz="1800" dirty="0" smtClean="0">
                <a:solidFill>
                  <a:schemeClr val="accent2">
                    <a:lumMod val="50000"/>
                  </a:schemeClr>
                </a:solidFill>
                <a:latin typeface="Cambria Math" pitchFamily="18" charset="0"/>
                <a:ea typeface="Cambria Math" pitchFamily="18" charset="0"/>
                <a:cs typeface="Iskoola Pota" pitchFamily="34" charset="0"/>
              </a:rPr>
              <a:t>        Préparé et présenté par l’étudiant</a:t>
            </a:r>
            <a:r>
              <a:rPr lang="fr-FR" sz="1800" smtClean="0">
                <a:solidFill>
                  <a:schemeClr val="accent2">
                    <a:lumMod val="50000"/>
                  </a:schemeClr>
                </a:solidFill>
                <a:latin typeface="Cambria Math" pitchFamily="18" charset="0"/>
                <a:ea typeface="Cambria Math" pitchFamily="18" charset="0"/>
                <a:cs typeface="Iskoola Pota" pitchFamily="34" charset="0"/>
              </a:rPr>
              <a:t>: </a:t>
            </a:r>
            <a:r>
              <a:rPr lang="fr-FR" sz="1800" smtClean="0">
                <a:solidFill>
                  <a:schemeClr val="accent2">
                    <a:lumMod val="50000"/>
                  </a:schemeClr>
                </a:solidFill>
                <a:latin typeface="Cambria Math" pitchFamily="18" charset="0"/>
                <a:ea typeface="Cambria Math" pitchFamily="18" charset="0"/>
                <a:cs typeface="Iskoola Pota" pitchFamily="34" charset="0"/>
              </a:rPr>
              <a:t>MEDDAS  Fatima</a:t>
            </a:r>
            <a:endParaRPr lang="fr-FR" sz="1800" dirty="0" smtClean="0">
              <a:solidFill>
                <a:schemeClr val="accent2">
                  <a:lumMod val="50000"/>
                </a:schemeClr>
              </a:solidFill>
              <a:latin typeface="Cambria Math" pitchFamily="18" charset="0"/>
              <a:ea typeface="Cambria Math" pitchFamily="18" charset="0"/>
              <a:cs typeface="Iskoola Pota" pitchFamily="34" charset="0"/>
            </a:endParaRPr>
          </a:p>
          <a:p>
            <a:r>
              <a:rPr lang="fr-FR" sz="1800" dirty="0" smtClean="0">
                <a:solidFill>
                  <a:schemeClr val="accent2">
                    <a:lumMod val="50000"/>
                  </a:schemeClr>
                </a:solidFill>
                <a:latin typeface="Cambria Math" pitchFamily="18" charset="0"/>
                <a:ea typeface="Cambria Math" pitchFamily="18" charset="0"/>
                <a:cs typeface="Iskoola Pota" pitchFamily="34" charset="0"/>
              </a:rPr>
              <a:t>        Sous la supervision du professeur: </a:t>
            </a:r>
            <a:r>
              <a:rPr lang="fr-FR" sz="1800" dirty="0" err="1" smtClean="0">
                <a:solidFill>
                  <a:schemeClr val="accent2">
                    <a:lumMod val="50000"/>
                  </a:schemeClr>
                </a:solidFill>
                <a:latin typeface="Cambria Math" pitchFamily="18" charset="0"/>
                <a:ea typeface="Cambria Math" pitchFamily="18" charset="0"/>
                <a:cs typeface="Iskoola Pota" pitchFamily="34" charset="0"/>
              </a:rPr>
              <a:t>Meklid</a:t>
            </a:r>
            <a:r>
              <a:rPr lang="fr-FR" sz="1800" dirty="0" smtClean="0">
                <a:solidFill>
                  <a:schemeClr val="accent2">
                    <a:lumMod val="50000"/>
                  </a:schemeClr>
                </a:solidFill>
                <a:latin typeface="Cambria Math" pitchFamily="18" charset="0"/>
                <a:ea typeface="Cambria Math" pitchFamily="18" charset="0"/>
                <a:cs typeface="Iskoola Pota" pitchFamily="34" charset="0"/>
              </a:rPr>
              <a:t> </a:t>
            </a:r>
            <a:r>
              <a:rPr lang="fr-FR" sz="1800" dirty="0" err="1" smtClean="0">
                <a:solidFill>
                  <a:schemeClr val="accent2">
                    <a:lumMod val="50000"/>
                  </a:schemeClr>
                </a:solidFill>
                <a:latin typeface="Cambria Math" pitchFamily="18" charset="0"/>
                <a:ea typeface="Cambria Math" pitchFamily="18" charset="0"/>
                <a:cs typeface="Iskoola Pota" pitchFamily="34" charset="0"/>
              </a:rPr>
              <a:t>Abdelhek</a:t>
            </a:r>
            <a:endParaRPr lang="fr-FR" sz="1800" dirty="0" smtClean="0">
              <a:solidFill>
                <a:schemeClr val="accent2">
                  <a:lumMod val="50000"/>
                </a:schemeClr>
              </a:solidFill>
              <a:latin typeface="Cambria Math" pitchFamily="18" charset="0"/>
              <a:ea typeface="Cambria Math" pitchFamily="18" charset="0"/>
              <a:cs typeface="Iskoola Pota" pitchFamily="34" charset="0"/>
            </a:endParaRPr>
          </a:p>
          <a:p>
            <a:r>
              <a:rPr lang="fr-FR" sz="1800" dirty="0" smtClean="0">
                <a:solidFill>
                  <a:schemeClr val="accent2">
                    <a:lumMod val="50000"/>
                  </a:schemeClr>
                </a:solidFill>
                <a:latin typeface="Cambria Math" pitchFamily="18" charset="0"/>
                <a:ea typeface="Cambria Math" pitchFamily="18" charset="0"/>
                <a:cs typeface="Iskoola Pota" pitchFamily="34" charset="0"/>
              </a:rPr>
              <a:t>        Année universitaire:2024/2025</a:t>
            </a:r>
            <a:endParaRPr lang="fr-FR" sz="1800" dirty="0">
              <a:solidFill>
                <a:schemeClr val="accent2">
                  <a:lumMod val="50000"/>
                </a:schemeClr>
              </a:solidFill>
              <a:latin typeface="Cambria Math" pitchFamily="18" charset="0"/>
              <a:ea typeface="Cambria Math" pitchFamily="18" charset="0"/>
              <a:cs typeface="Iskoola Pota" pitchFamily="34" charset="0"/>
            </a:endParaRPr>
          </a:p>
        </p:txBody>
      </p:sp>
      <p:sp>
        <p:nvSpPr>
          <p:cNvPr id="4" name="Rectangle 3"/>
          <p:cNvSpPr/>
          <p:nvPr/>
        </p:nvSpPr>
        <p:spPr>
          <a:xfrm>
            <a:off x="1008300" y="2967335"/>
            <a:ext cx="712740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ootlight MT Light" pitchFamily="18" charset="0"/>
              </a:rPr>
              <a:t>Recherche sur L’amiante</a:t>
            </a:r>
            <a:endPar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714488"/>
            <a:ext cx="8929718" cy="4071942"/>
          </a:xfrm>
        </p:spPr>
        <p:txBody>
          <a:bodyPr>
            <a:normAutofit fontScale="90000"/>
          </a:bodyPr>
          <a:lstStyle/>
          <a:p>
            <a:pPr marL="742950" indent="-742950">
              <a:buFont typeface="+mj-lt"/>
              <a:buAutoNum type="arabicParenR"/>
            </a:pPr>
            <a:r>
              <a:rPr lang="fr-FR" dirty="0" smtClean="0">
                <a:solidFill>
                  <a:srgbClr val="002060"/>
                </a:solidFill>
              </a:rPr>
              <a:t>C’est quoi l’amiante?</a:t>
            </a:r>
            <a:r>
              <a:rPr lang="fr-FR" dirty="0" smtClean="0">
                <a:solidFill>
                  <a:schemeClr val="accent2">
                    <a:lumMod val="50000"/>
                  </a:schemeClr>
                </a:solidFill>
              </a:rPr>
              <a:t/>
            </a:r>
            <a:br>
              <a:rPr lang="fr-FR" dirty="0" smtClean="0">
                <a:solidFill>
                  <a:schemeClr val="accent2">
                    <a:lumMod val="50000"/>
                  </a:schemeClr>
                </a:solidFill>
              </a:rPr>
            </a:br>
            <a:r>
              <a:rPr lang="fr-FR" sz="2200" dirty="0" smtClean="0">
                <a:solidFill>
                  <a:schemeClr val="tx1"/>
                </a:solidFill>
                <a:latin typeface="Georgia" pitchFamily="18" charset="0"/>
                <a:ea typeface="BatangChe" pitchFamily="49" charset="-127"/>
              </a:rPr>
              <a:t>Sous le terme d’amiante, on désigne un ensemble de minéraux silicatés fibreux textiles, résistants à la chaleur, aux attaques chimiques et à la traction. Chaque fibre est particulièrement fine (&lt;1 µm de diamètre), flexible et résistante. Il existe trois types d'amiante qui varient par leur composition, leur cristallisation et leur utilisation</a:t>
            </a:r>
            <a:r>
              <a:rPr lang="fr-FR" sz="2200" dirty="0" smtClean="0">
                <a:solidFill>
                  <a:schemeClr val="tx1"/>
                </a:solidFill>
                <a:latin typeface="Georgia" pitchFamily="18" charset="0"/>
              </a:rPr>
              <a:t/>
            </a:r>
            <a:br>
              <a:rPr lang="fr-FR" sz="2200" dirty="0" smtClean="0">
                <a:solidFill>
                  <a:schemeClr val="tx1"/>
                </a:solidFill>
                <a:latin typeface="Georgia" pitchFamily="18" charset="0"/>
              </a:rPr>
            </a:br>
            <a:r>
              <a:rPr lang="fr-FR" sz="2200" dirty="0" smtClean="0">
                <a:solidFill>
                  <a:schemeClr val="accent2">
                    <a:lumMod val="50000"/>
                  </a:schemeClr>
                </a:solidFill>
              </a:rPr>
              <a:t/>
            </a:r>
            <a:br>
              <a:rPr lang="fr-FR" sz="2200" dirty="0" smtClean="0">
                <a:solidFill>
                  <a:schemeClr val="accent2">
                    <a:lumMod val="50000"/>
                  </a:schemeClr>
                </a:solidFill>
              </a:rPr>
            </a:br>
            <a:r>
              <a:rPr lang="fr-FR" dirty="0" smtClean="0">
                <a:solidFill>
                  <a:schemeClr val="accent2">
                    <a:lumMod val="50000"/>
                  </a:schemeClr>
                </a:solidFill>
              </a:rPr>
              <a:t/>
            </a:r>
            <a:br>
              <a:rPr lang="fr-FR" dirty="0" smtClean="0">
                <a:solidFill>
                  <a:schemeClr val="accent2">
                    <a:lumMod val="50000"/>
                  </a:schemeClr>
                </a:solidFill>
              </a:rPr>
            </a:br>
            <a:r>
              <a:rPr lang="fr-FR" dirty="0" smtClean="0">
                <a:solidFill>
                  <a:schemeClr val="accent2">
                    <a:lumMod val="50000"/>
                  </a:schemeClr>
                </a:solidFill>
              </a:rPr>
              <a:t/>
            </a:r>
            <a:br>
              <a:rPr lang="fr-FR" dirty="0" smtClean="0">
                <a:solidFill>
                  <a:schemeClr val="accent2">
                    <a:lumMod val="50000"/>
                  </a:schemeClr>
                </a:solidFill>
              </a:rPr>
            </a:br>
            <a:r>
              <a:rPr lang="fr-FR" dirty="0" smtClean="0">
                <a:solidFill>
                  <a:schemeClr val="accent2">
                    <a:lumMod val="50000"/>
                  </a:schemeClr>
                </a:solidFill>
              </a:rPr>
              <a:t>  </a:t>
            </a:r>
            <a:br>
              <a:rPr lang="fr-FR" dirty="0" smtClean="0">
                <a:solidFill>
                  <a:schemeClr val="accent2">
                    <a:lumMod val="50000"/>
                  </a:schemeClr>
                </a:solidFill>
              </a:rPr>
            </a:br>
            <a:r>
              <a:rPr lang="fr-FR" dirty="0" smtClean="0">
                <a:solidFill>
                  <a:schemeClr val="accent2">
                    <a:lumMod val="75000"/>
                  </a:schemeClr>
                </a:solidFill>
              </a:rPr>
              <a:t/>
            </a:r>
            <a:br>
              <a:rPr lang="fr-FR" dirty="0" smtClean="0">
                <a:solidFill>
                  <a:schemeClr val="accent2">
                    <a:lumMod val="75000"/>
                  </a:schemeClr>
                </a:solidFill>
              </a:rPr>
            </a:br>
            <a:endParaRPr lang="fr-FR" dirty="0">
              <a:solidFill>
                <a:schemeClr val="accent2">
                  <a:lumMod val="75000"/>
                </a:schemeClr>
              </a:solidFill>
            </a:endParaRPr>
          </a:p>
        </p:txBody>
      </p:sp>
      <p:pic>
        <p:nvPicPr>
          <p:cNvPr id="4" name="Image 3" descr="istockphoto-547507038-1024x1024.jpg"/>
          <p:cNvPicPr>
            <a:picLocks noChangeAspect="1"/>
          </p:cNvPicPr>
          <p:nvPr/>
        </p:nvPicPr>
        <p:blipFill>
          <a:blip r:embed="rId3" cstate="print"/>
          <a:stretch>
            <a:fillRect/>
          </a:stretch>
        </p:blipFill>
        <p:spPr>
          <a:xfrm>
            <a:off x="5453069" y="3643314"/>
            <a:ext cx="3524275" cy="2643206"/>
          </a:xfrm>
          <a:prstGeom prst="rect">
            <a:avLst/>
          </a:prstGeom>
        </p:spPr>
      </p:pic>
      <p:pic>
        <p:nvPicPr>
          <p:cNvPr id="7" name="istockphoto-1304167743-640_adpp_is.mp4">
            <a:hlinkClick r:id="" action="ppaction://media"/>
          </p:cNvPr>
          <p:cNvPicPr>
            <a:picLocks noRot="1" noChangeAspect="1"/>
          </p:cNvPicPr>
          <p:nvPr>
            <a:videoFile r:link="rId1"/>
          </p:nvPr>
        </p:nvPicPr>
        <p:blipFill>
          <a:blip r:embed="rId4"/>
          <a:stretch>
            <a:fillRect/>
          </a:stretch>
        </p:blipFill>
        <p:spPr>
          <a:xfrm>
            <a:off x="500034" y="3643314"/>
            <a:ext cx="4714908" cy="2652936"/>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571480"/>
            <a:ext cx="4357718" cy="500066"/>
          </a:xfrm>
          <a:noFill/>
          <a:ln>
            <a:solidFill>
              <a:schemeClr val="accent1"/>
            </a:solidFill>
          </a:ln>
        </p:spPr>
        <p:txBody>
          <a:bodyPr>
            <a:normAutofit/>
          </a:bodyPr>
          <a:lstStyle/>
          <a:p>
            <a:pPr marL="742950" indent="-742950">
              <a:buFont typeface="+mj-lt"/>
              <a:buAutoNum type="arabicParenR" startAt="2"/>
            </a:pPr>
            <a:r>
              <a:rPr lang="fr-FR" sz="2000" b="1" dirty="0" smtClean="0">
                <a:solidFill>
                  <a:srgbClr val="002060"/>
                </a:solidFill>
              </a:rPr>
              <a:t>L’es types d’amiante</a:t>
            </a:r>
            <a:r>
              <a:rPr lang="fr-FR" sz="2400" dirty="0" smtClean="0">
                <a:solidFill>
                  <a:srgbClr val="002060"/>
                </a:solidFill>
              </a:rPr>
              <a:t>:</a:t>
            </a:r>
            <a:endParaRPr lang="fr-FR" sz="2400" dirty="0">
              <a:solidFill>
                <a:srgbClr val="002060"/>
              </a:solidFill>
            </a:endParaRPr>
          </a:p>
        </p:txBody>
      </p:sp>
      <p:sp>
        <p:nvSpPr>
          <p:cNvPr id="4" name="ZoneTexte 3"/>
          <p:cNvSpPr txBox="1"/>
          <p:nvPr/>
        </p:nvSpPr>
        <p:spPr>
          <a:xfrm>
            <a:off x="142844" y="1142984"/>
            <a:ext cx="9144000" cy="6555641"/>
          </a:xfrm>
          <a:prstGeom prst="rect">
            <a:avLst/>
          </a:prstGeom>
          <a:noFill/>
        </p:spPr>
        <p:txBody>
          <a:bodyPr wrap="square" rtlCol="0">
            <a:spAutoFit/>
          </a:bodyPr>
          <a:lstStyle/>
          <a:p>
            <a:pPr>
              <a:buFont typeface="Wingdings" pitchFamily="2" charset="2"/>
              <a:buChar char="v"/>
            </a:pPr>
            <a:r>
              <a:rPr lang="fr-FR" sz="1600" dirty="0" smtClean="0"/>
              <a:t> Les variétés d’amiante se divise en deux groupes principaux</a:t>
            </a:r>
            <a:r>
              <a:rPr lang="fr-FR" sz="1600" b="1" dirty="0" smtClean="0"/>
              <a:t>: serpentine </a:t>
            </a:r>
            <a:r>
              <a:rPr lang="fr-FR" sz="1600" dirty="0" smtClean="0"/>
              <a:t>et </a:t>
            </a:r>
            <a:r>
              <a:rPr lang="fr-FR" sz="1600" b="1" dirty="0" smtClean="0"/>
              <a:t>amphibole</a:t>
            </a:r>
            <a:r>
              <a:rPr lang="fr-FR" sz="1600" dirty="0" smtClean="0"/>
              <a:t>.</a:t>
            </a:r>
          </a:p>
          <a:p>
            <a:endParaRPr lang="fr-FR" dirty="0" smtClean="0"/>
          </a:p>
          <a:p>
            <a:r>
              <a:rPr lang="fr-FR" b="1" dirty="0" smtClean="0">
                <a:solidFill>
                  <a:srgbClr val="FF0000"/>
                </a:solidFill>
              </a:rPr>
              <a:t>       Serpentine:</a:t>
            </a:r>
          </a:p>
          <a:p>
            <a:endParaRPr lang="fr-FR" b="1" dirty="0" smtClean="0">
              <a:solidFill>
                <a:srgbClr val="FF0000"/>
              </a:solidFill>
            </a:endParaRPr>
          </a:p>
          <a:p>
            <a:pPr>
              <a:buFont typeface="Arial" pitchFamily="34" charset="0"/>
              <a:buChar char="•"/>
            </a:pPr>
            <a:r>
              <a:rPr lang="fr-FR" sz="1200" b="1" dirty="0" smtClean="0"/>
              <a:t> </a:t>
            </a:r>
            <a:r>
              <a:rPr lang="fr-FR" sz="1600" b="1" dirty="0" smtClean="0"/>
              <a:t>Chrysolite (amiante blanc):</a:t>
            </a:r>
          </a:p>
          <a:p>
            <a:r>
              <a:rPr lang="fr-FR" sz="1600" b="1" dirty="0" smtClean="0">
                <a:solidFill>
                  <a:srgbClr val="FF0000"/>
                </a:solidFill>
              </a:rPr>
              <a:t>    </a:t>
            </a:r>
            <a:r>
              <a:rPr lang="fr-FR" sz="1600" dirty="0" smtClean="0"/>
              <a:t> Fibres longues, flexibles et bouclées. Utilisé dans les matériaux de construction comme les       </a:t>
            </a:r>
          </a:p>
          <a:p>
            <a:r>
              <a:rPr lang="fr-FR" sz="1600" dirty="0" smtClean="0"/>
              <a:t>     toitures et les sols. Moins dangereux à inhaler que d’autres types. </a:t>
            </a:r>
          </a:p>
          <a:p>
            <a:r>
              <a:rPr lang="fr-FR" sz="1600" dirty="0" smtClean="0"/>
              <a:t>        </a:t>
            </a:r>
            <a:r>
              <a:rPr lang="fr-FR" sz="1600" b="1" dirty="0" smtClean="0">
                <a:solidFill>
                  <a:srgbClr val="FF0000"/>
                </a:solidFill>
              </a:rPr>
              <a:t>A</a:t>
            </a:r>
            <a:r>
              <a:rPr lang="fr-FR" b="1" dirty="0" smtClean="0">
                <a:solidFill>
                  <a:srgbClr val="FF0000"/>
                </a:solidFill>
              </a:rPr>
              <a:t>mphibole:</a:t>
            </a:r>
          </a:p>
          <a:p>
            <a:endParaRPr lang="fr-FR" b="1" dirty="0" smtClean="0">
              <a:solidFill>
                <a:srgbClr val="FF0000"/>
              </a:solidFill>
            </a:endParaRPr>
          </a:p>
          <a:p>
            <a:pPr>
              <a:buFont typeface="Arial" pitchFamily="34" charset="0"/>
              <a:buChar char="•"/>
            </a:pPr>
            <a:r>
              <a:rPr lang="fr-FR" sz="1600" b="1" dirty="0" err="1" smtClean="0"/>
              <a:t>Crocidolite</a:t>
            </a:r>
            <a:r>
              <a:rPr lang="fr-FR" sz="1600" b="1" dirty="0" smtClean="0"/>
              <a:t> (amiante bleu):</a:t>
            </a:r>
          </a:p>
          <a:p>
            <a:r>
              <a:rPr lang="fr-FR" sz="1600" b="1" dirty="0" smtClean="0"/>
              <a:t>      </a:t>
            </a:r>
            <a:r>
              <a:rPr lang="fr-FR" sz="1600" dirty="0" smtClean="0"/>
              <a:t>fibres courtes et pointues, considérées comme les plus dangereuses.</a:t>
            </a:r>
          </a:p>
          <a:p>
            <a:r>
              <a:rPr lang="fr-FR" sz="1600" dirty="0" smtClean="0"/>
              <a:t>      Utilisées dan l’isolation et les </a:t>
            </a:r>
            <a:r>
              <a:rPr lang="fr-FR" sz="1600" dirty="0" err="1" smtClean="0"/>
              <a:t>revétements</a:t>
            </a:r>
            <a:r>
              <a:rPr lang="fr-FR" sz="1600" dirty="0" smtClean="0"/>
              <a:t>.</a:t>
            </a:r>
          </a:p>
          <a:p>
            <a:pPr>
              <a:buFont typeface="Arial" pitchFamily="34" charset="0"/>
              <a:buChar char="•"/>
            </a:pPr>
            <a:r>
              <a:rPr lang="fr-FR" sz="1600" b="1" dirty="0" smtClean="0"/>
              <a:t>Amosite (amiante brun): </a:t>
            </a:r>
          </a:p>
          <a:p>
            <a:r>
              <a:rPr lang="fr-FR" sz="1600" dirty="0" smtClean="0"/>
              <a:t>      fibres rigides, utilisées dans l’</a:t>
            </a:r>
            <a:r>
              <a:rPr lang="fr-FR" sz="1600" dirty="0" err="1" smtClean="0"/>
              <a:t>ésolation</a:t>
            </a:r>
            <a:r>
              <a:rPr lang="fr-FR" sz="1600" dirty="0" smtClean="0"/>
              <a:t> thermique. Plus risquée que le chrysolite en </a:t>
            </a:r>
            <a:r>
              <a:rPr lang="fr-FR" sz="1600" dirty="0" err="1" smtClean="0"/>
              <a:t>raisan</a:t>
            </a:r>
            <a:r>
              <a:rPr lang="fr-FR" sz="1600" dirty="0" smtClean="0"/>
              <a:t> </a:t>
            </a:r>
          </a:p>
          <a:p>
            <a:r>
              <a:rPr lang="fr-FR" sz="1600" dirty="0" smtClean="0"/>
              <a:t>       de sa </a:t>
            </a:r>
            <a:r>
              <a:rPr lang="fr-FR" sz="1600" dirty="0" err="1" smtClean="0"/>
              <a:t>cassabilité</a:t>
            </a:r>
            <a:r>
              <a:rPr lang="fr-FR" sz="1600" dirty="0" smtClean="0"/>
              <a:t>.</a:t>
            </a:r>
          </a:p>
          <a:p>
            <a:pPr>
              <a:buFont typeface="Arial" pitchFamily="34" charset="0"/>
              <a:buChar char="•"/>
            </a:pPr>
            <a:r>
              <a:rPr lang="fr-FR" sz="1600" b="1" dirty="0" err="1" smtClean="0"/>
              <a:t>Anthophylite</a:t>
            </a:r>
            <a:r>
              <a:rPr lang="fr-FR" sz="1600" b="1" dirty="0" smtClean="0"/>
              <a:t>, trémolite, </a:t>
            </a:r>
            <a:r>
              <a:rPr lang="fr-FR" sz="1600" b="1" dirty="0" err="1" smtClean="0"/>
              <a:t>actinolite</a:t>
            </a:r>
            <a:r>
              <a:rPr lang="fr-FR" sz="1600" b="1" dirty="0" smtClean="0"/>
              <a:t>:</a:t>
            </a:r>
          </a:p>
          <a:p>
            <a:r>
              <a:rPr lang="fr-FR" sz="1600" dirty="0" smtClean="0"/>
              <a:t>       Moins courantes mais également dangereuses, souvent trouvées comme contaminants dans</a:t>
            </a:r>
          </a:p>
          <a:p>
            <a:r>
              <a:rPr lang="fr-FR" sz="1600" dirty="0" smtClean="0"/>
              <a:t>       d’autres matériaux.                             </a:t>
            </a:r>
          </a:p>
          <a:p>
            <a:endParaRPr lang="fr-FR" sz="1600" dirty="0" smtClean="0"/>
          </a:p>
          <a:p>
            <a:endParaRPr lang="fr-FR" b="1" dirty="0" smtClean="0">
              <a:solidFill>
                <a:srgbClr val="FF0000"/>
              </a:solidFill>
            </a:endParaRPr>
          </a:p>
          <a:p>
            <a:endParaRPr lang="fr-FR" b="1" dirty="0" smtClean="0">
              <a:solidFill>
                <a:srgbClr val="FF0000"/>
              </a:solidFill>
            </a:endParaRPr>
          </a:p>
          <a:p>
            <a:endParaRPr lang="fr-FR" b="1" dirty="0" smtClean="0">
              <a:solidFill>
                <a:srgbClr val="FF0000"/>
              </a:solidFill>
            </a:endParaRPr>
          </a:p>
          <a:p>
            <a:r>
              <a:rPr lang="fr-FR" dirty="0" smtClean="0"/>
              <a:t>        </a:t>
            </a:r>
          </a:p>
          <a:p>
            <a:endParaRPr lang="fr-FR"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85720" y="928670"/>
          <a:ext cx="5667374" cy="2712720"/>
        </p:xfrm>
        <a:graphic>
          <a:graphicData uri="http://schemas.openxmlformats.org/drawingml/2006/table">
            <a:tbl>
              <a:tblPr firstRow="1" bandRow="1">
                <a:tableStyleId>{5C22544A-7EE6-4342-B048-85BDC9FD1C3A}</a:tableStyleId>
              </a:tblPr>
              <a:tblGrid>
                <a:gridCol w="1148951"/>
                <a:gridCol w="1494255"/>
                <a:gridCol w="1518027"/>
                <a:gridCol w="1506141"/>
              </a:tblGrid>
              <a:tr h="533688">
                <a:tc>
                  <a:txBody>
                    <a:bodyPr/>
                    <a:lstStyle/>
                    <a:p>
                      <a:endParaRPr lang="fr-FR" dirty="0"/>
                    </a:p>
                  </a:txBody>
                  <a:tcPr>
                    <a:solidFill>
                      <a:schemeClr val="accent2">
                        <a:lumMod val="60000"/>
                        <a:lumOff val="40000"/>
                      </a:schemeClr>
                    </a:solidFill>
                  </a:tcPr>
                </a:tc>
                <a:tc>
                  <a:txBody>
                    <a:bodyPr/>
                    <a:lstStyle/>
                    <a:p>
                      <a:pPr algn="ctr"/>
                      <a:r>
                        <a:rPr lang="fr-FR" sz="1200" b="1" dirty="0" smtClean="0">
                          <a:solidFill>
                            <a:schemeClr val="tx1"/>
                          </a:solidFill>
                        </a:rPr>
                        <a:t>Serpentine chrysolite</a:t>
                      </a:r>
                      <a:r>
                        <a:rPr lang="fr-FR" dirty="0" smtClean="0"/>
                        <a:t> </a:t>
                      </a:r>
                      <a:endParaRPr lang="fr-FR" dirty="0"/>
                    </a:p>
                  </a:txBody>
                  <a:tcPr>
                    <a:solidFill>
                      <a:schemeClr val="accent2">
                        <a:lumMod val="60000"/>
                        <a:lumOff val="40000"/>
                      </a:schemeClr>
                    </a:solidFill>
                  </a:tcPr>
                </a:tc>
                <a:tc>
                  <a:txBody>
                    <a:bodyPr/>
                    <a:lstStyle/>
                    <a:p>
                      <a:pPr algn="ctr"/>
                      <a:r>
                        <a:rPr lang="fr-FR" sz="1200" dirty="0" smtClean="0">
                          <a:solidFill>
                            <a:schemeClr val="tx1"/>
                          </a:solidFill>
                        </a:rPr>
                        <a:t>Amphiboles Amosites</a:t>
                      </a:r>
                      <a:endParaRPr lang="fr-FR" sz="1200" dirty="0">
                        <a:solidFill>
                          <a:schemeClr val="tx1"/>
                        </a:solidFill>
                      </a:endParaRPr>
                    </a:p>
                  </a:txBody>
                  <a:tcPr>
                    <a:solidFill>
                      <a:schemeClr val="accent2">
                        <a:lumMod val="60000"/>
                        <a:lumOff val="40000"/>
                      </a:schemeClr>
                    </a:solidFill>
                  </a:tcPr>
                </a:tc>
                <a:tc>
                  <a:txBody>
                    <a:bodyPr/>
                    <a:lstStyle/>
                    <a:p>
                      <a:pPr algn="ctr"/>
                      <a:r>
                        <a:rPr lang="fr-FR" sz="1200" b="1" dirty="0" err="1" smtClean="0">
                          <a:solidFill>
                            <a:schemeClr val="tx1"/>
                          </a:solidFill>
                        </a:rPr>
                        <a:t>crocidolyte</a:t>
                      </a:r>
                      <a:endParaRPr lang="fr-FR" sz="1200" b="1" dirty="0">
                        <a:solidFill>
                          <a:schemeClr val="tx1"/>
                        </a:solidFill>
                      </a:endParaRPr>
                    </a:p>
                  </a:txBody>
                  <a:tcPr>
                    <a:solidFill>
                      <a:schemeClr val="accent2">
                        <a:lumMod val="60000"/>
                        <a:lumOff val="40000"/>
                      </a:schemeClr>
                    </a:solidFill>
                  </a:tcPr>
                </a:tc>
              </a:tr>
              <a:tr h="296493">
                <a:tc>
                  <a:txBody>
                    <a:bodyPr/>
                    <a:lstStyle/>
                    <a:p>
                      <a:r>
                        <a:rPr lang="fr-FR" sz="1200" b="1" dirty="0" smtClean="0"/>
                        <a:t>Couleur</a:t>
                      </a:r>
                    </a:p>
                  </a:txBody>
                  <a:tcPr/>
                </a:tc>
                <a:tc>
                  <a:txBody>
                    <a:bodyPr/>
                    <a:lstStyle/>
                    <a:p>
                      <a:r>
                        <a:rPr lang="fr-FR" sz="1400" b="0" dirty="0" smtClean="0"/>
                        <a:t>blanc</a:t>
                      </a:r>
                      <a:endParaRPr lang="fr-FR" sz="1400" b="0" dirty="0"/>
                    </a:p>
                  </a:txBody>
                  <a:tcPr/>
                </a:tc>
                <a:tc>
                  <a:txBody>
                    <a:bodyPr/>
                    <a:lstStyle/>
                    <a:p>
                      <a:r>
                        <a:rPr lang="fr-FR" sz="1400" dirty="0" smtClean="0"/>
                        <a:t>brun</a:t>
                      </a:r>
                      <a:endParaRPr lang="fr-FR" sz="1400" dirty="0"/>
                    </a:p>
                  </a:txBody>
                  <a:tcPr/>
                </a:tc>
                <a:tc>
                  <a:txBody>
                    <a:bodyPr/>
                    <a:lstStyle/>
                    <a:p>
                      <a:r>
                        <a:rPr lang="fr-FR" sz="1400" dirty="0" smtClean="0"/>
                        <a:t>bleu</a:t>
                      </a:r>
                      <a:endParaRPr lang="fr-FR" sz="1400" dirty="0"/>
                    </a:p>
                  </a:txBody>
                  <a:tcPr/>
                </a:tc>
              </a:tr>
              <a:tr h="355792">
                <a:tc>
                  <a:txBody>
                    <a:bodyPr/>
                    <a:lstStyle/>
                    <a:p>
                      <a:r>
                        <a:rPr lang="fr-FR" sz="1200" b="1" dirty="0" err="1" smtClean="0"/>
                        <a:t>Langeur</a:t>
                      </a:r>
                      <a:r>
                        <a:rPr lang="fr-FR" sz="1200" b="1" baseline="0" dirty="0" smtClean="0"/>
                        <a:t> des fibres</a:t>
                      </a:r>
                    </a:p>
                  </a:txBody>
                  <a:tcPr/>
                </a:tc>
                <a:tc>
                  <a:txBody>
                    <a:bodyPr/>
                    <a:lstStyle/>
                    <a:p>
                      <a:r>
                        <a:rPr lang="fr-FR" dirty="0" smtClean="0"/>
                        <a:t>4 </a:t>
                      </a:r>
                      <a:r>
                        <a:rPr lang="fr-FR" dirty="0" smtClean="0">
                          <a:latin typeface="Arial"/>
                          <a:cs typeface="Arial"/>
                        </a:rPr>
                        <a:t>nm</a:t>
                      </a:r>
                      <a:endParaRPr lang="fr-FR" dirty="0"/>
                    </a:p>
                  </a:txBody>
                  <a:tcPr/>
                </a:tc>
                <a:tc>
                  <a:txBody>
                    <a:bodyPr/>
                    <a:lstStyle/>
                    <a:p>
                      <a:r>
                        <a:rPr lang="fr-FR" dirty="0" smtClean="0"/>
                        <a:t>70 nm</a:t>
                      </a:r>
                      <a:endParaRPr lang="fr-FR" dirty="0"/>
                    </a:p>
                  </a:txBody>
                  <a:tcPr/>
                </a:tc>
                <a:tc>
                  <a:txBody>
                    <a:bodyPr/>
                    <a:lstStyle/>
                    <a:p>
                      <a:r>
                        <a:rPr lang="fr-FR" dirty="0" smtClean="0"/>
                        <a:t>70 nm</a:t>
                      </a:r>
                      <a:endParaRPr lang="fr-FR" dirty="0"/>
                    </a:p>
                  </a:txBody>
                  <a:tcPr/>
                </a:tc>
              </a:tr>
              <a:tr h="444740">
                <a:tc>
                  <a:txBody>
                    <a:bodyPr/>
                    <a:lstStyle/>
                    <a:p>
                      <a:r>
                        <a:rPr lang="fr-FR" sz="1200" b="1" dirty="0" err="1" smtClean="0"/>
                        <a:t>Diamétre</a:t>
                      </a:r>
                      <a:r>
                        <a:rPr lang="fr-FR" sz="1200" b="1" dirty="0" smtClean="0"/>
                        <a:t> des</a:t>
                      </a:r>
                      <a:r>
                        <a:rPr lang="fr-FR" sz="1200" b="1" baseline="0" dirty="0" smtClean="0"/>
                        <a:t> </a:t>
                      </a:r>
                      <a:r>
                        <a:rPr lang="fr-FR" sz="1200" b="1" dirty="0" smtClean="0"/>
                        <a:t>fibrilles                  </a:t>
                      </a:r>
                    </a:p>
                  </a:txBody>
                  <a:tcPr/>
                </a:tc>
                <a:tc>
                  <a:txBody>
                    <a:bodyPr/>
                    <a:lstStyle/>
                    <a:p>
                      <a:r>
                        <a:rPr lang="fr-FR" dirty="0" smtClean="0"/>
                        <a:t>0,02 </a:t>
                      </a:r>
                      <a:r>
                        <a:rPr lang="fr-FR" dirty="0" smtClean="0">
                          <a:latin typeface="Arial"/>
                          <a:cs typeface="Arial"/>
                        </a:rPr>
                        <a:t>µm</a:t>
                      </a:r>
                      <a:endParaRPr lang="fr-FR" dirty="0"/>
                    </a:p>
                  </a:txBody>
                  <a:tcPr/>
                </a:tc>
                <a:tc>
                  <a:txBody>
                    <a:bodyPr/>
                    <a:lstStyle/>
                    <a:p>
                      <a:r>
                        <a:rPr lang="fr-FR" sz="1800" dirty="0" smtClean="0"/>
                        <a:t>0,1 </a:t>
                      </a:r>
                      <a:r>
                        <a:rPr lang="fr-FR" sz="1800" dirty="0" smtClean="0">
                          <a:latin typeface="Arial"/>
                          <a:cs typeface="Arial"/>
                        </a:rPr>
                        <a:t>µm</a:t>
                      </a:r>
                      <a:endParaRPr lang="fr-FR" sz="1800" dirty="0"/>
                    </a:p>
                  </a:txBody>
                  <a:tcPr/>
                </a:tc>
                <a:tc>
                  <a:txBody>
                    <a:bodyPr/>
                    <a:lstStyle/>
                    <a:p>
                      <a:r>
                        <a:rPr lang="fr-FR" sz="1800" dirty="0" smtClean="0"/>
                        <a:t>0,08 </a:t>
                      </a:r>
                      <a:r>
                        <a:rPr lang="fr-FR" sz="1800" dirty="0" smtClean="0">
                          <a:latin typeface="Arial"/>
                          <a:cs typeface="Arial"/>
                        </a:rPr>
                        <a:t>µ</a:t>
                      </a:r>
                      <a:r>
                        <a:rPr lang="fr-FR" sz="1800" baseline="0" dirty="0" smtClean="0">
                          <a:latin typeface="Arial"/>
                          <a:cs typeface="Arial"/>
                        </a:rPr>
                        <a:t>m</a:t>
                      </a:r>
                      <a:endParaRPr lang="fr-FR" sz="1800" dirty="0"/>
                    </a:p>
                  </a:txBody>
                  <a:tcPr/>
                </a:tc>
              </a:tr>
              <a:tr h="919129">
                <a:tc>
                  <a:txBody>
                    <a:bodyPr/>
                    <a:lstStyle/>
                    <a:p>
                      <a:r>
                        <a:rPr lang="fr-FR" sz="1400" b="1" dirty="0" smtClean="0"/>
                        <a:t>Éléments associes aux </a:t>
                      </a:r>
                      <a:r>
                        <a:rPr lang="fr-FR" sz="1400" b="1" dirty="0" err="1" smtClean="0"/>
                        <a:t>tétraédres</a:t>
                      </a:r>
                      <a:endParaRPr lang="fr-FR" sz="1400" b="1" dirty="0"/>
                    </a:p>
                  </a:txBody>
                  <a:tcPr/>
                </a:tc>
                <a:tc>
                  <a:txBody>
                    <a:bodyPr/>
                    <a:lstStyle/>
                    <a:p>
                      <a:r>
                        <a:rPr lang="fr-FR" dirty="0" smtClean="0"/>
                        <a:t>Mg</a:t>
                      </a:r>
                      <a:endParaRPr lang="fr-FR" dirty="0"/>
                    </a:p>
                  </a:txBody>
                  <a:tcPr/>
                </a:tc>
                <a:tc>
                  <a:txBody>
                    <a:bodyPr/>
                    <a:lstStyle/>
                    <a:p>
                      <a:r>
                        <a:rPr lang="fr-FR" dirty="0" smtClean="0"/>
                        <a:t>Mg,</a:t>
                      </a:r>
                      <a:r>
                        <a:rPr lang="fr-FR" baseline="0" dirty="0" smtClean="0"/>
                        <a:t> Fe</a:t>
                      </a:r>
                      <a:endParaRPr lang="fr-FR" dirty="0"/>
                    </a:p>
                  </a:txBody>
                  <a:tcPr/>
                </a:tc>
                <a:tc>
                  <a:txBody>
                    <a:bodyPr/>
                    <a:lstStyle/>
                    <a:p>
                      <a:r>
                        <a:rPr lang="fr-FR" dirty="0" smtClean="0"/>
                        <a:t>Fe, Na</a:t>
                      </a:r>
                      <a:endParaRPr lang="fr-FR" dirty="0"/>
                    </a:p>
                  </a:txBody>
                  <a:tcPr/>
                </a:tc>
              </a:tr>
            </a:tbl>
          </a:graphicData>
        </a:graphic>
      </p:graphicFrame>
      <p:sp>
        <p:nvSpPr>
          <p:cNvPr id="8" name="ZoneTexte 7"/>
          <p:cNvSpPr txBox="1"/>
          <p:nvPr/>
        </p:nvSpPr>
        <p:spPr>
          <a:xfrm>
            <a:off x="-214346" y="500042"/>
            <a:ext cx="7000892" cy="369332"/>
          </a:xfrm>
          <a:prstGeom prst="rect">
            <a:avLst/>
          </a:prstGeom>
          <a:noFill/>
        </p:spPr>
        <p:txBody>
          <a:bodyPr wrap="square" rtlCol="0">
            <a:spAutoFit/>
          </a:bodyPr>
          <a:lstStyle/>
          <a:p>
            <a:pPr lvl="1"/>
            <a:r>
              <a:rPr lang="fr-FR" dirty="0" smtClean="0"/>
              <a:t>Tableau </a:t>
            </a:r>
            <a:r>
              <a:rPr lang="fr-FR" sz="1600" dirty="0" smtClean="0"/>
              <a:t>1: Caractéristiques des trios principaux types d’amiante</a:t>
            </a:r>
            <a:endParaRPr lang="fr-FR" sz="1600" dirty="0"/>
          </a:p>
        </p:txBody>
      </p:sp>
      <p:sp>
        <p:nvSpPr>
          <p:cNvPr id="11" name="ZoneTexte 10"/>
          <p:cNvSpPr txBox="1"/>
          <p:nvPr/>
        </p:nvSpPr>
        <p:spPr>
          <a:xfrm>
            <a:off x="0" y="3714752"/>
            <a:ext cx="9144000" cy="3108543"/>
          </a:xfrm>
          <a:prstGeom prst="rect">
            <a:avLst/>
          </a:prstGeom>
          <a:noFill/>
        </p:spPr>
        <p:txBody>
          <a:bodyPr wrap="square" rtlCol="0">
            <a:spAutoFit/>
          </a:bodyPr>
          <a:lstStyle/>
          <a:p>
            <a:pPr marL="457200" indent="-457200">
              <a:buFont typeface="+mj-lt"/>
              <a:buAutoNum type="arabicParenR" startAt="3"/>
            </a:pPr>
            <a:r>
              <a:rPr lang="fr-FR" sz="2000" b="1" dirty="0" smtClean="0">
                <a:solidFill>
                  <a:srgbClr val="002060"/>
                </a:solidFill>
              </a:rPr>
              <a:t>Les propriétés physiques uniques de l’amiante:</a:t>
            </a:r>
          </a:p>
          <a:p>
            <a:pPr marL="342900" indent="-342900"/>
            <a:r>
              <a:rPr lang="fr-FR" sz="1600" dirty="0" smtClean="0"/>
              <a:t>           l’amiante possède plusieurs propriétés physiques unique:</a:t>
            </a:r>
          </a:p>
          <a:p>
            <a:pPr marL="342900" indent="-342900">
              <a:buFont typeface="Arial" pitchFamily="34" charset="0"/>
              <a:buChar char="•"/>
            </a:pPr>
            <a:r>
              <a:rPr lang="fr-FR" sz="1600" b="1" dirty="0" smtClean="0"/>
              <a:t> Incombustibilité</a:t>
            </a:r>
            <a:r>
              <a:rPr lang="fr-FR" sz="1600" dirty="0" smtClean="0"/>
              <a:t>: Résiste à des températures allant jusqu’à 1000°</a:t>
            </a:r>
            <a:r>
              <a:rPr lang="fr-FR" sz="1600" dirty="0" err="1" smtClean="0"/>
              <a:t>C,ce</a:t>
            </a:r>
            <a:r>
              <a:rPr lang="fr-FR" sz="1600" dirty="0" smtClean="0"/>
              <a:t> qui en fait un    excellent isolant thermique.</a:t>
            </a:r>
          </a:p>
          <a:p>
            <a:pPr marL="342900" indent="-342900">
              <a:buSzPct val="99000"/>
              <a:buFont typeface="Arial" pitchFamily="34" charset="0"/>
              <a:buChar char="•"/>
            </a:pPr>
            <a:r>
              <a:rPr lang="fr-FR" sz="1600" b="1" dirty="0" smtClean="0"/>
              <a:t> Résistance </a:t>
            </a:r>
            <a:r>
              <a:rPr lang="fr-FR" sz="1600" b="1" dirty="0" err="1" smtClean="0"/>
              <a:t>mécanique:</a:t>
            </a:r>
            <a:r>
              <a:rPr lang="fr-FR" sz="1600" dirty="0" err="1" smtClean="0"/>
              <a:t>présente</a:t>
            </a:r>
            <a:r>
              <a:rPr lang="fr-FR" sz="1600" dirty="0" smtClean="0"/>
              <a:t> une grande résistance à la traction et à la friction , tout en étant flexible et élastique.</a:t>
            </a:r>
          </a:p>
          <a:p>
            <a:pPr marL="342900" indent="-342900">
              <a:buSzPct val="99000"/>
              <a:buFont typeface="Arial" pitchFamily="34" charset="0"/>
              <a:buChar char="•"/>
            </a:pPr>
            <a:r>
              <a:rPr lang="fr-FR" sz="1600" b="1" dirty="0" smtClean="0"/>
              <a:t> Imputrescibilité:</a:t>
            </a:r>
            <a:r>
              <a:rPr lang="fr-FR" sz="1600" dirty="0" smtClean="0"/>
              <a:t> Ne se dégrade pas par les micro-organismes, garantissant sa durabilité.</a:t>
            </a:r>
          </a:p>
          <a:p>
            <a:pPr marL="342900" indent="-342900">
              <a:buSzPct val="99000"/>
              <a:buFont typeface="Arial" pitchFamily="34" charset="0"/>
              <a:buChar char="•"/>
            </a:pPr>
            <a:r>
              <a:rPr lang="fr-FR" sz="1600" dirty="0" smtClean="0"/>
              <a:t> </a:t>
            </a:r>
            <a:r>
              <a:rPr lang="fr-FR" sz="1600" b="1" dirty="0" smtClean="0"/>
              <a:t>Stabilité chimique: </a:t>
            </a:r>
            <a:r>
              <a:rPr lang="fr-FR" sz="1600" dirty="0" smtClean="0"/>
              <a:t>Résiste à de nombreux produits chimiques, ce qui permet son incorporation dans divers matériaux comme le </a:t>
            </a:r>
            <a:r>
              <a:rPr lang="fr-FR" sz="1600" dirty="0" err="1" smtClean="0"/>
              <a:t>cimment</a:t>
            </a:r>
            <a:r>
              <a:rPr lang="fr-FR" sz="1600" dirty="0" smtClean="0"/>
              <a:t>.</a:t>
            </a:r>
          </a:p>
          <a:p>
            <a:pPr marL="342900" indent="-342900">
              <a:buSzPct val="99000"/>
              <a:buFont typeface="Arial" pitchFamily="34" charset="0"/>
              <a:buChar char="•"/>
            </a:pPr>
            <a:r>
              <a:rPr lang="fr-FR" sz="1600" b="1" dirty="0" smtClean="0"/>
              <a:t>Conductivité thermique faible: </a:t>
            </a:r>
            <a:r>
              <a:rPr lang="fr-FR" sz="1600" dirty="0" smtClean="0"/>
              <a:t>A une conductivité thermique de 0,168 W/(</a:t>
            </a:r>
            <a:r>
              <a:rPr lang="fr-FR" sz="1600" dirty="0" err="1" smtClean="0"/>
              <a:t>m.k</a:t>
            </a:r>
            <a:r>
              <a:rPr lang="fr-FR" sz="1600" dirty="0" smtClean="0"/>
              <a:t>), ce qui contribue à ces propriétés isolantes.</a:t>
            </a:r>
          </a:p>
          <a:p>
            <a:pPr marL="342900" indent="-342900">
              <a:buSzPct val="99000"/>
              <a:buFont typeface="Arial" pitchFamily="34" charset="0"/>
              <a:buChar char="•"/>
            </a:pPr>
            <a:endParaRPr lang="fr-FR" sz="1600" dirty="0" smtClean="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4282" y="785794"/>
            <a:ext cx="6643734" cy="369332"/>
          </a:xfrm>
          <a:prstGeom prst="rect">
            <a:avLst/>
          </a:prstGeom>
          <a:noFill/>
        </p:spPr>
        <p:txBody>
          <a:bodyPr wrap="square" rtlCol="0">
            <a:spAutoFit/>
          </a:bodyPr>
          <a:lstStyle/>
          <a:p>
            <a:pPr marL="342900" indent="-342900">
              <a:buFont typeface="+mj-lt"/>
              <a:buAutoNum type="arabicParenR" startAt="4"/>
            </a:pPr>
            <a:r>
              <a:rPr lang="fr-FR" b="1" dirty="0" smtClean="0">
                <a:solidFill>
                  <a:srgbClr val="002060"/>
                </a:solidFill>
              </a:rPr>
              <a:t>Ou trouve-t-on l’amiante?</a:t>
            </a:r>
            <a:endParaRPr lang="fr-FR" b="1" dirty="0">
              <a:solidFill>
                <a:srgbClr val="002060"/>
              </a:solidFill>
            </a:endParaRPr>
          </a:p>
        </p:txBody>
      </p:sp>
      <p:sp>
        <p:nvSpPr>
          <p:cNvPr id="4" name="ZoneTexte 3"/>
          <p:cNvSpPr txBox="1"/>
          <p:nvPr/>
        </p:nvSpPr>
        <p:spPr>
          <a:xfrm>
            <a:off x="142844" y="1214422"/>
            <a:ext cx="8643998" cy="3693319"/>
          </a:xfrm>
          <a:prstGeom prst="rect">
            <a:avLst/>
          </a:prstGeom>
          <a:noFill/>
        </p:spPr>
        <p:txBody>
          <a:bodyPr wrap="square" rtlCol="0">
            <a:spAutoFit/>
          </a:bodyPr>
          <a:lstStyle/>
          <a:p>
            <a:r>
              <a:rPr lang="fr-FR" dirty="0" smtClean="0"/>
              <a:t>L’amiante se trouve naturellement dans plusieurs régions de monde , notamment dans les Alpes occidentales et en Haute-Corse en France, ou des affleurements naturels existent. Ce minéral est également présent dans  des matériaux de construction , comme les plaques  ondulées, les </a:t>
            </a:r>
            <a:r>
              <a:rPr lang="fr-FR" dirty="0" err="1" smtClean="0"/>
              <a:t>revetements</a:t>
            </a:r>
            <a:r>
              <a:rPr lang="fr-FR" dirty="0" smtClean="0"/>
              <a:t> de sol et les isolants, surtout dans les </a:t>
            </a:r>
            <a:r>
              <a:rPr lang="fr-FR" dirty="0" err="1" smtClean="0"/>
              <a:t>batiments</a:t>
            </a:r>
            <a:r>
              <a:rPr lang="fr-FR" dirty="0" smtClean="0"/>
              <a:t>  construits avant 1997. bien qu’il ne soit pas plus </a:t>
            </a:r>
            <a:r>
              <a:rPr lang="fr-FR" dirty="0" err="1" smtClean="0"/>
              <a:t>exrait</a:t>
            </a:r>
            <a:r>
              <a:rPr lang="fr-FR" dirty="0" smtClean="0"/>
              <a:t> depuis 2012 au Canada, des gisements subsistent, notamment au Québec. L’amiante a été largement utilisé pour ses propriétés isolantes et ignifuges.</a:t>
            </a:r>
          </a:p>
          <a:p>
            <a:endParaRPr lang="fr-FR" dirty="0" smtClean="0"/>
          </a:p>
          <a:p>
            <a:pPr marL="342900" indent="-342900">
              <a:buFont typeface="+mj-lt"/>
              <a:buAutoNum type="arabicParenR" startAt="5"/>
            </a:pPr>
            <a:r>
              <a:rPr lang="fr-FR" b="1" dirty="0" smtClean="0">
                <a:solidFill>
                  <a:srgbClr val="002060"/>
                </a:solidFill>
              </a:rPr>
              <a:t>L’utilisation de l’amiante:</a:t>
            </a:r>
          </a:p>
          <a:p>
            <a:pPr marL="342900" indent="-342900"/>
            <a:endParaRPr lang="fr-FR" b="1" dirty="0" smtClean="0">
              <a:solidFill>
                <a:srgbClr val="002060"/>
              </a:solidFill>
            </a:endParaRPr>
          </a:p>
          <a:p>
            <a:pPr marL="342900" indent="-342900"/>
            <a:endParaRPr lang="fr-FR" dirty="0" smtClean="0"/>
          </a:p>
          <a:p>
            <a:pPr marL="342900" indent="-342900"/>
            <a:endParaRPr lang="fr-FR" dirty="0" smtClean="0"/>
          </a:p>
          <a:p>
            <a:r>
              <a:rPr lang="fr-FR" dirty="0" smtClean="0"/>
              <a:t>  </a:t>
            </a:r>
            <a:endParaRPr lang="fr-FR" dirty="0"/>
          </a:p>
        </p:txBody>
      </p:sp>
      <p:sp>
        <p:nvSpPr>
          <p:cNvPr id="5" name="Rectangle 4"/>
          <p:cNvSpPr/>
          <p:nvPr/>
        </p:nvSpPr>
        <p:spPr>
          <a:xfrm>
            <a:off x="142844" y="3857628"/>
            <a:ext cx="8715436" cy="2893100"/>
          </a:xfrm>
          <a:prstGeom prst="rect">
            <a:avLst/>
          </a:prstGeom>
        </p:spPr>
        <p:txBody>
          <a:bodyPr wrap="square">
            <a:spAutoFit/>
          </a:bodyPr>
          <a:lstStyle/>
          <a:p>
            <a:r>
              <a:rPr lang="fr-FR" b="1" dirty="0" smtClean="0">
                <a:solidFill>
                  <a:srgbClr val="002060"/>
                </a:solidFill>
              </a:rPr>
              <a:t> </a:t>
            </a:r>
            <a:r>
              <a:rPr lang="fr-FR" dirty="0" smtClean="0"/>
              <a:t>l’amiante a été largement utilisé dans divers domaines en raison de ses propriétés uniques . Voici ses principales applications:</a:t>
            </a:r>
          </a:p>
          <a:p>
            <a:pPr>
              <a:buFont typeface="Arial" pitchFamily="34" charset="0"/>
              <a:buChar char="•"/>
            </a:pPr>
            <a:r>
              <a:rPr lang="fr-FR" sz="1600" dirty="0" smtClean="0"/>
              <a:t>   </a:t>
            </a:r>
            <a:r>
              <a:rPr lang="fr-FR" sz="1600" b="1" dirty="0" smtClean="0"/>
              <a:t>Matériaux de construction: </a:t>
            </a:r>
            <a:r>
              <a:rPr lang="fr-FR" sz="1600" dirty="0" smtClean="0"/>
              <a:t>Utilisé dans les plaques de ciment, les tuiles, les                             </a:t>
            </a:r>
            <a:r>
              <a:rPr lang="fr-FR" sz="1600" dirty="0" err="1" smtClean="0"/>
              <a:t>revétements</a:t>
            </a:r>
            <a:r>
              <a:rPr lang="fr-FR" sz="1600" dirty="0" smtClean="0"/>
              <a:t> de sol et les isolants thermiques.</a:t>
            </a:r>
          </a:p>
          <a:p>
            <a:pPr>
              <a:buFont typeface="Arial" pitchFamily="34" charset="0"/>
              <a:buChar char="•"/>
            </a:pPr>
            <a:r>
              <a:rPr lang="fr-FR" sz="1600" b="1" dirty="0" smtClean="0"/>
              <a:t>   Industrie: </a:t>
            </a:r>
            <a:r>
              <a:rPr lang="fr-FR" sz="1600" dirty="0" smtClean="0"/>
              <a:t>Employé pour des joints, des garnitures de frein et des textiles ignifuges.</a:t>
            </a:r>
          </a:p>
          <a:p>
            <a:pPr>
              <a:buFont typeface="Arial" pitchFamily="34" charset="0"/>
              <a:buChar char="•"/>
            </a:pPr>
            <a:r>
              <a:rPr lang="fr-FR" sz="1600" b="1" dirty="0" smtClean="0"/>
              <a:t>   Isolation: </a:t>
            </a:r>
            <a:r>
              <a:rPr lang="fr-FR" sz="1600" dirty="0" smtClean="0"/>
              <a:t>Fréquemment intégré dans les calorifugeages et flocages pour sa résistance à la    </a:t>
            </a:r>
          </a:p>
          <a:p>
            <a:r>
              <a:rPr lang="fr-FR" sz="1600" dirty="0" smtClean="0"/>
              <a:t>     chaleur.</a:t>
            </a:r>
          </a:p>
          <a:p>
            <a:pPr>
              <a:buFont typeface="Arial" pitchFamily="34" charset="0"/>
              <a:buChar char="•"/>
            </a:pPr>
            <a:r>
              <a:rPr lang="fr-FR" sz="1600" b="1" dirty="0" smtClean="0"/>
              <a:t>   Équipement électriques : </a:t>
            </a:r>
            <a:r>
              <a:rPr lang="fr-FR" sz="1600" dirty="0" smtClean="0"/>
              <a:t>présent dans des dispositifs tels que les chaudières et certains    </a:t>
            </a:r>
          </a:p>
          <a:p>
            <a:r>
              <a:rPr lang="fr-FR" sz="1600" dirty="0" smtClean="0"/>
              <a:t>     </a:t>
            </a:r>
            <a:r>
              <a:rPr lang="fr-FR" sz="1600" dirty="0" err="1" smtClean="0"/>
              <a:t>cables</a:t>
            </a:r>
            <a:r>
              <a:rPr lang="fr-FR" sz="1600" dirty="0" smtClean="0"/>
              <a:t> électriques.</a:t>
            </a:r>
          </a:p>
          <a:p>
            <a:r>
              <a:rPr lang="fr-FR" sz="1600" dirty="0" smtClean="0"/>
              <a:t>   </a:t>
            </a:r>
          </a:p>
          <a:p>
            <a:endParaRPr lang="fr-FR" dirty="0"/>
          </a:p>
        </p:txBody>
      </p:sp>
    </p:spTree>
  </p:cSld>
  <p:clrMapOvr>
    <a:masterClrMapping/>
  </p:clrMapOvr>
  <p:transition>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4282" y="714356"/>
            <a:ext cx="8715436" cy="646331"/>
          </a:xfrm>
          <a:prstGeom prst="rect">
            <a:avLst/>
          </a:prstGeom>
          <a:noFill/>
        </p:spPr>
        <p:txBody>
          <a:bodyPr wrap="square" rtlCol="0">
            <a:spAutoFit/>
          </a:bodyPr>
          <a:lstStyle/>
          <a:p>
            <a:r>
              <a:rPr lang="fr-FR" dirty="0" smtClean="0"/>
              <a:t>Voici  quelques photos de certains matériaux contenant de l’amiante :</a:t>
            </a:r>
          </a:p>
          <a:p>
            <a:endParaRPr lang="fr-FR" dirty="0"/>
          </a:p>
        </p:txBody>
      </p:sp>
      <p:pic>
        <p:nvPicPr>
          <p:cNvPr id="4" name="Image 3" descr="istockphoto-104112613-1024x1024.jpg"/>
          <p:cNvPicPr>
            <a:picLocks noChangeAspect="1"/>
          </p:cNvPicPr>
          <p:nvPr/>
        </p:nvPicPr>
        <p:blipFill>
          <a:blip r:embed="rId2" cstate="print"/>
          <a:stretch>
            <a:fillRect/>
          </a:stretch>
        </p:blipFill>
        <p:spPr>
          <a:xfrm>
            <a:off x="2714612" y="3143248"/>
            <a:ext cx="3143272" cy="1928826"/>
          </a:xfrm>
          <a:prstGeom prst="rect">
            <a:avLst/>
          </a:prstGeom>
        </p:spPr>
      </p:pic>
      <p:pic>
        <p:nvPicPr>
          <p:cNvPr id="5" name="Image 4" descr="istockphoto-1203498173-1024x1024.jpg"/>
          <p:cNvPicPr>
            <a:picLocks noChangeAspect="1"/>
          </p:cNvPicPr>
          <p:nvPr/>
        </p:nvPicPr>
        <p:blipFill>
          <a:blip r:embed="rId3" cstate="print"/>
          <a:stretch>
            <a:fillRect/>
          </a:stretch>
        </p:blipFill>
        <p:spPr>
          <a:xfrm>
            <a:off x="500034" y="1142984"/>
            <a:ext cx="3000396" cy="1810646"/>
          </a:xfrm>
          <a:prstGeom prst="rect">
            <a:avLst/>
          </a:prstGeom>
        </p:spPr>
      </p:pic>
      <p:pic>
        <p:nvPicPr>
          <p:cNvPr id="7" name="Image 6" descr="istockphoto-1369215888-1024x1024.jpg"/>
          <p:cNvPicPr>
            <a:picLocks noChangeAspect="1"/>
          </p:cNvPicPr>
          <p:nvPr/>
        </p:nvPicPr>
        <p:blipFill>
          <a:blip r:embed="rId4" cstate="print"/>
          <a:stretch>
            <a:fillRect/>
          </a:stretch>
        </p:blipFill>
        <p:spPr>
          <a:xfrm>
            <a:off x="4857752" y="1142984"/>
            <a:ext cx="3060774" cy="1785950"/>
          </a:xfrm>
          <a:prstGeom prst="rect">
            <a:avLst/>
          </a:prstGeom>
        </p:spPr>
      </p:pic>
      <p:sp>
        <p:nvSpPr>
          <p:cNvPr id="9" name="Rectangle 8"/>
          <p:cNvSpPr/>
          <p:nvPr/>
        </p:nvSpPr>
        <p:spPr>
          <a:xfrm>
            <a:off x="214282" y="5572140"/>
            <a:ext cx="8643998" cy="646331"/>
          </a:xfrm>
          <a:prstGeom prst="rect">
            <a:avLst/>
          </a:prstGeom>
        </p:spPr>
        <p:txBody>
          <a:bodyPr wrap="square">
            <a:spAutoFit/>
          </a:bodyPr>
          <a:lstStyle/>
          <a:p>
            <a:r>
              <a:rPr lang="fr-FR" dirty="0" smtClean="0"/>
              <a:t>Son utilisation a été fortement réduite après la prise de conscience des risques sanitaire liés à l’inhalation de ses fibres.</a:t>
            </a:r>
            <a:endParaRPr lang="fr-FR" dirty="0"/>
          </a:p>
        </p:txBody>
      </p:sp>
    </p:spTree>
  </p:cSld>
  <p:clrMapOvr>
    <a:masterClrMapping/>
  </p:clrMapOvr>
  <p:transition>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44" y="785794"/>
            <a:ext cx="8786874" cy="5909310"/>
          </a:xfrm>
          <a:prstGeom prst="rect">
            <a:avLst/>
          </a:prstGeom>
        </p:spPr>
        <p:txBody>
          <a:bodyPr wrap="square">
            <a:spAutoFit/>
          </a:bodyPr>
          <a:lstStyle/>
          <a:p>
            <a:pPr marL="342900" indent="-342900">
              <a:buFont typeface="+mj-lt"/>
              <a:buAutoNum type="arabicParenR" startAt="6"/>
            </a:pPr>
            <a:r>
              <a:rPr lang="fr-FR" b="1" dirty="0" smtClean="0">
                <a:solidFill>
                  <a:srgbClr val="002060"/>
                </a:solidFill>
              </a:rPr>
              <a:t>Quels sont les risques sanitaires liés à l’amiante ?</a:t>
            </a:r>
          </a:p>
          <a:p>
            <a:endParaRPr lang="fr-FR" dirty="0" smtClean="0"/>
          </a:p>
          <a:p>
            <a:r>
              <a:rPr lang="fr-FR" dirty="0" smtClean="0"/>
              <a:t>L’amiante représente un danger pour la santé lorsque les fibres en suspension dans l’air sont inhalées. Les caractéristiques morphologiques de l’amiante permettent aux fibres de pénétrer profondément dans l’appareil respiratoire, jusqu’au niveau des alvéoles pulmonaires.</a:t>
            </a:r>
          </a:p>
          <a:p>
            <a:r>
              <a:rPr lang="fr-FR" dirty="0" smtClean="0"/>
              <a:t>Les moyens de défense du corps humain ne permettent pas d’éliminer ces fibres d’amiante très résistantes : c’est ce qu’on appelle la </a:t>
            </a:r>
            <a:r>
              <a:rPr lang="fr-FR" dirty="0" err="1" smtClean="0"/>
              <a:t>biopersistance</a:t>
            </a:r>
            <a:r>
              <a:rPr lang="fr-FR" dirty="0" smtClean="0"/>
              <a:t>. Ce pouvoir des fibres d’amiante peut entrainer des réactions inflammatoires localisées telles que les plaques pleurales, ainsi que des pathologies souvent mortelles comme le </a:t>
            </a:r>
            <a:r>
              <a:rPr lang="fr-FR" dirty="0" err="1" smtClean="0"/>
              <a:t>mésothéliome</a:t>
            </a:r>
            <a:r>
              <a:rPr lang="fr-FR" dirty="0" smtClean="0"/>
              <a:t>, également appelé cancer de la plèvre, et le cancer broncho- pulmonaire.</a:t>
            </a:r>
          </a:p>
          <a:p>
            <a:endParaRPr lang="fr-FR" dirty="0" smtClean="0"/>
          </a:p>
          <a:p>
            <a:endParaRPr lang="fr-FR" dirty="0" smtClean="0"/>
          </a:p>
          <a:p>
            <a:endParaRPr lang="fr-FR" dirty="0" smtClean="0"/>
          </a:p>
          <a:p>
            <a:endParaRPr lang="fr-FR" dirty="0" smtClean="0"/>
          </a:p>
          <a:p>
            <a:endParaRPr lang="fr-FR" dirty="0" smtClean="0"/>
          </a:p>
          <a:p>
            <a:r>
              <a:rPr lang="fr-FR" dirty="0" smtClean="0"/>
              <a:t/>
            </a:r>
            <a:br>
              <a:rPr lang="fr-FR" dirty="0" smtClean="0"/>
            </a:br>
            <a:endParaRPr lang="fr-FR" dirty="0" smtClean="0"/>
          </a:p>
          <a:p>
            <a:r>
              <a:rPr lang="fr-FR" dirty="0" smtClean="0"/>
              <a:t>Ces pathologies apparaissent souvent après un temps de latence pouvant aller de plusieurs années à quelques décennies.</a:t>
            </a:r>
            <a:endParaRPr lang="fr-FR" dirty="0"/>
          </a:p>
        </p:txBody>
      </p:sp>
      <p:pic>
        <p:nvPicPr>
          <p:cNvPr id="6" name="Image 5" descr="istockphoto-1494676991-1024x1024.jpg"/>
          <p:cNvPicPr>
            <a:picLocks noChangeAspect="1"/>
          </p:cNvPicPr>
          <p:nvPr/>
        </p:nvPicPr>
        <p:blipFill>
          <a:blip r:embed="rId2"/>
          <a:stretch>
            <a:fillRect/>
          </a:stretch>
        </p:blipFill>
        <p:spPr>
          <a:xfrm>
            <a:off x="2000232" y="3857628"/>
            <a:ext cx="4857784" cy="2170176"/>
          </a:xfrm>
          <a:prstGeom prst="rect">
            <a:avLst/>
          </a:prstGeom>
        </p:spPr>
      </p:pic>
      <p:sp>
        <p:nvSpPr>
          <p:cNvPr id="8" name="ZoneTexte 7"/>
          <p:cNvSpPr txBox="1"/>
          <p:nvPr/>
        </p:nvSpPr>
        <p:spPr>
          <a:xfrm>
            <a:off x="3143240" y="4071942"/>
            <a:ext cx="2500330" cy="246221"/>
          </a:xfrm>
          <a:prstGeom prst="rect">
            <a:avLst/>
          </a:prstGeom>
          <a:solidFill>
            <a:schemeClr val="bg1"/>
          </a:solidFill>
        </p:spPr>
        <p:txBody>
          <a:bodyPr wrap="square" rtlCol="0">
            <a:spAutoFit/>
          </a:bodyPr>
          <a:lstStyle/>
          <a:p>
            <a:pPr algn="ctr"/>
            <a:r>
              <a:rPr lang="fr-FR" sz="1000" b="1" dirty="0" smtClean="0"/>
              <a:t>Maladies liées à l’amiante</a:t>
            </a:r>
            <a:endParaRPr lang="fr-FR" sz="1000" b="1" dirty="0"/>
          </a:p>
        </p:txBody>
      </p:sp>
      <p:sp>
        <p:nvSpPr>
          <p:cNvPr id="9" name="ZoneTexte 8"/>
          <p:cNvSpPr txBox="1"/>
          <p:nvPr/>
        </p:nvSpPr>
        <p:spPr>
          <a:xfrm>
            <a:off x="1857356" y="4500570"/>
            <a:ext cx="1214446" cy="246221"/>
          </a:xfrm>
          <a:prstGeom prst="rect">
            <a:avLst/>
          </a:prstGeom>
          <a:solidFill>
            <a:schemeClr val="bg1"/>
          </a:solidFill>
        </p:spPr>
        <p:txBody>
          <a:bodyPr wrap="square" rtlCol="0">
            <a:spAutoFit/>
          </a:bodyPr>
          <a:lstStyle/>
          <a:p>
            <a:r>
              <a:rPr lang="fr-FR" sz="1000" dirty="0" smtClean="0"/>
              <a:t>Plaque pleurale</a:t>
            </a:r>
            <a:endParaRPr lang="fr-FR" sz="1000" dirty="0"/>
          </a:p>
        </p:txBody>
      </p:sp>
      <p:sp>
        <p:nvSpPr>
          <p:cNvPr id="10" name="ZoneTexte 9"/>
          <p:cNvSpPr txBox="1"/>
          <p:nvPr/>
        </p:nvSpPr>
        <p:spPr>
          <a:xfrm>
            <a:off x="1571604" y="4786322"/>
            <a:ext cx="1428760" cy="246221"/>
          </a:xfrm>
          <a:prstGeom prst="rect">
            <a:avLst/>
          </a:prstGeom>
          <a:solidFill>
            <a:schemeClr val="bg1"/>
          </a:solidFill>
        </p:spPr>
        <p:txBody>
          <a:bodyPr wrap="square" rtlCol="0">
            <a:spAutoFit/>
          </a:bodyPr>
          <a:lstStyle/>
          <a:p>
            <a:pPr algn="ctr"/>
            <a:r>
              <a:rPr lang="fr-FR" sz="1000" dirty="0" smtClean="0"/>
              <a:t>Cancer du poumon</a:t>
            </a:r>
            <a:endParaRPr lang="fr-FR" sz="1000" dirty="0"/>
          </a:p>
        </p:txBody>
      </p:sp>
      <p:sp>
        <p:nvSpPr>
          <p:cNvPr id="11" name="ZoneTexte 10"/>
          <p:cNvSpPr txBox="1"/>
          <p:nvPr/>
        </p:nvSpPr>
        <p:spPr>
          <a:xfrm>
            <a:off x="1571604" y="5072074"/>
            <a:ext cx="1785950" cy="246221"/>
          </a:xfrm>
          <a:prstGeom prst="rect">
            <a:avLst/>
          </a:prstGeom>
          <a:solidFill>
            <a:schemeClr val="bg1"/>
          </a:solidFill>
        </p:spPr>
        <p:txBody>
          <a:bodyPr wrap="square" rtlCol="0">
            <a:spAutoFit/>
          </a:bodyPr>
          <a:lstStyle/>
          <a:p>
            <a:pPr algn="ctr"/>
            <a:r>
              <a:rPr lang="fr-FR" sz="1000" dirty="0" smtClean="0"/>
              <a:t>Plaques diaphragmatiques</a:t>
            </a:r>
            <a:endParaRPr lang="fr-FR" sz="1000" dirty="0"/>
          </a:p>
        </p:txBody>
      </p:sp>
      <p:sp>
        <p:nvSpPr>
          <p:cNvPr id="12" name="ZoneTexte 11"/>
          <p:cNvSpPr txBox="1"/>
          <p:nvPr/>
        </p:nvSpPr>
        <p:spPr>
          <a:xfrm>
            <a:off x="5715008" y="4572008"/>
            <a:ext cx="928694" cy="246221"/>
          </a:xfrm>
          <a:prstGeom prst="rect">
            <a:avLst/>
          </a:prstGeom>
          <a:solidFill>
            <a:schemeClr val="bg1"/>
          </a:solidFill>
        </p:spPr>
        <p:txBody>
          <a:bodyPr wrap="square" rtlCol="0">
            <a:spAutoFit/>
          </a:bodyPr>
          <a:lstStyle/>
          <a:p>
            <a:pPr algn="ctr"/>
            <a:r>
              <a:rPr lang="fr-FR" sz="1000" dirty="0" smtClean="0"/>
              <a:t>Asbestose</a:t>
            </a:r>
            <a:endParaRPr lang="fr-FR" sz="1000" dirty="0"/>
          </a:p>
        </p:txBody>
      </p:sp>
      <p:sp>
        <p:nvSpPr>
          <p:cNvPr id="13" name="ZoneTexte 12"/>
          <p:cNvSpPr txBox="1"/>
          <p:nvPr/>
        </p:nvSpPr>
        <p:spPr>
          <a:xfrm>
            <a:off x="5786446" y="4929198"/>
            <a:ext cx="1000132" cy="246221"/>
          </a:xfrm>
          <a:prstGeom prst="rect">
            <a:avLst/>
          </a:prstGeom>
          <a:solidFill>
            <a:schemeClr val="bg1"/>
          </a:solidFill>
        </p:spPr>
        <p:txBody>
          <a:bodyPr wrap="square" rtlCol="0">
            <a:spAutoFit/>
          </a:bodyPr>
          <a:lstStyle/>
          <a:p>
            <a:pPr algn="ctr"/>
            <a:r>
              <a:rPr lang="fr-FR" sz="1000" dirty="0" err="1" smtClean="0"/>
              <a:t>Mésotéliome</a:t>
            </a:r>
            <a:endParaRPr lang="fr-FR" sz="1000" dirty="0"/>
          </a:p>
        </p:txBody>
      </p:sp>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857232"/>
            <a:ext cx="8643998" cy="3139321"/>
          </a:xfrm>
          <a:prstGeom prst="rect">
            <a:avLst/>
          </a:prstGeom>
          <a:noFill/>
        </p:spPr>
        <p:txBody>
          <a:bodyPr wrap="square" rtlCol="0">
            <a:spAutoFit/>
          </a:bodyPr>
          <a:lstStyle/>
          <a:p>
            <a:r>
              <a:rPr lang="fr-FR" dirty="0" smtClean="0"/>
              <a:t>   En raison des risques résultant de se </a:t>
            </a:r>
            <a:r>
              <a:rPr lang="fr-FR" dirty="0" err="1" smtClean="0"/>
              <a:t>métale</a:t>
            </a:r>
            <a:r>
              <a:rPr lang="fr-FR" dirty="0" smtClean="0"/>
              <a:t> ,il est essentiel de cesser son emploi dans tous les secteurs, comme l’ont fait plus de 50 États membres de l’ONS. Cela inclut l’adoption de mesures législatives pour interdire son utilisation et promouvoir des matériaux alternatifs plus sur.</a:t>
            </a:r>
          </a:p>
          <a:p>
            <a:r>
              <a:rPr lang="fr-FR" dirty="0" smtClean="0"/>
              <a:t>Les employeurs doivent identifier et évaluer les matériaux contenant de l’amiante, mettre en place des programmes de maitrise des risques, et former les travailleurs sur les méthodes de sécurité </a:t>
            </a:r>
          </a:p>
          <a:p>
            <a:endParaRPr lang="fr-FR" dirty="0" smtClean="0"/>
          </a:p>
          <a:p>
            <a:r>
              <a:rPr lang="fr-FR" dirty="0" smtClean="0"/>
              <a:t>  Enfin, il est crucial d’engager des professionnels qualifiés pour tout travail impliquant des matériaux contenant de l’amiante. </a:t>
            </a:r>
          </a:p>
          <a:p>
            <a:endParaRPr lang="fr-FR" dirty="0" smtClean="0"/>
          </a:p>
        </p:txBody>
      </p:sp>
      <p:pic>
        <p:nvPicPr>
          <p:cNvPr id="3" name="Image 2" descr="istockphoto-184651669-1024x1024.jpg"/>
          <p:cNvPicPr>
            <a:picLocks noChangeAspect="1"/>
          </p:cNvPicPr>
          <p:nvPr/>
        </p:nvPicPr>
        <p:blipFill>
          <a:blip r:embed="rId2" cstate="print"/>
          <a:stretch>
            <a:fillRect/>
          </a:stretch>
        </p:blipFill>
        <p:spPr>
          <a:xfrm>
            <a:off x="1500166" y="3736848"/>
            <a:ext cx="2000264" cy="2998932"/>
          </a:xfrm>
          <a:prstGeom prst="rect">
            <a:avLst/>
          </a:prstGeom>
        </p:spPr>
      </p:pic>
      <p:pic>
        <p:nvPicPr>
          <p:cNvPr id="4" name="Image 3" descr="istockphoto-174899441-1024x1024.jpg"/>
          <p:cNvPicPr>
            <a:picLocks noChangeAspect="1"/>
          </p:cNvPicPr>
          <p:nvPr/>
        </p:nvPicPr>
        <p:blipFill>
          <a:blip r:embed="rId3"/>
          <a:stretch>
            <a:fillRect/>
          </a:stretch>
        </p:blipFill>
        <p:spPr>
          <a:xfrm>
            <a:off x="5643570" y="3736850"/>
            <a:ext cx="1995105" cy="3013255"/>
          </a:xfrm>
          <a:prstGeom prst="rect">
            <a:avLst/>
          </a:prstGeom>
        </p:spPr>
      </p:pic>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570</TotalTime>
  <Words>681</Words>
  <PresentationFormat>Affichage à l'écran (4:3)</PresentationFormat>
  <Paragraphs>98</Paragraphs>
  <Slides>8</Slides>
  <Notes>1</Notes>
  <HiddenSlides>0</HiddenSlides>
  <MMClips>1</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Urbain</vt:lpstr>
      <vt:lpstr>Université Mohamed Khider-Biskra Faculté des sciences exacte et sciences de la nature et de la vie  Département de science de la matière</vt:lpstr>
      <vt:lpstr>C’est quoi l’amiante? Sous le terme d’amiante, on désigne un ensemble de minéraux silicatés fibreux textiles, résistants à la chaleur, aux attaques chimiques et à la traction. Chaque fibre est particulièrement fine (&lt;1 µm de diamètre), flexible et résistante. Il existe trois types d'amiante qui varient par leur composition, leur cristallisation et leur utilisation        </vt:lpstr>
      <vt:lpstr>L’es types d’amiante:</vt:lpstr>
      <vt:lpstr>Diapositive 4</vt:lpstr>
      <vt:lpstr>Diapositive 5</vt:lpstr>
      <vt:lpstr>Diapositive 6</vt:lpstr>
      <vt:lpstr>Diapositive 7</vt:lpstr>
      <vt:lpstr>Diapositive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Recherche sur L’amiante</dc:title>
  <dc:creator>Guesmia</dc:creator>
  <cp:lastModifiedBy>HP</cp:lastModifiedBy>
  <cp:revision>62</cp:revision>
  <dcterms:created xsi:type="dcterms:W3CDTF">2024-11-08T14:39:39Z</dcterms:created>
  <dcterms:modified xsi:type="dcterms:W3CDTF">2025-06-14T09:23:49Z</dcterms:modified>
</cp:coreProperties>
</file>